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dirty="0" err="1"/>
              <a:t>Monticia</a:t>
            </a:r>
            <a:r>
              <a:rPr lang="en-US" sz="1850" dirty="0"/>
              <a:t> Dunn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400" dirty="0"/>
              <a:t>A </a:t>
            </a:r>
            <a:r>
              <a:rPr lang="en-US" sz="2400" dirty="0" err="1"/>
              <a:t>DevSecOps</a:t>
            </a:r>
            <a:r>
              <a:rPr lang="en-US" sz="2400" dirty="0"/>
              <a:t> pipeline is a CI/CD pipeline with integrated security practices and tooling using a full circle approach</a:t>
            </a:r>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sz="2400" dirty="0"/>
              <a:t>Some external tools that could be used to aid the execution of this structure include:</a:t>
            </a:r>
          </a:p>
          <a:p>
            <a:pPr marL="1143000" lvl="2" indent="-228600">
              <a:buSzPts val="2000"/>
            </a:pPr>
            <a:r>
              <a:rPr lang="en-US" dirty="0"/>
              <a:t>JIRA</a:t>
            </a:r>
          </a:p>
          <a:p>
            <a:pPr marL="1143000" lvl="2" indent="-228600">
              <a:buSzPts val="2000"/>
            </a:pPr>
            <a:r>
              <a:rPr lang="en-US" dirty="0" err="1"/>
              <a:t>CPPCheck</a:t>
            </a:r>
            <a:r>
              <a:rPr lang="en-US" dirty="0"/>
              <a:t> </a:t>
            </a:r>
          </a:p>
          <a:p>
            <a:pPr marL="1143000" lvl="2" indent="-228600">
              <a:buSzPts val="2000"/>
            </a:pPr>
            <a:r>
              <a:rPr lang="en-US" dirty="0"/>
              <a:t>Debuggers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There are pros and cons for both acting now and waiting to apply this security policy.</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Some of the risks include time and money expense and accumulated technical debt</a:t>
            </a:r>
          </a:p>
          <a:p>
            <a:pPr marL="228600" lvl="0" indent="-228600" algn="l" rtl="0">
              <a:lnSpc>
                <a:spcPct val="90000"/>
              </a:lnSpc>
              <a:spcBef>
                <a:spcPts val="0"/>
              </a:spcBef>
              <a:spcAft>
                <a:spcPts val="0"/>
              </a:spcAft>
              <a:buClr>
                <a:schemeClr val="lt1"/>
              </a:buClr>
              <a:buSzPts val="2000"/>
              <a:buChar char="•"/>
            </a:pPr>
            <a:r>
              <a:rPr lang="en-US" sz="2000" dirty="0"/>
              <a:t>Some of the benefits include higher security, more maintainability and less potential vulnerabilities arising as the code base expands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 best approach depends on the company, I think in our case an incremental rollout of security measures from the policy would work best and we could act now instead of waiting and indeterminate amount of time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Remain consistent with the Security Policy</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Enforce the Security Policy sooner rather than later</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Keep up with emerging threats in the cybersecurity space</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All the standards from the security policy should be adopted to prevent future problems</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2400" dirty="0"/>
              <a:t>Each standard is meant to address one of the 10 main Security Principles and more can be added later to expand the policy further.</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These all are meant to help enforce the zero-trust and defense-in-depth policy as well</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Foster, S. (2021, January 22). </a:t>
            </a:r>
            <a:r>
              <a:rPr lang="en-US" dirty="0" err="1"/>
              <a:t>DevSecOps</a:t>
            </a:r>
            <a:r>
              <a:rPr lang="en-US" dirty="0"/>
              <a:t> pipeline overview: </a:t>
            </a:r>
            <a:r>
              <a:rPr lang="en-US" dirty="0" err="1"/>
              <a:t>Devsecops</a:t>
            </a:r>
            <a:r>
              <a:rPr lang="en-US" dirty="0"/>
              <a:t> simplified. Perforce Software. </a:t>
            </a:r>
            <a:r>
              <a:rPr lang="en-US"/>
              <a:t>Retrieved April 16, 2023, from https://www.perforce.com/blog/kw/devsecops-pipeline-overview </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99304"/>
            <a:ext cx="10820400" cy="4419382"/>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Defense-In-Depth is an important policy to follow in order to protect an organizations’ assets. A security policy will setup secure guidelines for the organization to follow to ensure that proper security measures are taken</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518651"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come with varying threat levels that help measure the impact of those vulnerabilities.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259268608"/>
              </p:ext>
            </p:extLst>
          </p:nvPr>
        </p:nvGraphicFramePr>
        <p:xfrm>
          <a:off x="3171900" y="21945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Risk that is more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Risk that requires more attention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Risk that doesn’t require as much attention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Risk that is more unlikely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sz="2400"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sz="2400"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sz="2400"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sz="2400" dirty="0"/>
              <a:t>Keep It Simple</a:t>
            </a:r>
          </a:p>
          <a:p>
            <a:pPr lvl="0" indent="-457200" algn="l" rtl="0">
              <a:lnSpc>
                <a:spcPct val="90000"/>
              </a:lnSpc>
              <a:spcBef>
                <a:spcPts val="0"/>
              </a:spcBef>
              <a:spcAft>
                <a:spcPts val="0"/>
              </a:spcAft>
              <a:buClr>
                <a:schemeClr val="lt1"/>
              </a:buClr>
              <a:buSzPts val="2200"/>
              <a:buFont typeface="+mj-lt"/>
              <a:buAutoNum type="arabicPeriod"/>
            </a:pPr>
            <a:r>
              <a:rPr lang="en-US" sz="2400" dirty="0"/>
              <a:t>Default Deny</a:t>
            </a:r>
          </a:p>
          <a:p>
            <a:pPr lvl="0" indent="-457200" algn="l" rtl="0">
              <a:lnSpc>
                <a:spcPct val="90000"/>
              </a:lnSpc>
              <a:spcBef>
                <a:spcPts val="0"/>
              </a:spcBef>
              <a:spcAft>
                <a:spcPts val="0"/>
              </a:spcAft>
              <a:buClr>
                <a:schemeClr val="lt1"/>
              </a:buClr>
              <a:buSzPts val="2200"/>
              <a:buFont typeface="+mj-lt"/>
              <a:buAutoNum type="arabicPeriod"/>
            </a:pPr>
            <a:r>
              <a:rPr lang="en-US" sz="2400"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sz="2400"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sz="2400"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sz="2400"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sz="2400" dirty="0"/>
              <a:t>Adopt a Secure Coding Standard</a:t>
            </a:r>
            <a:endParaRPr sz="24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dirty="0"/>
              <a:t>Include the appropriate type information in function declarators</a:t>
            </a:r>
          </a:p>
          <a:p>
            <a:pPr lvl="0" indent="-457200" algn="l" rtl="0">
              <a:lnSpc>
                <a:spcPct val="90000"/>
              </a:lnSpc>
              <a:spcBef>
                <a:spcPts val="0"/>
              </a:spcBef>
              <a:spcAft>
                <a:spcPts val="0"/>
              </a:spcAft>
              <a:buClr>
                <a:schemeClr val="lt1"/>
              </a:buClr>
              <a:buSzPts val="2000"/>
              <a:buFont typeface="+mj-lt"/>
              <a:buAutoNum type="arabicPeriod"/>
            </a:pPr>
            <a:r>
              <a:rPr lang="en-US" dirty="0"/>
              <a:t>Declare function parameters that are pointers to values not changed by the function as const</a:t>
            </a:r>
          </a:p>
          <a:p>
            <a:pPr lvl="0" indent="-457200" algn="l" rtl="0">
              <a:lnSpc>
                <a:spcPct val="90000"/>
              </a:lnSpc>
              <a:spcBef>
                <a:spcPts val="0"/>
              </a:spcBef>
              <a:spcAft>
                <a:spcPts val="0"/>
              </a:spcAft>
              <a:buClr>
                <a:schemeClr val="lt1"/>
              </a:buClr>
              <a:buSzPts val="2000"/>
              <a:buFont typeface="+mj-lt"/>
              <a:buAutoNum type="arabicPeriod"/>
            </a:pPr>
            <a:r>
              <a:rPr lang="en-US" dirty="0"/>
              <a:t>Guarantee that storage for strings has sufficient space for character data and the null terminator</a:t>
            </a:r>
          </a:p>
          <a:p>
            <a:pPr lvl="0" indent="-457200" algn="l" rtl="0">
              <a:lnSpc>
                <a:spcPct val="90000"/>
              </a:lnSpc>
              <a:spcBef>
                <a:spcPts val="0"/>
              </a:spcBef>
              <a:spcAft>
                <a:spcPts val="0"/>
              </a:spcAft>
              <a:buClr>
                <a:schemeClr val="lt1"/>
              </a:buClr>
              <a:buSzPts val="2000"/>
              <a:buFont typeface="+mj-lt"/>
              <a:buAutoNum type="arabicPeriod"/>
            </a:pPr>
            <a:r>
              <a:rPr lang="en-US" dirty="0"/>
              <a:t>Prevent SQL injection</a:t>
            </a:r>
          </a:p>
          <a:p>
            <a:pPr lvl="0" indent="-457200" algn="l" rtl="0">
              <a:lnSpc>
                <a:spcPct val="90000"/>
              </a:lnSpc>
              <a:spcBef>
                <a:spcPts val="0"/>
              </a:spcBef>
              <a:spcAft>
                <a:spcPts val="0"/>
              </a:spcAft>
              <a:buClr>
                <a:schemeClr val="lt1"/>
              </a:buClr>
              <a:buSzPts val="2000"/>
              <a:buFont typeface="+mj-lt"/>
              <a:buAutoNum type="arabicPeriod"/>
            </a:pPr>
            <a:r>
              <a:rPr lang="en-US" dirty="0"/>
              <a:t>Detect and handle memory allocation errors</a:t>
            </a:r>
          </a:p>
          <a:p>
            <a:pPr lvl="0" indent="-457200" algn="l" rtl="0">
              <a:lnSpc>
                <a:spcPct val="90000"/>
              </a:lnSpc>
              <a:spcBef>
                <a:spcPts val="0"/>
              </a:spcBef>
              <a:spcAft>
                <a:spcPts val="0"/>
              </a:spcAft>
              <a:buClr>
                <a:schemeClr val="lt1"/>
              </a:buClr>
              <a:buSzPts val="2000"/>
              <a:buFont typeface="+mj-lt"/>
              <a:buAutoNum type="arabicPeriod"/>
            </a:pPr>
            <a:r>
              <a:rPr lang="en-US" dirty="0"/>
              <a:t>Incorporate diagnostic tests using assertions</a:t>
            </a:r>
          </a:p>
          <a:p>
            <a:pPr lvl="0" indent="-457200" algn="l" rtl="0">
              <a:lnSpc>
                <a:spcPct val="90000"/>
              </a:lnSpc>
              <a:spcBef>
                <a:spcPts val="0"/>
              </a:spcBef>
              <a:spcAft>
                <a:spcPts val="0"/>
              </a:spcAft>
              <a:buClr>
                <a:schemeClr val="lt1"/>
              </a:buClr>
              <a:buSzPts val="2000"/>
              <a:buFont typeface="+mj-lt"/>
              <a:buAutoNum type="arabicPeriod"/>
            </a:pPr>
            <a:r>
              <a:rPr lang="en-US" dirty="0"/>
              <a:t>Handle all exceptions</a:t>
            </a:r>
          </a:p>
          <a:p>
            <a:pPr lvl="0" indent="-457200" algn="l" rtl="0">
              <a:lnSpc>
                <a:spcPct val="90000"/>
              </a:lnSpc>
              <a:spcBef>
                <a:spcPts val="0"/>
              </a:spcBef>
              <a:spcAft>
                <a:spcPts val="0"/>
              </a:spcAft>
              <a:buClr>
                <a:schemeClr val="lt1"/>
              </a:buClr>
              <a:buSzPts val="2000"/>
              <a:buFont typeface="+mj-lt"/>
              <a:buAutoNum type="arabicPeriod"/>
            </a:pPr>
            <a:r>
              <a:rPr lang="en-US" dirty="0"/>
              <a:t>Obey the one-definition rule</a:t>
            </a:r>
          </a:p>
          <a:p>
            <a:pPr lvl="0" indent="-457200" algn="l" rtl="0">
              <a:lnSpc>
                <a:spcPct val="90000"/>
              </a:lnSpc>
              <a:spcBef>
                <a:spcPts val="0"/>
              </a:spcBef>
              <a:spcAft>
                <a:spcPts val="0"/>
              </a:spcAft>
              <a:buClr>
                <a:schemeClr val="lt1"/>
              </a:buClr>
              <a:buSzPts val="2000"/>
              <a:buFont typeface="+mj-lt"/>
              <a:buAutoNum type="arabicPeriod"/>
            </a:pPr>
            <a:r>
              <a:rPr lang="en-US" dirty="0"/>
              <a:t>Close files when they are no longer needed</a:t>
            </a:r>
          </a:p>
          <a:p>
            <a:pPr lvl="0" indent="-457200" algn="l" rtl="0">
              <a:lnSpc>
                <a:spcPct val="90000"/>
              </a:lnSpc>
              <a:spcBef>
                <a:spcPts val="0"/>
              </a:spcBef>
              <a:spcAft>
                <a:spcPts val="0"/>
              </a:spcAft>
              <a:buClr>
                <a:schemeClr val="lt1"/>
              </a:buClr>
              <a:buSzPts val="2000"/>
              <a:buFont typeface="+mj-lt"/>
              <a:buAutoNum type="arabicPeriod"/>
            </a:pPr>
            <a:r>
              <a:rPr lang="en-US" dirty="0"/>
              <a:t>Do not rely on side effects in unevaluated operands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221325" y="1681316"/>
            <a:ext cx="11429901" cy="5034116"/>
          </a:xfrm>
          <a:prstGeom prst="rect">
            <a:avLst/>
          </a:prstGeom>
          <a:noFill/>
          <a:ln>
            <a:noFill/>
          </a:ln>
        </p:spPr>
        <p:txBody>
          <a:bodyPr spcFirstLastPara="1" wrap="square" lIns="91425" tIns="45700" rIns="91425" bIns="45700" anchor="t" anchorCtr="0">
            <a:normAutofit lnSpcReduction="10000"/>
          </a:bodyPr>
          <a:lstStyle/>
          <a:p>
            <a:pPr marL="285750" indent="-285750">
              <a:buSzPts val="1600"/>
            </a:pPr>
            <a:endParaRPr sz="1600" dirty="0"/>
          </a:p>
          <a:p>
            <a:pPr marL="482600">
              <a:buSzPts val="2200"/>
            </a:pPr>
            <a:r>
              <a:rPr lang="en-US" b="1" dirty="0"/>
              <a:t>Encryption in rest </a:t>
            </a:r>
            <a:r>
              <a:rPr lang="en-US" dirty="0"/>
              <a:t>- By guaranteeing that the data is encrypted when it is on disk, encryption at rest is intended to stop the attacker from obtaining the unencrypted data. A hacker who finds a hard disk containing encrypted data but not the encryption keys must remove the encryption in order to read the data.</a:t>
            </a:r>
          </a:p>
          <a:p>
            <a:pPr marL="482600">
              <a:buSzPts val="2200"/>
            </a:pPr>
            <a:r>
              <a:rPr lang="en-US" b="1" dirty="0"/>
              <a:t>Encryption at flight </a:t>
            </a:r>
            <a:r>
              <a:rPr lang="en-US" dirty="0"/>
              <a:t>- Encryption of data in-flight is the process of securely encrypting data as it is being transferred in some way. It can be unencrypted as it’s at rest on drive arrays but for other methods of transit like with web browsers it’s important to always use secure protocols like encrypting emails before transmitting and utilizing digital signatures</a:t>
            </a:r>
          </a:p>
          <a:p>
            <a:pPr marL="482600">
              <a:buSzPts val="2200"/>
            </a:pPr>
            <a:r>
              <a:rPr lang="en-US" b="1" dirty="0"/>
              <a:t>Encryption in use </a:t>
            </a:r>
            <a:r>
              <a:rPr lang="en-US" dirty="0"/>
              <a:t>- Encryption of data in-use is the process of protecting data while it is being used in memory by an application before it is sent to the CPU for processing. The encryption keys in this process are unique to each application, so someone with access to the RAM may parse the memory to locate that key</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 Authentication is the process of verifying a user is who they claim to be</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 Authorization is the process used by a server to grant rights or permissions for a user to access specific resources or functionality</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 Accounting is the process of monitoring and recording user activity as they interact with the system.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dirty="0"/>
              <a:t>The coding vulnerability I chose to test is Exception handling, since that was one of the top 10 coding standards in our policy.</a:t>
            </a:r>
          </a:p>
          <a:p>
            <a:pPr marL="342900"/>
            <a:r>
              <a:rPr lang="en-US" dirty="0"/>
              <a:t>The main goal was to capture the errors in the code and display the appropriate errors to the user via exception handling</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198F0539-301B-0856-1BE0-1199CD852033}"/>
              </a:ext>
            </a:extLst>
          </p:cNvPr>
          <p:cNvPicPr>
            <a:picLocks noChangeAspect="1"/>
          </p:cNvPicPr>
          <p:nvPr/>
        </p:nvPicPr>
        <p:blipFill>
          <a:blip r:embed="rId2"/>
          <a:stretch>
            <a:fillRect/>
          </a:stretch>
        </p:blipFill>
        <p:spPr>
          <a:xfrm>
            <a:off x="1851292" y="917992"/>
            <a:ext cx="8489416" cy="5022015"/>
          </a:xfrm>
          <a:prstGeom prst="rect">
            <a:avLst/>
          </a:prstGeom>
        </p:spPr>
      </p:pic>
    </p:spTree>
    <p:extLst>
      <p:ext uri="{BB962C8B-B14F-4D97-AF65-F5344CB8AC3E}">
        <p14:creationId xmlns:p14="http://schemas.microsoft.com/office/powerpoint/2010/main" val="4188015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1756</TotalTime>
  <Words>768</Words>
  <Application>Microsoft Office PowerPoint</Application>
  <PresentationFormat>Widescreen</PresentationFormat>
  <Paragraphs>80</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PowerPoint Presentation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Ticia Dunn</cp:lastModifiedBy>
  <cp:revision>10</cp:revision>
  <dcterms:created xsi:type="dcterms:W3CDTF">2020-08-19T17:59:24Z</dcterms:created>
  <dcterms:modified xsi:type="dcterms:W3CDTF">2023-04-17T03:50:35Z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