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1" r:id="rId5"/>
  </p:sldMasterIdLst>
  <p:notesMasterIdLst>
    <p:notesMasterId r:id="rId21"/>
  </p:notesMasterIdLst>
  <p:handoutMasterIdLst>
    <p:handoutMasterId r:id="rId22"/>
  </p:handoutMasterIdLst>
  <p:sldIdLst>
    <p:sldId id="428" r:id="rId6"/>
    <p:sldId id="429" r:id="rId7"/>
    <p:sldId id="403" r:id="rId8"/>
    <p:sldId id="422" r:id="rId9"/>
    <p:sldId id="423" r:id="rId10"/>
    <p:sldId id="424" r:id="rId11"/>
    <p:sldId id="425" r:id="rId12"/>
    <p:sldId id="430" r:id="rId13"/>
    <p:sldId id="431" r:id="rId14"/>
    <p:sldId id="432" r:id="rId15"/>
    <p:sldId id="433" r:id="rId16"/>
    <p:sldId id="435" r:id="rId17"/>
    <p:sldId id="434" r:id="rId18"/>
    <p:sldId id="436" r:id="rId19"/>
    <p:sldId id="437" r:id="rId20"/>
  </p:sldIdLst>
  <p:sldSz cx="9144000" cy="5143500" type="screen16x9"/>
  <p:notesSz cx="6858000" cy="9144000"/>
  <p:defaultText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p15:clr>
            <a:srgbClr val="A4A3A4"/>
          </p15:clr>
        </p15:guide>
        <p15:guide id="2" pos="17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Walker" initials="MW" lastIdx="2" clrIdx="0">
    <p:extLst>
      <p:ext uri="{19B8F6BF-5375-455C-9EA6-DF929625EA0E}">
        <p15:presenceInfo xmlns:p15="http://schemas.microsoft.com/office/powerpoint/2012/main" userId="S-1-5-21-304742085-4023170951-4043297385-183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7A7A"/>
    <a:srgbClr val="009CDE"/>
    <a:srgbClr val="414141"/>
    <a:srgbClr val="D0006F"/>
    <a:srgbClr val="768692"/>
    <a:srgbClr val="B7C9D3"/>
    <a:srgbClr val="FFFFFF"/>
    <a:srgbClr val="B3B3B3"/>
    <a:srgbClr val="F2F2F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8" autoAdjust="0"/>
    <p:restoredTop sz="87776" autoAdjust="0"/>
  </p:normalViewPr>
  <p:slideViewPr>
    <p:cSldViewPr snapToGrid="0" snapToObjects="1">
      <p:cViewPr>
        <p:scale>
          <a:sx n="120" d="100"/>
          <a:sy n="120" d="100"/>
        </p:scale>
        <p:origin x="300" y="96"/>
      </p:cViewPr>
      <p:guideLst>
        <p:guide orient="horz" pos="3075"/>
        <p:guide pos="172"/>
      </p:guideLst>
    </p:cSldViewPr>
  </p:slideViewPr>
  <p:outlineViewPr>
    <p:cViewPr>
      <p:scale>
        <a:sx n="33" d="100"/>
        <a:sy n="33" d="100"/>
      </p:scale>
      <p:origin x="0" y="-3240"/>
    </p:cViewPr>
  </p:outlineViewPr>
  <p:notesTextViewPr>
    <p:cViewPr>
      <p:scale>
        <a:sx n="100" d="100"/>
        <a:sy n="100" d="100"/>
      </p:scale>
      <p:origin x="0" y="-90"/>
    </p:cViewPr>
  </p:notesTextViewPr>
  <p:sorterViewPr>
    <p:cViewPr>
      <p:scale>
        <a:sx n="66" d="100"/>
        <a:sy n="66" d="100"/>
      </p:scale>
      <p:origin x="0" y="0"/>
    </p:cViewPr>
  </p:sorterViewPr>
  <p:notesViewPr>
    <p:cSldViewPr snapToGrid="0" snapToObjects="1">
      <p:cViewPr varScale="1">
        <p:scale>
          <a:sx n="78" d="100"/>
          <a:sy n="78" d="100"/>
        </p:scale>
        <p:origin x="267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0360C-9056-C14A-BCFB-ED74D9563C93}" type="datetimeFigureOut">
              <a:rPr lang="en-GB"/>
              <a:pPr/>
              <a:t>09/04/2017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C1DAF8-2DA4-DD4D-ABF3-4975698FCF1F}" type="slidenum">
              <a:rPr/>
              <a:pPr/>
              <a:t>‹#›</a:t>
            </a:fld>
            <a:endParaRPr lang="en-GB"/>
          </a:p>
        </p:txBody>
      </p:sp>
    </p:spTree>
    <p:extLst>
      <p:ext uri="{BB962C8B-B14F-4D97-AF65-F5344CB8AC3E}">
        <p14:creationId xmlns:p14="http://schemas.microsoft.com/office/powerpoint/2010/main" val="51659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C4B9B-ADFA-2B4A-92EC-606ADF46D83E}" type="datetimeFigureOut">
              <a:rPr lang="en-GB"/>
              <a:pPr/>
              <a:t>09/04/2017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C3CF9-2088-4345-84DE-A0500A36AC73}" type="slidenum">
              <a:rPr/>
              <a:pPr/>
              <a:t>‹#›</a:t>
            </a:fld>
            <a:endParaRPr lang="en-GB"/>
          </a:p>
        </p:txBody>
      </p:sp>
    </p:spTree>
    <p:extLst>
      <p:ext uri="{BB962C8B-B14F-4D97-AF65-F5344CB8AC3E}">
        <p14:creationId xmlns:p14="http://schemas.microsoft.com/office/powerpoint/2010/main" val="2107979774"/>
      </p:ext>
    </p:extLst>
  </p:cSld>
  <p:clrMap bg1="lt1" tx1="dk1" bg2="lt2" tx2="dk2" accent1="accent1" accent2="accent2" accent3="accent3" accent4="accent4" accent5="accent5" accent6="accent6" hlink="hlink" folHlink="folHlink"/>
  <p:hf hdr="0" ftr="0" dt="0"/>
  <p:notesStyle>
    <a:lvl1pPr marL="0" algn="l" defTabSz="372123" rtl="0" eaLnBrk="1" latinLnBrk="0" hangingPunct="1">
      <a:defRPr sz="1000" kern="1200">
        <a:solidFill>
          <a:schemeClr val="tx1"/>
        </a:solidFill>
        <a:latin typeface="+mn-lt"/>
        <a:ea typeface="+mn-ea"/>
        <a:cs typeface="+mn-cs"/>
      </a:defRPr>
    </a:lvl1pPr>
    <a:lvl2pPr marL="372123" algn="l" defTabSz="372123" rtl="0" eaLnBrk="1" latinLnBrk="0" hangingPunct="1">
      <a:defRPr sz="1000" kern="1200">
        <a:solidFill>
          <a:schemeClr val="tx1"/>
        </a:solidFill>
        <a:latin typeface="+mn-lt"/>
        <a:ea typeface="+mn-ea"/>
        <a:cs typeface="+mn-cs"/>
      </a:defRPr>
    </a:lvl2pPr>
    <a:lvl3pPr marL="744245" algn="l" defTabSz="372123" rtl="0" eaLnBrk="1" latinLnBrk="0" hangingPunct="1">
      <a:defRPr sz="1000" kern="1200">
        <a:solidFill>
          <a:schemeClr val="tx1"/>
        </a:solidFill>
        <a:latin typeface="+mn-lt"/>
        <a:ea typeface="+mn-ea"/>
        <a:cs typeface="+mn-cs"/>
      </a:defRPr>
    </a:lvl3pPr>
    <a:lvl4pPr marL="1116367" algn="l" defTabSz="372123" rtl="0" eaLnBrk="1" latinLnBrk="0" hangingPunct="1">
      <a:defRPr sz="1000" kern="1200">
        <a:solidFill>
          <a:schemeClr val="tx1"/>
        </a:solidFill>
        <a:latin typeface="+mn-lt"/>
        <a:ea typeface="+mn-ea"/>
        <a:cs typeface="+mn-cs"/>
      </a:defRPr>
    </a:lvl4pPr>
    <a:lvl5pPr marL="1488488" algn="l" defTabSz="372123" rtl="0" eaLnBrk="1" latinLnBrk="0" hangingPunct="1">
      <a:defRPr sz="1000" kern="1200">
        <a:solidFill>
          <a:schemeClr val="tx1"/>
        </a:solidFill>
        <a:latin typeface="+mn-lt"/>
        <a:ea typeface="+mn-ea"/>
        <a:cs typeface="+mn-cs"/>
      </a:defRPr>
    </a:lvl5pPr>
    <a:lvl6pPr marL="1860611" algn="l" defTabSz="372123" rtl="0" eaLnBrk="1" latinLnBrk="0" hangingPunct="1">
      <a:defRPr sz="1000" kern="1200">
        <a:solidFill>
          <a:schemeClr val="tx1"/>
        </a:solidFill>
        <a:latin typeface="+mn-lt"/>
        <a:ea typeface="+mn-ea"/>
        <a:cs typeface="+mn-cs"/>
      </a:defRPr>
    </a:lvl6pPr>
    <a:lvl7pPr marL="2232732" algn="l" defTabSz="372123" rtl="0" eaLnBrk="1" latinLnBrk="0" hangingPunct="1">
      <a:defRPr sz="1000" kern="1200">
        <a:solidFill>
          <a:schemeClr val="tx1"/>
        </a:solidFill>
        <a:latin typeface="+mn-lt"/>
        <a:ea typeface="+mn-ea"/>
        <a:cs typeface="+mn-cs"/>
      </a:defRPr>
    </a:lvl7pPr>
    <a:lvl8pPr marL="2604854" algn="l" defTabSz="372123" rtl="0" eaLnBrk="1" latinLnBrk="0" hangingPunct="1">
      <a:defRPr sz="1000" kern="1200">
        <a:solidFill>
          <a:schemeClr val="tx1"/>
        </a:solidFill>
        <a:latin typeface="+mn-lt"/>
        <a:ea typeface="+mn-ea"/>
        <a:cs typeface="+mn-cs"/>
      </a:defRPr>
    </a:lvl8pPr>
    <a:lvl9pPr marL="2976976" algn="l" defTabSz="3721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Background on Ticketmaster</a:t>
            </a:r>
          </a:p>
          <a:p>
            <a:pPr marL="171450" indent="-171450">
              <a:buFont typeface="Arial" panose="020B0604020202020204" pitchFamily="34" charset="0"/>
              <a:buChar char="•"/>
            </a:pPr>
            <a:r>
              <a:rPr lang="en-US" dirty="0"/>
              <a:t>Ticketmaster is ancient compared to most technology companies</a:t>
            </a:r>
          </a:p>
          <a:p>
            <a:pPr marL="171450" indent="-171450">
              <a:buFont typeface="Arial" panose="020B0604020202020204" pitchFamily="34" charset="0"/>
              <a:buChar char="•"/>
            </a:pPr>
            <a:r>
              <a:rPr lang="en-US" dirty="0"/>
              <a:t>We recently celebrated our 40</a:t>
            </a:r>
            <a:r>
              <a:rPr lang="en-US" baseline="30000" dirty="0"/>
              <a:t>th</a:t>
            </a:r>
            <a:r>
              <a:rPr lang="en-US" dirty="0"/>
              <a:t> anniversary</a:t>
            </a:r>
          </a:p>
          <a:p>
            <a:pPr marL="171450" indent="-171450">
              <a:buFont typeface="Arial" panose="020B0604020202020204" pitchFamily="34" charset="0"/>
              <a:buChar char="•"/>
            </a:pPr>
            <a:r>
              <a:rPr lang="en-US" dirty="0"/>
              <a:t>This is a sample of some of the technologies the Windows Platform Engineering team works with regularly</a:t>
            </a:r>
          </a:p>
        </p:txBody>
      </p:sp>
      <p:sp>
        <p:nvSpPr>
          <p:cNvPr id="4" name="Slide Number Placeholder 3"/>
          <p:cNvSpPr>
            <a:spLocks noGrp="1"/>
          </p:cNvSpPr>
          <p:nvPr>
            <p:ph type="sldNum" sz="quarter" idx="10"/>
          </p:nvPr>
        </p:nvSpPr>
        <p:spPr/>
        <p:txBody>
          <a:bodyPr/>
          <a:lstStyle/>
          <a:p>
            <a:fld id="{580C3CF9-2088-4345-84DE-A0500A36AC73}" type="slidenum">
              <a:rPr lang="en-US" smtClean="0"/>
              <a:pPr/>
              <a:t>2</a:t>
            </a:fld>
            <a:endParaRPr lang="en-US"/>
          </a:p>
        </p:txBody>
      </p:sp>
    </p:spTree>
    <p:extLst>
      <p:ext uri="{BB962C8B-B14F-4D97-AF65-F5344CB8AC3E}">
        <p14:creationId xmlns:p14="http://schemas.microsoft.com/office/powerpoint/2010/main" val="25145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11</a:t>
            </a:fld>
            <a:endParaRPr lang="en-US"/>
          </a:p>
        </p:txBody>
      </p:sp>
    </p:spTree>
    <p:extLst>
      <p:ext uri="{BB962C8B-B14F-4D97-AF65-F5344CB8AC3E}">
        <p14:creationId xmlns:p14="http://schemas.microsoft.com/office/powerpoint/2010/main" val="287452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12</a:t>
            </a:fld>
            <a:endParaRPr lang="en-US"/>
          </a:p>
        </p:txBody>
      </p:sp>
    </p:spTree>
    <p:extLst>
      <p:ext uri="{BB962C8B-B14F-4D97-AF65-F5344CB8AC3E}">
        <p14:creationId xmlns:p14="http://schemas.microsoft.com/office/powerpoint/2010/main" val="418027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Example deploying RDS</a:t>
            </a:r>
            <a:r>
              <a:rPr lang="en-US" baseline="0" dirty="0"/>
              <a:t> was ~25 steps, could be put into an installer</a:t>
            </a:r>
            <a:endParaRPr lang="en-US" dirty="0"/>
          </a:p>
          <a:p>
            <a:r>
              <a:rPr lang="en-US" dirty="0"/>
              <a:t>- Example of changing app: </a:t>
            </a:r>
            <a:r>
              <a:rPr lang="en-US" dirty="0" err="1"/>
              <a:t>web.config</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13</a:t>
            </a:fld>
            <a:endParaRPr lang="en-US"/>
          </a:p>
        </p:txBody>
      </p:sp>
    </p:spTree>
    <p:extLst>
      <p:ext uri="{BB962C8B-B14F-4D97-AF65-F5344CB8AC3E}">
        <p14:creationId xmlns:p14="http://schemas.microsoft.com/office/powerpoint/2010/main" val="146173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Example of resources: NetApp disk provisioning (show code)</a:t>
            </a:r>
          </a:p>
        </p:txBody>
      </p:sp>
      <p:sp>
        <p:nvSpPr>
          <p:cNvPr id="4" name="Slide Number Placeholder 3"/>
          <p:cNvSpPr>
            <a:spLocks noGrp="1"/>
          </p:cNvSpPr>
          <p:nvPr>
            <p:ph type="sldNum" sz="quarter" idx="10"/>
          </p:nvPr>
        </p:nvSpPr>
        <p:spPr/>
        <p:txBody>
          <a:bodyPr/>
          <a:lstStyle/>
          <a:p>
            <a:fld id="{580C3CF9-2088-4345-84DE-A0500A36AC73}" type="slidenum">
              <a:rPr lang="en-US" smtClean="0"/>
              <a:pPr/>
              <a:t>14</a:t>
            </a:fld>
            <a:endParaRPr lang="en-US"/>
          </a:p>
        </p:txBody>
      </p:sp>
    </p:spTree>
    <p:extLst>
      <p:ext uri="{BB962C8B-B14F-4D97-AF65-F5344CB8AC3E}">
        <p14:creationId xmlns:p14="http://schemas.microsoft.com/office/powerpoint/2010/main" val="4253394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15</a:t>
            </a:fld>
            <a:endParaRPr lang="en-US"/>
          </a:p>
        </p:txBody>
      </p:sp>
    </p:spTree>
    <p:extLst>
      <p:ext uri="{BB962C8B-B14F-4D97-AF65-F5344CB8AC3E}">
        <p14:creationId xmlns:p14="http://schemas.microsoft.com/office/powerpoint/2010/main" val="127673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r>
              <a:rPr lang="en-US" baseline="0" dirty="0"/>
              <a:t> In 2014, deployment and management of servers was largely manual. We had some scripts that helped to install some things, but they were limited. Deploying servers was a task that typically took days, and involved effort from multiple teams. </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3</a:t>
            </a:fld>
            <a:endParaRPr lang="en-US"/>
          </a:p>
        </p:txBody>
      </p:sp>
    </p:spTree>
    <p:extLst>
      <p:ext uri="{BB962C8B-B14F-4D97-AF65-F5344CB8AC3E}">
        <p14:creationId xmlns:p14="http://schemas.microsoft.com/office/powerpoint/2010/main" val="218927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Managing</a:t>
            </a:r>
            <a:r>
              <a:rPr lang="en-US" baseline="0" dirty="0"/>
              <a:t> configuration data: It was clear early on that managing configuration data inside a </a:t>
            </a:r>
            <a:r>
              <a:rPr lang="en-US" baseline="0" dirty="0" err="1"/>
              <a:t>hashtable</a:t>
            </a:r>
            <a:r>
              <a:rPr lang="en-US" baseline="0" dirty="0"/>
              <a:t> in a ps1 wouldn’t scale for us.</a:t>
            </a:r>
          </a:p>
          <a:p>
            <a:pPr marL="171450" indent="-171450">
              <a:buFontTx/>
              <a:buChar char="-"/>
            </a:pPr>
            <a:endParaRPr lang="en-US" dirty="0"/>
          </a:p>
          <a:p>
            <a:r>
              <a:rPr lang="en-US" dirty="0"/>
              <a:t>- Ensure MOF build reliability: We know we need 1 MOF file per node due to too</a:t>
            </a:r>
            <a:r>
              <a:rPr lang="en-US" baseline="0" dirty="0"/>
              <a:t> many node-specific settings</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4</a:t>
            </a:fld>
            <a:endParaRPr lang="en-US"/>
          </a:p>
        </p:txBody>
      </p:sp>
    </p:spTree>
    <p:extLst>
      <p:ext uri="{BB962C8B-B14F-4D97-AF65-F5344CB8AC3E}">
        <p14:creationId xmlns:p14="http://schemas.microsoft.com/office/powerpoint/2010/main" val="427578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Bootstrap Node 1</a:t>
            </a:r>
          </a:p>
          <a:p>
            <a:r>
              <a:rPr lang="en-US" dirty="0"/>
              <a:t>Demo: Show configuration data</a:t>
            </a:r>
          </a:p>
          <a:p>
            <a:r>
              <a:rPr lang="en-US" dirty="0"/>
              <a:t>Demo: Bootstrap node 2</a:t>
            </a:r>
          </a:p>
          <a:p>
            <a:r>
              <a:rPr lang="en-US" dirty="0"/>
              <a:t>Demo: Show data</a:t>
            </a:r>
          </a:p>
          <a:p>
            <a:r>
              <a:rPr lang="en-US" dirty="0"/>
              <a:t>	Highlight role and global scoped properties</a:t>
            </a:r>
          </a:p>
          <a:p>
            <a:r>
              <a:rPr lang="en-US" dirty="0"/>
              <a:t>Scoped properties use case: When</a:t>
            </a:r>
            <a:r>
              <a:rPr lang="en-US" baseline="0" dirty="0"/>
              <a:t> you need a different </a:t>
            </a:r>
            <a:r>
              <a:rPr lang="en-US" baseline="0" dirty="0" err="1"/>
              <a:t>web.config</a:t>
            </a:r>
            <a:r>
              <a:rPr lang="en-US" baseline="0" dirty="0"/>
              <a:t> per site. You have a file location with all the </a:t>
            </a:r>
            <a:r>
              <a:rPr lang="en-US" baseline="0" dirty="0" err="1"/>
              <a:t>web.configs</a:t>
            </a:r>
            <a:r>
              <a:rPr lang="en-US" baseline="0" dirty="0"/>
              <a:t>, and need to choose the right one. You could manage it on a server by server basis, but a site-scoped property allows you to just maintain one property per site, significantly simplifying management.</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5</a:t>
            </a:fld>
            <a:endParaRPr lang="en-US"/>
          </a:p>
        </p:txBody>
      </p:sp>
    </p:spTree>
    <p:extLst>
      <p:ext uri="{BB962C8B-B14F-4D97-AF65-F5344CB8AC3E}">
        <p14:creationId xmlns:p14="http://schemas.microsoft.com/office/powerpoint/2010/main" val="1210924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72123" rtl="0" eaLnBrk="1" fontAlgn="auto" latinLnBrk="0" hangingPunct="1">
              <a:lnSpc>
                <a:spcPct val="100000"/>
              </a:lnSpc>
              <a:spcBef>
                <a:spcPts val="0"/>
              </a:spcBef>
              <a:spcAft>
                <a:spcPts val="0"/>
              </a:spcAft>
              <a:buClrTx/>
              <a:buSzTx/>
              <a:buFontTx/>
              <a:buNone/>
              <a:tabLst/>
              <a:defRPr/>
            </a:pPr>
            <a:r>
              <a:rPr lang="en-US" baseline="0" dirty="0"/>
              <a:t>Demo: Walk through </a:t>
            </a:r>
            <a:r>
              <a:rPr lang="en-US" baseline="0" dirty="0" err="1"/>
              <a:t>RootConfiguration</a:t>
            </a:r>
            <a:r>
              <a:rPr lang="en-US" baseline="0" dirty="0"/>
              <a:t>/</a:t>
            </a:r>
            <a:r>
              <a:rPr lang="en-US" baseline="0" dirty="0" err="1"/>
              <a:t>RootConfigurationImpl</a:t>
            </a:r>
            <a:endParaRPr lang="en-US" dirty="0"/>
          </a:p>
          <a:p>
            <a:r>
              <a:rPr lang="en-US" dirty="0"/>
              <a:t>Demo:</a:t>
            </a:r>
            <a:r>
              <a:rPr lang="en-US" baseline="0" dirty="0"/>
              <a:t> MOF build</a:t>
            </a:r>
          </a:p>
          <a:p>
            <a:endParaRPr lang="en-US" baseline="0" dirty="0"/>
          </a:p>
          <a:p>
            <a:r>
              <a:rPr lang="en-US" dirty="0"/>
              <a:t>Demo: Change properties</a:t>
            </a:r>
          </a:p>
          <a:p>
            <a:r>
              <a:rPr lang="en-US"/>
              <a:t>Demo: Show data</a:t>
            </a:r>
          </a:p>
          <a:p>
            <a:endParaRPr lang="en-US" baseline="0"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6</a:t>
            </a:fld>
            <a:endParaRPr lang="en-US"/>
          </a:p>
        </p:txBody>
      </p:sp>
    </p:spTree>
    <p:extLst>
      <p:ext uri="{BB962C8B-B14F-4D97-AF65-F5344CB8AC3E}">
        <p14:creationId xmlns:p14="http://schemas.microsoft.com/office/powerpoint/2010/main" val="287293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Show example configuration</a:t>
            </a:r>
          </a:p>
        </p:txBody>
      </p:sp>
      <p:sp>
        <p:nvSpPr>
          <p:cNvPr id="4" name="Slide Number Placeholder 3"/>
          <p:cNvSpPr>
            <a:spLocks noGrp="1"/>
          </p:cNvSpPr>
          <p:nvPr>
            <p:ph type="sldNum" sz="quarter" idx="10"/>
          </p:nvPr>
        </p:nvSpPr>
        <p:spPr/>
        <p:txBody>
          <a:bodyPr/>
          <a:lstStyle/>
          <a:p>
            <a:fld id="{580C3CF9-2088-4345-84DE-A0500A36AC73}" type="slidenum">
              <a:rPr lang="en-US" smtClean="0"/>
              <a:pPr/>
              <a:t>7</a:t>
            </a:fld>
            <a:endParaRPr lang="en-US"/>
          </a:p>
        </p:txBody>
      </p:sp>
    </p:spTree>
    <p:extLst>
      <p:ext uri="{BB962C8B-B14F-4D97-AF65-F5344CB8AC3E}">
        <p14:creationId xmlns:p14="http://schemas.microsoft.com/office/powerpoint/2010/main" val="2316615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Insert credential, then retrieve credential</a:t>
            </a:r>
          </a:p>
        </p:txBody>
      </p:sp>
      <p:sp>
        <p:nvSpPr>
          <p:cNvPr id="4" name="Slide Number Placeholder 3"/>
          <p:cNvSpPr>
            <a:spLocks noGrp="1"/>
          </p:cNvSpPr>
          <p:nvPr>
            <p:ph type="sldNum" sz="quarter" idx="10"/>
          </p:nvPr>
        </p:nvSpPr>
        <p:spPr/>
        <p:txBody>
          <a:bodyPr/>
          <a:lstStyle/>
          <a:p>
            <a:fld id="{580C3CF9-2088-4345-84DE-A0500A36AC73}" type="slidenum">
              <a:rPr lang="en-US" smtClean="0"/>
              <a:pPr/>
              <a:t>8</a:t>
            </a:fld>
            <a:endParaRPr lang="en-US"/>
          </a:p>
        </p:txBody>
      </p:sp>
    </p:spTree>
    <p:extLst>
      <p:ext uri="{BB962C8B-B14F-4D97-AF65-F5344CB8AC3E}">
        <p14:creationId xmlns:p14="http://schemas.microsoft.com/office/powerpoint/2010/main" val="2850857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9</a:t>
            </a:fld>
            <a:endParaRPr lang="en-US"/>
          </a:p>
        </p:txBody>
      </p:sp>
    </p:spTree>
    <p:extLst>
      <p:ext uri="{BB962C8B-B14F-4D97-AF65-F5344CB8AC3E}">
        <p14:creationId xmlns:p14="http://schemas.microsoft.com/office/powerpoint/2010/main" val="166849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10</a:t>
            </a:fld>
            <a:endParaRPr lang="en-US"/>
          </a:p>
        </p:txBody>
      </p:sp>
    </p:spTree>
    <p:extLst>
      <p:ext uri="{BB962C8B-B14F-4D97-AF65-F5344CB8AC3E}">
        <p14:creationId xmlns:p14="http://schemas.microsoft.com/office/powerpoint/2010/main" val="505432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4/9/2017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4/9/2017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4/9/2017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84306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4/9/2017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3257863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4/9/2017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3982582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4/9/2017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732798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4/9/2017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622908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271626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525499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03017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301072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275370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4/9/2017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extLst>
      <p:ext uri="{BB962C8B-B14F-4D97-AF65-F5344CB8AC3E}">
        <p14:creationId xmlns:p14="http://schemas.microsoft.com/office/powerpoint/2010/main" val="1499523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523268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2952135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771303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3523486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2164136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1958097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2951960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extLst>
      <p:ext uri="{BB962C8B-B14F-4D97-AF65-F5344CB8AC3E}">
        <p14:creationId xmlns:p14="http://schemas.microsoft.com/office/powerpoint/2010/main" val="9353250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134239" y="65414"/>
            <a:ext cx="1047093" cy="1070869"/>
          </a:xfrm>
          <a:prstGeom prst="rect">
            <a:avLst/>
          </a:prstGeom>
        </p:spPr>
      </p:pic>
      <p:pic>
        <p:nvPicPr>
          <p:cNvPr id="28" name="Picture 27"/>
          <p:cNvPicPr>
            <a:picLocks noChangeAspect="1"/>
          </p:cNvPicPr>
          <p:nvPr userDrawn="1"/>
        </p:nvPicPr>
        <p:blipFill>
          <a:blip r:embed="rId2"/>
          <a:stretch>
            <a:fillRect/>
          </a:stretch>
        </p:blipFill>
        <p:spPr>
          <a:xfrm>
            <a:off x="5919451" y="115170"/>
            <a:ext cx="1047093" cy="1070869"/>
          </a:xfrm>
          <a:prstGeom prst="rect">
            <a:avLst/>
          </a:prstGeom>
        </p:spPr>
      </p:pic>
      <p:pic>
        <p:nvPicPr>
          <p:cNvPr id="31" name="Picture 30"/>
          <p:cNvPicPr>
            <a:picLocks noChangeAspect="1"/>
          </p:cNvPicPr>
          <p:nvPr userDrawn="1"/>
        </p:nvPicPr>
        <p:blipFill>
          <a:blip r:embed="rId2"/>
          <a:stretch>
            <a:fillRect/>
          </a:stretch>
        </p:blipFill>
        <p:spPr>
          <a:xfrm>
            <a:off x="3526845" y="65413"/>
            <a:ext cx="1047093" cy="1070869"/>
          </a:xfrm>
          <a:prstGeom prst="rect">
            <a:avLst/>
          </a:prstGeom>
        </p:spPr>
      </p:pic>
    </p:spTree>
    <p:extLst>
      <p:ext uri="{BB962C8B-B14F-4D97-AF65-F5344CB8AC3E}">
        <p14:creationId xmlns:p14="http://schemas.microsoft.com/office/powerpoint/2010/main" val="331574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4/9/2017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4/9/2017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4/9/2017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 id="2147483686" r:id="rId7"/>
    <p:sldLayoutId id="2147483679" r:id="rId8"/>
    <p:sldLayoutId id="2147483665" r:id="rId9"/>
    <p:sldLayoutId id="2147483650" r:id="rId10"/>
    <p:sldLayoutId id="2147483667" r:id="rId11"/>
    <p:sldLayoutId id="2147483653" r:id="rId12"/>
    <p:sldLayoutId id="2147483687" r:id="rId13"/>
    <p:sldLayoutId id="2147483688" r:id="rId14"/>
    <p:sldLayoutId id="2147483689" r:id="rId15"/>
    <p:sldLayoutId id="2147483681" r:id="rId16"/>
    <p:sldLayoutId id="2147483682" r:id="rId17"/>
    <p:sldLayoutId id="2147483683" r:id="rId18"/>
    <p:sldLayoutId id="2147483690" r:id="rId19"/>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extLst>
      <p:ext uri="{BB962C8B-B14F-4D97-AF65-F5344CB8AC3E}">
        <p14:creationId xmlns:p14="http://schemas.microsoft.com/office/powerpoint/2010/main" val="422154210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DSC Deployment At Scale</a:t>
            </a:r>
          </a:p>
        </p:txBody>
      </p:sp>
      <p:sp>
        <p:nvSpPr>
          <p:cNvPr id="3" name="Subtitle 2"/>
          <p:cNvSpPr>
            <a:spLocks noGrp="1"/>
          </p:cNvSpPr>
          <p:nvPr>
            <p:ph type="subTitle" idx="1"/>
          </p:nvPr>
        </p:nvSpPr>
        <p:spPr>
          <a:xfrm>
            <a:off x="2019300" y="3038125"/>
            <a:ext cx="4936201" cy="1371602"/>
          </a:xfrm>
        </p:spPr>
        <p:txBody>
          <a:bodyPr>
            <a:noAutofit/>
          </a:bodyPr>
          <a:lstStyle/>
          <a:p>
            <a:pPr algn="l">
              <a:lnSpc>
                <a:spcPct val="100000"/>
              </a:lnSpc>
              <a:spcBef>
                <a:spcPts val="600"/>
              </a:spcBef>
            </a:pPr>
            <a:endParaRPr lang="en-US" sz="2400" b="1" dirty="0"/>
          </a:p>
          <a:p>
            <a:pPr algn="l">
              <a:lnSpc>
                <a:spcPct val="100000"/>
              </a:lnSpc>
              <a:spcBef>
                <a:spcPts val="600"/>
              </a:spcBef>
            </a:pPr>
            <a:r>
              <a:rPr lang="en-US" sz="2400" b="1" dirty="0"/>
              <a:t>Mike Walker</a:t>
            </a:r>
          </a:p>
          <a:p>
            <a:pPr algn="l">
              <a:lnSpc>
                <a:spcPct val="100000"/>
              </a:lnSpc>
              <a:spcBef>
                <a:spcPts val="600"/>
              </a:spcBef>
            </a:pPr>
            <a:r>
              <a:rPr lang="en-US" sz="1800" dirty="0"/>
              <a:t>Director – Windows Engineering @ Ticketmaster</a:t>
            </a:r>
          </a:p>
        </p:txBody>
      </p:sp>
    </p:spTree>
    <p:extLst>
      <p:ext uri="{BB962C8B-B14F-4D97-AF65-F5344CB8AC3E}">
        <p14:creationId xmlns:p14="http://schemas.microsoft.com/office/powerpoint/2010/main" val="150343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Implementing Maintenance Windows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added functionality to the API to allow every node to have a defined maintenance window as part of it’s configuration data</a:t>
            </a:r>
          </a:p>
          <a:p>
            <a:pPr marL="171450" indent="-171450">
              <a:buFont typeface="Arial" panose="020B0604020202020204" pitchFamily="34" charset="0"/>
              <a:buChar char="•"/>
            </a:pPr>
            <a:r>
              <a:rPr lang="en-US" sz="1600" dirty="0"/>
              <a:t>We have a local agent on each node that caches the configuration data for that node and then puts DSC into a ‘monitoring’ mode when not in maintenance windows, or ‘apply’ mode in maintenance windows</a:t>
            </a:r>
          </a:p>
          <a:p>
            <a:pPr marL="171450" indent="-171450">
              <a:buFont typeface="Arial" panose="020B0604020202020204" pitchFamily="34" charset="0"/>
              <a:buChar char="•"/>
            </a:pPr>
            <a:r>
              <a:rPr lang="en-US" sz="1600" dirty="0"/>
              <a:t>The local agent also updates the DSC Meta configuration to automatically reboot during maintenance windows, and then turns off the automatic reboots outside of maintenance windows</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2" name="Picture 1"/>
          <p:cNvPicPr>
            <a:picLocks noChangeAspect="1"/>
          </p:cNvPicPr>
          <p:nvPr/>
        </p:nvPicPr>
        <p:blipFill>
          <a:blip r:embed="rId3"/>
          <a:stretch>
            <a:fillRect/>
          </a:stretch>
        </p:blipFill>
        <p:spPr>
          <a:xfrm>
            <a:off x="273049" y="3213938"/>
            <a:ext cx="8114286" cy="1809524"/>
          </a:xfrm>
          <a:prstGeom prst="rect">
            <a:avLst/>
          </a:prstGeom>
        </p:spPr>
      </p:pic>
    </p:spTree>
    <p:extLst>
      <p:ext uri="{BB962C8B-B14F-4D97-AF65-F5344CB8AC3E}">
        <p14:creationId xmlns:p14="http://schemas.microsoft.com/office/powerpoint/2010/main" val="381569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Making It Work</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wrote 102 custom DSC resources, consisting of over 100k lines of code, covering tasks like:</a:t>
            </a:r>
          </a:p>
          <a:p>
            <a:pPr marL="315418" lvl="1" indent="-171450">
              <a:buFont typeface="Arial" panose="020B0604020202020204" pitchFamily="34" charset="0"/>
              <a:buChar char="•"/>
            </a:pPr>
            <a:r>
              <a:rPr lang="en-US" sz="1600" dirty="0"/>
              <a:t>NetApp Volume/LUN provisioning</a:t>
            </a:r>
          </a:p>
          <a:p>
            <a:pPr marL="315418" lvl="1" indent="-171450">
              <a:buFont typeface="Arial" panose="020B0604020202020204" pitchFamily="34" charset="0"/>
              <a:buChar char="•"/>
            </a:pPr>
            <a:r>
              <a:rPr lang="en-US" sz="1600" dirty="0"/>
              <a:t>NetScaler management</a:t>
            </a:r>
          </a:p>
          <a:p>
            <a:pPr marL="315418" lvl="1" indent="-171450">
              <a:buFont typeface="Arial" panose="020B0604020202020204" pitchFamily="34" charset="0"/>
              <a:buChar char="•"/>
            </a:pPr>
            <a:r>
              <a:rPr lang="en-US" sz="1600" dirty="0"/>
              <a:t>Deploying services</a:t>
            </a:r>
          </a:p>
          <a:p>
            <a:pPr marL="315418" lvl="1" indent="-171450">
              <a:buFont typeface="Arial" panose="020B0604020202020204" pitchFamily="34" charset="0"/>
              <a:buChar char="•"/>
            </a:pPr>
            <a:r>
              <a:rPr lang="en-US" sz="1600" dirty="0"/>
              <a:t>Certificate management</a:t>
            </a:r>
          </a:p>
          <a:p>
            <a:pPr marL="171450" indent="-171450">
              <a:buFont typeface="Arial" panose="020B0604020202020204" pitchFamily="34" charset="0"/>
              <a:buChar char="•"/>
            </a:pPr>
            <a:r>
              <a:rPr lang="en-US" sz="1600" dirty="0"/>
              <a:t>We wrote 43 configurations, consisting of over 20k lines of code</a:t>
            </a:r>
          </a:p>
          <a:p>
            <a:pPr marL="171450" indent="-171450">
              <a:buFont typeface="Arial" panose="020B0604020202020204" pitchFamily="34" charset="0"/>
              <a:buChar char="•"/>
            </a:pPr>
            <a:r>
              <a:rPr lang="en-US" sz="1600" dirty="0"/>
              <a:t>Most of our server classes had 100-200 configuration elements. At one point, one class had over 400 configuration elements.</a:t>
            </a:r>
          </a:p>
          <a:p>
            <a:pPr marL="171450" indent="-171450">
              <a:buFont typeface="Arial" panose="020B0604020202020204" pitchFamily="34" charset="0"/>
              <a:buChar char="•"/>
            </a:pPr>
            <a:r>
              <a:rPr lang="en-US" sz="1600" dirty="0"/>
              <a:t>The API is relatively lightweight at ~4k lines of code</a:t>
            </a:r>
          </a:p>
          <a:p>
            <a:pPr marL="171450"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0917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Results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As a result of using DSC, we reduced the amount of time a person had to spend provisioning servers from hours to about 5 minutes.</a:t>
            </a:r>
          </a:p>
          <a:p>
            <a:pPr marL="171450" indent="-171450">
              <a:buFont typeface="Arial" panose="020B0604020202020204" pitchFamily="34" charset="0"/>
              <a:buChar char="•"/>
            </a:pPr>
            <a:r>
              <a:rPr lang="en-US" sz="1600" dirty="0"/>
              <a:t>Our previous model for building servers was that the operations team would build the server and then hand off to the product team to deploy the application, test and put into production. With the builds fully automated with DSC, product teams could build/rebuild servers without intervention from the operations team.</a:t>
            </a:r>
          </a:p>
          <a:p>
            <a:pPr marL="171450" indent="-171450">
              <a:buFont typeface="Arial" panose="020B0604020202020204" pitchFamily="34" charset="0"/>
              <a:buChar char="•"/>
            </a:pPr>
            <a:r>
              <a:rPr lang="en-US" sz="1600" dirty="0"/>
              <a:t>This was transformative in how we managed configuration issues – when we did have an issue on a server, we were much more likely just to rebuild it and start fresh, rather than spending hours trying to track down potential issues.</a:t>
            </a:r>
          </a:p>
          <a:p>
            <a:pPr marL="171450" indent="-171450">
              <a:buFont typeface="Arial" panose="020B0604020202020204" pitchFamily="34" charset="0"/>
              <a:buChar char="•"/>
            </a:pPr>
            <a:r>
              <a:rPr lang="en-US" sz="1600" dirty="0"/>
              <a:t>Scaling classes of servers became routine, rather than something requiring weeks of notice, multiple teams, etc.</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272044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Lessons Learned</a:t>
            </a:r>
          </a:p>
          <a:p>
            <a:endParaRPr lang="en-US" dirty="0">
              <a:latin typeface="Interstate-Black"/>
              <a:cs typeface="Interstate-Black"/>
            </a:endParaRPr>
          </a:p>
        </p:txBody>
      </p:sp>
      <p:sp>
        <p:nvSpPr>
          <p:cNvPr id="4" name="Content Placeholder 3"/>
          <p:cNvSpPr>
            <a:spLocks noGrp="1"/>
          </p:cNvSpPr>
          <p:nvPr>
            <p:ph sz="quarter" idx="17"/>
          </p:nvPr>
        </p:nvSpPr>
        <p:spPr>
          <a:xfrm>
            <a:off x="273050" y="847410"/>
            <a:ext cx="8550275" cy="4296090"/>
          </a:xfrm>
        </p:spPr>
        <p:txBody>
          <a:bodyPr>
            <a:noAutofit/>
          </a:bodyPr>
          <a:lstStyle/>
          <a:p>
            <a:pPr marL="171450" indent="-171450">
              <a:buFont typeface="Arial" panose="020B0604020202020204" pitchFamily="34" charset="0"/>
              <a:buChar char="•"/>
            </a:pPr>
            <a:r>
              <a:rPr lang="en-US" sz="1600" dirty="0"/>
              <a:t>We spent a large amount of time writing code to automate highly complex and hard to automate configurations. What we’ve found is that it’s often easier to simplify the application / how you’re deploying it, than to always try and address in DSC.</a:t>
            </a:r>
          </a:p>
          <a:p>
            <a:pPr marL="171450" indent="-171450">
              <a:buFont typeface="Arial" panose="020B0604020202020204" pitchFamily="34" charset="0"/>
              <a:buChar char="•"/>
            </a:pPr>
            <a:r>
              <a:rPr lang="en-US" sz="1600" dirty="0"/>
              <a:t>As our configurations and the DSC infrastructure (configuration API, bootstrap process) became more complex, we found that while many people could use DSC, if there was a problem, only a limited number of people were able to troubleshoot.</a:t>
            </a:r>
          </a:p>
          <a:p>
            <a:pPr marL="171450" indent="-171450">
              <a:buFont typeface="Arial" panose="020B0604020202020204" pitchFamily="34" charset="0"/>
              <a:buChar char="•"/>
            </a:pPr>
            <a:r>
              <a:rPr lang="en-US" sz="1600" dirty="0"/>
              <a:t>We found that we spent a lot of time chasing exceptions. While DSC was reliable overall, when there were issues, we had to troubleshoot.</a:t>
            </a:r>
          </a:p>
          <a:p>
            <a:pPr marL="171450" indent="-171450">
              <a:buFont typeface="Arial" panose="020B0604020202020204" pitchFamily="34" charset="0"/>
              <a:buChar char="•"/>
            </a:pPr>
            <a:r>
              <a:rPr lang="en-US" sz="1600" dirty="0"/>
              <a:t>In our attempt to bring as much configuration as possible into DSC code, we ended up also bringing in many external dependencies. If one of these dependencies is not available, DSC cannot complete.</a:t>
            </a:r>
          </a:p>
          <a:p>
            <a:pPr marL="315418" lvl="1" indent="-171450">
              <a:buFont typeface="Arial" panose="020B0604020202020204" pitchFamily="34" charset="0"/>
              <a:buChar char="•"/>
            </a:pPr>
            <a:r>
              <a:rPr lang="en-US" sz="1600" dirty="0"/>
              <a:t>For example, we relied on our inventory system to get IP/subnet information, our monitoring system to get the latest updates, etc.</a:t>
            </a:r>
          </a:p>
          <a:p>
            <a:pPr marL="315418" lvl="1" indent="-171450">
              <a:buFont typeface="Arial" panose="020B0604020202020204" pitchFamily="34" charset="0"/>
              <a:buChar char="•"/>
            </a:pPr>
            <a:r>
              <a:rPr lang="en-US" sz="1600" dirty="0"/>
              <a:t>When there was an issue with a dependency, we had to troubleshoot to identify the culprit (exception chasing from above).</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62491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Lessons Learned (CONT)</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6" cy="3652177"/>
          </a:xfrm>
        </p:spPr>
        <p:txBody>
          <a:bodyPr>
            <a:noAutofit/>
          </a:bodyPr>
          <a:lstStyle/>
          <a:p>
            <a:pPr marL="171450" indent="-171450">
              <a:buFont typeface="Arial" panose="020B0604020202020204" pitchFamily="34" charset="0"/>
              <a:buChar char="•"/>
            </a:pPr>
            <a:r>
              <a:rPr lang="en-US" sz="1600" dirty="0"/>
              <a:t>Applying a MOF file could take a long time, given the complexity of our configurations. It commonly took 1-2 hours or more to completely configure a machine, which typically includes multiple reboots.</a:t>
            </a:r>
          </a:p>
          <a:p>
            <a:pPr marL="171450" indent="-171450">
              <a:buFont typeface="Arial" panose="020B0604020202020204" pitchFamily="34" charset="0"/>
              <a:buChar char="•"/>
            </a:pPr>
            <a:r>
              <a:rPr lang="en-US" sz="1600" dirty="0"/>
              <a:t>Writing resources is a big endeavor. The added complexity of going from any state to the desired state can be difficult to manage, compared to when you have a known starting point. </a:t>
            </a:r>
          </a:p>
          <a:p>
            <a:pPr marL="315418" lvl="1" indent="-171450">
              <a:buFont typeface="Arial" panose="020B0604020202020204" pitchFamily="34" charset="0"/>
              <a:buChar char="•"/>
            </a:pPr>
            <a:r>
              <a:rPr lang="en-US" sz="1600" dirty="0"/>
              <a:t>Keeping resources as focused as possible is helpful. The more actions you take within a resource means more tests you have to write in Test-</a:t>
            </a:r>
            <a:r>
              <a:rPr lang="en-US" sz="1600" dirty="0" err="1"/>
              <a:t>TargetResource</a:t>
            </a:r>
            <a:r>
              <a:rPr lang="en-US" sz="1600" dirty="0"/>
              <a:t>, more possible combinations of results, etc.</a:t>
            </a:r>
          </a:p>
          <a:p>
            <a:pPr marL="171450" indent="-171450">
              <a:buFont typeface="Arial" panose="020B0604020202020204" pitchFamily="34" charset="0"/>
              <a:buChar char="•"/>
            </a:pPr>
            <a:r>
              <a:rPr lang="en-US" sz="1600" dirty="0"/>
              <a:t>In general, we found that while DSC offered significant improvements over our prior models, maintaining state (i.e. that all servers are at a consistent level, managing updates to nodes, etc.) was still a somewhat painful process. For applications that are stateless, it may be more worthwhile to investigate immutable designs (such as Docker containers).</a:t>
            </a:r>
          </a:p>
          <a:p>
            <a:pPr marL="171450" indent="-171450">
              <a:buFont typeface="Arial" panose="020B0604020202020204" pitchFamily="34" charset="0"/>
              <a:buChar char="•"/>
            </a:pPr>
            <a:r>
              <a:rPr lang="en-US" sz="1600" dirty="0"/>
              <a:t>Our usage of DSC still left a pretty large gap in reaching ‘push button’ environment deployments, which was that a lot of (largely physical) assets still needed manual work (configuring filers, deploying servers, etc.).</a:t>
            </a:r>
          </a:p>
          <a:p>
            <a:pPr marL="171450"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210013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Our Path Forward</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6" cy="3896040"/>
          </a:xfrm>
        </p:spPr>
        <p:txBody>
          <a:bodyPr>
            <a:noAutofit/>
          </a:bodyPr>
          <a:lstStyle/>
          <a:p>
            <a:pPr marL="171450" indent="-171450">
              <a:buFont typeface="Arial" panose="020B0604020202020204" pitchFamily="34" charset="0"/>
              <a:buChar char="•"/>
            </a:pPr>
            <a:r>
              <a:rPr lang="en-US" sz="1600" dirty="0"/>
              <a:t>Ticketmaster is making a push to move to AWS, as a result we have an opportunity to take the lessons we’ve learned with DSC and improve on it.</a:t>
            </a:r>
          </a:p>
          <a:p>
            <a:pPr marL="171450" indent="-171450">
              <a:buFont typeface="Arial" panose="020B0604020202020204" pitchFamily="34" charset="0"/>
              <a:buChar char="•"/>
            </a:pPr>
            <a:r>
              <a:rPr lang="en-US" sz="1600" dirty="0"/>
              <a:t>We’re leveraging Terraform to provision assets, which goes a long way towards closing the gap we previously had in provisioning some types of assets that required manual work (i.e. filers).</a:t>
            </a:r>
          </a:p>
          <a:p>
            <a:pPr marL="171450" indent="-171450">
              <a:buFont typeface="Arial" panose="020B0604020202020204" pitchFamily="34" charset="0"/>
              <a:buChar char="•"/>
            </a:pPr>
            <a:r>
              <a:rPr lang="en-US" sz="1600" dirty="0"/>
              <a:t>In order to better leverage the dynamic nature of AWS and address some of the pain points we’d discovered, we’re largely moving towards immutable infrastructure (with a focus on Docker). As part of this, we’re moving to a largely image-based deployment model. This has a few benefits:</a:t>
            </a:r>
          </a:p>
          <a:p>
            <a:pPr marL="315418" lvl="1" indent="-171450">
              <a:buFont typeface="Arial" panose="020B0604020202020204" pitchFamily="34" charset="0"/>
              <a:buChar char="•"/>
            </a:pPr>
            <a:r>
              <a:rPr lang="en-US" sz="1600" dirty="0"/>
              <a:t>Significantly reduces the time to deploy</a:t>
            </a:r>
          </a:p>
          <a:p>
            <a:pPr marL="315418" lvl="1" indent="-171450">
              <a:buFont typeface="Arial" panose="020B0604020202020204" pitchFamily="34" charset="0"/>
              <a:buChar char="•"/>
            </a:pPr>
            <a:r>
              <a:rPr lang="en-US" sz="1600" dirty="0"/>
              <a:t>Reduces external dependencies (they need to be available when the image is built, but not on every deploy)</a:t>
            </a:r>
          </a:p>
          <a:p>
            <a:pPr marL="315418" lvl="1" indent="-171450">
              <a:buFont typeface="Arial" panose="020B0604020202020204" pitchFamily="34" charset="0"/>
              <a:buChar char="•"/>
            </a:pPr>
            <a:r>
              <a:rPr lang="en-US" sz="1600" dirty="0"/>
              <a:t>Reduces potential for exceptions in running through many configuration elements – it only has to succeed during the image build</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7860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978" y="1096510"/>
            <a:ext cx="7983942" cy="930410"/>
          </a:xfrm>
        </p:spPr>
        <p:txBody>
          <a:bodyPr/>
          <a:lstStyle/>
          <a:p>
            <a:pPr lvl="1" algn="ctr"/>
            <a:r>
              <a:rPr lang="en-GB" sz="4000" dirty="0">
                <a:latin typeface="Interstate-Black"/>
                <a:cs typeface="Interstate-Black"/>
              </a:rPr>
              <a:t>Windows @ Ticketmaster</a:t>
            </a:r>
          </a:p>
        </p:txBody>
      </p:sp>
      <p:sp>
        <p:nvSpPr>
          <p:cNvPr id="3" name="TextBox 2"/>
          <p:cNvSpPr txBox="1"/>
          <p:nvPr/>
        </p:nvSpPr>
        <p:spPr>
          <a:xfrm>
            <a:off x="1415468" y="2049780"/>
            <a:ext cx="2244845" cy="461665"/>
          </a:xfrm>
          <a:prstGeom prst="rect">
            <a:avLst/>
          </a:prstGeom>
          <a:noFill/>
        </p:spPr>
        <p:txBody>
          <a:bodyPr wrap="none" rtlCol="0">
            <a:spAutoFit/>
          </a:bodyPr>
          <a:lstStyle/>
          <a:p>
            <a:r>
              <a:rPr lang="en-US" sz="2400" dirty="0">
                <a:latin typeface="TM Sans"/>
                <a:cs typeface="TM Sans"/>
              </a:rPr>
              <a:t>Physical Servers</a:t>
            </a:r>
          </a:p>
        </p:txBody>
      </p:sp>
      <p:sp>
        <p:nvSpPr>
          <p:cNvPr id="6" name="TextBox 5"/>
          <p:cNvSpPr txBox="1"/>
          <p:nvPr/>
        </p:nvSpPr>
        <p:spPr>
          <a:xfrm>
            <a:off x="2895570" y="2616536"/>
            <a:ext cx="680251" cy="461665"/>
          </a:xfrm>
          <a:prstGeom prst="rect">
            <a:avLst/>
          </a:prstGeom>
          <a:noFill/>
        </p:spPr>
        <p:txBody>
          <a:bodyPr wrap="none" rtlCol="0">
            <a:spAutoFit/>
          </a:bodyPr>
          <a:lstStyle/>
          <a:p>
            <a:r>
              <a:rPr lang="en-US" sz="2400" dirty="0">
                <a:latin typeface="TM Sans"/>
                <a:cs typeface="TM Sans"/>
              </a:rPr>
              <a:t>Xen</a:t>
            </a:r>
          </a:p>
        </p:txBody>
      </p:sp>
      <p:sp>
        <p:nvSpPr>
          <p:cNvPr id="7" name="TextBox 6"/>
          <p:cNvSpPr txBox="1"/>
          <p:nvPr/>
        </p:nvSpPr>
        <p:spPr>
          <a:xfrm>
            <a:off x="3451896" y="3150467"/>
            <a:ext cx="781432" cy="461665"/>
          </a:xfrm>
          <a:prstGeom prst="rect">
            <a:avLst/>
          </a:prstGeom>
          <a:noFill/>
        </p:spPr>
        <p:txBody>
          <a:bodyPr wrap="none" rtlCol="0">
            <a:spAutoFit/>
          </a:bodyPr>
          <a:lstStyle/>
          <a:p>
            <a:r>
              <a:rPr lang="en-US" sz="2400" dirty="0">
                <a:latin typeface="TM Sans"/>
                <a:cs typeface="TM Sans"/>
              </a:rPr>
              <a:t>AWS</a:t>
            </a:r>
          </a:p>
        </p:txBody>
      </p:sp>
      <p:sp>
        <p:nvSpPr>
          <p:cNvPr id="8" name="TextBox 7"/>
          <p:cNvSpPr txBox="1"/>
          <p:nvPr/>
        </p:nvSpPr>
        <p:spPr>
          <a:xfrm>
            <a:off x="4139867" y="2327910"/>
            <a:ext cx="1114536" cy="461665"/>
          </a:xfrm>
          <a:prstGeom prst="rect">
            <a:avLst/>
          </a:prstGeom>
          <a:noFill/>
        </p:spPr>
        <p:txBody>
          <a:bodyPr wrap="none" rtlCol="0">
            <a:spAutoFit/>
          </a:bodyPr>
          <a:lstStyle/>
          <a:p>
            <a:r>
              <a:rPr lang="en-US" sz="2400" dirty="0">
                <a:latin typeface="TM Sans"/>
                <a:cs typeface="TM Sans"/>
              </a:rPr>
              <a:t>Docker</a:t>
            </a:r>
          </a:p>
        </p:txBody>
      </p:sp>
      <p:sp>
        <p:nvSpPr>
          <p:cNvPr id="9" name="TextBox 8"/>
          <p:cNvSpPr txBox="1"/>
          <p:nvPr/>
        </p:nvSpPr>
        <p:spPr>
          <a:xfrm>
            <a:off x="1671024" y="3381299"/>
            <a:ext cx="1071255" cy="461665"/>
          </a:xfrm>
          <a:prstGeom prst="rect">
            <a:avLst/>
          </a:prstGeom>
          <a:noFill/>
        </p:spPr>
        <p:txBody>
          <a:bodyPr wrap="none" rtlCol="0">
            <a:spAutoFit/>
          </a:bodyPr>
          <a:lstStyle/>
          <a:p>
            <a:r>
              <a:rPr lang="en-US" sz="2400" dirty="0">
                <a:latin typeface="TM Sans"/>
                <a:cs typeface="TM Sans"/>
              </a:rPr>
              <a:t>Packer</a:t>
            </a:r>
          </a:p>
        </p:txBody>
      </p:sp>
      <p:sp>
        <p:nvSpPr>
          <p:cNvPr id="10" name="TextBox 9"/>
          <p:cNvSpPr txBox="1"/>
          <p:nvPr/>
        </p:nvSpPr>
        <p:spPr>
          <a:xfrm>
            <a:off x="5254403" y="2954347"/>
            <a:ext cx="1470339" cy="461665"/>
          </a:xfrm>
          <a:prstGeom prst="rect">
            <a:avLst/>
          </a:prstGeom>
          <a:noFill/>
        </p:spPr>
        <p:txBody>
          <a:bodyPr wrap="none" rtlCol="0">
            <a:spAutoFit/>
          </a:bodyPr>
          <a:lstStyle/>
          <a:p>
            <a:r>
              <a:rPr lang="en-US" sz="2400" dirty="0">
                <a:latin typeface="TM Sans"/>
                <a:cs typeface="TM Sans"/>
              </a:rPr>
              <a:t>Terraform</a:t>
            </a:r>
          </a:p>
        </p:txBody>
      </p:sp>
      <p:sp>
        <p:nvSpPr>
          <p:cNvPr id="11" name="TextBox 10"/>
          <p:cNvSpPr txBox="1"/>
          <p:nvPr/>
        </p:nvSpPr>
        <p:spPr>
          <a:xfrm>
            <a:off x="5733957" y="2102484"/>
            <a:ext cx="1447960" cy="461665"/>
          </a:xfrm>
          <a:prstGeom prst="rect">
            <a:avLst/>
          </a:prstGeom>
          <a:noFill/>
        </p:spPr>
        <p:txBody>
          <a:bodyPr wrap="none" rtlCol="0">
            <a:spAutoFit/>
          </a:bodyPr>
          <a:lstStyle/>
          <a:p>
            <a:r>
              <a:rPr lang="en-US" sz="2400" dirty="0" err="1">
                <a:latin typeface="TM Sans"/>
                <a:cs typeface="TM Sans"/>
              </a:rPr>
              <a:t>GitLab</a:t>
            </a:r>
            <a:r>
              <a:rPr lang="en-US" sz="2400" dirty="0">
                <a:latin typeface="TM Sans"/>
                <a:cs typeface="TM Sans"/>
              </a:rPr>
              <a:t> CI</a:t>
            </a:r>
          </a:p>
        </p:txBody>
      </p:sp>
      <p:sp>
        <p:nvSpPr>
          <p:cNvPr id="12" name="TextBox 11"/>
          <p:cNvSpPr txBox="1"/>
          <p:nvPr/>
        </p:nvSpPr>
        <p:spPr>
          <a:xfrm>
            <a:off x="7781369" y="3420368"/>
            <a:ext cx="766557" cy="461665"/>
          </a:xfrm>
          <a:prstGeom prst="rect">
            <a:avLst/>
          </a:prstGeom>
          <a:noFill/>
        </p:spPr>
        <p:txBody>
          <a:bodyPr wrap="none" rtlCol="0">
            <a:spAutoFit/>
          </a:bodyPr>
          <a:lstStyle/>
          <a:p>
            <a:r>
              <a:rPr lang="en-US" sz="2400" dirty="0">
                <a:latin typeface="TM Sans"/>
                <a:cs typeface="TM Sans"/>
              </a:rPr>
              <a:t>DSC</a:t>
            </a:r>
          </a:p>
        </p:txBody>
      </p:sp>
      <p:sp>
        <p:nvSpPr>
          <p:cNvPr id="13" name="TextBox 12"/>
          <p:cNvSpPr txBox="1"/>
          <p:nvPr/>
        </p:nvSpPr>
        <p:spPr>
          <a:xfrm>
            <a:off x="4522504" y="3637515"/>
            <a:ext cx="1467068" cy="461665"/>
          </a:xfrm>
          <a:prstGeom prst="rect">
            <a:avLst/>
          </a:prstGeom>
          <a:noFill/>
        </p:spPr>
        <p:txBody>
          <a:bodyPr wrap="none" rtlCol="0">
            <a:spAutoFit/>
          </a:bodyPr>
          <a:lstStyle/>
          <a:p>
            <a:r>
              <a:rPr lang="en-US" sz="2400" dirty="0" err="1">
                <a:latin typeface="TM Sans"/>
                <a:cs typeface="TM Sans"/>
              </a:rPr>
              <a:t>PoshSpec</a:t>
            </a:r>
            <a:endParaRPr lang="en-US" sz="2400" dirty="0">
              <a:latin typeface="TM Sans"/>
              <a:cs typeface="TM Sans"/>
            </a:endParaRPr>
          </a:p>
        </p:txBody>
      </p:sp>
      <p:sp>
        <p:nvSpPr>
          <p:cNvPr id="14" name="TextBox 13"/>
          <p:cNvSpPr txBox="1"/>
          <p:nvPr/>
        </p:nvSpPr>
        <p:spPr>
          <a:xfrm>
            <a:off x="2323397" y="4156558"/>
            <a:ext cx="1675908" cy="461665"/>
          </a:xfrm>
          <a:prstGeom prst="rect">
            <a:avLst/>
          </a:prstGeom>
          <a:noFill/>
        </p:spPr>
        <p:txBody>
          <a:bodyPr wrap="none" rtlCol="0">
            <a:spAutoFit/>
          </a:bodyPr>
          <a:lstStyle/>
          <a:p>
            <a:r>
              <a:rPr lang="en-US" sz="2400" dirty="0">
                <a:latin typeface="TM Sans"/>
                <a:cs typeface="TM Sans"/>
              </a:rPr>
              <a:t>Kubernetes</a:t>
            </a:r>
          </a:p>
        </p:txBody>
      </p:sp>
      <p:sp>
        <p:nvSpPr>
          <p:cNvPr id="15" name="TextBox 14"/>
          <p:cNvSpPr txBox="1"/>
          <p:nvPr/>
        </p:nvSpPr>
        <p:spPr>
          <a:xfrm>
            <a:off x="7062747" y="2606039"/>
            <a:ext cx="1751249" cy="461665"/>
          </a:xfrm>
          <a:prstGeom prst="rect">
            <a:avLst/>
          </a:prstGeom>
          <a:noFill/>
        </p:spPr>
        <p:txBody>
          <a:bodyPr wrap="none" rtlCol="0">
            <a:spAutoFit/>
          </a:bodyPr>
          <a:lstStyle/>
          <a:p>
            <a:r>
              <a:rPr lang="en-US" sz="2400" dirty="0">
                <a:latin typeface="TM Sans"/>
                <a:cs typeface="TM Sans"/>
              </a:rPr>
              <a:t>Prometheus</a:t>
            </a:r>
          </a:p>
        </p:txBody>
      </p:sp>
      <p:sp>
        <p:nvSpPr>
          <p:cNvPr id="16" name="TextBox 15"/>
          <p:cNvSpPr txBox="1"/>
          <p:nvPr/>
        </p:nvSpPr>
        <p:spPr>
          <a:xfrm>
            <a:off x="952974" y="2729372"/>
            <a:ext cx="1253677" cy="461665"/>
          </a:xfrm>
          <a:prstGeom prst="rect">
            <a:avLst/>
          </a:prstGeom>
          <a:noFill/>
        </p:spPr>
        <p:txBody>
          <a:bodyPr wrap="none" rtlCol="0">
            <a:spAutoFit/>
          </a:bodyPr>
          <a:lstStyle/>
          <a:p>
            <a:r>
              <a:rPr lang="en-US" sz="2400" dirty="0" err="1">
                <a:latin typeface="TM Sans"/>
                <a:cs typeface="TM Sans"/>
              </a:rPr>
              <a:t>Telegraf</a:t>
            </a:r>
            <a:endParaRPr lang="en-US" sz="2400" dirty="0">
              <a:latin typeface="TM Sans"/>
              <a:cs typeface="TM Sans"/>
            </a:endParaRPr>
          </a:p>
        </p:txBody>
      </p:sp>
      <p:sp>
        <p:nvSpPr>
          <p:cNvPr id="17" name="TextBox 16"/>
          <p:cNvSpPr txBox="1"/>
          <p:nvPr/>
        </p:nvSpPr>
        <p:spPr>
          <a:xfrm>
            <a:off x="6502192" y="3847320"/>
            <a:ext cx="668773" cy="461665"/>
          </a:xfrm>
          <a:prstGeom prst="rect">
            <a:avLst/>
          </a:prstGeom>
          <a:noFill/>
        </p:spPr>
        <p:txBody>
          <a:bodyPr wrap="none" rtlCol="0">
            <a:spAutoFit/>
          </a:bodyPr>
          <a:lstStyle/>
          <a:p>
            <a:r>
              <a:rPr lang="en-US" sz="2400" dirty="0">
                <a:latin typeface="TM Sans"/>
                <a:cs typeface="TM Sans"/>
              </a:rPr>
              <a:t>ELK</a:t>
            </a:r>
          </a:p>
        </p:txBody>
      </p:sp>
    </p:spTree>
    <p:extLst>
      <p:ext uri="{BB962C8B-B14F-4D97-AF65-F5344CB8AC3E}">
        <p14:creationId xmlns:p14="http://schemas.microsoft.com/office/powerpoint/2010/main" val="359738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Introduction</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Ticketmaster started implementation of configuration management for our Windows servers in 2014, with the desire to roll out configuration management to a few thousand servers.</a:t>
            </a:r>
          </a:p>
          <a:p>
            <a:pPr marL="171450" indent="-171450">
              <a:buFont typeface="Arial" panose="020B0604020202020204" pitchFamily="34" charset="0"/>
              <a:buChar char="•"/>
            </a:pPr>
            <a:r>
              <a:rPr lang="en-US" sz="1600" dirty="0"/>
              <a:t>We looked at several solutions, but wanted to use DSC to leverage existing PowerShell skills on the team.</a:t>
            </a:r>
          </a:p>
          <a:p>
            <a:pPr marL="171450" indent="-171450">
              <a:buFont typeface="Arial" panose="020B0604020202020204" pitchFamily="34" charset="0"/>
              <a:buChar char="•"/>
            </a:pPr>
            <a:r>
              <a:rPr lang="en-US" sz="1600" dirty="0"/>
              <a:t>We ended up building a system around DSC, starting with these initial requirements:</a:t>
            </a:r>
          </a:p>
          <a:p>
            <a:pPr marL="315418" lvl="1" indent="-171450">
              <a:buFont typeface="Arial" panose="020B0604020202020204" pitchFamily="34" charset="0"/>
              <a:buChar char="•"/>
            </a:pPr>
            <a:r>
              <a:rPr lang="en-US" sz="1600" dirty="0"/>
              <a:t>Allow product teams to deploy and manage their own servers (must be easy)</a:t>
            </a:r>
          </a:p>
          <a:p>
            <a:pPr marL="315418" lvl="1" indent="-171450">
              <a:buFont typeface="Arial" panose="020B0604020202020204" pitchFamily="34" charset="0"/>
              <a:buChar char="•"/>
            </a:pPr>
            <a:r>
              <a:rPr lang="en-US" sz="1600" dirty="0"/>
              <a:t>‘Push button’ deployment of servers (and, eventually, entire environments)</a:t>
            </a:r>
          </a:p>
          <a:p>
            <a:pPr marL="315418" lvl="1" indent="-171450">
              <a:buFont typeface="Arial" panose="020B0604020202020204" pitchFamily="34" charset="0"/>
              <a:buChar char="•"/>
            </a:pPr>
            <a:r>
              <a:rPr lang="en-US" sz="1600" dirty="0"/>
              <a:t>Can work with both our private cloud for VMs and a substantial physical server footprint</a:t>
            </a:r>
          </a:p>
          <a:p>
            <a:pPr marL="315418" lvl="1" indent="-171450">
              <a:buFont typeface="Arial" panose="020B0604020202020204" pitchFamily="34" charset="0"/>
              <a:buChar char="•"/>
            </a:pPr>
            <a:r>
              <a:rPr lang="en-US" sz="1600" dirty="0"/>
              <a:t>Put as much configuration as possible in code</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6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Design Considerations</a:t>
            </a:r>
          </a:p>
          <a:p>
            <a:endParaRPr lang="en-US" dirty="0">
              <a:latin typeface="Interstate-Black"/>
              <a:cs typeface="Interstate-Black"/>
            </a:endParaRPr>
          </a:p>
        </p:txBody>
      </p:sp>
      <p:sp>
        <p:nvSpPr>
          <p:cNvPr id="4" name="Content Placeholder 3"/>
          <p:cNvSpPr>
            <a:spLocks noGrp="1"/>
          </p:cNvSpPr>
          <p:nvPr>
            <p:ph sz="quarter" idx="17"/>
          </p:nvPr>
        </p:nvSpPr>
        <p:spPr>
          <a:xfrm>
            <a:off x="273051" y="961709"/>
            <a:ext cx="8550274" cy="3848829"/>
          </a:xfrm>
        </p:spPr>
        <p:txBody>
          <a:bodyPr>
            <a:noAutofit/>
          </a:bodyPr>
          <a:lstStyle/>
          <a:p>
            <a:pPr marL="171450" indent="-171450">
              <a:buFont typeface="Arial" panose="020B0604020202020204" pitchFamily="34" charset="0"/>
              <a:buChar char="•"/>
            </a:pPr>
            <a:r>
              <a:rPr lang="en-US" sz="1400" dirty="0"/>
              <a:t>How do we effectively manage configuration data?</a:t>
            </a:r>
          </a:p>
          <a:p>
            <a:pPr marL="315418" lvl="1" indent="-171450">
              <a:buFont typeface="Arial" panose="020B0604020202020204" pitchFamily="34" charset="0"/>
              <a:buChar char="•"/>
            </a:pPr>
            <a:r>
              <a:rPr lang="en-US" sz="1400" dirty="0"/>
              <a:t>How do we achieve the ‘push button’ goal of deploying a server without a person entering the configuration data for a node?</a:t>
            </a:r>
          </a:p>
          <a:p>
            <a:pPr marL="315418" lvl="1" indent="-171450">
              <a:buFont typeface="Arial" panose="020B0604020202020204" pitchFamily="34" charset="0"/>
              <a:buChar char="•"/>
            </a:pPr>
            <a:r>
              <a:rPr lang="en-US" sz="1400" dirty="0"/>
              <a:t>Can we rebuild MOF files for nodes one (or a few) at a time, rather than rebuilding all nodes (1k+ nodes would take a very long time)</a:t>
            </a:r>
          </a:p>
          <a:p>
            <a:pPr marL="171450" indent="-171450">
              <a:buFont typeface="Arial" panose="020B0604020202020204" pitchFamily="34" charset="0"/>
              <a:buChar char="•"/>
            </a:pPr>
            <a:r>
              <a:rPr lang="en-US" sz="1400" dirty="0"/>
              <a:t>How do we ensure MOF files can be built reliably by many members of the team?</a:t>
            </a:r>
          </a:p>
          <a:p>
            <a:pPr marL="315418" lvl="1" indent="-171450">
              <a:buFont typeface="Arial" panose="020B0604020202020204" pitchFamily="34" charset="0"/>
              <a:buChar char="•"/>
            </a:pPr>
            <a:r>
              <a:rPr lang="en-US" sz="1400" dirty="0"/>
              <a:t>We need to ensure we have all the right resources to build the MOF file, and consistent versions of resources across builds</a:t>
            </a:r>
          </a:p>
          <a:p>
            <a:pPr marL="171450" indent="-171450">
              <a:buFont typeface="Arial" panose="020B0604020202020204" pitchFamily="34" charset="0"/>
              <a:buChar char="•"/>
            </a:pPr>
            <a:r>
              <a:rPr lang="en-US" sz="1400" dirty="0"/>
              <a:t>How do we minimize code duplication across configuration files?</a:t>
            </a:r>
          </a:p>
          <a:p>
            <a:pPr marL="315418" lvl="1" indent="-171450">
              <a:buFont typeface="Arial" panose="020B0604020202020204" pitchFamily="34" charset="0"/>
              <a:buChar char="•"/>
            </a:pPr>
            <a:r>
              <a:rPr lang="en-US" sz="1400" dirty="0"/>
              <a:t>This was tackled prior to PowerShell 5.0, so partial configurations were not an option at the time</a:t>
            </a:r>
          </a:p>
          <a:p>
            <a:pPr marL="171450" indent="-171450">
              <a:buFont typeface="Arial" panose="020B0604020202020204" pitchFamily="34" charset="0"/>
              <a:buChar char="•"/>
            </a:pPr>
            <a:r>
              <a:rPr lang="en-US" sz="1400" dirty="0"/>
              <a:t>How do we manage credentials in configurations?</a:t>
            </a:r>
          </a:p>
          <a:p>
            <a:pPr marL="171450" indent="-171450">
              <a:buFont typeface="Arial" panose="020B0604020202020204" pitchFamily="34" charset="0"/>
              <a:buChar char="•"/>
            </a:pPr>
            <a:r>
              <a:rPr lang="en-US" sz="1400" dirty="0"/>
              <a:t>How do we handle changes that require a maintenance window?</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408500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Managing Configuration Data</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created a bootstrap process that runs immediately after a node is built and gathers information about the system to populate configuration data</a:t>
            </a:r>
          </a:p>
          <a:p>
            <a:pPr marL="315418" lvl="1" indent="-171450">
              <a:buFont typeface="Arial" panose="020B0604020202020204" pitchFamily="34" charset="0"/>
              <a:buChar char="•"/>
            </a:pPr>
            <a:r>
              <a:rPr lang="en-US" sz="1600" dirty="0"/>
              <a:t>The bootstrapping process then runs periodically to update any properties that have changed</a:t>
            </a:r>
          </a:p>
          <a:p>
            <a:pPr marL="171450" indent="-171450">
              <a:buFont typeface="Arial" panose="020B0604020202020204" pitchFamily="34" charset="0"/>
              <a:buChar char="•"/>
            </a:pPr>
            <a:r>
              <a:rPr lang="en-US" sz="1600" dirty="0"/>
              <a:t>We created an API to manage configuration data, which has the following benefits/functionality:</a:t>
            </a:r>
          </a:p>
          <a:p>
            <a:pPr marL="315418" lvl="1" indent="-171450">
              <a:buFont typeface="Arial" panose="020B0604020202020204" pitchFamily="34" charset="0"/>
              <a:buChar char="•"/>
            </a:pPr>
            <a:r>
              <a:rPr lang="en-US" sz="1600" dirty="0"/>
              <a:t>Backed to a database, so we have reliable storage of configuration data</a:t>
            </a:r>
          </a:p>
          <a:p>
            <a:pPr marL="315418" lvl="1" indent="-171450">
              <a:buFont typeface="Arial" panose="020B0604020202020204" pitchFamily="34" charset="0"/>
              <a:buChar char="•"/>
            </a:pPr>
            <a:r>
              <a:rPr lang="en-US" sz="1600" dirty="0"/>
              <a:t>The ability to return a DSC ‘Configuration Data’ </a:t>
            </a:r>
            <a:r>
              <a:rPr lang="en-US" sz="1600" dirty="0" err="1"/>
              <a:t>hashtable</a:t>
            </a:r>
            <a:r>
              <a:rPr lang="en-US" sz="1600" dirty="0"/>
              <a:t> for one or more nodes on the fly</a:t>
            </a:r>
          </a:p>
          <a:p>
            <a:pPr marL="315418" lvl="1" indent="-171450">
              <a:buFont typeface="Arial" panose="020B0604020202020204" pitchFamily="34" charset="0"/>
              <a:buChar char="•"/>
            </a:pPr>
            <a:r>
              <a:rPr lang="en-US" sz="1600" dirty="0"/>
              <a:t>The ability to insert ‘scoped’ properties – configuration data that applies to multiple nodes (based on the node being in a certain Site, Role, etc. or Global, which applies to all nodes).</a:t>
            </a:r>
          </a:p>
          <a:p>
            <a:pPr marL="315418" lvl="1"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35900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Ensuring MOF Build Reliability</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5" cy="3652177"/>
          </a:xfrm>
        </p:spPr>
        <p:txBody>
          <a:bodyPr>
            <a:noAutofit/>
          </a:bodyPr>
          <a:lstStyle/>
          <a:p>
            <a:pPr marL="171450" indent="-171450">
              <a:buFont typeface="Arial" panose="020B0604020202020204" pitchFamily="34" charset="0"/>
              <a:buChar char="•"/>
            </a:pPr>
            <a:r>
              <a:rPr lang="en-US" sz="1600" dirty="0"/>
              <a:t>We added build functionality to the API we built, allowing requests to build one or more nodes to be submitted and MOF files are built in the background</a:t>
            </a:r>
          </a:p>
          <a:p>
            <a:pPr marL="315418" lvl="1" indent="-171450">
              <a:buFont typeface="Arial" panose="020B0604020202020204" pitchFamily="34" charset="0"/>
              <a:buChar char="•"/>
            </a:pPr>
            <a:r>
              <a:rPr lang="en-US" sz="1600" dirty="0"/>
              <a:t>DSC resources are retrieved by the build process from an internal </a:t>
            </a:r>
            <a:r>
              <a:rPr lang="en-US" sz="1600" dirty="0" err="1"/>
              <a:t>PowerShellGet</a:t>
            </a:r>
            <a:r>
              <a:rPr lang="en-US" sz="1600" dirty="0"/>
              <a:t> repository, so the specific resource and version can be retrieved</a:t>
            </a:r>
          </a:p>
          <a:p>
            <a:pPr marL="315418" lvl="1" indent="-171450">
              <a:buFont typeface="Arial" panose="020B0604020202020204" pitchFamily="34" charset="0"/>
              <a:buChar char="•"/>
            </a:pPr>
            <a:r>
              <a:rPr lang="en-US" sz="1600" dirty="0"/>
              <a:t>Configuration files used to build MOF files are also bundled into modules and retrieved from </a:t>
            </a:r>
            <a:r>
              <a:rPr lang="en-US" sz="1600" dirty="0" err="1"/>
              <a:t>PowerShellGet</a:t>
            </a:r>
            <a:r>
              <a:rPr lang="en-US" sz="1600" dirty="0"/>
              <a:t>.</a:t>
            </a:r>
          </a:p>
          <a:p>
            <a:pPr marL="171450" indent="-171450">
              <a:buFont typeface="Arial" panose="020B0604020202020204" pitchFamily="34" charset="0"/>
              <a:buChar char="•"/>
            </a:pPr>
            <a:r>
              <a:rPr lang="en-US" sz="1600" dirty="0"/>
              <a:t>The configuration data API understands when node properties are changed (including scoped properties), and automatically triggers a rebuild of </a:t>
            </a:r>
          </a:p>
          <a:p>
            <a:pPr marL="171450" indent="-171450">
              <a:buFont typeface="Arial" panose="020B0604020202020204" pitchFamily="34" charset="0"/>
              <a:buChar char="•"/>
            </a:pPr>
            <a:r>
              <a:rPr lang="en-US" sz="1600" dirty="0"/>
              <a:t>Created a CI pipeline that packages our custom resources (and configurations) and deploys to our </a:t>
            </a:r>
            <a:r>
              <a:rPr lang="en-US" sz="1600" dirty="0" err="1"/>
              <a:t>PowerShellGet</a:t>
            </a:r>
            <a:r>
              <a:rPr lang="en-US" sz="1600" dirty="0"/>
              <a:t> repository</a:t>
            </a:r>
          </a:p>
          <a:p>
            <a:pPr marL="315418" lvl="1" indent="-171450">
              <a:buFont typeface="Arial" panose="020B0604020202020204" pitchFamily="34" charset="0"/>
              <a:buChar char="•"/>
            </a:pPr>
            <a:r>
              <a:rPr lang="en-US" sz="1600" dirty="0"/>
              <a:t>The pipeline is ran any time </a:t>
            </a:r>
            <a:r>
              <a:rPr lang="en-US" sz="1600" dirty="0" err="1"/>
              <a:t>git</a:t>
            </a:r>
            <a:r>
              <a:rPr lang="en-US" sz="1600" dirty="0"/>
              <a:t> repositories are updated, runs any Pester tests included with the resource modules, and then packages and uploads to the repository</a:t>
            </a:r>
          </a:p>
          <a:p>
            <a:pPr marL="315418" lvl="1" indent="-171450">
              <a:buFont typeface="Arial" panose="020B0604020202020204" pitchFamily="34" charset="0"/>
              <a:buChar char="•"/>
            </a:pPr>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29208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Managing Configuration Complexity</a:t>
            </a:r>
          </a:p>
          <a:p>
            <a:endParaRPr lang="en-US" dirty="0">
              <a:latin typeface="Interstate-Black"/>
              <a:cs typeface="Interstate-Black"/>
            </a:endParaRPr>
          </a:p>
        </p:txBody>
      </p:sp>
      <p:sp>
        <p:nvSpPr>
          <p:cNvPr id="4" name="Content Placeholder 3"/>
          <p:cNvSpPr>
            <a:spLocks noGrp="1"/>
          </p:cNvSpPr>
          <p:nvPr>
            <p:ph sz="quarter" idx="17"/>
          </p:nvPr>
        </p:nvSpPr>
        <p:spPr>
          <a:xfrm>
            <a:off x="273051" y="961710"/>
            <a:ext cx="8550274" cy="3652177"/>
          </a:xfrm>
        </p:spPr>
        <p:txBody>
          <a:bodyPr>
            <a:noAutofit/>
          </a:bodyPr>
          <a:lstStyle/>
          <a:p>
            <a:pPr marL="171450" indent="-171450">
              <a:buFont typeface="Arial" panose="020B0604020202020204" pitchFamily="34" charset="0"/>
              <a:buChar char="•"/>
            </a:pPr>
            <a:r>
              <a:rPr lang="en-US" sz="1600" dirty="0"/>
              <a:t>We used nested configurations to allow us to run a single configuration for every node that would then selectively apply certain configuration elements depending on the node configuration data</a:t>
            </a:r>
          </a:p>
          <a:p>
            <a:pPr marL="171450" indent="-171450">
              <a:buFont typeface="Arial" panose="020B0604020202020204" pitchFamily="34" charset="0"/>
              <a:buChar char="•"/>
            </a:pPr>
            <a:r>
              <a:rPr lang="en-US" sz="1600" dirty="0"/>
              <a:t>The ‘Root’ configuration handles setup including:</a:t>
            </a:r>
          </a:p>
          <a:p>
            <a:pPr marL="315418" lvl="1" indent="-171450">
              <a:buFont typeface="Arial" panose="020B0604020202020204" pitchFamily="34" charset="0"/>
              <a:buChar char="•"/>
            </a:pPr>
            <a:r>
              <a:rPr lang="en-US" sz="1600" dirty="0"/>
              <a:t>Retrieving necessary resource modules from </a:t>
            </a:r>
            <a:r>
              <a:rPr lang="en-US" sz="1600" dirty="0" err="1"/>
              <a:t>PowerShellGet</a:t>
            </a:r>
            <a:endParaRPr lang="en-US" sz="1600" dirty="0"/>
          </a:p>
          <a:p>
            <a:pPr marL="315418" lvl="1" indent="-171450">
              <a:buFont typeface="Arial" panose="020B0604020202020204" pitchFamily="34" charset="0"/>
              <a:buChar char="•"/>
            </a:pPr>
            <a:r>
              <a:rPr lang="en-US" sz="1600" dirty="0"/>
              <a:t>Dynamically building the ‘Import-</a:t>
            </a:r>
            <a:r>
              <a:rPr lang="en-US" sz="1600" dirty="0" err="1"/>
              <a:t>DscResource</a:t>
            </a:r>
            <a:r>
              <a:rPr lang="en-US" sz="1600" dirty="0"/>
              <a:t>’ list – each node can use different resources / versions </a:t>
            </a:r>
            <a:r>
              <a:rPr lang="en-US" sz="1600"/>
              <a:t>of resources</a:t>
            </a:r>
            <a:endParaRPr lang="en-US" sz="1600" dirty="0"/>
          </a:p>
          <a:p>
            <a:pPr marL="315418" lvl="1" indent="-171450">
              <a:buFont typeface="Arial" panose="020B0604020202020204" pitchFamily="34" charset="0"/>
              <a:buChar char="•"/>
            </a:pPr>
            <a:r>
              <a:rPr lang="en-US" sz="1600" dirty="0"/>
              <a:t>Logging</a:t>
            </a:r>
          </a:p>
          <a:p>
            <a:pPr marL="171450" indent="-171450">
              <a:buFont typeface="Arial" panose="020B0604020202020204" pitchFamily="34" charset="0"/>
              <a:buChar char="•"/>
            </a:pPr>
            <a:r>
              <a:rPr lang="en-US" sz="1600" dirty="0"/>
              <a:t>The root configuration invokes sub-configurations, and each sub-configuration can use a conditional statement to determine whether to return without adding any configuration items, or add it’s configuration items</a:t>
            </a:r>
          </a:p>
          <a:p>
            <a:r>
              <a:rPr lang="en-US" sz="1600" dirty="0">
                <a:solidFill>
                  <a:srgbClr val="C586C0"/>
                </a:solidFill>
                <a:highlight>
                  <a:srgbClr val="000000"/>
                </a:highlight>
                <a:latin typeface="Consolas" panose="020B0609020204030204" pitchFamily="49" charset="0"/>
              </a:rPr>
              <a:t>if</a:t>
            </a:r>
            <a:r>
              <a:rPr lang="en-US" sz="1600" dirty="0">
                <a:solidFill>
                  <a:srgbClr val="D4D4D4"/>
                </a:solidFill>
                <a:highlight>
                  <a:srgbClr val="000000"/>
                </a:highlight>
                <a:latin typeface="Consolas" panose="020B0609020204030204" pitchFamily="49" charset="0"/>
              </a:rPr>
              <a:t>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Node</a:t>
            </a:r>
            <a:r>
              <a:rPr lang="en-US" sz="1600" dirty="0" err="1">
                <a:solidFill>
                  <a:srgbClr val="DCDCAA"/>
                </a:solidFill>
                <a:highlight>
                  <a:srgbClr val="000000"/>
                </a:highlight>
                <a:latin typeface="Consolas" panose="020B0609020204030204" pitchFamily="49" charset="0"/>
              </a:rPr>
              <a:t>.Roles</a:t>
            </a:r>
            <a:r>
              <a:rPr lang="en-US" sz="1600" dirty="0">
                <a:solidFill>
                  <a:srgbClr val="D4D4D4"/>
                </a:solidFill>
                <a:highlight>
                  <a:srgbClr val="000000"/>
                </a:highlight>
                <a:latin typeface="Consolas" panose="020B0609020204030204" pitchFamily="49" charset="0"/>
              </a:rPr>
              <a:t> -</a:t>
            </a:r>
            <a:r>
              <a:rPr lang="en-US" sz="1600" dirty="0" err="1">
                <a:solidFill>
                  <a:srgbClr val="D4D4D4"/>
                </a:solidFill>
                <a:highlight>
                  <a:srgbClr val="000000"/>
                </a:highlight>
                <a:latin typeface="Consolas" panose="020B0609020204030204" pitchFamily="49" charset="0"/>
              </a:rPr>
              <a:t>notcontains</a:t>
            </a:r>
            <a:r>
              <a:rPr lang="en-US" sz="1600" dirty="0">
                <a:solidFill>
                  <a:srgbClr val="D4D4D4"/>
                </a:solidFill>
                <a:highlight>
                  <a:srgbClr val="000000"/>
                </a:highlight>
                <a:latin typeface="Consolas" panose="020B0609020204030204" pitchFamily="49" charset="0"/>
              </a:rPr>
              <a:t> </a:t>
            </a:r>
            <a:r>
              <a:rPr lang="en-US" sz="1600" dirty="0">
                <a:solidFill>
                  <a:srgbClr val="CE9178"/>
                </a:solidFill>
                <a:highlight>
                  <a:srgbClr val="000000"/>
                </a:highlight>
                <a:latin typeface="Consolas" panose="020B0609020204030204" pitchFamily="49" charset="0"/>
              </a:rPr>
              <a:t>"test"</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 { </a:t>
            </a:r>
            <a:r>
              <a:rPr lang="en-US" sz="1600" dirty="0">
                <a:solidFill>
                  <a:srgbClr val="C586C0"/>
                </a:solidFill>
                <a:highlight>
                  <a:srgbClr val="000000"/>
                </a:highlight>
                <a:latin typeface="Consolas" panose="020B0609020204030204" pitchFamily="49" charset="0"/>
              </a:rPr>
              <a:t>return</a:t>
            </a:r>
            <a:r>
              <a:rPr lang="en-US" sz="1600" dirty="0">
                <a:solidFill>
                  <a:srgbClr val="D4D4D4"/>
                </a:solidFill>
                <a:highlight>
                  <a:srgbClr val="000000"/>
                </a:highlight>
                <a:latin typeface="Consolas" panose="020B0609020204030204" pitchFamily="49" charset="0"/>
              </a:rPr>
              <a:t> }</a:t>
            </a:r>
          </a:p>
          <a:p>
            <a:endParaRPr lang="en-US" sz="16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132292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Managing Credentials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623300" cy="3652177"/>
          </a:xfrm>
        </p:spPr>
        <p:txBody>
          <a:bodyPr>
            <a:noAutofit/>
          </a:bodyPr>
          <a:lstStyle/>
          <a:p>
            <a:pPr marL="171450" indent="-171450">
              <a:buFont typeface="Arial" panose="020B0604020202020204" pitchFamily="34" charset="0"/>
              <a:buChar char="•"/>
            </a:pPr>
            <a:r>
              <a:rPr lang="en-US" sz="1600" dirty="0"/>
              <a:t>We added a component to the configuration management API to store/retrieve credentials</a:t>
            </a:r>
          </a:p>
          <a:p>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CbCredential</a:t>
            </a:r>
            <a:r>
              <a:rPr lang="en-US" sz="1600" dirty="0">
                <a:solidFill>
                  <a:srgbClr val="D4D4D4"/>
                </a:solidFill>
                <a:highlight>
                  <a:srgbClr val="000000"/>
                </a:highlight>
                <a:latin typeface="Consolas" panose="020B0609020204030204" pitchFamily="49" charset="0"/>
              </a:rPr>
              <a:t> = </a:t>
            </a:r>
            <a:r>
              <a:rPr lang="en-US" sz="1600" dirty="0">
                <a:solidFill>
                  <a:srgbClr val="569CD6"/>
                </a:solidFill>
                <a:highlight>
                  <a:srgbClr val="000000"/>
                </a:highlight>
                <a:latin typeface="Consolas" panose="020B0609020204030204" pitchFamily="49" charset="0"/>
              </a:rPr>
              <a:t>(</a:t>
            </a:r>
            <a:r>
              <a:rPr lang="en-US" sz="1600" dirty="0">
                <a:solidFill>
                  <a:srgbClr val="DCDCAA"/>
                </a:solidFill>
                <a:highlight>
                  <a:srgbClr val="000000"/>
                </a:highlight>
                <a:latin typeface="Consolas" panose="020B0609020204030204" pitchFamily="49" charset="0"/>
              </a:rPr>
              <a:t>Get-</a:t>
            </a:r>
            <a:r>
              <a:rPr lang="en-US" sz="1600" dirty="0" err="1">
                <a:solidFill>
                  <a:srgbClr val="DCDCAA"/>
                </a:solidFill>
                <a:highlight>
                  <a:srgbClr val="000000"/>
                </a:highlight>
                <a:latin typeface="Consolas" panose="020B0609020204030204" pitchFamily="49" charset="0"/>
              </a:rPr>
              <a:t>DscManagerCredential</a:t>
            </a:r>
            <a:r>
              <a:rPr lang="en-US" sz="1600" dirty="0">
                <a:solidFill>
                  <a:srgbClr val="D4D4D4"/>
                </a:solidFill>
                <a:highlight>
                  <a:srgbClr val="000000"/>
                </a:highlight>
                <a:latin typeface="Consolas" panose="020B0609020204030204" pitchFamily="49" charset="0"/>
              </a:rPr>
              <a:t> -Name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CBCredentialCredName</a:t>
            </a:r>
            <a:r>
              <a:rPr lang="en-US" sz="1600" dirty="0">
                <a:solidFill>
                  <a:srgbClr val="D4D4D4"/>
                </a:solidFill>
                <a:highlight>
                  <a:srgbClr val="000000"/>
                </a:highlight>
                <a:latin typeface="Consolas" panose="020B0609020204030204" pitchFamily="49" charset="0"/>
              </a:rPr>
              <a:t> -Session </a:t>
            </a:r>
            <a:r>
              <a:rPr lang="en-US" sz="1600" dirty="0">
                <a:solidFill>
                  <a:srgbClr val="569CD6"/>
                </a:solidFill>
                <a:highlight>
                  <a:srgbClr val="000000"/>
                </a:highlight>
                <a:latin typeface="Consolas" panose="020B0609020204030204" pitchFamily="49" charset="0"/>
              </a:rPr>
              <a:t>$</a:t>
            </a:r>
            <a:r>
              <a:rPr lang="en-US" sz="1600" dirty="0">
                <a:solidFill>
                  <a:srgbClr val="9CDCFE"/>
                </a:solidFill>
                <a:highlight>
                  <a:srgbClr val="000000"/>
                </a:highlight>
                <a:latin typeface="Consolas" panose="020B0609020204030204" pitchFamily="49" charset="0"/>
              </a:rPr>
              <a:t>Session</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a:t>
            </a:r>
            <a:r>
              <a:rPr lang="en-US" sz="1600" dirty="0" err="1">
                <a:solidFill>
                  <a:srgbClr val="D4D4D4"/>
                </a:solidFill>
                <a:highlight>
                  <a:srgbClr val="000000"/>
                </a:highlight>
                <a:latin typeface="Consolas" panose="020B0609020204030204" pitchFamily="49" charset="0"/>
              </a:rPr>
              <a:t>CredentialObject</a:t>
            </a:r>
            <a:endParaRPr lang="en-US" sz="1600" dirty="0">
              <a:solidFill>
                <a:srgbClr val="D4D4D4"/>
              </a:solidFill>
              <a:highlight>
                <a:srgbClr val="000000"/>
              </a:highlight>
              <a:latin typeface="Consolas" panose="020B0609020204030204" pitchFamily="49" charset="0"/>
            </a:endParaRPr>
          </a:p>
          <a:p>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PFXCredential</a:t>
            </a:r>
            <a:r>
              <a:rPr lang="en-US" sz="1600" dirty="0">
                <a:solidFill>
                  <a:srgbClr val="D4D4D4"/>
                </a:solidFill>
                <a:highlight>
                  <a:srgbClr val="000000"/>
                </a:highlight>
                <a:latin typeface="Consolas" panose="020B0609020204030204" pitchFamily="49" charset="0"/>
              </a:rPr>
              <a:t> = </a:t>
            </a:r>
            <a:r>
              <a:rPr lang="en-US" sz="1600" dirty="0">
                <a:solidFill>
                  <a:srgbClr val="569CD6"/>
                </a:solidFill>
                <a:highlight>
                  <a:srgbClr val="000000"/>
                </a:highlight>
                <a:latin typeface="Consolas" panose="020B0609020204030204" pitchFamily="49" charset="0"/>
              </a:rPr>
              <a:t>(</a:t>
            </a:r>
            <a:r>
              <a:rPr lang="en-US" sz="1600" dirty="0">
                <a:solidFill>
                  <a:srgbClr val="DCDCAA"/>
                </a:solidFill>
                <a:highlight>
                  <a:srgbClr val="000000"/>
                </a:highlight>
                <a:latin typeface="Consolas" panose="020B0609020204030204" pitchFamily="49" charset="0"/>
              </a:rPr>
              <a:t>Get-</a:t>
            </a:r>
            <a:r>
              <a:rPr lang="en-US" sz="1600" dirty="0" err="1">
                <a:solidFill>
                  <a:srgbClr val="DCDCAA"/>
                </a:solidFill>
                <a:highlight>
                  <a:srgbClr val="000000"/>
                </a:highlight>
                <a:latin typeface="Consolas" panose="020B0609020204030204" pitchFamily="49" charset="0"/>
              </a:rPr>
              <a:t>DscManagerCredential</a:t>
            </a:r>
            <a:r>
              <a:rPr lang="en-US" sz="1600" dirty="0">
                <a:solidFill>
                  <a:srgbClr val="D4D4D4"/>
                </a:solidFill>
                <a:highlight>
                  <a:srgbClr val="000000"/>
                </a:highlight>
                <a:latin typeface="Consolas" panose="020B0609020204030204" pitchFamily="49" charset="0"/>
              </a:rPr>
              <a:t> -Name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PFXCredentialCredName</a:t>
            </a:r>
            <a:r>
              <a:rPr lang="en-US" sz="1600" dirty="0">
                <a:solidFill>
                  <a:srgbClr val="D4D4D4"/>
                </a:solidFill>
                <a:highlight>
                  <a:srgbClr val="000000"/>
                </a:highlight>
                <a:latin typeface="Consolas" panose="020B0609020204030204" pitchFamily="49" charset="0"/>
              </a:rPr>
              <a:t> -Session </a:t>
            </a:r>
            <a:r>
              <a:rPr lang="en-US" sz="1600" dirty="0">
                <a:solidFill>
                  <a:srgbClr val="569CD6"/>
                </a:solidFill>
                <a:highlight>
                  <a:srgbClr val="000000"/>
                </a:highlight>
                <a:latin typeface="Consolas" panose="020B0609020204030204" pitchFamily="49" charset="0"/>
              </a:rPr>
              <a:t>$</a:t>
            </a:r>
            <a:r>
              <a:rPr lang="en-US" sz="1600" dirty="0">
                <a:solidFill>
                  <a:srgbClr val="9CDCFE"/>
                </a:solidFill>
                <a:highlight>
                  <a:srgbClr val="000000"/>
                </a:highlight>
                <a:latin typeface="Consolas" panose="020B0609020204030204" pitchFamily="49" charset="0"/>
              </a:rPr>
              <a:t>Session</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a:t>
            </a:r>
            <a:r>
              <a:rPr lang="en-US" sz="1600" dirty="0" err="1">
                <a:solidFill>
                  <a:srgbClr val="D4D4D4"/>
                </a:solidFill>
                <a:highlight>
                  <a:srgbClr val="000000"/>
                </a:highlight>
                <a:latin typeface="Consolas" panose="020B0609020204030204" pitchFamily="49" charset="0"/>
              </a:rPr>
              <a:t>CredentialObject</a:t>
            </a:r>
            <a:endParaRPr lang="en-US" sz="1600" dirty="0">
              <a:solidFill>
                <a:srgbClr val="D4D4D4"/>
              </a:solidFill>
              <a:highlight>
                <a:srgbClr val="000000"/>
              </a:highlight>
              <a:latin typeface="Consolas" panose="020B0609020204030204" pitchFamily="49" charset="0"/>
            </a:endParaRPr>
          </a:p>
          <a:p>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NsCredential</a:t>
            </a:r>
            <a:r>
              <a:rPr lang="en-US" sz="1600" dirty="0">
                <a:solidFill>
                  <a:srgbClr val="D4D4D4"/>
                </a:solidFill>
                <a:highlight>
                  <a:srgbClr val="000000"/>
                </a:highlight>
                <a:latin typeface="Consolas" panose="020B0609020204030204" pitchFamily="49" charset="0"/>
              </a:rPr>
              <a:t> = </a:t>
            </a:r>
            <a:r>
              <a:rPr lang="en-US" sz="1600" dirty="0">
                <a:solidFill>
                  <a:srgbClr val="569CD6"/>
                </a:solidFill>
                <a:highlight>
                  <a:srgbClr val="000000"/>
                </a:highlight>
                <a:latin typeface="Consolas" panose="020B0609020204030204" pitchFamily="49" charset="0"/>
              </a:rPr>
              <a:t>(</a:t>
            </a:r>
            <a:r>
              <a:rPr lang="en-US" sz="1600" dirty="0">
                <a:solidFill>
                  <a:srgbClr val="DCDCAA"/>
                </a:solidFill>
                <a:highlight>
                  <a:srgbClr val="000000"/>
                </a:highlight>
                <a:latin typeface="Consolas" panose="020B0609020204030204" pitchFamily="49" charset="0"/>
              </a:rPr>
              <a:t>Get-</a:t>
            </a:r>
            <a:r>
              <a:rPr lang="en-US" sz="1600" dirty="0" err="1">
                <a:solidFill>
                  <a:srgbClr val="DCDCAA"/>
                </a:solidFill>
                <a:highlight>
                  <a:srgbClr val="000000"/>
                </a:highlight>
                <a:latin typeface="Consolas" panose="020B0609020204030204" pitchFamily="49" charset="0"/>
              </a:rPr>
              <a:t>DscManagerCredential</a:t>
            </a:r>
            <a:r>
              <a:rPr lang="en-US" sz="1600" dirty="0">
                <a:solidFill>
                  <a:srgbClr val="D4D4D4"/>
                </a:solidFill>
                <a:highlight>
                  <a:srgbClr val="000000"/>
                </a:highlight>
                <a:latin typeface="Consolas" panose="020B0609020204030204" pitchFamily="49" charset="0"/>
              </a:rPr>
              <a:t> -Name </a:t>
            </a:r>
            <a:r>
              <a:rPr lang="en-US" sz="1600" dirty="0">
                <a:solidFill>
                  <a:srgbClr val="569CD6"/>
                </a:solidFill>
                <a:highlight>
                  <a:srgbClr val="000000"/>
                </a:highlight>
                <a:latin typeface="Consolas" panose="020B0609020204030204" pitchFamily="49" charset="0"/>
              </a:rPr>
              <a:t>$</a:t>
            </a:r>
            <a:r>
              <a:rPr lang="en-US" sz="1600" dirty="0" err="1">
                <a:solidFill>
                  <a:srgbClr val="9CDCFE"/>
                </a:solidFill>
                <a:highlight>
                  <a:srgbClr val="000000"/>
                </a:highlight>
                <a:latin typeface="Consolas" panose="020B0609020204030204" pitchFamily="49" charset="0"/>
              </a:rPr>
              <a:t>NsCredentialCredName</a:t>
            </a:r>
            <a:r>
              <a:rPr lang="en-US" sz="1600" dirty="0">
                <a:solidFill>
                  <a:srgbClr val="D4D4D4"/>
                </a:solidFill>
                <a:highlight>
                  <a:srgbClr val="000000"/>
                </a:highlight>
                <a:latin typeface="Consolas" panose="020B0609020204030204" pitchFamily="49" charset="0"/>
              </a:rPr>
              <a:t> -Session </a:t>
            </a:r>
            <a:r>
              <a:rPr lang="en-US" sz="1600" dirty="0">
                <a:solidFill>
                  <a:srgbClr val="569CD6"/>
                </a:solidFill>
                <a:highlight>
                  <a:srgbClr val="000000"/>
                </a:highlight>
                <a:latin typeface="Consolas" panose="020B0609020204030204" pitchFamily="49" charset="0"/>
              </a:rPr>
              <a:t>$</a:t>
            </a:r>
            <a:r>
              <a:rPr lang="en-US" sz="1600" dirty="0">
                <a:solidFill>
                  <a:srgbClr val="9CDCFE"/>
                </a:solidFill>
                <a:highlight>
                  <a:srgbClr val="000000"/>
                </a:highlight>
                <a:latin typeface="Consolas" panose="020B0609020204030204" pitchFamily="49" charset="0"/>
              </a:rPr>
              <a:t>Session</a:t>
            </a:r>
            <a:r>
              <a:rPr lang="en-US" sz="1600" dirty="0">
                <a:solidFill>
                  <a:srgbClr val="569CD6"/>
                </a:solidFill>
                <a:highlight>
                  <a:srgbClr val="000000"/>
                </a:highlight>
                <a:latin typeface="Consolas" panose="020B0609020204030204" pitchFamily="49" charset="0"/>
              </a:rPr>
              <a:t>)</a:t>
            </a:r>
            <a:r>
              <a:rPr lang="en-US" sz="1600" dirty="0">
                <a:solidFill>
                  <a:srgbClr val="D4D4D4"/>
                </a:solidFill>
                <a:highlight>
                  <a:srgbClr val="000000"/>
                </a:highlight>
                <a:latin typeface="Consolas" panose="020B0609020204030204" pitchFamily="49" charset="0"/>
              </a:rPr>
              <a:t>.</a:t>
            </a:r>
            <a:r>
              <a:rPr lang="en-US" sz="1600" dirty="0" err="1">
                <a:solidFill>
                  <a:srgbClr val="D4D4D4"/>
                </a:solidFill>
                <a:highlight>
                  <a:srgbClr val="000000"/>
                </a:highlight>
                <a:latin typeface="Consolas" panose="020B0609020204030204" pitchFamily="49" charset="0"/>
              </a:rPr>
              <a:t>CredentialObject</a:t>
            </a:r>
            <a:endParaRPr lang="en-US" sz="1600" dirty="0"/>
          </a:p>
          <a:p>
            <a:pPr marL="171450" indent="-171450">
              <a:buFont typeface="Arial" panose="020B0604020202020204" pitchFamily="34" charset="0"/>
              <a:buChar char="•"/>
            </a:pPr>
            <a:r>
              <a:rPr lang="en-US" sz="1600" dirty="0"/>
              <a:t>Credentials are then encrypted in the MOF file using the standard DSC process, with each node having a certificate to decrypt the credentials</a:t>
            </a:r>
          </a:p>
          <a:p>
            <a:pPr marL="171450" indent="-171450">
              <a:buFont typeface="Arial" panose="020B0604020202020204" pitchFamily="34" charset="0"/>
              <a:buChar char="•"/>
            </a:pPr>
            <a:r>
              <a:rPr lang="en-US" sz="1600" dirty="0"/>
              <a:t>This allows us to not store the credentials in the configuration file and not prompt for them during automated MOF builds, but still have credentials encrypted throughout the process</a:t>
            </a:r>
          </a:p>
          <a:p>
            <a:pPr marL="171450" indent="-171450">
              <a:buFont typeface="Arial" panose="020B0604020202020204" pitchFamily="34" charset="0"/>
              <a:buChar char="•"/>
            </a:pPr>
            <a:endParaRPr lang="en-US" sz="1600" dirty="0"/>
          </a:p>
          <a:p>
            <a:endParaRPr lang="en-US" sz="12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37519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Maintenance Windows Challenges</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0"/>
            <a:ext cx="8550276" cy="3652177"/>
          </a:xfrm>
        </p:spPr>
        <p:txBody>
          <a:bodyPr>
            <a:noAutofit/>
          </a:bodyPr>
          <a:lstStyle/>
          <a:p>
            <a:pPr marL="171450" indent="-171450">
              <a:buFont typeface="Arial" panose="020B0604020202020204" pitchFamily="34" charset="0"/>
              <a:buChar char="•"/>
            </a:pPr>
            <a:r>
              <a:rPr lang="en-US" sz="1600" dirty="0"/>
              <a:t>An issue that initially led to lots of trouble was trying to control when configuration updates (particularly those requiring a reboot) were deployed. There were a few challenges:</a:t>
            </a:r>
          </a:p>
          <a:p>
            <a:pPr marL="315418" lvl="1" indent="-171450">
              <a:buFont typeface="Arial" panose="020B0604020202020204" pitchFamily="34" charset="0"/>
              <a:buChar char="•"/>
            </a:pPr>
            <a:r>
              <a:rPr lang="en-US" sz="1600" dirty="0"/>
              <a:t>Initially, when a MOF file was built, it would immediately go to the pull server and be available to be pulled. This meant that changes that needed to be deployed in a maintenance window had to have their MOF files built during the maintenance window so it wouldn’t apply early. Scaling this proved difficult, as building 100+ MOF files can take a substantial amount of time.</a:t>
            </a:r>
          </a:p>
          <a:p>
            <a:pPr marL="315418" lvl="1" indent="-171450">
              <a:buFont typeface="Arial" panose="020B0604020202020204" pitchFamily="34" charset="0"/>
              <a:buChar char="•"/>
            </a:pPr>
            <a:r>
              <a:rPr lang="en-US" sz="1600" dirty="0"/>
              <a:t>Initially, we had automatic reboots disabled on production servers (to avoid a reboot in the middle of the day), which meant servers had to be rebooted manually during maintenance windows.</a:t>
            </a:r>
          </a:p>
          <a:p>
            <a:pPr marL="171450" indent="-171450">
              <a:buFont typeface="Arial" panose="020B0604020202020204" pitchFamily="34" charset="0"/>
              <a:buChar char="•"/>
            </a:pPr>
            <a:r>
              <a:rPr lang="en-US" sz="1600" dirty="0"/>
              <a:t>What we really wanted was to be able to build a MOF file any time, have nodes monitor to see if they are out of compliance or not, and then apply changes (and automatically reboot) during their next maintenance window</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Tree>
    <p:extLst>
      <p:ext uri="{BB962C8B-B14F-4D97-AF65-F5344CB8AC3E}">
        <p14:creationId xmlns:p14="http://schemas.microsoft.com/office/powerpoint/2010/main" val="3571673188"/>
      </p:ext>
    </p:extLst>
  </p:cSld>
  <p:clrMapOvr>
    <a:masterClrMapping/>
  </p:clrMapOvr>
</p:sld>
</file>

<file path=ppt/theme/theme1.xml><?xml version="1.0" encoding="utf-8"?>
<a:theme xmlns:a="http://schemas.openxmlformats.org/drawingml/2006/main" name="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2.xml><?xml version="1.0" encoding="utf-8"?>
<a:theme xmlns:a="http://schemas.openxmlformats.org/drawingml/2006/main" name="1_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6eed6d30-21cb-4d2a-afd5-64247d3e7b92" xsi:nil="true"/>
    <SharedWithUsers xmlns="3608d996-f921-4209-962b-af552f1375e0">
      <UserInfo>
        <DisplayName>Tonya Coldiron</DisplayName>
        <AccountId>760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72CB62A2C7A84F8A09B310C9A494EA" ma:contentTypeVersion="3" ma:contentTypeDescription="Create a new document." ma:contentTypeScope="" ma:versionID="b4e75306b3d220e66d8bdfce9a72d9cb">
  <xsd:schema xmlns:xsd="http://www.w3.org/2001/XMLSchema" xmlns:xs="http://www.w3.org/2001/XMLSchema" xmlns:p="http://schemas.microsoft.com/office/2006/metadata/properties" xmlns:ns2="6eed6d30-21cb-4d2a-afd5-64247d3e7b92" xmlns:ns3="3608d996-f921-4209-962b-af552f1375e0" targetNamespace="http://schemas.microsoft.com/office/2006/metadata/properties" ma:root="true" ma:fieldsID="fa291b8313cb5ba9c7328f054605bda0" ns2:_="" ns3:_="">
    <xsd:import namespace="6eed6d30-21cb-4d2a-afd5-64247d3e7b92"/>
    <xsd:import namespace="3608d996-f921-4209-962b-af552f1375e0"/>
    <xsd:element name="properties">
      <xsd:complexType>
        <xsd:sequence>
          <xsd:element name="documentManagement">
            <xsd:complexType>
              <xsd:all>
                <xsd:element ref="ns2:Description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6d30-21cb-4d2a-afd5-64247d3e7b9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08d996-f921-4209-962b-af552f1375e0"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3422F-B7B4-474F-834A-53BF9C172DDC}">
  <ds:schemaRefs>
    <ds:schemaRef ds:uri="http://schemas.microsoft.com/sharepoint/v3/contenttype/forms"/>
  </ds:schemaRefs>
</ds:datastoreItem>
</file>

<file path=customXml/itemProps2.xml><?xml version="1.0" encoding="utf-8"?>
<ds:datastoreItem xmlns:ds="http://schemas.openxmlformats.org/officeDocument/2006/customXml" ds:itemID="{85D5E7DC-E869-4789-9860-B4A138DCBC9C}">
  <ds:schemaRefs>
    <ds:schemaRef ds:uri="http://www.w3.org/XML/1998/namespace"/>
    <ds:schemaRef ds:uri="3608d996-f921-4209-962b-af552f1375e0"/>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6eed6d30-21cb-4d2a-afd5-64247d3e7b92"/>
    <ds:schemaRef ds:uri="http://purl.org/dc/terms/"/>
  </ds:schemaRefs>
</ds:datastoreItem>
</file>

<file path=customXml/itemProps3.xml><?xml version="1.0" encoding="utf-8"?>
<ds:datastoreItem xmlns:ds="http://schemas.openxmlformats.org/officeDocument/2006/customXml" ds:itemID="{9D896509-6A47-4130-BB9D-1890AB9F6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6d30-21cb-4d2a-afd5-64247d3e7b92"/>
    <ds:schemaRef ds:uri="3608d996-f921-4209-962b-af552f137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 PowerPoint Template.potx</Template>
  <TotalTime>25278</TotalTime>
  <Words>2015</Words>
  <Application>Microsoft Office PowerPoint</Application>
  <PresentationFormat>On-screen Show (16:9)</PresentationFormat>
  <Paragraphs>146</Paragraphs>
  <Slides>15</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Consolas</vt:lpstr>
      <vt:lpstr>Interstate Black</vt:lpstr>
      <vt:lpstr>Interstate Light</vt:lpstr>
      <vt:lpstr>Interstate-Black</vt:lpstr>
      <vt:lpstr>Lucida Grande</vt:lpstr>
      <vt:lpstr>TM Sans</vt:lpstr>
      <vt:lpstr>Wingdings</vt:lpstr>
      <vt:lpstr>TM PowerPoint Template</vt:lpstr>
      <vt:lpstr>1_TM PowerPoint Template</vt:lpstr>
      <vt:lpstr>DSC Deployment At Scale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Ticketmaster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Walker</dc:creator>
  <cp:keywords/>
  <dc:description/>
  <cp:lastModifiedBy>Mike Walker</cp:lastModifiedBy>
  <cp:revision>1666</cp:revision>
  <cp:lastPrinted>2015-08-18T16:25:58Z</cp:lastPrinted>
  <dcterms:created xsi:type="dcterms:W3CDTF">2015-06-12T12:18:29Z</dcterms:created>
  <dcterms:modified xsi:type="dcterms:W3CDTF">2017-04-10T00:01:09Z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0x010100CB72CB62A2C7A84F8A09B310C9A494EA</vt:lpwstr>
  </property>
</Properties>
</file>