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82af33c4a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82af33c4a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82af33c4ac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82af33c4a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82af33c4ac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82af33c4ac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82af33c4ac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82af33c4ac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82af33c4ac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82af33c4ac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82af33c4ac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82af33c4ac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82af33c4ac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82af33c4ac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82af33c4ac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82af33c4ac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900"/>
              <a:t>Fixed Income Portfolio Management</a:t>
            </a:r>
            <a:endParaRPr sz="29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Akash Tickoo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Overview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latin typeface="Arial"/>
                <a:ea typeface="Arial"/>
                <a:cs typeface="Arial"/>
                <a:sym typeface="Arial"/>
              </a:rPr>
              <a:t>Objective</a:t>
            </a:r>
            <a:r>
              <a:rPr lang="en-GB" sz="1500">
                <a:latin typeface="Arial"/>
                <a:ea typeface="Arial"/>
                <a:cs typeface="Arial"/>
                <a:sym typeface="Arial"/>
              </a:rPr>
              <a:t>: Compare and analyze USD and EUR fixed income portfolios.</a:t>
            </a:r>
            <a:br>
              <a:rPr lang="en-GB" sz="1500">
                <a:latin typeface="Arial"/>
                <a:ea typeface="Arial"/>
                <a:cs typeface="Arial"/>
                <a:sym typeface="Arial"/>
              </a:rPr>
            </a:b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latin typeface="Arial"/>
                <a:ea typeface="Arial"/>
                <a:cs typeface="Arial"/>
                <a:sym typeface="Arial"/>
              </a:rPr>
              <a:t>Scope</a:t>
            </a:r>
            <a:r>
              <a:rPr lang="en-GB" sz="1500">
                <a:latin typeface="Arial"/>
                <a:ea typeface="Arial"/>
                <a:cs typeface="Arial"/>
                <a:sym typeface="Arial"/>
              </a:rPr>
              <a:t>: Assess credit quality, sector exposure, maturity profile, and risk sensitivities (KRD).</a:t>
            </a:r>
            <a:br>
              <a:rPr lang="en-GB" sz="1500">
                <a:latin typeface="Arial"/>
                <a:ea typeface="Arial"/>
                <a:cs typeface="Arial"/>
                <a:sym typeface="Arial"/>
              </a:rPr>
            </a:b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latin typeface="Arial"/>
                <a:ea typeface="Arial"/>
                <a:cs typeface="Arial"/>
                <a:sym typeface="Arial"/>
              </a:rPr>
              <a:t>Tools Used:</a:t>
            </a:r>
            <a:r>
              <a:rPr lang="en-GB" sz="1500">
                <a:latin typeface="Arial"/>
                <a:ea typeface="Arial"/>
                <a:cs typeface="Arial"/>
                <a:sym typeface="Arial"/>
              </a:rPr>
              <a:t> Python (analysis &amp; automation), Streamlit (interactive app), Power BI (dashboards), GitHub (collaboration).</a:t>
            </a:r>
            <a:br>
              <a:rPr lang="en-GB" sz="1500">
                <a:latin typeface="Arial"/>
                <a:ea typeface="Arial"/>
                <a:cs typeface="Arial"/>
                <a:sym typeface="Arial"/>
              </a:rPr>
            </a:b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latin typeface="Arial"/>
                <a:ea typeface="Arial"/>
                <a:cs typeface="Arial"/>
                <a:sym typeface="Arial"/>
              </a:rPr>
              <a:t>Outcome:</a:t>
            </a:r>
            <a:r>
              <a:rPr lang="en-GB" sz="1500">
                <a:latin typeface="Arial"/>
                <a:ea typeface="Arial"/>
                <a:cs typeface="Arial"/>
                <a:sym typeface="Arial"/>
              </a:rPr>
              <a:t> Actionable insights for stakeholders on portfolio structure, risks, and exposures.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Pipeline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825200" y="2153600"/>
            <a:ext cx="836400" cy="90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Raw Data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2397500" y="2161250"/>
            <a:ext cx="1026000" cy="90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Data Cleaning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1" name="Google Shape;101;p15"/>
          <p:cNvCxnSpPr>
            <a:endCxn id="100" idx="1"/>
          </p:cNvCxnSpPr>
          <p:nvPr/>
        </p:nvCxnSpPr>
        <p:spPr>
          <a:xfrm>
            <a:off x="1661600" y="2552450"/>
            <a:ext cx="735900" cy="6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5"/>
          <p:cNvSpPr/>
          <p:nvPr/>
        </p:nvSpPr>
        <p:spPr>
          <a:xfrm>
            <a:off x="3969800" y="2157425"/>
            <a:ext cx="1026000" cy="90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 Portfolio Analysis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5542100" y="2165075"/>
            <a:ext cx="1126200" cy="74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Export Results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4" name="Google Shape;104;p15"/>
          <p:cNvCxnSpPr>
            <a:stCxn id="102" idx="3"/>
            <a:endCxn id="103" idx="1"/>
          </p:cNvCxnSpPr>
          <p:nvPr/>
        </p:nvCxnSpPr>
        <p:spPr>
          <a:xfrm flipH="1" rot="10800000">
            <a:off x="4995800" y="2536325"/>
            <a:ext cx="546300" cy="7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15"/>
          <p:cNvSpPr/>
          <p:nvPr/>
        </p:nvSpPr>
        <p:spPr>
          <a:xfrm>
            <a:off x="5679700" y="3250150"/>
            <a:ext cx="1368000" cy="59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Dashboards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4995800" y="4395225"/>
            <a:ext cx="1026000" cy="66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Streamlit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7" name="Google Shape;107;p15"/>
          <p:cNvCxnSpPr>
            <a:endCxn id="102" idx="1"/>
          </p:cNvCxnSpPr>
          <p:nvPr/>
        </p:nvCxnSpPr>
        <p:spPr>
          <a:xfrm>
            <a:off x="3423500" y="2540225"/>
            <a:ext cx="546300" cy="7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5"/>
          <p:cNvCxnSpPr>
            <a:stCxn id="103" idx="2"/>
            <a:endCxn id="105" idx="0"/>
          </p:cNvCxnSpPr>
          <p:nvPr/>
        </p:nvCxnSpPr>
        <p:spPr>
          <a:xfrm>
            <a:off x="6105200" y="2907875"/>
            <a:ext cx="258600" cy="34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5"/>
          <p:cNvCxnSpPr>
            <a:stCxn id="105" idx="2"/>
            <a:endCxn id="106" idx="0"/>
          </p:cNvCxnSpPr>
          <p:nvPr/>
        </p:nvCxnSpPr>
        <p:spPr>
          <a:xfrm flipH="1">
            <a:off x="5508700" y="3841150"/>
            <a:ext cx="855000" cy="55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15"/>
          <p:cNvSpPr/>
          <p:nvPr/>
        </p:nvSpPr>
        <p:spPr>
          <a:xfrm>
            <a:off x="6620150" y="4395225"/>
            <a:ext cx="1026000" cy="66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Power BI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1" name="Google Shape;111;p15"/>
          <p:cNvCxnSpPr>
            <a:stCxn id="105" idx="2"/>
            <a:endCxn id="110" idx="0"/>
          </p:cNvCxnSpPr>
          <p:nvPr/>
        </p:nvCxnSpPr>
        <p:spPr>
          <a:xfrm>
            <a:off x="6363700" y="3841150"/>
            <a:ext cx="769500" cy="55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Portfolio Analysis Outcomes</a:t>
            </a:r>
            <a:endParaRPr sz="2000"/>
          </a:p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Portfolio Summary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USD Portfolio: ~$26.3B, Yield ~5.3%, Avg. Maturity ~12.9 yrs.</a:t>
            </a:r>
            <a:br>
              <a:rPr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EUR Portfolio: ~$13.4B, Yield ~3.4%, Avg. Maturity ~6.0 yrs.</a:t>
            </a:r>
            <a:br>
              <a:rPr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Credit Quality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USD: Dominated by </a:t>
            </a:r>
            <a:r>
              <a:rPr b="1"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AA+ (70%)</a:t>
            </a:r>
            <a:r>
              <a:rPr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exposure to BBB &amp; NR.</a:t>
            </a:r>
            <a:br>
              <a:rPr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EUR: </a:t>
            </a:r>
            <a:r>
              <a:rPr b="1"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AAA (23%)</a:t>
            </a:r>
            <a:r>
              <a:rPr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AA- (21%), NR (15%), BBB (14%).</a:t>
            </a:r>
            <a:br>
              <a:rPr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Multiple rating agencies: </a:t>
            </a:r>
            <a:r>
              <a:rPr b="1"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S&amp;P, Fitch, Moody’s, MSCI ESG</a:t>
            </a:r>
            <a:r>
              <a:rPr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729450" y="1237775"/>
            <a:ext cx="7688700" cy="31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Sector Exposure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USD: Mainly </a:t>
            </a:r>
            <a:r>
              <a:rPr b="1"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Treasury (59%)</a:t>
            </a:r>
            <a:r>
              <a:rPr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Industrial (20%), Financials (11%).</a:t>
            </a:r>
            <a:br>
              <a:rPr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EUR: </a:t>
            </a:r>
            <a:r>
              <a:rPr b="1"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Treasury (55%)</a:t>
            </a:r>
            <a:r>
              <a:rPr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Non-Corporate (19%), Industrial (9%).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Duration &amp; Maturity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Weighted Duration: USD ~6.0 yrs, EUR ~6.5 yrs.</a:t>
            </a:r>
            <a:br>
              <a:rPr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Maturity Buckets:</a:t>
            </a:r>
            <a:br>
              <a:rPr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USD: Heavy in </a:t>
            </a:r>
            <a:r>
              <a:rPr b="1"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10–30y (43%)</a:t>
            </a:r>
            <a:r>
              <a:rPr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○"/>
            </a:pPr>
            <a:r>
              <a:rPr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EUR: Balanced across </a:t>
            </a:r>
            <a:r>
              <a:rPr b="1"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0–10y (60%)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 Holdings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USD: US </a:t>
            </a:r>
            <a:r>
              <a:rPr b="1"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Treasury Notes/Bonds</a:t>
            </a:r>
            <a:r>
              <a:rPr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GNMA, UMBS.</a:t>
            </a:r>
            <a:br>
              <a:rPr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EUR: Sovereigns – </a:t>
            </a:r>
            <a:r>
              <a:rPr b="1"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France, Germany, Spain, Italy</a:t>
            </a:r>
            <a:r>
              <a:rPr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729450" y="1293550"/>
            <a:ext cx="7688700" cy="30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Risk Profiles (KRD)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USD: Peak rate sensitivity at </a:t>
            </a:r>
            <a:r>
              <a:rPr b="1"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10Y</a:t>
            </a:r>
            <a:r>
              <a:rPr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EUR: Spread across </a:t>
            </a:r>
            <a:r>
              <a:rPr b="1"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5–15Y</a:t>
            </a:r>
            <a:r>
              <a:rPr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less concentrated.</a:t>
            </a:r>
            <a:br>
              <a:rPr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Geographic Exposure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USD: </a:t>
            </a:r>
            <a:r>
              <a:rPr b="1"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93% US</a:t>
            </a:r>
            <a:r>
              <a:rPr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small UK, Canada, Japan exposure.</a:t>
            </a:r>
            <a:br>
              <a:rPr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EUR: Diversified – France (21%), Germany (19%), Italy (14%), Spain (10%).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DashBoard - StreamLit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19" title="Screenshot 2025-08-25 at 9.47.13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853850"/>
            <a:ext cx="5789051" cy="284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DashBoard PowerBI</a:t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18025"/>
            <a:ext cx="7859125" cy="304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000"/>
              <a:t>Thank you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