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2637B58-87C1-446D-BDA9-B06F4BCF7782}"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1932997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2637B58-87C1-446D-BDA9-B06F4BCF7782}" type="datetimeFigureOut">
              <a:rPr lang="en-US" smtClean="0"/>
              <a:pPr/>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3142992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2637B58-87C1-446D-BDA9-B06F4BCF7782}"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1885340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2637B58-87C1-446D-BDA9-B06F4BCF7782}"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95761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2637B58-87C1-446D-BDA9-B06F4BCF7782}"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10663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2637B58-87C1-446D-BDA9-B06F4BCF7782}" type="datetimeFigureOut">
              <a:rPr lang="en-US" smtClean="0"/>
              <a:pPr/>
              <a:t>6/21/2025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1810310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2637B58-87C1-446D-BDA9-B06F4BCF7782}" type="datetimeFigureOut">
              <a:rPr lang="en-US" smtClean="0"/>
              <a:pPr/>
              <a:t>6/21/2025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194287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2637B58-87C1-446D-BDA9-B06F4BCF7782}"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1260127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2637B58-87C1-446D-BDA9-B06F4BCF7782}"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2493983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p>
            <a:fld id="{32637B58-87C1-446D-BDA9-B06F4BCF7782}"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3896622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2637B58-87C1-446D-BDA9-B06F4BCF7782}"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3366504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2637B58-87C1-446D-BDA9-B06F4BCF7782}" type="datetimeFigureOut">
              <a:rPr lang="en-US" smtClean="0"/>
              <a:pPr/>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3079038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2637B58-87C1-446D-BDA9-B06F4BCF7782}" type="datetimeFigureOut">
              <a:rPr lang="en-US" smtClean="0"/>
              <a:pPr/>
              <a:t>6/21/2025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1131008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32637B58-87C1-446D-BDA9-B06F4BCF7782}" type="datetimeFigureOut">
              <a:rPr lang="en-US" smtClean="0"/>
              <a:pPr/>
              <a:t>6/21/2025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633722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2637B58-87C1-446D-BDA9-B06F4BCF7782}" type="datetimeFigureOut">
              <a:rPr lang="en-US" smtClean="0"/>
              <a:pPr/>
              <a:t>6/21/2025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104020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32637B58-87C1-446D-BDA9-B06F4BCF7782}" type="datetimeFigureOut">
              <a:rPr lang="en-US" smtClean="0"/>
              <a:pPr/>
              <a:t>6/21/2025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1258072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2637B58-87C1-446D-BDA9-B06F4BCF7782}" type="datetimeFigureOut">
              <a:rPr lang="en-US" smtClean="0"/>
              <a:pPr/>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2870271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2637B58-87C1-446D-BDA9-B06F4BCF7782}" type="datetimeFigureOut">
              <a:rPr lang="en-US" smtClean="0"/>
              <a:pPr/>
              <a:t>6/21/2025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2529918738"/>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17004E-140C-689F-322B-96320834DC3F}"/>
              </a:ext>
            </a:extLst>
          </p:cNvPr>
          <p:cNvSpPr>
            <a:spLocks noGrp="1"/>
          </p:cNvSpPr>
          <p:nvPr>
            <p:ph type="ctrTitle"/>
          </p:nvPr>
        </p:nvSpPr>
        <p:spPr>
          <a:xfrm>
            <a:off x="1524000" y="852984"/>
            <a:ext cx="5634252" cy="3261815"/>
          </a:xfrm>
        </p:spPr>
        <p:txBody>
          <a:bodyPr anchor="t">
            <a:normAutofit fontScale="90000"/>
          </a:bodyPr>
          <a:lstStyle/>
          <a:p>
            <a:r>
              <a:rPr lang="en-US" altLang="zh-CN">
                <a:solidFill>
                  <a:srgbClr val="FFFFFF"/>
                </a:solidFill>
              </a:rPr>
              <a:t>2025</a:t>
            </a:r>
            <a:r>
              <a:rPr lang="zh-CN" altLang="en-US">
                <a:solidFill>
                  <a:srgbClr val="FFFFFF"/>
                </a:solidFill>
              </a:rPr>
              <a:t>春夏季开源操作系统训练营总结报告</a:t>
            </a:r>
          </a:p>
        </p:txBody>
      </p:sp>
      <p:sp>
        <p:nvSpPr>
          <p:cNvPr id="3" name="副标题 2">
            <a:extLst>
              <a:ext uri="{FF2B5EF4-FFF2-40B4-BE49-F238E27FC236}">
                <a16:creationId xmlns:a16="http://schemas.microsoft.com/office/drawing/2014/main" id="{D0139627-50D2-0E39-A32C-DB48ECB548C0}"/>
              </a:ext>
            </a:extLst>
          </p:cNvPr>
          <p:cNvSpPr>
            <a:spLocks noGrp="1"/>
          </p:cNvSpPr>
          <p:nvPr>
            <p:ph type="subTitle" idx="1"/>
          </p:nvPr>
        </p:nvSpPr>
        <p:spPr>
          <a:xfrm>
            <a:off x="1524001" y="4933666"/>
            <a:ext cx="4572000" cy="745774"/>
          </a:xfrm>
        </p:spPr>
        <p:txBody>
          <a:bodyPr anchor="ctr">
            <a:normAutofit/>
          </a:bodyPr>
          <a:lstStyle/>
          <a:p>
            <a:r>
              <a:rPr lang="zh-CN" altLang="en-US">
                <a:solidFill>
                  <a:srgbClr val="FFFFFF"/>
                </a:solidFill>
              </a:rPr>
              <a:t>王艳东</a:t>
            </a:r>
          </a:p>
        </p:txBody>
      </p:sp>
      <p:pic>
        <p:nvPicPr>
          <p:cNvPr id="6" name="Picture 3">
            <a:extLst>
              <a:ext uri="{FF2B5EF4-FFF2-40B4-BE49-F238E27FC236}">
                <a16:creationId xmlns:a16="http://schemas.microsoft.com/office/drawing/2014/main" id="{CEB94E79-7F3E-0791-AB36-14822228A0ED}"/>
              </a:ext>
            </a:extLst>
          </p:cNvPr>
          <p:cNvPicPr>
            <a:picLocks noChangeAspect="1"/>
          </p:cNvPicPr>
          <p:nvPr/>
        </p:nvPicPr>
        <p:blipFill>
          <a:blip r:embed="rId2"/>
          <a:srcRect l="7628" r="30149"/>
          <a:stretch>
            <a:fillRect/>
          </a:stretch>
        </p:blipFill>
        <p:spPr>
          <a:xfrm>
            <a:off x="7924800" y="10"/>
            <a:ext cx="4267199" cy="6857990"/>
          </a:xfrm>
          <a:prstGeom prst="rect">
            <a:avLst/>
          </a:prstGeom>
        </p:spPr>
      </p:pic>
    </p:spTree>
    <p:extLst>
      <p:ext uri="{BB962C8B-B14F-4D97-AF65-F5344CB8AC3E}">
        <p14:creationId xmlns:p14="http://schemas.microsoft.com/office/powerpoint/2010/main" val="2053322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0A068D-4D04-2C31-65BF-81F8E31C2C80}"/>
              </a:ext>
            </a:extLst>
          </p:cNvPr>
          <p:cNvSpPr>
            <a:spLocks noGrp="1"/>
          </p:cNvSpPr>
          <p:nvPr>
            <p:ph type="title"/>
          </p:nvPr>
        </p:nvSpPr>
        <p:spPr>
          <a:xfrm>
            <a:off x="609600" y="685800"/>
            <a:ext cx="3048000" cy="5491164"/>
          </a:xfrm>
        </p:spPr>
        <p:txBody>
          <a:bodyPr anchor="ctr">
            <a:normAutofit/>
          </a:bodyPr>
          <a:lstStyle/>
          <a:p>
            <a:r>
              <a:rPr lang="zh-CN" altLang="en-US">
                <a:solidFill>
                  <a:srgbClr val="FFFFFF"/>
                </a:solidFill>
              </a:rPr>
              <a:t>大页分配</a:t>
            </a:r>
          </a:p>
        </p:txBody>
      </p:sp>
      <p:sp>
        <p:nvSpPr>
          <p:cNvPr id="29" name="内容占位符 2">
            <a:extLst>
              <a:ext uri="{FF2B5EF4-FFF2-40B4-BE49-F238E27FC236}">
                <a16:creationId xmlns:a16="http://schemas.microsoft.com/office/drawing/2014/main" id="{A36634C8-9B9F-06C1-03DF-EA1B23D0F985}"/>
              </a:ext>
            </a:extLst>
          </p:cNvPr>
          <p:cNvSpPr>
            <a:spLocks noGrp="1"/>
          </p:cNvSpPr>
          <p:nvPr>
            <p:ph idx="1"/>
          </p:nvPr>
        </p:nvSpPr>
        <p:spPr>
          <a:xfrm>
            <a:off x="5181599" y="685800"/>
            <a:ext cx="5791201" cy="5491164"/>
          </a:xfrm>
        </p:spPr>
        <p:txBody>
          <a:bodyPr anchor="ctr">
            <a:normAutofit/>
          </a:bodyPr>
          <a:lstStyle/>
          <a:p>
            <a:r>
              <a:rPr lang="zh-CN" altLang="en-US">
                <a:solidFill>
                  <a:srgbClr val="FFFFFF"/>
                </a:solidFill>
                <a:latin typeface="宋体" panose="02010600030101010101" pitchFamily="2" charset="-122"/>
                <a:ea typeface="宋体" panose="02010600030101010101" pitchFamily="2" charset="-122"/>
                <a:cs typeface="Calibri" panose="020F0502020204030204" pitchFamily="34" charset="0"/>
              </a:rPr>
              <a:t>大页内存（</a:t>
            </a:r>
            <a:r>
              <a:rPr lang="en-US" altLang="zh-CN">
                <a:solidFill>
                  <a:srgbClr val="FFFFFF"/>
                </a:solidFill>
                <a:latin typeface="宋体" panose="02010600030101010101" pitchFamily="2" charset="-122"/>
                <a:ea typeface="宋体" panose="02010600030101010101" pitchFamily="2" charset="-122"/>
                <a:cs typeface="Calibri" panose="020F0502020204030204" pitchFamily="34" charset="0"/>
              </a:rPr>
              <a:t>Huge Pages</a:t>
            </a:r>
            <a:r>
              <a:rPr lang="zh-CN" altLang="en-US">
                <a:solidFill>
                  <a:srgbClr val="FFFFFF"/>
                </a:solidFill>
                <a:latin typeface="宋体" panose="02010600030101010101" pitchFamily="2" charset="-122"/>
                <a:ea typeface="宋体" panose="02010600030101010101" pitchFamily="2" charset="-122"/>
                <a:cs typeface="Calibri" panose="020F0502020204030204" pitchFamily="34" charset="0"/>
              </a:rPr>
              <a:t>）是指操作系统为提高内存管理性能而使用的一种内存分配技术。通过将多个小页组合成一个大页（如</a:t>
            </a:r>
            <a:r>
              <a:rPr lang="en-US" altLang="zh-CN">
                <a:solidFill>
                  <a:srgbClr val="FFFFFF"/>
                </a:solidFill>
                <a:latin typeface="宋体" panose="02010600030101010101" pitchFamily="2" charset="-122"/>
                <a:ea typeface="宋体" panose="02010600030101010101" pitchFamily="2" charset="-122"/>
                <a:cs typeface="Calibri" panose="020F0502020204030204" pitchFamily="34" charset="0"/>
              </a:rPr>
              <a:t>2MB</a:t>
            </a:r>
            <a:r>
              <a:rPr lang="zh-CN" altLang="en-US">
                <a:solidFill>
                  <a:srgbClr val="FFFFFF"/>
                </a:solidFill>
                <a:latin typeface="宋体" panose="02010600030101010101" pitchFamily="2" charset="-122"/>
                <a:ea typeface="宋体" panose="02010600030101010101" pitchFamily="2" charset="-122"/>
                <a:cs typeface="Calibri" panose="020F0502020204030204" pitchFamily="34" charset="0"/>
              </a:rPr>
              <a:t>、</a:t>
            </a:r>
            <a:r>
              <a:rPr lang="en-US" altLang="zh-CN">
                <a:solidFill>
                  <a:srgbClr val="FFFFFF"/>
                </a:solidFill>
                <a:latin typeface="宋体" panose="02010600030101010101" pitchFamily="2" charset="-122"/>
                <a:ea typeface="宋体" panose="02010600030101010101" pitchFamily="2" charset="-122"/>
                <a:cs typeface="Calibri" panose="020F0502020204030204" pitchFamily="34" charset="0"/>
              </a:rPr>
              <a:t>1GB</a:t>
            </a:r>
            <a:r>
              <a:rPr lang="zh-CN" altLang="en-US">
                <a:solidFill>
                  <a:srgbClr val="FFFFFF"/>
                </a:solidFill>
                <a:latin typeface="宋体" panose="02010600030101010101" pitchFamily="2" charset="-122"/>
                <a:ea typeface="宋体" panose="02010600030101010101" pitchFamily="2" charset="-122"/>
                <a:cs typeface="Calibri" panose="020F0502020204030204" pitchFamily="34" charset="0"/>
              </a:rPr>
              <a:t>等），可以减少页表项的数量，降低</a:t>
            </a:r>
            <a:r>
              <a:rPr lang="en-US" altLang="zh-CN">
                <a:solidFill>
                  <a:srgbClr val="FFFFFF"/>
                </a:solidFill>
                <a:latin typeface="宋体" panose="02010600030101010101" pitchFamily="2" charset="-122"/>
                <a:ea typeface="宋体" panose="02010600030101010101" pitchFamily="2" charset="-122"/>
                <a:cs typeface="Calibri" panose="020F0502020204030204" pitchFamily="34" charset="0"/>
              </a:rPr>
              <a:t>CPU</a:t>
            </a:r>
            <a:r>
              <a:rPr lang="zh-CN" altLang="en-US">
                <a:solidFill>
                  <a:srgbClr val="FFFFFF"/>
                </a:solidFill>
                <a:latin typeface="宋体" panose="02010600030101010101" pitchFamily="2" charset="-122"/>
                <a:ea typeface="宋体" panose="02010600030101010101" pitchFamily="2" charset="-122"/>
                <a:cs typeface="Calibri" panose="020F0502020204030204" pitchFamily="34" charset="0"/>
              </a:rPr>
              <a:t>访问内存时的页表查找开销，从而提高内存访问效率。</a:t>
            </a:r>
            <a:endParaRPr lang="en-US" altLang="zh-CN">
              <a:solidFill>
                <a:srgbClr val="FFFFFF"/>
              </a:solidFill>
              <a:latin typeface="宋体" panose="02010600030101010101" pitchFamily="2" charset="-122"/>
              <a:ea typeface="宋体" panose="02010600030101010101" pitchFamily="2" charset="-122"/>
              <a:cs typeface="Calibri" panose="020F0502020204030204" pitchFamily="34" charset="0"/>
            </a:endParaRPr>
          </a:p>
          <a:p>
            <a:r>
              <a:rPr lang="zh-CN" altLang="en-US">
                <a:solidFill>
                  <a:srgbClr val="FFFFFF"/>
                </a:solidFill>
                <a:latin typeface="宋体" panose="02010600030101010101" pitchFamily="2" charset="-122"/>
                <a:ea typeface="宋体" panose="02010600030101010101" pitchFamily="2" charset="-122"/>
                <a:cs typeface="Calibri" panose="020F0502020204030204" pitchFamily="34" charset="0"/>
              </a:rPr>
              <a:t>大页内存的类型：</a:t>
            </a:r>
            <a:endParaRPr lang="en-US" altLang="zh-CN">
              <a:solidFill>
                <a:srgbClr val="FFFFFF"/>
              </a:solidFill>
              <a:latin typeface="宋体" panose="02010600030101010101" pitchFamily="2" charset="-122"/>
              <a:ea typeface="宋体" panose="02010600030101010101" pitchFamily="2" charset="-122"/>
              <a:cs typeface="Calibri" panose="020F0502020204030204" pitchFamily="34" charset="0"/>
            </a:endParaRPr>
          </a:p>
          <a:p>
            <a:pPr lvl="1"/>
            <a:r>
              <a:rPr lang="zh-CN" altLang="en-US">
                <a:solidFill>
                  <a:srgbClr val="FFFFFF"/>
                </a:solidFill>
                <a:latin typeface="宋体" panose="02010600030101010101" pitchFamily="2" charset="-122"/>
                <a:ea typeface="宋体" panose="02010600030101010101" pitchFamily="2" charset="-122"/>
                <a:cs typeface="Calibri" panose="020F0502020204030204" pitchFamily="34" charset="0"/>
              </a:rPr>
              <a:t>标准大页：需要手动配置，适用于</a:t>
            </a:r>
            <a:r>
              <a:rPr lang="en-US" altLang="zh-CN">
                <a:solidFill>
                  <a:srgbClr val="FFFFFF"/>
                </a:solidFill>
                <a:latin typeface="宋体" panose="02010600030101010101" pitchFamily="2" charset="-122"/>
                <a:ea typeface="宋体" panose="02010600030101010101" pitchFamily="2" charset="-122"/>
                <a:cs typeface="Calibri" panose="020F0502020204030204" pitchFamily="34" charset="0"/>
              </a:rPr>
              <a:t>GB</a:t>
            </a:r>
            <a:r>
              <a:rPr lang="zh-CN" altLang="en-US">
                <a:solidFill>
                  <a:srgbClr val="FFFFFF"/>
                </a:solidFill>
                <a:latin typeface="宋体" panose="02010600030101010101" pitchFamily="2" charset="-122"/>
                <a:ea typeface="宋体" panose="02010600030101010101" pitchFamily="2" charset="-122"/>
                <a:cs typeface="Calibri" panose="020F0502020204030204" pitchFamily="34" charset="0"/>
              </a:rPr>
              <a:t>级别的内存分配</a:t>
            </a:r>
            <a:endParaRPr lang="en-US" altLang="zh-CN">
              <a:solidFill>
                <a:srgbClr val="FFFFFF"/>
              </a:solidFill>
              <a:latin typeface="宋体" panose="02010600030101010101" pitchFamily="2" charset="-122"/>
              <a:ea typeface="宋体" panose="02010600030101010101" pitchFamily="2" charset="-122"/>
              <a:cs typeface="Calibri" panose="020F0502020204030204" pitchFamily="34" charset="0"/>
            </a:endParaRPr>
          </a:p>
          <a:p>
            <a:pPr lvl="1"/>
            <a:r>
              <a:rPr lang="zh-CN" altLang="en-US">
                <a:solidFill>
                  <a:srgbClr val="FFFFFF"/>
                </a:solidFill>
                <a:latin typeface="宋体" panose="02010600030101010101" pitchFamily="2" charset="-122"/>
                <a:ea typeface="宋体" panose="02010600030101010101" pitchFamily="2" charset="-122"/>
                <a:cs typeface="Calibri" panose="020F0502020204030204" pitchFamily="34" charset="0"/>
              </a:rPr>
              <a:t>透明大页：由内核自动管理，适用于</a:t>
            </a:r>
            <a:r>
              <a:rPr lang="en-US" altLang="zh-CN">
                <a:solidFill>
                  <a:srgbClr val="FFFFFF"/>
                </a:solidFill>
                <a:latin typeface="宋体" panose="02010600030101010101" pitchFamily="2" charset="-122"/>
                <a:ea typeface="宋体" panose="02010600030101010101" pitchFamily="2" charset="-122"/>
                <a:cs typeface="Calibri" panose="020F0502020204030204" pitchFamily="34" charset="0"/>
              </a:rPr>
              <a:t>TB</a:t>
            </a:r>
            <a:r>
              <a:rPr lang="zh-CN" altLang="en-US">
                <a:solidFill>
                  <a:srgbClr val="FFFFFF"/>
                </a:solidFill>
                <a:latin typeface="宋体" panose="02010600030101010101" pitchFamily="2" charset="-122"/>
                <a:ea typeface="宋体" panose="02010600030101010101" pitchFamily="2" charset="-122"/>
                <a:cs typeface="Calibri" panose="020F0502020204030204" pitchFamily="34" charset="0"/>
              </a:rPr>
              <a:t>级别的内存，减少了手动管理的复杂性</a:t>
            </a:r>
          </a:p>
        </p:txBody>
      </p:sp>
    </p:spTree>
    <p:extLst>
      <p:ext uri="{BB962C8B-B14F-4D97-AF65-F5344CB8AC3E}">
        <p14:creationId xmlns:p14="http://schemas.microsoft.com/office/powerpoint/2010/main" val="3169341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CD2A6-CA24-7BDB-0D33-D23FF1806E2E}"/>
              </a:ext>
            </a:extLst>
          </p:cNvPr>
          <p:cNvSpPr>
            <a:spLocks noGrp="1"/>
          </p:cNvSpPr>
          <p:nvPr>
            <p:ph type="title"/>
          </p:nvPr>
        </p:nvSpPr>
        <p:spPr/>
        <p:txBody>
          <a:bodyPr>
            <a:normAutofit/>
          </a:bodyPr>
          <a:lstStyle/>
          <a:p>
            <a:r>
              <a:rPr lang="zh-CN" altLang="en-US">
                <a:solidFill>
                  <a:srgbClr val="FFFFFF"/>
                </a:solidFill>
              </a:rPr>
              <a:t>内存分配流程</a:t>
            </a:r>
          </a:p>
        </p:txBody>
      </p:sp>
      <p:sp>
        <p:nvSpPr>
          <p:cNvPr id="3" name="内容占位符 2">
            <a:extLst>
              <a:ext uri="{FF2B5EF4-FFF2-40B4-BE49-F238E27FC236}">
                <a16:creationId xmlns:a16="http://schemas.microsoft.com/office/drawing/2014/main" id="{5B80A6AA-DBA3-194C-A128-1B096F9B41B4}"/>
              </a:ext>
            </a:extLst>
          </p:cNvPr>
          <p:cNvSpPr>
            <a:spLocks noGrp="1"/>
          </p:cNvSpPr>
          <p:nvPr>
            <p:ph idx="1"/>
          </p:nvPr>
        </p:nvSpPr>
        <p:spPr>
          <a:xfrm>
            <a:off x="672998" y="2128964"/>
            <a:ext cx="11082528" cy="4047998"/>
          </a:xfrm>
        </p:spPr>
        <p:txBody>
          <a:bodyPr>
            <a:normAutofit/>
          </a:bodyPr>
          <a:lstStyle/>
          <a:p>
            <a:r>
              <a:rPr lang="zh-CN" altLang="en-US" sz="2800" b="1">
                <a:solidFill>
                  <a:srgbClr val="FFFFFF"/>
                </a:solidFill>
                <a:latin typeface="宋体" panose="02010600030101010101" pitchFamily="2" charset="-122"/>
                <a:ea typeface="宋体" panose="02010600030101010101" pitchFamily="2" charset="-122"/>
              </a:rPr>
              <a:t>应用程序请求内存</a:t>
            </a:r>
            <a:endParaRPr lang="en-US" altLang="zh-CN" sz="2800" b="1">
              <a:solidFill>
                <a:srgbClr val="FFFFFF"/>
              </a:solidFill>
              <a:latin typeface="宋体" panose="02010600030101010101" pitchFamily="2" charset="-122"/>
              <a:ea typeface="宋体" panose="02010600030101010101" pitchFamily="2" charset="-122"/>
            </a:endParaRPr>
          </a:p>
          <a:p>
            <a:r>
              <a:rPr lang="zh-CN" altLang="en-US" sz="2600" b="1">
                <a:solidFill>
                  <a:srgbClr val="FFFFFF"/>
                </a:solidFill>
                <a:latin typeface="宋体" panose="02010600030101010101" pitchFamily="2" charset="-122"/>
                <a:ea typeface="宋体" panose="02010600030101010101" pitchFamily="2" charset="-122"/>
              </a:rPr>
              <a:t>查找可用内存：</a:t>
            </a:r>
            <a:r>
              <a:rPr lang="en-US" altLang="zh-CN" sz="2600" b="1">
                <a:solidFill>
                  <a:srgbClr val="FFFFFF"/>
                </a:solidFill>
                <a:latin typeface="宋体" panose="02010600030101010101" pitchFamily="2" charset="-122"/>
                <a:ea typeface="宋体" panose="02010600030101010101" pitchFamily="2" charset="-122"/>
              </a:rPr>
              <a:t>AddrSpace::find_free_area()</a:t>
            </a:r>
          </a:p>
          <a:p>
            <a:r>
              <a:rPr lang="zh-CN" altLang="en-US" sz="2400" b="1">
                <a:solidFill>
                  <a:srgbClr val="FFFFFF"/>
                </a:solidFill>
                <a:latin typeface="宋体" panose="02010600030101010101" pitchFamily="2" charset="-122"/>
                <a:ea typeface="宋体" panose="02010600030101010101" pitchFamily="2" charset="-122"/>
              </a:rPr>
              <a:t>分配和映射内存区域：</a:t>
            </a:r>
            <a:r>
              <a:rPr lang="en-US" altLang="zh-CN" sz="2400" b="1">
                <a:solidFill>
                  <a:srgbClr val="FFFFFF"/>
                </a:solidFill>
                <a:latin typeface="宋体" panose="02010600030101010101" pitchFamily="2" charset="-122"/>
                <a:ea typeface="宋体" panose="02010600030101010101" pitchFamily="2" charset="-122"/>
              </a:rPr>
              <a:t>AddrSpace::map_alloc()</a:t>
            </a:r>
          </a:p>
          <a:p>
            <a:pPr lvl="1"/>
            <a:r>
              <a:rPr lang="en-US" altLang="zh-CN" sz="2200" b="1">
                <a:solidFill>
                  <a:srgbClr val="FFFFFF"/>
                </a:solidFill>
                <a:latin typeface="宋体" panose="02010600030101010101" pitchFamily="2" charset="-122"/>
                <a:ea typeface="宋体" panose="02010600030101010101" pitchFamily="2" charset="-122"/>
              </a:rPr>
              <a:t>Populate=true</a:t>
            </a:r>
            <a:r>
              <a:rPr lang="zh-CN" altLang="en-US" sz="2200" b="1">
                <a:solidFill>
                  <a:srgbClr val="FFFFFF"/>
                </a:solidFill>
                <a:latin typeface="宋体" panose="02010600030101010101" pitchFamily="2" charset="-122"/>
                <a:ea typeface="宋体" panose="02010600030101010101" pitchFamily="2" charset="-122"/>
              </a:rPr>
              <a:t> </a:t>
            </a:r>
            <a:r>
              <a:rPr lang="en-US" altLang="zh-CN" sz="2200" b="1">
                <a:solidFill>
                  <a:srgbClr val="FFFFFF"/>
                </a:solidFill>
                <a:latin typeface="宋体" panose="02010600030101010101" pitchFamily="2" charset="-122"/>
                <a:ea typeface="宋体" panose="02010600030101010101" pitchFamily="2" charset="-122"/>
              </a:rPr>
              <a:t>=&gt; </a:t>
            </a:r>
            <a:r>
              <a:rPr lang="zh-CN" altLang="en-US" sz="2200" b="1">
                <a:solidFill>
                  <a:srgbClr val="FFFFFF"/>
                </a:solidFill>
                <a:latin typeface="宋体" panose="02010600030101010101" pitchFamily="2" charset="-122"/>
                <a:ea typeface="宋体" panose="02010600030101010101" pitchFamily="2" charset="-122"/>
              </a:rPr>
              <a:t>通过</a:t>
            </a:r>
            <a:r>
              <a:rPr lang="en-US" altLang="zh-CN" sz="2200" b="1">
                <a:solidFill>
                  <a:srgbClr val="FFFFFF"/>
                </a:solidFill>
                <a:latin typeface="宋体" panose="02010600030101010101" pitchFamily="2" charset="-122"/>
                <a:ea typeface="宋体" panose="02010600030101010101" pitchFamily="2" charset="-122"/>
              </a:rPr>
              <a:t>Backend::map_alloc()</a:t>
            </a:r>
            <a:r>
              <a:rPr lang="zh-CN" altLang="en-US" sz="2200" b="1">
                <a:solidFill>
                  <a:srgbClr val="FFFFFF"/>
                </a:solidFill>
                <a:latin typeface="宋体" panose="02010600030101010101" pitchFamily="2" charset="-122"/>
                <a:ea typeface="宋体" panose="02010600030101010101" pitchFamily="2" charset="-122"/>
              </a:rPr>
              <a:t>方法立即分配物理页面</a:t>
            </a:r>
            <a:endParaRPr lang="en-US" altLang="zh-CN" sz="2200" b="1">
              <a:solidFill>
                <a:srgbClr val="FFFFFF"/>
              </a:solidFill>
              <a:latin typeface="宋体" panose="02010600030101010101" pitchFamily="2" charset="-122"/>
              <a:ea typeface="宋体" panose="02010600030101010101" pitchFamily="2" charset="-122"/>
            </a:endParaRPr>
          </a:p>
          <a:p>
            <a:pPr lvl="1"/>
            <a:r>
              <a:rPr lang="en-US" altLang="zh-CN" sz="2200" b="1">
                <a:solidFill>
                  <a:srgbClr val="FFFFFF"/>
                </a:solidFill>
                <a:latin typeface="宋体" panose="02010600030101010101" pitchFamily="2" charset="-122"/>
                <a:ea typeface="宋体" panose="02010600030101010101" pitchFamily="2" charset="-122"/>
              </a:rPr>
              <a:t>Populate=false =&gt; </a:t>
            </a:r>
            <a:r>
              <a:rPr lang="zh-CN" altLang="en-US" sz="2200" b="1">
                <a:solidFill>
                  <a:srgbClr val="FFFFFF"/>
                </a:solidFill>
                <a:latin typeface="宋体" panose="02010600030101010101" pitchFamily="2" charset="-122"/>
                <a:ea typeface="宋体" panose="02010600030101010101" pitchFamily="2" charset="-122"/>
              </a:rPr>
              <a:t>延迟分配，创建虚拟内存区域并等待页错误，触发页错误之后通过</a:t>
            </a:r>
            <a:r>
              <a:rPr lang="en-US" altLang="zh-CN" sz="2200" b="1">
                <a:solidFill>
                  <a:srgbClr val="FFFFFF"/>
                </a:solidFill>
                <a:latin typeface="宋体" panose="02010600030101010101" pitchFamily="2" charset="-122"/>
                <a:ea typeface="宋体" panose="02010600030101010101" pitchFamily="2" charset="-122"/>
              </a:rPr>
              <a:t>Backend:: handle_page_fault_alloc()</a:t>
            </a:r>
            <a:r>
              <a:rPr lang="zh-CN" altLang="en-US" sz="2200" b="1">
                <a:solidFill>
                  <a:srgbClr val="FFFFFF"/>
                </a:solidFill>
                <a:latin typeface="宋体" panose="02010600030101010101" pitchFamily="2" charset="-122"/>
                <a:ea typeface="宋体" panose="02010600030101010101" pitchFamily="2" charset="-122"/>
              </a:rPr>
              <a:t>方法分配内存</a:t>
            </a:r>
            <a:endParaRPr lang="en-US" altLang="zh-CN" sz="2200" b="1">
              <a:solidFill>
                <a:srgbClr val="FFFFFF"/>
              </a:solidFill>
              <a:latin typeface="宋体" panose="02010600030101010101" pitchFamily="2" charset="-122"/>
              <a:ea typeface="宋体" panose="02010600030101010101" pitchFamily="2" charset="-122"/>
            </a:endParaRPr>
          </a:p>
          <a:p>
            <a:r>
              <a:rPr lang="zh-CN" altLang="en-US" sz="2400" b="1">
                <a:solidFill>
                  <a:srgbClr val="FFFFFF"/>
                </a:solidFill>
                <a:latin typeface="宋体" panose="02010600030101010101" pitchFamily="2" charset="-122"/>
                <a:ea typeface="宋体" panose="02010600030101010101" pitchFamily="2" charset="-122"/>
              </a:rPr>
              <a:t>分配物理页帧：</a:t>
            </a:r>
            <a:r>
              <a:rPr lang="en-US" altLang="zh-CN" sz="2400" b="1">
                <a:solidFill>
                  <a:srgbClr val="FFFFFF"/>
                </a:solidFill>
                <a:latin typeface="宋体" panose="02010600030101010101" pitchFamily="2" charset="-122"/>
                <a:ea typeface="宋体" panose="02010600030101010101" pitchFamily="2" charset="-122"/>
              </a:rPr>
              <a:t>Backend:: alloc_frame()</a:t>
            </a:r>
            <a:r>
              <a:rPr lang="zh-CN" altLang="en-US" sz="2400" b="1">
                <a:solidFill>
                  <a:srgbClr val="FFFFFF"/>
                </a:solidFill>
                <a:latin typeface="宋体" panose="02010600030101010101" pitchFamily="2" charset="-122"/>
                <a:ea typeface="宋体" panose="02010600030101010101" pitchFamily="2" charset="-122"/>
              </a:rPr>
              <a:t>方法，通过调用全局分配器分配一段连续的物理内存</a:t>
            </a:r>
            <a:endParaRPr lang="en-US" altLang="zh-CN" sz="2400" b="1">
              <a:solidFill>
                <a:srgbClr val="FFFFFF"/>
              </a:solidFill>
              <a:latin typeface="宋体" panose="02010600030101010101" pitchFamily="2" charset="-122"/>
              <a:ea typeface="宋体" panose="02010600030101010101" pitchFamily="2" charset="-122"/>
            </a:endParaRPr>
          </a:p>
          <a:p>
            <a:endParaRPr lang="zh-CN" altLang="en-US" sz="2400" b="1">
              <a:solidFill>
                <a:srgbClr val="FFFFFF"/>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4474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1CD0E8-6270-82DC-07EF-466D76F2ED8B}"/>
              </a:ext>
            </a:extLst>
          </p:cNvPr>
          <p:cNvSpPr>
            <a:spLocks noGrp="1"/>
          </p:cNvSpPr>
          <p:nvPr>
            <p:ph type="title"/>
          </p:nvPr>
        </p:nvSpPr>
        <p:spPr>
          <a:xfrm>
            <a:off x="905256" y="197118"/>
            <a:ext cx="9914859" cy="1329004"/>
          </a:xfrm>
        </p:spPr>
        <p:txBody>
          <a:bodyPr/>
          <a:lstStyle/>
          <a:p>
            <a:r>
              <a:rPr lang="zh-CN" altLang="en-US"/>
              <a:t>查找内存</a:t>
            </a:r>
          </a:p>
        </p:txBody>
      </p:sp>
      <p:pic>
        <p:nvPicPr>
          <p:cNvPr id="7" name="内容占位符 6">
            <a:extLst>
              <a:ext uri="{FF2B5EF4-FFF2-40B4-BE49-F238E27FC236}">
                <a16:creationId xmlns:a16="http://schemas.microsoft.com/office/drawing/2014/main" id="{FEF42D29-7F77-6220-3ADD-F97CDE21E161}"/>
              </a:ext>
            </a:extLst>
          </p:cNvPr>
          <p:cNvPicPr>
            <a:picLocks noGrp="1" noChangeAspect="1"/>
          </p:cNvPicPr>
          <p:nvPr>
            <p:ph idx="1"/>
          </p:nvPr>
        </p:nvPicPr>
        <p:blipFill>
          <a:blip r:embed="rId2"/>
          <a:stretch>
            <a:fillRect/>
          </a:stretch>
        </p:blipFill>
        <p:spPr>
          <a:xfrm>
            <a:off x="415286" y="1165562"/>
            <a:ext cx="6254173" cy="1681035"/>
          </a:xfrm>
        </p:spPr>
      </p:pic>
      <p:sp>
        <p:nvSpPr>
          <p:cNvPr id="9" name="文本框 8">
            <a:extLst>
              <a:ext uri="{FF2B5EF4-FFF2-40B4-BE49-F238E27FC236}">
                <a16:creationId xmlns:a16="http://schemas.microsoft.com/office/drawing/2014/main" id="{47E953D3-EE9A-4C72-DAE2-4E0D4ED5DFFC}"/>
              </a:ext>
            </a:extLst>
          </p:cNvPr>
          <p:cNvSpPr txBox="1"/>
          <p:nvPr/>
        </p:nvSpPr>
        <p:spPr>
          <a:xfrm>
            <a:off x="6669459" y="1219840"/>
            <a:ext cx="4231643" cy="369332"/>
          </a:xfrm>
          <a:prstGeom prst="rect">
            <a:avLst/>
          </a:prstGeom>
          <a:noFill/>
        </p:spPr>
        <p:txBody>
          <a:bodyPr wrap="square" rtlCol="0">
            <a:spAutoFit/>
          </a:bodyPr>
          <a:lstStyle/>
          <a:p>
            <a:r>
              <a:rPr lang="zh-CN" altLang="en-US"/>
              <a:t>初始化搜索位置</a:t>
            </a:r>
          </a:p>
        </p:txBody>
      </p:sp>
      <p:pic>
        <p:nvPicPr>
          <p:cNvPr id="12" name="图片 11">
            <a:extLst>
              <a:ext uri="{FF2B5EF4-FFF2-40B4-BE49-F238E27FC236}">
                <a16:creationId xmlns:a16="http://schemas.microsoft.com/office/drawing/2014/main" id="{36F4F404-E659-4E57-A675-067CA0E7C826}"/>
              </a:ext>
            </a:extLst>
          </p:cNvPr>
          <p:cNvPicPr>
            <a:picLocks noChangeAspect="1"/>
          </p:cNvPicPr>
          <p:nvPr/>
        </p:nvPicPr>
        <p:blipFill>
          <a:blip r:embed="rId3"/>
          <a:stretch>
            <a:fillRect/>
          </a:stretch>
        </p:blipFill>
        <p:spPr>
          <a:xfrm>
            <a:off x="5916765" y="2231879"/>
            <a:ext cx="5337167" cy="2836707"/>
          </a:xfrm>
          <a:prstGeom prst="rect">
            <a:avLst/>
          </a:prstGeom>
        </p:spPr>
      </p:pic>
      <p:sp>
        <p:nvSpPr>
          <p:cNvPr id="13" name="文本框 12">
            <a:extLst>
              <a:ext uri="{FF2B5EF4-FFF2-40B4-BE49-F238E27FC236}">
                <a16:creationId xmlns:a16="http://schemas.microsoft.com/office/drawing/2014/main" id="{71B0A17F-50F5-1404-030E-CBA348FD5D69}"/>
              </a:ext>
            </a:extLst>
          </p:cNvPr>
          <p:cNvSpPr txBox="1"/>
          <p:nvPr/>
        </p:nvSpPr>
        <p:spPr>
          <a:xfrm>
            <a:off x="415286" y="3304638"/>
            <a:ext cx="5501479" cy="369332"/>
          </a:xfrm>
          <a:prstGeom prst="rect">
            <a:avLst/>
          </a:prstGeom>
          <a:noFill/>
        </p:spPr>
        <p:txBody>
          <a:bodyPr wrap="square" rtlCol="0">
            <a:spAutoFit/>
          </a:bodyPr>
          <a:lstStyle/>
          <a:p>
            <a:pPr algn="r"/>
            <a:r>
              <a:rPr lang="zh-CN" altLang="en-US"/>
              <a:t>查找空闲间隙</a:t>
            </a:r>
          </a:p>
        </p:txBody>
      </p:sp>
      <p:pic>
        <p:nvPicPr>
          <p:cNvPr id="17" name="图片 16">
            <a:extLst>
              <a:ext uri="{FF2B5EF4-FFF2-40B4-BE49-F238E27FC236}">
                <a16:creationId xmlns:a16="http://schemas.microsoft.com/office/drawing/2014/main" id="{92296598-0A06-B3FA-C85C-2224B6A143D8}"/>
              </a:ext>
            </a:extLst>
          </p:cNvPr>
          <p:cNvPicPr>
            <a:picLocks noChangeAspect="1"/>
          </p:cNvPicPr>
          <p:nvPr/>
        </p:nvPicPr>
        <p:blipFill>
          <a:blip r:embed="rId4"/>
          <a:stretch>
            <a:fillRect/>
          </a:stretch>
        </p:blipFill>
        <p:spPr>
          <a:xfrm>
            <a:off x="295304" y="4453868"/>
            <a:ext cx="5621461" cy="1968615"/>
          </a:xfrm>
          <a:prstGeom prst="rect">
            <a:avLst/>
          </a:prstGeom>
        </p:spPr>
      </p:pic>
      <p:sp>
        <p:nvSpPr>
          <p:cNvPr id="18" name="文本框 17">
            <a:extLst>
              <a:ext uri="{FF2B5EF4-FFF2-40B4-BE49-F238E27FC236}">
                <a16:creationId xmlns:a16="http://schemas.microsoft.com/office/drawing/2014/main" id="{36E1DCDD-960B-DF8C-7477-930D144CACEC}"/>
              </a:ext>
            </a:extLst>
          </p:cNvPr>
          <p:cNvSpPr txBox="1"/>
          <p:nvPr/>
        </p:nvSpPr>
        <p:spPr>
          <a:xfrm>
            <a:off x="5916765" y="5507772"/>
            <a:ext cx="5337166" cy="369332"/>
          </a:xfrm>
          <a:prstGeom prst="rect">
            <a:avLst/>
          </a:prstGeom>
          <a:noFill/>
        </p:spPr>
        <p:txBody>
          <a:bodyPr wrap="square" rtlCol="0">
            <a:spAutoFit/>
          </a:bodyPr>
          <a:lstStyle/>
          <a:p>
            <a:r>
              <a:rPr lang="zh-CN" altLang="en-US"/>
              <a:t>检查末尾空间</a:t>
            </a:r>
          </a:p>
        </p:txBody>
      </p:sp>
    </p:spTree>
    <p:extLst>
      <p:ext uri="{BB962C8B-B14F-4D97-AF65-F5344CB8AC3E}">
        <p14:creationId xmlns:p14="http://schemas.microsoft.com/office/powerpoint/2010/main" val="2152215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547407-39B0-26E4-3F06-2A957B288A91}"/>
              </a:ext>
            </a:extLst>
          </p:cNvPr>
          <p:cNvSpPr>
            <a:spLocks noGrp="1"/>
          </p:cNvSpPr>
          <p:nvPr>
            <p:ph type="title"/>
          </p:nvPr>
        </p:nvSpPr>
        <p:spPr/>
        <p:txBody>
          <a:bodyPr/>
          <a:lstStyle/>
          <a:p>
            <a:r>
              <a:rPr lang="zh-CN" altLang="en-US"/>
              <a:t>分配物理页帧</a:t>
            </a:r>
          </a:p>
        </p:txBody>
      </p:sp>
      <p:pic>
        <p:nvPicPr>
          <p:cNvPr id="5" name="内容占位符 4">
            <a:extLst>
              <a:ext uri="{FF2B5EF4-FFF2-40B4-BE49-F238E27FC236}">
                <a16:creationId xmlns:a16="http://schemas.microsoft.com/office/drawing/2014/main" id="{A74E6BD8-1EA8-CE05-BF00-FE62F2202535}"/>
              </a:ext>
            </a:extLst>
          </p:cNvPr>
          <p:cNvPicPr>
            <a:picLocks noGrp="1" noChangeAspect="1"/>
          </p:cNvPicPr>
          <p:nvPr>
            <p:ph idx="1"/>
          </p:nvPr>
        </p:nvPicPr>
        <p:blipFill>
          <a:blip r:embed="rId2"/>
          <a:stretch>
            <a:fillRect/>
          </a:stretch>
        </p:blipFill>
        <p:spPr>
          <a:xfrm>
            <a:off x="646110" y="1572198"/>
            <a:ext cx="10568355" cy="2969117"/>
          </a:xfrm>
        </p:spPr>
      </p:pic>
      <p:sp>
        <p:nvSpPr>
          <p:cNvPr id="8" name="文本框 7">
            <a:extLst>
              <a:ext uri="{FF2B5EF4-FFF2-40B4-BE49-F238E27FC236}">
                <a16:creationId xmlns:a16="http://schemas.microsoft.com/office/drawing/2014/main" id="{1FDA3F71-D175-F72E-E74D-377FB5C6DB7C}"/>
              </a:ext>
            </a:extLst>
          </p:cNvPr>
          <p:cNvSpPr txBox="1"/>
          <p:nvPr/>
        </p:nvSpPr>
        <p:spPr>
          <a:xfrm>
            <a:off x="646111" y="4638168"/>
            <a:ext cx="10568354" cy="646331"/>
          </a:xfrm>
          <a:prstGeom prst="rect">
            <a:avLst/>
          </a:prstGeom>
          <a:noFill/>
        </p:spPr>
        <p:txBody>
          <a:bodyPr wrap="square" rtlCol="0">
            <a:spAutoFit/>
          </a:bodyPr>
          <a:lstStyle/>
          <a:p>
            <a:r>
              <a:rPr lang="zh-CN" altLang="en-US"/>
              <a:t>以</a:t>
            </a:r>
            <a:r>
              <a:rPr lang="en-US" altLang="zh-CN"/>
              <a:t>4KB</a:t>
            </a:r>
            <a:r>
              <a:rPr lang="zh-CN" altLang="en-US"/>
              <a:t>为单位，根据对齐参数大小，计算页面数量</a:t>
            </a:r>
            <a:r>
              <a:rPr lang="en-US" altLang="zh-CN"/>
              <a:t>`num_pages`</a:t>
            </a:r>
            <a:r>
              <a:rPr lang="zh-CN" altLang="en-US"/>
              <a:t>，调用全局分配器，分配</a:t>
            </a:r>
            <a:r>
              <a:rPr lang="en-US" altLang="zh-CN"/>
              <a:t>num_pages</a:t>
            </a:r>
            <a:r>
              <a:rPr lang="zh-CN" altLang="en-US"/>
              <a:t>个连续的物理页面，将这段连续内存的地址返回并映射到页表中，作为一整个页面。</a:t>
            </a:r>
          </a:p>
        </p:txBody>
      </p:sp>
    </p:spTree>
    <p:extLst>
      <p:ext uri="{BB962C8B-B14F-4D97-AF65-F5344CB8AC3E}">
        <p14:creationId xmlns:p14="http://schemas.microsoft.com/office/powerpoint/2010/main" val="3197350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46A5F0-AF38-4FD3-3252-08E2DAE1EC47}"/>
              </a:ext>
            </a:extLst>
          </p:cNvPr>
          <p:cNvSpPr>
            <a:spLocks noGrp="1"/>
          </p:cNvSpPr>
          <p:nvPr>
            <p:ph type="title"/>
          </p:nvPr>
        </p:nvSpPr>
        <p:spPr>
          <a:xfrm>
            <a:off x="646111" y="452718"/>
            <a:ext cx="9404723" cy="1075373"/>
          </a:xfrm>
        </p:spPr>
        <p:txBody>
          <a:bodyPr/>
          <a:lstStyle/>
          <a:p>
            <a:r>
              <a:rPr lang="zh-CN" altLang="en-US"/>
              <a:t>取消映射</a:t>
            </a:r>
          </a:p>
        </p:txBody>
      </p:sp>
      <p:pic>
        <p:nvPicPr>
          <p:cNvPr id="5" name="内容占位符 4">
            <a:extLst>
              <a:ext uri="{FF2B5EF4-FFF2-40B4-BE49-F238E27FC236}">
                <a16:creationId xmlns:a16="http://schemas.microsoft.com/office/drawing/2014/main" id="{A61148D2-0DF1-6FEB-6D8E-795BB0D9A347}"/>
              </a:ext>
            </a:extLst>
          </p:cNvPr>
          <p:cNvPicPr>
            <a:picLocks noGrp="1" noChangeAspect="1"/>
          </p:cNvPicPr>
          <p:nvPr>
            <p:ph idx="1"/>
          </p:nvPr>
        </p:nvPicPr>
        <p:blipFill>
          <a:blip r:embed="rId2"/>
          <a:stretch>
            <a:fillRect/>
          </a:stretch>
        </p:blipFill>
        <p:spPr>
          <a:xfrm>
            <a:off x="474277" y="1331118"/>
            <a:ext cx="7628403" cy="5074163"/>
          </a:xfrm>
        </p:spPr>
      </p:pic>
      <p:sp>
        <p:nvSpPr>
          <p:cNvPr id="6" name="文本框 5">
            <a:extLst>
              <a:ext uri="{FF2B5EF4-FFF2-40B4-BE49-F238E27FC236}">
                <a16:creationId xmlns:a16="http://schemas.microsoft.com/office/drawing/2014/main" id="{3D6E1BB3-3EDD-865C-F6BD-CC20B5ACC5ED}"/>
              </a:ext>
            </a:extLst>
          </p:cNvPr>
          <p:cNvSpPr txBox="1"/>
          <p:nvPr/>
        </p:nvSpPr>
        <p:spPr>
          <a:xfrm>
            <a:off x="8102680" y="1331118"/>
            <a:ext cx="3759972" cy="4247317"/>
          </a:xfrm>
          <a:prstGeom prst="rect">
            <a:avLst/>
          </a:prstGeom>
          <a:noFill/>
        </p:spPr>
        <p:txBody>
          <a:bodyPr wrap="square" rtlCol="0">
            <a:spAutoFit/>
          </a:bodyPr>
          <a:lstStyle/>
          <a:p>
            <a:r>
              <a:rPr lang="zh-CN" altLang="en-US"/>
              <a:t>首先调用 </a:t>
            </a:r>
            <a:r>
              <a:rPr lang="en-US" altLang="zh-CN"/>
              <a:t>validate_region </a:t>
            </a:r>
            <a:r>
              <a:rPr lang="zh-CN" altLang="en-US"/>
              <a:t>验证要取消映射的地址范围是否有效，使用 </a:t>
            </a:r>
            <a:r>
              <a:rPr lang="en-US" altLang="zh-CN"/>
              <a:t>4K </a:t>
            </a:r>
            <a:r>
              <a:rPr lang="zh-CN" altLang="en-US"/>
              <a:t>页面大小作为基本对齐要求。计算结束地址 </a:t>
            </a:r>
            <a:r>
              <a:rPr lang="en-US" altLang="zh-CN"/>
              <a:t>end = start + size</a:t>
            </a:r>
            <a:r>
              <a:rPr lang="zh-CN" altLang="en-US"/>
              <a:t>，然后遍历所有与要取消映射范围重叠的内存区域 。对于每个重叠的内存区域，函数提取其后端的对齐要求，然后计算实际需要取消映射的区域。如果 </a:t>
            </a:r>
            <a:r>
              <a:rPr lang="en-US" altLang="zh-CN"/>
              <a:t>unmap_start </a:t>
            </a:r>
            <a:r>
              <a:rPr lang="zh-CN" altLang="en-US"/>
              <a:t>不满足区域对齐要求，或者 </a:t>
            </a:r>
            <a:r>
              <a:rPr lang="en-US" altLang="zh-CN"/>
              <a:t>unmap_size </a:t>
            </a:r>
            <a:r>
              <a:rPr lang="zh-CN" altLang="en-US"/>
              <a:t>不是对齐大小的倍数，函数返回 </a:t>
            </a:r>
            <a:r>
              <a:rPr lang="en-US" altLang="zh-CN"/>
              <a:t>InvalidInput </a:t>
            </a:r>
            <a:r>
              <a:rPr lang="zh-CN" altLang="en-US"/>
              <a:t>错误。通过验证后，调用 </a:t>
            </a:r>
            <a:r>
              <a:rPr lang="en-US" altLang="zh-CN"/>
              <a:t>self.areas.unmap() </a:t>
            </a:r>
            <a:r>
              <a:rPr lang="zh-CN" altLang="en-US"/>
              <a:t>方法实际执行取消映射操作，传入起始地址、大小和页表的可变引用</a:t>
            </a:r>
          </a:p>
        </p:txBody>
      </p:sp>
    </p:spTree>
    <p:extLst>
      <p:ext uri="{BB962C8B-B14F-4D97-AF65-F5344CB8AC3E}">
        <p14:creationId xmlns:p14="http://schemas.microsoft.com/office/powerpoint/2010/main" val="2687797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793FE-87F3-C66E-D618-5779FFC9BFDF}"/>
              </a:ext>
            </a:extLst>
          </p:cNvPr>
          <p:cNvSpPr>
            <a:spLocks noGrp="1"/>
          </p:cNvSpPr>
          <p:nvPr>
            <p:ph type="title"/>
          </p:nvPr>
        </p:nvSpPr>
        <p:spPr>
          <a:xfrm>
            <a:off x="646111" y="452718"/>
            <a:ext cx="9404723" cy="964909"/>
          </a:xfrm>
        </p:spPr>
        <p:txBody>
          <a:bodyPr/>
          <a:lstStyle/>
          <a:p>
            <a:r>
              <a:rPr lang="zh-CN" altLang="en-US"/>
              <a:t>基于</a:t>
            </a:r>
            <a:r>
              <a:rPr lang="en-US" altLang="zh-CN"/>
              <a:t>buddy</a:t>
            </a:r>
            <a:r>
              <a:rPr lang="zh-CN" altLang="en-US"/>
              <a:t>算法的页分配器</a:t>
            </a:r>
          </a:p>
        </p:txBody>
      </p:sp>
      <p:sp>
        <p:nvSpPr>
          <p:cNvPr id="3" name="内容占位符 2">
            <a:extLst>
              <a:ext uri="{FF2B5EF4-FFF2-40B4-BE49-F238E27FC236}">
                <a16:creationId xmlns:a16="http://schemas.microsoft.com/office/drawing/2014/main" id="{6999960A-5D59-B34E-098E-B7796AA31206}"/>
              </a:ext>
            </a:extLst>
          </p:cNvPr>
          <p:cNvSpPr>
            <a:spLocks noGrp="1"/>
          </p:cNvSpPr>
          <p:nvPr>
            <p:ph idx="1"/>
          </p:nvPr>
        </p:nvSpPr>
        <p:spPr>
          <a:xfrm>
            <a:off x="779388" y="1469911"/>
            <a:ext cx="10715050" cy="4795877"/>
          </a:xfrm>
        </p:spPr>
        <p:txBody>
          <a:bodyPr/>
          <a:lstStyle/>
          <a:p>
            <a:r>
              <a:rPr lang="zh-CN" altLang="en-US"/>
              <a:t>初始化过程：将起始地址和结束地址对齐到页边界，内存基址对齐到</a:t>
            </a:r>
            <a:r>
              <a:rPr lang="en-US" altLang="zh-CN"/>
              <a:t>1G</a:t>
            </a:r>
            <a:r>
              <a:rPr lang="zh-CN" altLang="en-US"/>
              <a:t>边界（与</a:t>
            </a:r>
            <a:r>
              <a:rPr lang="en-US" altLang="zh-CN"/>
              <a:t>arceos</a:t>
            </a:r>
            <a:r>
              <a:rPr lang="zh-CN" altLang="en-US"/>
              <a:t>的</a:t>
            </a:r>
            <a:r>
              <a:rPr lang="en-US" altLang="zh-CN"/>
              <a:t>BitmapPageAllocator</a:t>
            </a:r>
            <a:r>
              <a:rPr lang="zh-CN" altLang="en-US"/>
              <a:t>保持一致），将整个内存区域分解为最大可能的</a:t>
            </a:r>
            <a:r>
              <a:rPr lang="en-US" altLang="zh-CN"/>
              <a:t>2</a:t>
            </a:r>
            <a:r>
              <a:rPr lang="zh-CN" altLang="en-US"/>
              <a:t>的幂次个块。</a:t>
            </a:r>
            <a:endParaRPr lang="en-US" altLang="zh-CN"/>
          </a:p>
          <a:p>
            <a:r>
              <a:rPr lang="zh-CN" altLang="en-US"/>
              <a:t>分配算法：检查需要分配的页面数量和页面大小，验证其是否与</a:t>
            </a:r>
            <a:r>
              <a:rPr lang="en-US" altLang="zh-CN"/>
              <a:t>PAGE_SIZE</a:t>
            </a:r>
            <a:r>
              <a:rPr lang="zh-CN" altLang="en-US"/>
              <a:t>对齐，根据所需页面数量和对齐，计算所需阶数，查找可用块，将大块分割到所需大小，将多余部分加入对应的空闲链表，标记页面为已分配，更新使用统计。</a:t>
            </a:r>
            <a:endParaRPr lang="en-US" altLang="zh-CN"/>
          </a:p>
          <a:p>
            <a:r>
              <a:rPr lang="zh-CN" altLang="en-US"/>
              <a:t>释放与合并算法：首先标记当前块为空闲，然后递归检查伙伴块是否空闲，如果是则合并，将最终合并的块加入到对应阶数的空闲链表。</a:t>
            </a:r>
          </a:p>
        </p:txBody>
      </p:sp>
    </p:spTree>
    <p:extLst>
      <p:ext uri="{BB962C8B-B14F-4D97-AF65-F5344CB8AC3E}">
        <p14:creationId xmlns:p14="http://schemas.microsoft.com/office/powerpoint/2010/main" val="2832953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2F59AF-DB25-59F8-1741-DDAE8EBD4531}"/>
              </a:ext>
            </a:extLst>
          </p:cNvPr>
          <p:cNvSpPr>
            <a:spLocks noGrp="1"/>
          </p:cNvSpPr>
          <p:nvPr>
            <p:ph type="title"/>
          </p:nvPr>
        </p:nvSpPr>
        <p:spPr>
          <a:xfrm>
            <a:off x="456177" y="452718"/>
            <a:ext cx="11279646" cy="1001730"/>
          </a:xfrm>
        </p:spPr>
        <p:txBody>
          <a:bodyPr/>
          <a:lstStyle/>
          <a:p>
            <a:r>
              <a:rPr lang="en-US" altLang="zh-CN" sz="3600"/>
              <a:t>BitmapPageAllocato</a:t>
            </a:r>
            <a:r>
              <a:rPr lang="zh-CN" altLang="en-US" sz="3600"/>
              <a:t> </a:t>
            </a:r>
            <a:r>
              <a:rPr lang="en-US" altLang="zh-CN" sz="3600"/>
              <a:t>vs BuddyPageAllocator</a:t>
            </a:r>
            <a:endParaRPr lang="zh-CN" altLang="en-US" sz="3600"/>
          </a:p>
        </p:txBody>
      </p:sp>
      <p:pic>
        <p:nvPicPr>
          <p:cNvPr id="5" name="内容占位符 4">
            <a:extLst>
              <a:ext uri="{FF2B5EF4-FFF2-40B4-BE49-F238E27FC236}">
                <a16:creationId xmlns:a16="http://schemas.microsoft.com/office/drawing/2014/main" id="{1BB06380-5137-56D0-BCB7-C00F76A93C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168" y="1336067"/>
            <a:ext cx="6908862" cy="2235616"/>
          </a:xfrm>
        </p:spPr>
      </p:pic>
      <p:sp>
        <p:nvSpPr>
          <p:cNvPr id="6" name="文本框 5">
            <a:extLst>
              <a:ext uri="{FF2B5EF4-FFF2-40B4-BE49-F238E27FC236}">
                <a16:creationId xmlns:a16="http://schemas.microsoft.com/office/drawing/2014/main" id="{5F0C127B-5CE2-C071-8405-B2AED1612370}"/>
              </a:ext>
            </a:extLst>
          </p:cNvPr>
          <p:cNvSpPr txBox="1"/>
          <p:nvPr/>
        </p:nvSpPr>
        <p:spPr>
          <a:xfrm>
            <a:off x="630169" y="3639190"/>
            <a:ext cx="6908861" cy="646331"/>
          </a:xfrm>
          <a:prstGeom prst="rect">
            <a:avLst/>
          </a:prstGeom>
          <a:noFill/>
        </p:spPr>
        <p:txBody>
          <a:bodyPr wrap="square" rtlCol="0">
            <a:spAutoFit/>
          </a:bodyPr>
          <a:lstStyle/>
          <a:p>
            <a:r>
              <a:rPr lang="zh-CN" altLang="en-US"/>
              <a:t>合并效率测试结果：两个分配器都显示了 </a:t>
            </a:r>
            <a:r>
              <a:rPr lang="en-US" altLang="zh-CN"/>
              <a:t>100% </a:t>
            </a:r>
            <a:r>
              <a:rPr lang="zh-CN" altLang="en-US"/>
              <a:t>的合并效率，这意味着它们都能完美地将释放的单页重新合并成大的连续内存块</a:t>
            </a:r>
            <a:endParaRPr lang="en-US" altLang="zh-CN"/>
          </a:p>
        </p:txBody>
      </p:sp>
      <p:sp>
        <p:nvSpPr>
          <p:cNvPr id="9" name="文本框 8">
            <a:extLst>
              <a:ext uri="{FF2B5EF4-FFF2-40B4-BE49-F238E27FC236}">
                <a16:creationId xmlns:a16="http://schemas.microsoft.com/office/drawing/2014/main" id="{C11FCF96-F263-7AC0-DEAA-2C99CDB2F566}"/>
              </a:ext>
            </a:extLst>
          </p:cNvPr>
          <p:cNvSpPr txBox="1"/>
          <p:nvPr/>
        </p:nvSpPr>
        <p:spPr>
          <a:xfrm>
            <a:off x="7552380" y="1336067"/>
            <a:ext cx="4414600" cy="3970318"/>
          </a:xfrm>
          <a:prstGeom prst="rect">
            <a:avLst/>
          </a:prstGeom>
          <a:noFill/>
        </p:spPr>
        <p:txBody>
          <a:bodyPr wrap="square" rtlCol="0">
            <a:spAutoFit/>
          </a:bodyPr>
          <a:lstStyle/>
          <a:p>
            <a:r>
              <a:rPr lang="zh-CN" altLang="en-US"/>
              <a:t>碎片化测试结果分析：</a:t>
            </a:r>
            <a:endParaRPr lang="en-US" altLang="zh-CN"/>
          </a:p>
          <a:p>
            <a:r>
              <a:rPr lang="en-US" altLang="zh-CN"/>
              <a:t>- Random Small Pattern</a:t>
            </a:r>
            <a:r>
              <a:rPr lang="zh-CN" altLang="en-US"/>
              <a:t>（随机小块分配）</a:t>
            </a:r>
            <a:r>
              <a:rPr lang="en-US" altLang="zh-CN"/>
              <a:t>:</a:t>
            </a:r>
          </a:p>
          <a:p>
            <a:r>
              <a:rPr lang="en-US" altLang="zh-CN"/>
              <a:t>  - Bitmap: 50.0% </a:t>
            </a:r>
            <a:r>
              <a:rPr lang="zh-CN" altLang="en-US"/>
              <a:t>碎片化率</a:t>
            </a:r>
          </a:p>
          <a:p>
            <a:r>
              <a:rPr lang="zh-CN" altLang="en-US"/>
              <a:t>  </a:t>
            </a:r>
            <a:r>
              <a:rPr lang="en-US" altLang="zh-CN"/>
              <a:t>- Buddy: 83.3% </a:t>
            </a:r>
            <a:r>
              <a:rPr lang="zh-CN" altLang="en-US"/>
              <a:t>碎片化率</a:t>
            </a:r>
          </a:p>
          <a:p>
            <a:r>
              <a:rPr lang="zh-CN" altLang="en-US"/>
              <a:t>  </a:t>
            </a:r>
            <a:r>
              <a:rPr lang="en-US" altLang="zh-CN"/>
              <a:t>- BitmapPageAllocator </a:t>
            </a:r>
            <a:r>
              <a:rPr lang="zh-CN" altLang="en-US"/>
              <a:t>表现更好</a:t>
            </a:r>
          </a:p>
          <a:p>
            <a:r>
              <a:rPr lang="en-US" altLang="zh-CN"/>
              <a:t>- Mixed Size Pattern</a:t>
            </a:r>
            <a:r>
              <a:rPr lang="zh-CN" altLang="en-US"/>
              <a:t>（混合大小分配）</a:t>
            </a:r>
            <a:r>
              <a:rPr lang="en-US" altLang="zh-CN"/>
              <a:t>:</a:t>
            </a:r>
          </a:p>
          <a:p>
            <a:r>
              <a:rPr lang="en-US" altLang="zh-CN"/>
              <a:t>  - Bitmap: 41.7% </a:t>
            </a:r>
            <a:r>
              <a:rPr lang="zh-CN" altLang="en-US"/>
              <a:t>碎片化率</a:t>
            </a:r>
          </a:p>
          <a:p>
            <a:r>
              <a:rPr lang="zh-CN" altLang="en-US"/>
              <a:t>  </a:t>
            </a:r>
            <a:r>
              <a:rPr lang="en-US" altLang="zh-CN"/>
              <a:t>- Buddy: 33.3% </a:t>
            </a:r>
            <a:r>
              <a:rPr lang="zh-CN" altLang="en-US"/>
              <a:t>碎片化率</a:t>
            </a:r>
          </a:p>
          <a:p>
            <a:r>
              <a:rPr lang="zh-CN" altLang="en-US"/>
              <a:t>  </a:t>
            </a:r>
            <a:r>
              <a:rPr lang="en-US" altLang="zh-CN"/>
              <a:t>- BuddyPageAllocator </a:t>
            </a:r>
            <a:r>
              <a:rPr lang="zh-CN" altLang="en-US"/>
              <a:t>表现更好</a:t>
            </a:r>
          </a:p>
          <a:p>
            <a:r>
              <a:rPr lang="en-US" altLang="zh-CN"/>
              <a:t>- Power-of-2 Pattern</a:t>
            </a:r>
            <a:r>
              <a:rPr lang="zh-CN" altLang="en-US"/>
              <a:t>（</a:t>
            </a:r>
            <a:r>
              <a:rPr lang="en-US" altLang="zh-CN"/>
              <a:t>2</a:t>
            </a:r>
            <a:r>
              <a:rPr lang="zh-CN" altLang="en-US"/>
              <a:t>的幂次分配）</a:t>
            </a:r>
            <a:r>
              <a:rPr lang="en-US" altLang="zh-CN"/>
              <a:t>:</a:t>
            </a:r>
          </a:p>
          <a:p>
            <a:r>
              <a:rPr lang="en-US" altLang="zh-CN"/>
              <a:t>  - Bitmap: 16.7% </a:t>
            </a:r>
            <a:r>
              <a:rPr lang="zh-CN" altLang="en-US"/>
              <a:t>碎片化率</a:t>
            </a:r>
          </a:p>
          <a:p>
            <a:r>
              <a:rPr lang="zh-CN" altLang="en-US"/>
              <a:t>  </a:t>
            </a:r>
            <a:r>
              <a:rPr lang="en-US" altLang="zh-CN"/>
              <a:t>- Buddy: 33.3% </a:t>
            </a:r>
            <a:r>
              <a:rPr lang="zh-CN" altLang="en-US"/>
              <a:t>碎片化率</a:t>
            </a:r>
          </a:p>
          <a:p>
            <a:r>
              <a:rPr lang="zh-CN" altLang="en-US"/>
              <a:t>  </a:t>
            </a:r>
            <a:r>
              <a:rPr lang="en-US" altLang="zh-CN"/>
              <a:t>- BitmapPageAllocator </a:t>
            </a:r>
            <a:r>
              <a:rPr lang="zh-CN" altLang="en-US"/>
              <a:t>表现更好</a:t>
            </a:r>
          </a:p>
        </p:txBody>
      </p:sp>
      <p:sp>
        <p:nvSpPr>
          <p:cNvPr id="11" name="文本框 10">
            <a:extLst>
              <a:ext uri="{FF2B5EF4-FFF2-40B4-BE49-F238E27FC236}">
                <a16:creationId xmlns:a16="http://schemas.microsoft.com/office/drawing/2014/main" id="{AECE5746-3027-7203-88C3-56241B312A48}"/>
              </a:ext>
            </a:extLst>
          </p:cNvPr>
          <p:cNvSpPr txBox="1"/>
          <p:nvPr/>
        </p:nvSpPr>
        <p:spPr>
          <a:xfrm>
            <a:off x="583007" y="5443441"/>
            <a:ext cx="11218275" cy="1200329"/>
          </a:xfrm>
          <a:prstGeom prst="rect">
            <a:avLst/>
          </a:prstGeom>
          <a:noFill/>
        </p:spPr>
        <p:txBody>
          <a:bodyPr wrap="square" rtlCol="0">
            <a:spAutoFit/>
          </a:bodyPr>
          <a:lstStyle/>
          <a:p>
            <a:r>
              <a:rPr lang="en-US" altLang="zh-CN"/>
              <a:t>BitmapPageAllocator</a:t>
            </a:r>
            <a:r>
              <a:rPr lang="zh-CN" altLang="en-US"/>
              <a:t>在随机小块分配和</a:t>
            </a:r>
            <a:r>
              <a:rPr lang="en-US" altLang="zh-CN"/>
              <a:t>2</a:t>
            </a:r>
            <a:r>
              <a:rPr lang="zh-CN" altLang="en-US"/>
              <a:t>的幂次分配模式下碎片化率显著更低，</a:t>
            </a:r>
            <a:r>
              <a:rPr lang="en-US" altLang="zh-CN"/>
              <a:t>BuddyPageAllocator </a:t>
            </a:r>
            <a:r>
              <a:rPr lang="zh-CN" altLang="en-US"/>
              <a:t>只在混合大小分配模式下表现更好，这符合</a:t>
            </a:r>
            <a:r>
              <a:rPr lang="en-US" altLang="zh-CN"/>
              <a:t>buddy</a:t>
            </a:r>
            <a:r>
              <a:rPr lang="zh-CN" altLang="en-US"/>
              <a:t>算法的设计特点</a:t>
            </a:r>
            <a:r>
              <a:rPr lang="en-US" altLang="zh-CN"/>
              <a:t>——</a:t>
            </a:r>
            <a:r>
              <a:rPr lang="zh-CN" altLang="en-US"/>
              <a:t>更适合处理不同大小的内存块分。，</a:t>
            </a:r>
            <a:r>
              <a:rPr lang="en-US" altLang="zh-CN"/>
              <a:t>ArceOS</a:t>
            </a:r>
            <a:r>
              <a:rPr lang="zh-CN" altLang="en-US"/>
              <a:t>选择 </a:t>
            </a:r>
            <a:r>
              <a:rPr lang="en-US" altLang="zh-CN"/>
              <a:t>BitmapPageAllocator </a:t>
            </a:r>
            <a:r>
              <a:rPr lang="zh-CN" altLang="en-US"/>
              <a:t>作为默认页分配器是合理的，因为它在大多数实际使用场景下都能提供更好的内存利用率和更低的碎片化</a:t>
            </a:r>
          </a:p>
        </p:txBody>
      </p:sp>
    </p:spTree>
    <p:extLst>
      <p:ext uri="{BB962C8B-B14F-4D97-AF65-F5344CB8AC3E}">
        <p14:creationId xmlns:p14="http://schemas.microsoft.com/office/powerpoint/2010/main" val="1502118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71390-725E-3102-8BCA-FF4807CBB65A}"/>
              </a:ext>
            </a:extLst>
          </p:cNvPr>
          <p:cNvSpPr>
            <a:spLocks noGrp="1"/>
          </p:cNvSpPr>
          <p:nvPr>
            <p:ph type="title"/>
          </p:nvPr>
        </p:nvSpPr>
        <p:spPr/>
        <p:txBody>
          <a:bodyPr anchor="ctr"/>
          <a:lstStyle/>
          <a:p>
            <a:pPr algn="ctr"/>
            <a:r>
              <a:rPr lang="zh-CN" altLang="en-US" sz="6000"/>
              <a:t>感谢观看</a:t>
            </a:r>
          </a:p>
        </p:txBody>
      </p:sp>
    </p:spTree>
    <p:extLst>
      <p:ext uri="{BB962C8B-B14F-4D97-AF65-F5344CB8AC3E}">
        <p14:creationId xmlns:p14="http://schemas.microsoft.com/office/powerpoint/2010/main" val="3296652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TM02836342[[fn=离子]]</Template>
  <TotalTime>153</TotalTime>
  <Words>800</Words>
  <Application>Microsoft Office PowerPoint</Application>
  <PresentationFormat>宽屏</PresentationFormat>
  <Paragraphs>43</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宋体</vt:lpstr>
      <vt:lpstr>Arial</vt:lpstr>
      <vt:lpstr>Century Gothic</vt:lpstr>
      <vt:lpstr>Wingdings 3</vt:lpstr>
      <vt:lpstr>离子</vt:lpstr>
      <vt:lpstr>2025春夏季开源操作系统训练营总结报告</vt:lpstr>
      <vt:lpstr>大页分配</vt:lpstr>
      <vt:lpstr>内存分配流程</vt:lpstr>
      <vt:lpstr>查找内存</vt:lpstr>
      <vt:lpstr>分配物理页帧</vt:lpstr>
      <vt:lpstr>取消映射</vt:lpstr>
      <vt:lpstr>基于buddy算法的页分配器</vt:lpstr>
      <vt:lpstr>BitmapPageAllocato vs BuddyPageAllocator</vt:lpstr>
      <vt:lpstr>感谢观看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8615027404834</dc:creator>
  <cp:lastModifiedBy>8615027404834</cp:lastModifiedBy>
  <cp:revision>14</cp:revision>
  <dcterms:created xsi:type="dcterms:W3CDTF">2025-06-21T08:35:57Z</dcterms:created>
  <dcterms:modified xsi:type="dcterms:W3CDTF">2025-06-21T11:09:03Z</dcterms:modified>
</cp:coreProperties>
</file>