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3" r:id="rId3"/>
    <p:sldId id="421" r:id="rId4"/>
    <p:sldId id="465" r:id="rId5"/>
    <p:sldId id="467" r:id="rId6"/>
    <p:sldId id="468" r:id="rId7"/>
    <p:sldId id="435" r:id="rId8"/>
    <p:sldId id="442" r:id="rId9"/>
    <p:sldId id="443" r:id="rId10"/>
    <p:sldId id="440" r:id="rId11"/>
    <p:sldId id="441" r:id="rId12"/>
    <p:sldId id="450" r:id="rId13"/>
    <p:sldId id="449" r:id="rId14"/>
    <p:sldId id="444" r:id="rId15"/>
    <p:sldId id="445" r:id="rId16"/>
    <p:sldId id="446" r:id="rId17"/>
    <p:sldId id="447" r:id="rId18"/>
    <p:sldId id="448" r:id="rId19"/>
    <p:sldId id="452" r:id="rId20"/>
    <p:sldId id="454" r:id="rId21"/>
    <p:sldId id="456" r:id="rId22"/>
    <p:sldId id="460" r:id="rId23"/>
    <p:sldId id="438" r:id="rId24"/>
    <p:sldId id="457" r:id="rId25"/>
    <p:sldId id="458" r:id="rId26"/>
    <p:sldId id="453" r:id="rId27"/>
    <p:sldId id="459" r:id="rId28"/>
    <p:sldId id="455" r:id="rId29"/>
    <p:sldId id="461" r:id="rId30"/>
    <p:sldId id="462" r:id="rId31"/>
    <p:sldId id="46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05" autoAdjust="0"/>
    <p:restoredTop sz="83104" autoAdjust="0"/>
  </p:normalViewPr>
  <p:slideViewPr>
    <p:cSldViewPr snapToGrid="0" snapToObjects="1">
      <p:cViewPr>
        <p:scale>
          <a:sx n="100" d="100"/>
          <a:sy n="100" d="100"/>
        </p:scale>
        <p:origin x="728" y="16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6F3800-7BD5-8B44-8C84-53070F9B8C95}" type="datetimeFigureOut">
              <a:rPr lang="en-US" smtClean="0"/>
              <a:t>3/16/17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1B5FF1-3D4C-4047-B1FC-FB5EC75A54C2}" type="slidenum">
              <a:rPr lang="en-US" smtClean="0"/>
              <a:t>‹#›</a:t>
            </a:fld>
            <a:endParaRPr lang="en-US"/>
          </a:p>
        </p:txBody>
      </p:sp>
    </p:spTree>
    <p:extLst>
      <p:ext uri="{BB962C8B-B14F-4D97-AF65-F5344CB8AC3E}">
        <p14:creationId xmlns:p14="http://schemas.microsoft.com/office/powerpoint/2010/main" val="31043435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1998 U.S. forensic analysts analyzed soil samples that CIA agents retrieved from around a pharmaceutical factory in Sudan and discovered traces of a chemical precursor to a deadly nerve gas EMPTA. The U.S. government, relying on this key piece of physical evidence, ordered a missile strike on the factory. One employee was killed and 11 wounded. “After they bombed the facility, the world scientific community looked at the evidence,” says forensic analysis manager Steve </a:t>
            </a:r>
            <a:r>
              <a:rPr lang="en-US" sz="1200" kern="1200" dirty="0" err="1" smtClean="0">
                <a:solidFill>
                  <a:schemeClr val="tx1"/>
                </a:solidFill>
                <a:effectLst/>
                <a:latin typeface="+mn-lt"/>
                <a:ea typeface="+mn-ea"/>
                <a:cs typeface="+mn-cs"/>
              </a:rPr>
              <a:t>Velsko</a:t>
            </a:r>
            <a:r>
              <a:rPr lang="en-US" sz="1200" kern="1200" dirty="0" smtClean="0">
                <a:solidFill>
                  <a:schemeClr val="tx1"/>
                </a:solidFill>
                <a:effectLst/>
                <a:latin typeface="+mn-lt"/>
                <a:ea typeface="+mn-ea"/>
                <a:cs typeface="+mn-cs"/>
              </a:rPr>
              <a:t> at Lawrence Livermore Berkeley Laboratory in California. “They realized that there were lots of alternative hypotheses that could have explained the presence of these chemicals. They could have been in the soil naturally due to fertilizer, and so on.” Yet it’s likely that when the evidence was presented to the decision makers in the government, there were no alternative hypotheses included, he says, and no expression of how the evidence supported or challenged various alternative hypotheses. Only later did officials acknowledge that their physical evidence wasn’t as solid as it had first appeared. “For policy makers, this was likely a case of confirmation bias,” </a:t>
            </a:r>
            <a:r>
              <a:rPr lang="en-US" sz="1200" kern="1200" dirty="0" err="1" smtClean="0">
                <a:solidFill>
                  <a:schemeClr val="tx1"/>
                </a:solidFill>
                <a:effectLst/>
                <a:latin typeface="+mn-lt"/>
                <a:ea typeface="+mn-ea"/>
                <a:cs typeface="+mn-cs"/>
              </a:rPr>
              <a:t>Velsko</a:t>
            </a:r>
            <a:r>
              <a:rPr lang="en-US" sz="1200" kern="1200" dirty="0" smtClean="0">
                <a:solidFill>
                  <a:schemeClr val="tx1"/>
                </a:solidFill>
                <a:effectLst/>
                <a:latin typeface="+mn-lt"/>
                <a:ea typeface="+mn-ea"/>
                <a:cs typeface="+mn-cs"/>
              </a:rPr>
              <a:t> says. </a:t>
            </a:r>
          </a:p>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8</a:t>
            </a:fld>
            <a:endParaRPr lang="en-US"/>
          </a:p>
        </p:txBody>
      </p:sp>
    </p:spTree>
    <p:extLst>
      <p:ext uri="{BB962C8B-B14F-4D97-AF65-F5344CB8AC3E}">
        <p14:creationId xmlns:p14="http://schemas.microsoft.com/office/powerpoint/2010/main" val="265670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29</a:t>
            </a:fld>
            <a:endParaRPr lang="en-US"/>
          </a:p>
        </p:txBody>
      </p:sp>
    </p:spTree>
    <p:extLst>
      <p:ext uri="{BB962C8B-B14F-4D97-AF65-F5344CB8AC3E}">
        <p14:creationId xmlns:p14="http://schemas.microsoft.com/office/powerpoint/2010/main" val="1086180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30</a:t>
            </a:fld>
            <a:endParaRPr lang="en-US"/>
          </a:p>
        </p:txBody>
      </p:sp>
    </p:spTree>
    <p:extLst>
      <p:ext uri="{BB962C8B-B14F-4D97-AF65-F5344CB8AC3E}">
        <p14:creationId xmlns:p14="http://schemas.microsoft.com/office/powerpoint/2010/main" val="612595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31</a:t>
            </a:fld>
            <a:endParaRPr lang="en-US"/>
          </a:p>
        </p:txBody>
      </p:sp>
    </p:spTree>
    <p:extLst>
      <p:ext uri="{BB962C8B-B14F-4D97-AF65-F5344CB8AC3E}">
        <p14:creationId xmlns:p14="http://schemas.microsoft.com/office/powerpoint/2010/main" val="34225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Makes</a:t>
            </a:r>
            <a:r>
              <a:rPr lang="en-US" sz="1200" kern="1200" baseline="0" dirty="0" smtClean="0">
                <a:solidFill>
                  <a:schemeClr val="tx1"/>
                </a:solidFill>
                <a:effectLst/>
                <a:latin typeface="+mn-lt"/>
                <a:ea typeface="+mn-ea"/>
                <a:cs typeface="+mn-cs"/>
              </a:rPr>
              <a:t> sense when you think of hypothetical weight loss drug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does it make sense when you think of Adam playing poker?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Courtrooms face a similar problem. In the famous Sally Clark case in Britain, a mother was found guilty in 1999 of murdering her two sons, based in part on statistical evidence that two children in the same family dying of Sudden Infant Death Syndrome (SIDS) would occur only 1 in 73 million families — a figure widely interpreted as fairly damning. Yet considering just one hypothesis leaves out an important part of the story. “The jury needs to weigh up two competing explanations for the babies’ deaths: SIDS or murder,” wrote statistician Peter Green on behalf of the Royal Statistical Society in 2002. “The fact that two deaths by SIDS is quite unlikely is, taken alone, of little value. Two deaths by murder may well be even more unlikely. What matters is the relative likelihood of the deaths under each explanation, not just how unlikely they are under one explanation.” Indeed, mathematician Ray Hill of University of </a:t>
            </a:r>
            <a:r>
              <a:rPr lang="en-US" sz="1200" kern="1200" dirty="0" err="1" smtClean="0">
                <a:solidFill>
                  <a:schemeClr val="tx1"/>
                </a:solidFill>
                <a:effectLst/>
                <a:latin typeface="+mn-lt"/>
                <a:ea typeface="+mn-ea"/>
                <a:cs typeface="+mn-cs"/>
              </a:rPr>
              <a:t>Salford</a:t>
            </a:r>
            <a:r>
              <a:rPr lang="en-US" sz="1200" kern="1200" dirty="0" smtClean="0">
                <a:solidFill>
                  <a:schemeClr val="tx1"/>
                </a:solidFill>
                <a:effectLst/>
                <a:latin typeface="+mn-lt"/>
                <a:ea typeface="+mn-ea"/>
                <a:cs typeface="+mn-cs"/>
              </a:rPr>
              <a:t> later estimated that a double SIDS death would occur in 1 out of 297,000 families, while two children murdered by parents would occur in 1 out of 2.7 million families — a likelihood ratio of 9 to 1 against murder. In 2003, the conviction against Clark was overturned based on new evidence, and the </a:t>
            </a:r>
            <a:r>
              <a:rPr lang="en-US" sz="1200" kern="1200" dirty="0" err="1" smtClean="0">
                <a:solidFill>
                  <a:schemeClr val="tx1"/>
                </a:solidFill>
                <a:effectLst/>
                <a:latin typeface="+mn-lt"/>
                <a:ea typeface="+mn-ea"/>
                <a:cs typeface="+mn-cs"/>
              </a:rPr>
              <a:t>TKgovernmentagency</a:t>
            </a:r>
            <a:r>
              <a:rPr lang="en-US" sz="1200" kern="1200" dirty="0" smtClean="0">
                <a:solidFill>
                  <a:schemeClr val="tx1"/>
                </a:solidFill>
                <a:effectLst/>
                <a:latin typeface="+mn-lt"/>
                <a:ea typeface="+mn-ea"/>
                <a:cs typeface="+mn-cs"/>
              </a:rPr>
              <a:t> went on to release other women who had been convicted of murdering their children on similar statistical grounds. </a:t>
            </a:r>
          </a:p>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9</a:t>
            </a:fld>
            <a:endParaRPr lang="en-US"/>
          </a:p>
        </p:txBody>
      </p:sp>
    </p:spTree>
    <p:extLst>
      <p:ext uri="{BB962C8B-B14F-4D97-AF65-F5344CB8AC3E}">
        <p14:creationId xmlns:p14="http://schemas.microsoft.com/office/powerpoint/2010/main" val="196781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May a journalist teamed up with a German documentary filmmaker to demonstrate how creative p-hacking during “one beer-fueled weekend” of data analysis, combined with lax standards in academic publishing, could be used to deceive the media and the public with findings about how eating chocolate leads to weight loss, better sleep, and lower cholesterol. Their method? They gathered 18 different measurements — weight, cholesterol, sleep quality, etc. — on 15 participants, which by their calculations gave them at least a 60 percent chance of finding at least one significant result. And then they cherry-picked only those findings to report.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“p-hacking” practices during data are surprisingly common. A 2012 study of more than 2,000 U.S. psychologists found that half admitted to selectively reporting studies that “worked,”  58 percent have peeked at the results and then decided whether to collect more data, 43 percent have decided to toss out data only after checking its impact on the p-value, and 35 percent have reported unexpected findings as having been predicted from the start, a practice known as </a:t>
            </a:r>
            <a:r>
              <a:rPr lang="en-US" sz="1200" kern="1200" dirty="0" err="1" smtClean="0">
                <a:solidFill>
                  <a:schemeClr val="tx1"/>
                </a:solidFill>
                <a:effectLst/>
                <a:latin typeface="+mn-lt"/>
                <a:ea typeface="+mn-ea"/>
                <a:cs typeface="+mn-cs"/>
              </a:rPr>
              <a:t>HARKing</a:t>
            </a:r>
            <a:r>
              <a:rPr lang="en-US" sz="1200" kern="1200" dirty="0" smtClean="0">
                <a:solidFill>
                  <a:schemeClr val="tx1"/>
                </a:solidFill>
                <a:effectLst/>
                <a:latin typeface="+mn-lt"/>
                <a:ea typeface="+mn-ea"/>
                <a:cs typeface="+mn-cs"/>
              </a:rPr>
              <a:t>, or “hypothesizing after results are known.” But the researchers themselves didn’t blame themselves. Despite each of these practices being well known to increase the chances of false-positive findings, on average the participants rated each of them as being defensible.</a:t>
            </a:r>
          </a:p>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13</a:t>
            </a:fld>
            <a:endParaRPr lang="en-US"/>
          </a:p>
        </p:txBody>
      </p:sp>
    </p:spTree>
    <p:extLst>
      <p:ext uri="{BB962C8B-B14F-4D97-AF65-F5344CB8AC3E}">
        <p14:creationId xmlns:p14="http://schemas.microsoft.com/office/powerpoint/2010/main" val="1754002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famous 2010 paper by Harvard economists Carmen Reinhart and Ken Rogoff, who had analyzed post-World War II data from 20 countries and found that mean economic growth fell considerably when the size of a country’s debt rose above 90 per cent of its Gross Domestic Product — seeming to imply, essentially, that countries should tighten their belt and rein in debt or else risk choking their economy.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paper’s results had made a big splash around the world, serving as the basis for testimony before the U.S. Senate Budget Committee, forming the evidence for U.S. Republican Senator Paul Ryan’s “Path to Prosperity” budget, and quoted by EU commissioner Olli Rehn in support of austerity strategies. </a:t>
            </a:r>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15</a:t>
            </a:fld>
            <a:endParaRPr lang="en-US"/>
          </a:p>
        </p:txBody>
      </p:sp>
    </p:spTree>
    <p:extLst>
      <p:ext uri="{BB962C8B-B14F-4D97-AF65-F5344CB8AC3E}">
        <p14:creationId xmlns:p14="http://schemas.microsoft.com/office/powerpoint/2010/main" val="101821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Herndon's work calculated that average growth dropped from 3.2 percent a much more moderate 2.2 per cent.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Albert Einstein has apparently fallen for this one. When he and Wander Johannes de Haas did their gyroscope experiments in 1915 to find the “g-factor,” a measure of the internal magnetic rotation of electrons in a material in a magnetic field, they expected from their theoretical models to find a g = 1. And indeed they reported a value of 1.02 +/-0.10. It wasn’t until six years later that de Haas revealed that the pair had actually done two experiments, with the other g-value coming out to be  1.45. But since the 1.02 value was so close to what their model predicted, de Haas said, he and Einstein convinced themselves that the larger value was due to experimental errors, and they just tossed it out. New research in the 1920s, however, revealed that their models were wrong, and in fact the true value of the g-factor was roughly 2 — closer to Einstein and de Haas’s “incorrect” value.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economist Richard </a:t>
            </a:r>
            <a:r>
              <a:rPr lang="en-US" sz="1200" kern="1200" dirty="0" err="1" smtClean="0">
                <a:solidFill>
                  <a:schemeClr val="tx1"/>
                </a:solidFill>
                <a:effectLst/>
                <a:latin typeface="+mn-lt"/>
                <a:ea typeface="+mn-ea"/>
                <a:cs typeface="+mn-cs"/>
              </a:rPr>
              <a:t>Tol</a:t>
            </a:r>
            <a:r>
              <a:rPr lang="en-US" sz="1200" kern="1200" dirty="0" smtClean="0">
                <a:solidFill>
                  <a:schemeClr val="tx1"/>
                </a:solidFill>
                <a:effectLst/>
                <a:latin typeface="+mn-lt"/>
                <a:ea typeface="+mn-ea"/>
                <a:cs typeface="+mn-cs"/>
              </a:rPr>
              <a:t> of the University of Sussex. </a:t>
            </a:r>
            <a:r>
              <a:rPr lang="en-US" sz="1200" kern="1200" dirty="0" err="1" smtClean="0">
                <a:solidFill>
                  <a:schemeClr val="tx1"/>
                </a:solidFill>
                <a:effectLst/>
                <a:latin typeface="+mn-lt"/>
                <a:ea typeface="+mn-ea"/>
                <a:cs typeface="+mn-cs"/>
              </a:rPr>
              <a:t>Tol’s</a:t>
            </a:r>
            <a:r>
              <a:rPr lang="en-US" sz="1200" kern="1200" dirty="0" smtClean="0">
                <a:solidFill>
                  <a:schemeClr val="tx1"/>
                </a:solidFill>
                <a:effectLst/>
                <a:latin typeface="+mn-lt"/>
                <a:ea typeface="+mn-ea"/>
                <a:cs typeface="+mn-cs"/>
              </a:rPr>
              <a:t> influential 2009 paper had found economic benefits from moderate climate change but was twice corrected in 2014 because of two overlooked estimates and two dropped minus signs, which </a:t>
            </a:r>
            <a:r>
              <a:rPr lang="en-US" sz="1200" kern="1200" dirty="0" err="1" smtClean="0">
                <a:solidFill>
                  <a:schemeClr val="tx1"/>
                </a:solidFill>
                <a:effectLst/>
                <a:latin typeface="+mn-lt"/>
                <a:ea typeface="+mn-ea"/>
                <a:cs typeface="+mn-cs"/>
              </a:rPr>
              <a:t>Tol</a:t>
            </a:r>
            <a:r>
              <a:rPr lang="en-US" sz="1200" kern="1200" dirty="0" smtClean="0">
                <a:solidFill>
                  <a:schemeClr val="tx1"/>
                </a:solidFill>
                <a:effectLst/>
                <a:latin typeface="+mn-lt"/>
                <a:ea typeface="+mn-ea"/>
                <a:cs typeface="+mn-cs"/>
              </a:rPr>
              <a:t> attributes to “gremlins </a:t>
            </a:r>
            <a:r>
              <a:rPr lang="en-US" sz="1200" kern="1200" dirty="0" err="1" smtClean="0">
                <a:solidFill>
                  <a:schemeClr val="tx1"/>
                </a:solidFill>
                <a:effectLst/>
                <a:latin typeface="+mn-lt"/>
                <a:ea typeface="+mn-ea"/>
                <a:cs typeface="+mn-cs"/>
              </a:rPr>
              <a:t>interven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ing</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2004 study observed the discussions of researchers from three leading molecular biology laboratories as they worked through more than a hundred different lab experiments. In the cases where results didn’t align with expectations, 88 per cent of the time the scientists blamed the inconsistencies on how the experiments were conducted, not their own theories. Consistent results, on the other hand, were given little to no scrutiny, and the researchers proceeded apace. </a:t>
            </a:r>
          </a:p>
        </p:txBody>
      </p:sp>
      <p:sp>
        <p:nvSpPr>
          <p:cNvPr id="4" name="Slide Number Placeholder 3"/>
          <p:cNvSpPr>
            <a:spLocks noGrp="1"/>
          </p:cNvSpPr>
          <p:nvPr>
            <p:ph type="sldNum" sz="quarter" idx="10"/>
          </p:nvPr>
        </p:nvSpPr>
        <p:spPr/>
        <p:txBody>
          <a:bodyPr/>
          <a:lstStyle/>
          <a:p>
            <a:fld id="{BB1B5FF1-3D4C-4047-B1FC-FB5EC75A54C2}" type="slidenum">
              <a:rPr lang="en-US" smtClean="0"/>
              <a:t>16</a:t>
            </a:fld>
            <a:endParaRPr lang="en-US"/>
          </a:p>
        </p:txBody>
      </p:sp>
    </p:spTree>
    <p:extLst>
      <p:ext uri="{BB962C8B-B14F-4D97-AF65-F5344CB8AC3E}">
        <p14:creationId xmlns:p14="http://schemas.microsoft.com/office/powerpoint/2010/main" val="1788244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18</a:t>
            </a:fld>
            <a:endParaRPr lang="en-US"/>
          </a:p>
        </p:txBody>
      </p:sp>
    </p:spTree>
    <p:extLst>
      <p:ext uri="{BB962C8B-B14F-4D97-AF65-F5344CB8AC3E}">
        <p14:creationId xmlns:p14="http://schemas.microsoft.com/office/powerpoint/2010/main" val="203666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22</a:t>
            </a:fld>
            <a:endParaRPr lang="en-US"/>
          </a:p>
        </p:txBody>
      </p:sp>
    </p:spTree>
    <p:extLst>
      <p:ext uri="{BB962C8B-B14F-4D97-AF65-F5344CB8AC3E}">
        <p14:creationId xmlns:p14="http://schemas.microsoft.com/office/powerpoint/2010/main" val="116374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effectLst/>
              </a:rPr>
              <a:t>A good test is one that has a high probability of some answer if the hypothesis is true and a low probability if it is false</a:t>
            </a:r>
          </a:p>
          <a:p>
            <a:endParaRPr lang="en-US" sz="120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example, researchers at Aix-Marseille University in France and the University of Maryland discussed in their recent paper how they applied strong inference principles to studying how letter position is encoded by the brain during reading. Two competing theories — one in which the brain works with pairs of letters, and another with deals with comparisons of single letters —  could both explain existing data very well. So the researchers worked to develop an experiment for which the two theories would have completely opposing predictions; the results showed the letter-pair theory to be a winner.</a:t>
            </a:r>
          </a:p>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25</a:t>
            </a:fld>
            <a:endParaRPr lang="en-US"/>
          </a:p>
        </p:txBody>
      </p:sp>
    </p:spTree>
    <p:extLst>
      <p:ext uri="{BB962C8B-B14F-4D97-AF65-F5344CB8AC3E}">
        <p14:creationId xmlns:p14="http://schemas.microsoft.com/office/powerpoint/2010/main" val="7543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B5FF1-3D4C-4047-B1FC-FB5EC75A54C2}" type="slidenum">
              <a:rPr lang="en-US" smtClean="0"/>
              <a:t>27</a:t>
            </a:fld>
            <a:endParaRPr lang="en-US"/>
          </a:p>
        </p:txBody>
      </p:sp>
    </p:spTree>
    <p:extLst>
      <p:ext uri="{BB962C8B-B14F-4D97-AF65-F5344CB8AC3E}">
        <p14:creationId xmlns:p14="http://schemas.microsoft.com/office/powerpoint/2010/main" val="195814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3/16/17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3/16/17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3/16/17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3/16/17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3/16/17</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shinyapps.org/apps/p-hacker/" TargetMode="External"/><Relationship Id="rId5" Type="http://schemas.openxmlformats.org/officeDocument/2006/relationships/image" Target="../media/image14.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www.cc.com/video-clips/dcyvro/the-colbert-report-austerity-s-spreadsheet-error" TargetMode="External"/><Relationship Id="rId5"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hyperlink" Target="https://mchankins.wordpress.com/2013/04/21/still-not-significant-2/" TargetMode="External"/><Relationship Id="rId4" Type="http://schemas.openxmlformats.org/officeDocument/2006/relationships/image" Target="../media/image20.png"/><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hyperlink" Target="https://yihui.name/knitr/" TargetMode="External"/><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competinghypotheses.org/" TargetMode="Externa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sf.io/qc5dh/" TargetMode="External"/><Relationship Id="rId4" Type="http://schemas.openxmlformats.org/officeDocument/2006/relationships/image" Target="../media/image26.png"/><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osf.io/qc5d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jpe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 y="574548"/>
            <a:ext cx="9144000" cy="978408"/>
          </a:xfrm>
        </p:spPr>
        <p:txBody>
          <a:bodyPr/>
          <a:lstStyle/>
          <a:p>
            <a:r>
              <a:rPr lang="en-US" sz="4800" dirty="0" smtClean="0"/>
              <a:t>How (Not) to Fool Yourself </a:t>
            </a:r>
            <a:br>
              <a:rPr lang="en-US" sz="4800" dirty="0" smtClean="0"/>
            </a:br>
            <a:r>
              <a:rPr lang="en-US" sz="4800" dirty="0" smtClean="0"/>
              <a:t>with Data</a:t>
            </a:r>
            <a:endParaRPr lang="en-US" sz="4800" dirty="0" smtClean="0"/>
          </a:p>
        </p:txBody>
      </p:sp>
      <p:sp>
        <p:nvSpPr>
          <p:cNvPr id="3" name="Subtitle 2"/>
          <p:cNvSpPr>
            <a:spLocks noGrp="1"/>
          </p:cNvSpPr>
          <p:nvPr>
            <p:ph type="subTitle" idx="1"/>
          </p:nvPr>
        </p:nvSpPr>
        <p:spPr>
          <a:xfrm>
            <a:off x="685800" y="2191512"/>
            <a:ext cx="7772400" cy="3485388"/>
          </a:xfrm>
        </p:spPr>
        <p:txBody>
          <a:bodyPr>
            <a:normAutofit lnSpcReduction="10000"/>
          </a:bodyPr>
          <a:lstStyle/>
          <a:p>
            <a:r>
              <a:rPr lang="en-US" sz="2400" dirty="0" smtClean="0"/>
              <a:t>Regina </a:t>
            </a:r>
            <a:r>
              <a:rPr lang="en-US" sz="2400" dirty="0" smtClean="0"/>
              <a:t>Nuzzo, </a:t>
            </a:r>
            <a:r>
              <a:rPr lang="en-US" sz="2400" dirty="0" smtClean="0"/>
              <a:t>Ph.D.</a:t>
            </a:r>
          </a:p>
          <a:p>
            <a:r>
              <a:rPr lang="en-US" sz="2400" dirty="0" smtClean="0"/>
              <a:t>Gallaudet </a:t>
            </a:r>
            <a:r>
              <a:rPr lang="en-US" sz="2400" dirty="0" smtClean="0"/>
              <a:t>University</a:t>
            </a:r>
          </a:p>
          <a:p>
            <a:r>
              <a:rPr lang="en-US" sz="2400" dirty="0" smtClean="0"/>
              <a:t>Science Journalist</a:t>
            </a:r>
          </a:p>
          <a:p>
            <a:endParaRPr lang="en-US" dirty="0"/>
          </a:p>
          <a:p>
            <a:r>
              <a:rPr lang="en-US" dirty="0" smtClean="0"/>
              <a:t>Open &amp; Reproducible Neuroscience Workshop</a:t>
            </a:r>
          </a:p>
          <a:p>
            <a:r>
              <a:rPr lang="en-US" dirty="0" smtClean="0"/>
              <a:t>NIH</a:t>
            </a:r>
            <a:endParaRPr lang="en-US" dirty="0" smtClean="0"/>
          </a:p>
          <a:p>
            <a:r>
              <a:rPr lang="en-US" dirty="0" smtClean="0"/>
              <a:t>March 17, 2017</a:t>
            </a:r>
            <a:endParaRPr lang="en-US" dirty="0" smtClean="0"/>
          </a:p>
          <a:p>
            <a:endParaRPr lang="en-US" dirty="0" smtClean="0"/>
          </a:p>
          <a:p>
            <a:endParaRPr lang="en-US" dirty="0" smtClean="0"/>
          </a:p>
          <a:p>
            <a:r>
              <a:rPr lang="en-US" dirty="0" err="1" smtClean="0"/>
              <a:t>Regina.Nuzzo@Gallaudet.edu</a:t>
            </a:r>
            <a:endParaRPr lang="en-US" dirty="0"/>
          </a:p>
        </p:txBody>
      </p:sp>
    </p:spTree>
    <p:extLst>
      <p:ext uri="{BB962C8B-B14F-4D97-AF65-F5344CB8AC3E}">
        <p14:creationId xmlns:p14="http://schemas.microsoft.com/office/powerpoint/2010/main" val="4110781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4582" y="6014998"/>
            <a:ext cx="8636000" cy="673100"/>
          </a:xfrm>
          <a:prstGeom prst="rect">
            <a:avLst/>
          </a:prstGeom>
        </p:spPr>
      </p:pic>
      <p:pic>
        <p:nvPicPr>
          <p:cNvPr id="7" name="Picture 6"/>
          <p:cNvPicPr>
            <a:picLocks noChangeAspect="1"/>
          </p:cNvPicPr>
          <p:nvPr/>
        </p:nvPicPr>
        <p:blipFill>
          <a:blip r:embed="rId3"/>
          <a:stretch>
            <a:fillRect/>
          </a:stretch>
        </p:blipFill>
        <p:spPr>
          <a:xfrm>
            <a:off x="3054350" y="520699"/>
            <a:ext cx="2724150" cy="4327507"/>
          </a:xfrm>
          <a:prstGeom prst="rect">
            <a:avLst/>
          </a:prstGeom>
        </p:spPr>
      </p:pic>
    </p:spTree>
    <p:extLst>
      <p:ext uri="{BB962C8B-B14F-4D97-AF65-F5344CB8AC3E}">
        <p14:creationId xmlns:p14="http://schemas.microsoft.com/office/powerpoint/2010/main" val="1885643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35000" y="1917700"/>
            <a:ext cx="2414370" cy="3835400"/>
          </a:xfrm>
          <a:prstGeom prst="rect">
            <a:avLst/>
          </a:prstGeom>
        </p:spPr>
      </p:pic>
      <p:sp>
        <p:nvSpPr>
          <p:cNvPr id="2" name="Title 1"/>
          <p:cNvSpPr>
            <a:spLocks noGrp="1"/>
          </p:cNvSpPr>
          <p:nvPr>
            <p:ph type="title"/>
          </p:nvPr>
        </p:nvSpPr>
        <p:spPr/>
        <p:txBody>
          <a:bodyPr/>
          <a:lstStyle/>
          <a:p>
            <a:r>
              <a:rPr lang="en-US" dirty="0" smtClean="0"/>
              <a:t>p-hacking</a:t>
            </a:r>
            <a:endParaRPr lang="en-US" dirty="0"/>
          </a:p>
        </p:txBody>
      </p:sp>
      <p:sp>
        <p:nvSpPr>
          <p:cNvPr id="8" name="Content Placeholder 7"/>
          <p:cNvSpPr>
            <a:spLocks noGrp="1"/>
          </p:cNvSpPr>
          <p:nvPr>
            <p:ph sz="half" idx="2"/>
          </p:nvPr>
        </p:nvSpPr>
        <p:spPr>
          <a:xfrm>
            <a:off x="3962400" y="1760538"/>
            <a:ext cx="4494213" cy="4365625"/>
          </a:xfrm>
        </p:spPr>
        <p:txBody>
          <a:bodyPr>
            <a:normAutofit/>
          </a:bodyPr>
          <a:lstStyle/>
          <a:p>
            <a:pPr marL="0" indent="0">
              <a:buNone/>
            </a:pPr>
            <a:r>
              <a:rPr lang="en-US" sz="3200" dirty="0" smtClean="0"/>
              <a:t>“Exploiting – perhaps unconsciously – researcher degrees of freedom until p &lt; .05.”</a:t>
            </a:r>
          </a:p>
          <a:p>
            <a:pPr marL="0" indent="0">
              <a:buNone/>
            </a:pPr>
            <a:endParaRPr lang="en-US" sz="3200" dirty="0" smtClean="0"/>
          </a:p>
        </p:txBody>
      </p:sp>
    </p:spTree>
    <p:extLst>
      <p:ext uri="{BB962C8B-B14F-4D97-AF65-F5344CB8AC3E}">
        <p14:creationId xmlns:p14="http://schemas.microsoft.com/office/powerpoint/2010/main" val="1606911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s.discovermagazine.com/neuroskeptic/files/2010/11/untitled.jpg?w=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99" y="0"/>
            <a:ext cx="6654801" cy="64345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06401" y="6434520"/>
            <a:ext cx="9055100" cy="369332"/>
          </a:xfrm>
          <a:prstGeom prst="rect">
            <a:avLst/>
          </a:prstGeom>
        </p:spPr>
        <p:txBody>
          <a:bodyPr wrap="square">
            <a:spAutoFit/>
          </a:bodyPr>
          <a:lstStyle/>
          <a:p>
            <a:r>
              <a:rPr lang="en-US" dirty="0" err="1"/>
              <a:t>blogs.discovermagazine.com</a:t>
            </a:r>
            <a:r>
              <a:rPr lang="en-US" dirty="0"/>
              <a:t>/</a:t>
            </a:r>
            <a:r>
              <a:rPr lang="en-US" dirty="0" err="1"/>
              <a:t>neuroskeptic</a:t>
            </a:r>
            <a:r>
              <a:rPr lang="en-US" dirty="0"/>
              <a:t>/2010/11/24/the-9-circles-of-scientific-hell</a:t>
            </a:r>
            <a:r>
              <a:rPr lang="en-US" dirty="0" smtClean="0"/>
              <a:t>/</a:t>
            </a:r>
          </a:p>
        </p:txBody>
      </p:sp>
    </p:spTree>
    <p:extLst>
      <p:ext uri="{BB962C8B-B14F-4D97-AF65-F5344CB8AC3E}">
        <p14:creationId xmlns:p14="http://schemas.microsoft.com/office/powerpoint/2010/main" val="1810779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35000" y="1917700"/>
            <a:ext cx="2414370" cy="3835400"/>
          </a:xfrm>
          <a:prstGeom prst="rect">
            <a:avLst/>
          </a:prstGeom>
        </p:spPr>
      </p:pic>
      <p:sp>
        <p:nvSpPr>
          <p:cNvPr id="2" name="Title 1"/>
          <p:cNvSpPr>
            <a:spLocks noGrp="1"/>
          </p:cNvSpPr>
          <p:nvPr>
            <p:ph type="title"/>
          </p:nvPr>
        </p:nvSpPr>
        <p:spPr/>
        <p:txBody>
          <a:bodyPr/>
          <a:lstStyle/>
          <a:p>
            <a:r>
              <a:rPr lang="en-US" dirty="0" smtClean="0"/>
              <a:t>p-hacking</a:t>
            </a:r>
            <a:endParaRPr lang="en-US" dirty="0"/>
          </a:p>
        </p:txBody>
      </p:sp>
      <p:sp>
        <p:nvSpPr>
          <p:cNvPr id="8" name="Content Placeholder 7"/>
          <p:cNvSpPr>
            <a:spLocks noGrp="1"/>
          </p:cNvSpPr>
          <p:nvPr>
            <p:ph sz="half" idx="2"/>
          </p:nvPr>
        </p:nvSpPr>
        <p:spPr>
          <a:xfrm>
            <a:off x="3962400" y="1760538"/>
            <a:ext cx="4494213" cy="4365625"/>
          </a:xfrm>
        </p:spPr>
        <p:txBody>
          <a:bodyPr>
            <a:normAutofit/>
          </a:bodyPr>
          <a:lstStyle/>
          <a:p>
            <a:pPr marL="0" indent="0">
              <a:buNone/>
            </a:pPr>
            <a:r>
              <a:rPr lang="en-US" sz="3200" dirty="0" smtClean="0">
                <a:hlinkClick r:id="rId4"/>
              </a:rPr>
              <a:t>http</a:t>
            </a:r>
            <a:r>
              <a:rPr lang="en-US" sz="3200" dirty="0">
                <a:hlinkClick r:id="rId4"/>
              </a:rPr>
              <a:t>://</a:t>
            </a:r>
            <a:r>
              <a:rPr lang="en-US" sz="3200" dirty="0" smtClean="0">
                <a:hlinkClick r:id="rId4"/>
              </a:rPr>
              <a:t>shinyapps.org/apps/p-hacker/</a:t>
            </a:r>
            <a:endParaRPr lang="en-US" sz="3200" dirty="0" smtClean="0"/>
          </a:p>
          <a:p>
            <a:pPr marL="0" indent="0">
              <a:buNone/>
            </a:pPr>
            <a:endParaRPr lang="en-US" sz="3200" dirty="0"/>
          </a:p>
          <a:p>
            <a:pPr marL="0" indent="0">
              <a:buNone/>
            </a:pPr>
            <a:endParaRPr lang="en-US" sz="3200" dirty="0"/>
          </a:p>
        </p:txBody>
      </p:sp>
      <p:pic>
        <p:nvPicPr>
          <p:cNvPr id="3" name="Picture 2"/>
          <p:cNvPicPr>
            <a:picLocks noChangeAspect="1"/>
          </p:cNvPicPr>
          <p:nvPr/>
        </p:nvPicPr>
        <p:blipFill>
          <a:blip r:embed="rId5"/>
          <a:stretch>
            <a:fillRect/>
          </a:stretch>
        </p:blipFill>
        <p:spPr>
          <a:xfrm>
            <a:off x="3962400" y="3340100"/>
            <a:ext cx="3403600" cy="495300"/>
          </a:xfrm>
          <a:prstGeom prst="rect">
            <a:avLst/>
          </a:prstGeom>
        </p:spPr>
      </p:pic>
    </p:spTree>
    <p:extLst>
      <p:ext uri="{BB962C8B-B14F-4D97-AF65-F5344CB8AC3E}">
        <p14:creationId xmlns:p14="http://schemas.microsoft.com/office/powerpoint/2010/main" val="1299364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4582" y="6014998"/>
            <a:ext cx="8636000" cy="673100"/>
          </a:xfrm>
          <a:prstGeom prst="rect">
            <a:avLst/>
          </a:prstGeom>
        </p:spPr>
      </p:pic>
      <p:pic>
        <p:nvPicPr>
          <p:cNvPr id="4" name="Picture 3"/>
          <p:cNvPicPr>
            <a:picLocks noChangeAspect="1"/>
          </p:cNvPicPr>
          <p:nvPr/>
        </p:nvPicPr>
        <p:blipFill>
          <a:blip r:embed="rId3"/>
          <a:stretch>
            <a:fillRect/>
          </a:stretch>
        </p:blipFill>
        <p:spPr>
          <a:xfrm>
            <a:off x="3067050" y="825499"/>
            <a:ext cx="2724150" cy="4428735"/>
          </a:xfrm>
          <a:prstGeom prst="rect">
            <a:avLst/>
          </a:prstGeom>
        </p:spPr>
      </p:pic>
    </p:spTree>
    <p:extLst>
      <p:ext uri="{BB962C8B-B14F-4D97-AF65-F5344CB8AC3E}">
        <p14:creationId xmlns:p14="http://schemas.microsoft.com/office/powerpoint/2010/main" val="232174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Only the errors you want </a:t>
            </a:r>
            <a:endParaRPr lang="en-US" dirty="0"/>
          </a:p>
        </p:txBody>
      </p:sp>
      <p:pic>
        <p:nvPicPr>
          <p:cNvPr id="5" name="Picture 4"/>
          <p:cNvPicPr>
            <a:picLocks noChangeAspect="1"/>
          </p:cNvPicPr>
          <p:nvPr/>
        </p:nvPicPr>
        <p:blipFill>
          <a:blip r:embed="rId3"/>
          <a:stretch>
            <a:fillRect/>
          </a:stretch>
        </p:blipFill>
        <p:spPr>
          <a:xfrm>
            <a:off x="685800" y="1550895"/>
            <a:ext cx="2491068" cy="4049806"/>
          </a:xfrm>
          <a:prstGeom prst="rect">
            <a:avLst/>
          </a:prstGeom>
        </p:spPr>
      </p:pic>
      <p:sp>
        <p:nvSpPr>
          <p:cNvPr id="4" name="TextBox 3"/>
          <p:cNvSpPr txBox="1"/>
          <p:nvPr/>
        </p:nvSpPr>
        <p:spPr>
          <a:xfrm>
            <a:off x="457200" y="6488668"/>
            <a:ext cx="5047728" cy="369332"/>
          </a:xfrm>
          <a:prstGeom prst="rect">
            <a:avLst/>
          </a:prstGeom>
          <a:noFill/>
        </p:spPr>
        <p:txBody>
          <a:bodyPr wrap="none" rtlCol="0">
            <a:spAutoFit/>
          </a:bodyPr>
          <a:lstStyle/>
          <a:p>
            <a:r>
              <a:rPr lang="en-US" dirty="0" smtClean="0"/>
              <a:t>Herndon et al </a:t>
            </a:r>
            <a:r>
              <a:rPr lang="en-US" i="1" smtClean="0"/>
              <a:t>Cambridge Journal of Economics (2015)</a:t>
            </a:r>
            <a:endParaRPr lang="en-US"/>
          </a:p>
        </p:txBody>
      </p:sp>
      <p:pic>
        <p:nvPicPr>
          <p:cNvPr id="9" name="Picture 8">
            <a:hlinkClick r:id="rId4"/>
          </p:cNvPr>
          <p:cNvPicPr>
            <a:picLocks noChangeAspect="1"/>
          </p:cNvPicPr>
          <p:nvPr/>
        </p:nvPicPr>
        <p:blipFill>
          <a:blip r:embed="rId5"/>
          <a:stretch>
            <a:fillRect/>
          </a:stretch>
        </p:blipFill>
        <p:spPr>
          <a:xfrm>
            <a:off x="3420744" y="1893048"/>
            <a:ext cx="5418455" cy="3365500"/>
          </a:xfrm>
          <a:prstGeom prst="rect">
            <a:avLst/>
          </a:prstGeom>
        </p:spPr>
      </p:pic>
    </p:spTree>
    <p:extLst>
      <p:ext uri="{BB962C8B-B14F-4D97-AF65-F5344CB8AC3E}">
        <p14:creationId xmlns:p14="http://schemas.microsoft.com/office/powerpoint/2010/main" val="180581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Only the errors you want </a:t>
            </a:r>
            <a:endParaRPr lang="en-US" dirty="0"/>
          </a:p>
        </p:txBody>
      </p:sp>
      <p:pic>
        <p:nvPicPr>
          <p:cNvPr id="5" name="Picture 4"/>
          <p:cNvPicPr>
            <a:picLocks noChangeAspect="1"/>
          </p:cNvPicPr>
          <p:nvPr/>
        </p:nvPicPr>
        <p:blipFill>
          <a:blip r:embed="rId3"/>
          <a:stretch>
            <a:fillRect/>
          </a:stretch>
        </p:blipFill>
        <p:spPr>
          <a:xfrm>
            <a:off x="685800" y="1550895"/>
            <a:ext cx="2491068" cy="4049806"/>
          </a:xfrm>
          <a:prstGeom prst="rect">
            <a:avLst/>
          </a:prstGeom>
        </p:spPr>
      </p:pic>
      <p:sp>
        <p:nvSpPr>
          <p:cNvPr id="4" name="TextBox 3"/>
          <p:cNvSpPr txBox="1"/>
          <p:nvPr/>
        </p:nvSpPr>
        <p:spPr>
          <a:xfrm>
            <a:off x="457200" y="6488668"/>
            <a:ext cx="5047728" cy="369332"/>
          </a:xfrm>
          <a:prstGeom prst="rect">
            <a:avLst/>
          </a:prstGeom>
          <a:noFill/>
        </p:spPr>
        <p:txBody>
          <a:bodyPr wrap="none" rtlCol="0">
            <a:spAutoFit/>
          </a:bodyPr>
          <a:lstStyle/>
          <a:p>
            <a:r>
              <a:rPr lang="en-US" dirty="0" smtClean="0"/>
              <a:t>Herndon et al </a:t>
            </a:r>
            <a:r>
              <a:rPr lang="en-US" i="1" smtClean="0"/>
              <a:t>Cambridge Journal of Economics (2015)</a:t>
            </a:r>
            <a:endParaRPr lang="en-US"/>
          </a:p>
        </p:txBody>
      </p:sp>
      <p:pic>
        <p:nvPicPr>
          <p:cNvPr id="6" name="Picture 5"/>
          <p:cNvPicPr>
            <a:picLocks noChangeAspect="1"/>
          </p:cNvPicPr>
          <p:nvPr/>
        </p:nvPicPr>
        <p:blipFill>
          <a:blip r:embed="rId4"/>
          <a:stretch>
            <a:fillRect/>
          </a:stretch>
        </p:blipFill>
        <p:spPr>
          <a:xfrm>
            <a:off x="3541713" y="1550894"/>
            <a:ext cx="4914900" cy="4823883"/>
          </a:xfrm>
          <a:prstGeom prst="rect">
            <a:avLst/>
          </a:prstGeom>
        </p:spPr>
      </p:pic>
    </p:spTree>
    <p:extLst>
      <p:ext uri="{BB962C8B-B14F-4D97-AF65-F5344CB8AC3E}">
        <p14:creationId xmlns:p14="http://schemas.microsoft.com/office/powerpoint/2010/main" val="1834916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4582" y="6014998"/>
            <a:ext cx="8636000" cy="673100"/>
          </a:xfrm>
          <a:prstGeom prst="rect">
            <a:avLst/>
          </a:prstGeom>
        </p:spPr>
      </p:pic>
      <p:pic>
        <p:nvPicPr>
          <p:cNvPr id="5" name="Picture 4"/>
          <p:cNvPicPr>
            <a:picLocks noChangeAspect="1"/>
          </p:cNvPicPr>
          <p:nvPr/>
        </p:nvPicPr>
        <p:blipFill>
          <a:blip r:embed="rId3"/>
          <a:stretch>
            <a:fillRect/>
          </a:stretch>
        </p:blipFill>
        <p:spPr>
          <a:xfrm>
            <a:off x="2984500" y="927099"/>
            <a:ext cx="2933700" cy="4633913"/>
          </a:xfrm>
          <a:prstGeom prst="rect">
            <a:avLst/>
          </a:prstGeom>
        </p:spPr>
      </p:pic>
    </p:spTree>
    <p:extLst>
      <p:ext uri="{BB962C8B-B14F-4D97-AF65-F5344CB8AC3E}">
        <p14:creationId xmlns:p14="http://schemas.microsoft.com/office/powerpoint/2010/main" val="205665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a story – no matter what</a:t>
            </a:r>
            <a:endParaRPr lang="en-US" dirty="0"/>
          </a:p>
        </p:txBody>
      </p:sp>
      <p:pic>
        <p:nvPicPr>
          <p:cNvPr id="6" name="Picture 5"/>
          <p:cNvPicPr>
            <a:picLocks noChangeAspect="1"/>
          </p:cNvPicPr>
          <p:nvPr/>
        </p:nvPicPr>
        <p:blipFill>
          <a:blip r:embed="rId3"/>
          <a:stretch>
            <a:fillRect/>
          </a:stretch>
        </p:blipFill>
        <p:spPr>
          <a:xfrm>
            <a:off x="266700" y="1893048"/>
            <a:ext cx="2500173" cy="3949137"/>
          </a:xfrm>
          <a:prstGeom prst="rect">
            <a:avLst/>
          </a:prstGeom>
        </p:spPr>
      </p:pic>
      <p:pic>
        <p:nvPicPr>
          <p:cNvPr id="3" name="Picture 2"/>
          <p:cNvPicPr>
            <a:picLocks noChangeAspect="1"/>
          </p:cNvPicPr>
          <p:nvPr/>
        </p:nvPicPr>
        <p:blipFill>
          <a:blip r:embed="rId4"/>
          <a:stretch>
            <a:fillRect/>
          </a:stretch>
        </p:blipFill>
        <p:spPr>
          <a:xfrm>
            <a:off x="3194050" y="1550894"/>
            <a:ext cx="5092700" cy="2044700"/>
          </a:xfrm>
          <a:prstGeom prst="rect">
            <a:avLst/>
          </a:prstGeom>
        </p:spPr>
      </p:pic>
      <p:sp>
        <p:nvSpPr>
          <p:cNvPr id="7" name="TextBox 6"/>
          <p:cNvSpPr txBox="1"/>
          <p:nvPr/>
        </p:nvSpPr>
        <p:spPr>
          <a:xfrm>
            <a:off x="2870200" y="3841801"/>
            <a:ext cx="5033044" cy="1938992"/>
          </a:xfrm>
          <a:prstGeom prst="rect">
            <a:avLst/>
          </a:prstGeom>
          <a:noFill/>
        </p:spPr>
        <p:txBody>
          <a:bodyPr wrap="none" rtlCol="0">
            <a:spAutoFit/>
          </a:bodyPr>
          <a:lstStyle/>
          <a:p>
            <a:r>
              <a:rPr lang="en-US" sz="2400" dirty="0" smtClean="0"/>
              <a:t>Mitt Romney + amygdala activity = </a:t>
            </a:r>
          </a:p>
          <a:p>
            <a:endParaRPr lang="en-US" sz="2400" dirty="0"/>
          </a:p>
          <a:p>
            <a:r>
              <a:rPr lang="en-US" sz="2400" dirty="0" smtClean="0"/>
              <a:t>“voter anxiety”? (Marco </a:t>
            </a:r>
            <a:r>
              <a:rPr lang="en-US" sz="2400" dirty="0" err="1" smtClean="0"/>
              <a:t>Iacoboni</a:t>
            </a:r>
            <a:r>
              <a:rPr lang="en-US" sz="2400" dirty="0" smtClean="0"/>
              <a:t> et al)</a:t>
            </a:r>
          </a:p>
          <a:p>
            <a:endParaRPr lang="en-US" sz="2400" dirty="0"/>
          </a:p>
          <a:p>
            <a:r>
              <a:rPr lang="en-US" sz="2400" dirty="0" smtClean="0"/>
              <a:t>Or sexual excitement? (Martha Farah)</a:t>
            </a:r>
            <a:endParaRPr lang="en-US" sz="2400" dirty="0"/>
          </a:p>
        </p:txBody>
      </p:sp>
      <p:sp>
        <p:nvSpPr>
          <p:cNvPr id="10" name="Rectangle 9"/>
          <p:cNvSpPr/>
          <p:nvPr/>
        </p:nvSpPr>
        <p:spPr>
          <a:xfrm>
            <a:off x="415267" y="6367792"/>
            <a:ext cx="7780976" cy="369332"/>
          </a:xfrm>
          <a:prstGeom prst="rect">
            <a:avLst/>
          </a:prstGeom>
        </p:spPr>
        <p:txBody>
          <a:bodyPr wrap="none">
            <a:spAutoFit/>
          </a:bodyPr>
          <a:lstStyle/>
          <a:p>
            <a:r>
              <a:rPr lang="en-US" dirty="0" smtClean="0">
                <a:latin typeface="ArnoPro" charset="0"/>
              </a:rPr>
              <a:t>Farah </a:t>
            </a:r>
            <a:r>
              <a:rPr lang="en-US" dirty="0" err="1" smtClean="0">
                <a:latin typeface="ArnoPro" charset="0"/>
              </a:rPr>
              <a:t>Neuroethics</a:t>
            </a:r>
            <a:r>
              <a:rPr lang="en-US" dirty="0" smtClean="0">
                <a:latin typeface="ArnoPro" charset="0"/>
              </a:rPr>
              <a:t> &amp; Law guest post at </a:t>
            </a:r>
            <a:r>
              <a:rPr lang="en-US" dirty="0" err="1" smtClean="0">
                <a:latin typeface="ArnoPro" charset="0"/>
              </a:rPr>
              <a:t>repository.upenn.edu</a:t>
            </a:r>
            <a:r>
              <a:rPr lang="en-US" dirty="0" smtClean="0">
                <a:latin typeface="ArnoPro" charset="0"/>
              </a:rPr>
              <a:t>/</a:t>
            </a:r>
            <a:r>
              <a:rPr lang="en-US" dirty="0" err="1" smtClean="0">
                <a:latin typeface="ArnoPro" charset="0"/>
              </a:rPr>
              <a:t>neuroethics_pubs</a:t>
            </a:r>
            <a:r>
              <a:rPr lang="en-US" dirty="0" smtClean="0">
                <a:latin typeface="ArnoPro" charset="0"/>
              </a:rPr>
              <a:t>/31 </a:t>
            </a:r>
            <a:endParaRPr lang="en-US" dirty="0"/>
          </a:p>
        </p:txBody>
      </p:sp>
    </p:spTree>
    <p:extLst>
      <p:ext uri="{BB962C8B-B14F-4D97-AF65-F5344CB8AC3E}">
        <p14:creationId xmlns:p14="http://schemas.microsoft.com/office/powerpoint/2010/main" val="1312937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33723"/>
            <a:ext cx="8189913" cy="1429871"/>
          </a:xfrm>
        </p:spPr>
        <p:txBody>
          <a:bodyPr>
            <a:normAutofit fontScale="90000"/>
          </a:bodyPr>
          <a:lstStyle/>
          <a:p>
            <a:r>
              <a:rPr lang="en-US" dirty="0" err="1" smtClean="0"/>
              <a:t>JARKing</a:t>
            </a:r>
            <a:r>
              <a:rPr lang="en-US" dirty="0" smtClean="0"/>
              <a:t> –</a:t>
            </a:r>
            <a:br>
              <a:rPr lang="en-US" dirty="0" smtClean="0"/>
            </a:br>
            <a:r>
              <a:rPr lang="en-US" dirty="0" smtClean="0"/>
              <a:t> Justifying After Results Are Known</a:t>
            </a:r>
            <a:endParaRPr lang="en-US" dirty="0"/>
          </a:p>
        </p:txBody>
      </p:sp>
      <p:pic>
        <p:nvPicPr>
          <p:cNvPr id="6" name="Picture 5"/>
          <p:cNvPicPr>
            <a:picLocks noChangeAspect="1"/>
          </p:cNvPicPr>
          <p:nvPr/>
        </p:nvPicPr>
        <p:blipFill>
          <a:blip r:embed="rId2"/>
          <a:stretch>
            <a:fillRect/>
          </a:stretch>
        </p:blipFill>
        <p:spPr>
          <a:xfrm>
            <a:off x="266700" y="1893048"/>
            <a:ext cx="2500173" cy="3949137"/>
          </a:xfrm>
          <a:prstGeom prst="rect">
            <a:avLst/>
          </a:prstGeom>
        </p:spPr>
      </p:pic>
      <p:sp>
        <p:nvSpPr>
          <p:cNvPr id="3" name="Rectangle 2"/>
          <p:cNvSpPr/>
          <p:nvPr/>
        </p:nvSpPr>
        <p:spPr>
          <a:xfrm>
            <a:off x="952500" y="6362138"/>
            <a:ext cx="7162800" cy="369332"/>
          </a:xfrm>
          <a:prstGeom prst="rect">
            <a:avLst/>
          </a:prstGeom>
        </p:spPr>
        <p:txBody>
          <a:bodyPr wrap="square">
            <a:spAutoFit/>
          </a:bodyPr>
          <a:lstStyle/>
          <a:p>
            <a:r>
              <a:rPr lang="en-US" dirty="0">
                <a:hlinkClick r:id="rId3"/>
              </a:rPr>
              <a:t>https://mchankins.wordpress.com/2013/04/21/still-not-significant-2/</a:t>
            </a:r>
            <a:endParaRPr lang="en-US" dirty="0"/>
          </a:p>
        </p:txBody>
      </p:sp>
      <p:pic>
        <p:nvPicPr>
          <p:cNvPr id="7" name="Picture 6">
            <a:hlinkClick r:id="rId3"/>
          </p:cNvPr>
          <p:cNvPicPr>
            <a:picLocks noChangeAspect="1"/>
          </p:cNvPicPr>
          <p:nvPr/>
        </p:nvPicPr>
        <p:blipFill>
          <a:blip r:embed="rId4"/>
          <a:stretch>
            <a:fillRect/>
          </a:stretch>
        </p:blipFill>
        <p:spPr>
          <a:xfrm>
            <a:off x="2876192" y="1893048"/>
            <a:ext cx="6020158" cy="4196229"/>
          </a:xfrm>
          <a:prstGeom prst="rect">
            <a:avLst/>
          </a:prstGeom>
        </p:spPr>
      </p:pic>
    </p:spTree>
    <p:extLst>
      <p:ext uri="{BB962C8B-B14F-4D97-AF65-F5344CB8AC3E}">
        <p14:creationId xmlns:p14="http://schemas.microsoft.com/office/powerpoint/2010/main" val="825342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88900" y="1869141"/>
            <a:ext cx="9055100" cy="4257022"/>
          </a:xfrm>
        </p:spPr>
        <p:txBody>
          <a:bodyPr>
            <a:normAutofit/>
          </a:bodyPr>
          <a:lstStyle/>
          <a:p>
            <a:pPr>
              <a:buFont typeface="Arial"/>
              <a:buChar char="•"/>
            </a:pPr>
            <a:r>
              <a:rPr lang="en-US" sz="3200" dirty="0" smtClean="0"/>
              <a:t>Why this? Why now? Why here?</a:t>
            </a:r>
          </a:p>
          <a:p>
            <a:pPr>
              <a:buFont typeface="Arial"/>
              <a:buChar char="•"/>
            </a:pPr>
            <a:r>
              <a:rPr lang="en-US" sz="3200" dirty="0" smtClean="0"/>
              <a:t>Which cognitive fallacies can trip you up during data analysis?</a:t>
            </a:r>
            <a:endParaRPr lang="en-US" sz="3200" dirty="0" smtClean="0"/>
          </a:p>
          <a:p>
            <a:pPr>
              <a:buFont typeface="Arial"/>
              <a:buChar char="•"/>
            </a:pPr>
            <a:r>
              <a:rPr lang="en-US" sz="3200" dirty="0" smtClean="0"/>
              <a:t>What de-biasing techniques can help?</a:t>
            </a:r>
            <a:endParaRPr lang="en-US" sz="3200" dirty="0" smtClean="0"/>
          </a:p>
          <a:p>
            <a:pPr>
              <a:buFont typeface="Arial"/>
              <a:buChar char="•"/>
            </a:pPr>
            <a:endParaRPr lang="en-US" sz="3200" dirty="0" smtClean="0"/>
          </a:p>
          <a:p>
            <a:pPr>
              <a:buFont typeface="Arial"/>
              <a:buChar char="•"/>
            </a:pPr>
            <a:endParaRPr lang="en-US" sz="3200" dirty="0"/>
          </a:p>
          <a:p>
            <a:pPr>
              <a:buFont typeface="Arial"/>
              <a:buChar char="•"/>
            </a:pPr>
            <a:endParaRPr lang="en-US" sz="3200" dirty="0" smtClean="0"/>
          </a:p>
          <a:p>
            <a:pPr marL="0" indent="0">
              <a:buNone/>
            </a:pPr>
            <a:endParaRPr lang="en-US" dirty="0"/>
          </a:p>
        </p:txBody>
      </p:sp>
    </p:spTree>
    <p:extLst>
      <p:ext uri="{BB962C8B-B14F-4D97-AF65-F5344CB8AC3E}">
        <p14:creationId xmlns:p14="http://schemas.microsoft.com/office/powerpoint/2010/main" val="416812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5068" y="6073388"/>
            <a:ext cx="8585200" cy="533400"/>
          </a:xfrm>
          <a:prstGeom prst="rect">
            <a:avLst/>
          </a:prstGeom>
        </p:spPr>
      </p:pic>
      <p:pic>
        <p:nvPicPr>
          <p:cNvPr id="5" name="Picture 4"/>
          <p:cNvPicPr>
            <a:picLocks noChangeAspect="1"/>
          </p:cNvPicPr>
          <p:nvPr/>
        </p:nvPicPr>
        <p:blipFill>
          <a:blip r:embed="rId3"/>
          <a:stretch>
            <a:fillRect/>
          </a:stretch>
        </p:blipFill>
        <p:spPr>
          <a:xfrm>
            <a:off x="2851150" y="1190548"/>
            <a:ext cx="2838450" cy="4148504"/>
          </a:xfrm>
          <a:prstGeom prst="rect">
            <a:avLst/>
          </a:prstGeom>
        </p:spPr>
      </p:pic>
      <p:sp>
        <p:nvSpPr>
          <p:cNvPr id="7" name="TextBox 6"/>
          <p:cNvSpPr txBox="1"/>
          <p:nvPr/>
        </p:nvSpPr>
        <p:spPr>
          <a:xfrm>
            <a:off x="340719" y="133286"/>
            <a:ext cx="1586460" cy="923330"/>
          </a:xfrm>
          <a:prstGeom prst="rect">
            <a:avLst/>
          </a:prstGeom>
          <a:noFill/>
        </p:spPr>
        <p:txBody>
          <a:bodyPr wrap="none" rtlCol="0">
            <a:spAutoFit/>
          </a:bodyPr>
          <a:lstStyle/>
          <a:p>
            <a:r>
              <a:rPr lang="en-US" sz="5400" dirty="0" smtClean="0"/>
              <a:t>Fixes</a:t>
            </a:r>
            <a:endParaRPr lang="en-US" sz="5400" dirty="0"/>
          </a:p>
        </p:txBody>
      </p:sp>
    </p:spTree>
    <p:extLst>
      <p:ext uri="{BB962C8B-B14F-4D97-AF65-F5344CB8AC3E}">
        <p14:creationId xmlns:p14="http://schemas.microsoft.com/office/powerpoint/2010/main" val="63434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collaboration</a:t>
            </a:r>
            <a:endParaRPr lang="en-US" dirty="0"/>
          </a:p>
        </p:txBody>
      </p:sp>
      <p:pic>
        <p:nvPicPr>
          <p:cNvPr id="5" name="Content Placeholder 4"/>
          <p:cNvPicPr>
            <a:picLocks noGrp="1" noChangeAspect="1"/>
          </p:cNvPicPr>
          <p:nvPr>
            <p:ph sz="half" idx="1"/>
          </p:nvPr>
        </p:nvPicPr>
        <p:blipFill>
          <a:blip r:embed="rId2"/>
          <a:stretch>
            <a:fillRect/>
          </a:stretch>
        </p:blipFill>
        <p:spPr>
          <a:xfrm>
            <a:off x="529431" y="2108200"/>
            <a:ext cx="2615532" cy="3822700"/>
          </a:xfrm>
          <a:prstGeom prst="rect">
            <a:avLst/>
          </a:prstGeom>
        </p:spPr>
      </p:pic>
      <p:sp>
        <p:nvSpPr>
          <p:cNvPr id="7" name="Content Placeholder 6"/>
          <p:cNvSpPr>
            <a:spLocks noGrp="1"/>
          </p:cNvSpPr>
          <p:nvPr>
            <p:ph sz="half" idx="2"/>
          </p:nvPr>
        </p:nvSpPr>
        <p:spPr>
          <a:xfrm>
            <a:off x="4349433" y="1836737"/>
            <a:ext cx="3611880" cy="4365625"/>
          </a:xfrm>
        </p:spPr>
        <p:txBody>
          <a:bodyPr>
            <a:normAutofit/>
          </a:bodyPr>
          <a:lstStyle/>
          <a:p>
            <a:pPr marL="0" indent="0">
              <a:buNone/>
            </a:pPr>
            <a:r>
              <a:rPr lang="en-US" sz="3200" dirty="0" smtClean="0"/>
              <a:t>Two voices</a:t>
            </a:r>
          </a:p>
          <a:p>
            <a:pPr marL="0" indent="0">
              <a:buNone/>
            </a:pPr>
            <a:r>
              <a:rPr lang="en-US" sz="3200" dirty="0" smtClean="0"/>
              <a:t>Disagree as little as possible</a:t>
            </a:r>
          </a:p>
          <a:p>
            <a:pPr marL="0" indent="0">
              <a:buNone/>
            </a:pPr>
            <a:r>
              <a:rPr lang="en-US" sz="3200" dirty="0" smtClean="0"/>
              <a:t>Not for the faint of heart</a:t>
            </a:r>
            <a:endParaRPr lang="en-US" sz="3200" dirty="0"/>
          </a:p>
        </p:txBody>
      </p:sp>
    </p:spTree>
    <p:extLst>
      <p:ext uri="{BB962C8B-B14F-4D97-AF65-F5344CB8AC3E}">
        <p14:creationId xmlns:p14="http://schemas.microsoft.com/office/powerpoint/2010/main" val="8063806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Become your own adversary</a:t>
            </a:r>
            <a:endParaRPr lang="en-US" dirty="0"/>
          </a:p>
        </p:txBody>
      </p:sp>
      <p:pic>
        <p:nvPicPr>
          <p:cNvPr id="5" name="Content Placeholder 4"/>
          <p:cNvPicPr>
            <a:picLocks noGrp="1" noChangeAspect="1"/>
          </p:cNvPicPr>
          <p:nvPr>
            <p:ph sz="half" idx="1"/>
          </p:nvPr>
        </p:nvPicPr>
        <p:blipFill>
          <a:blip r:embed="rId3"/>
          <a:stretch>
            <a:fillRect/>
          </a:stretch>
        </p:blipFill>
        <p:spPr>
          <a:xfrm>
            <a:off x="529431" y="2108200"/>
            <a:ext cx="2615532" cy="3822700"/>
          </a:xfrm>
          <a:prstGeom prst="rect">
            <a:avLst/>
          </a:prstGeom>
        </p:spPr>
      </p:pic>
      <p:sp>
        <p:nvSpPr>
          <p:cNvPr id="7" name="Content Placeholder 6"/>
          <p:cNvSpPr>
            <a:spLocks noGrp="1"/>
          </p:cNvSpPr>
          <p:nvPr>
            <p:ph sz="half" idx="2"/>
          </p:nvPr>
        </p:nvSpPr>
        <p:spPr>
          <a:xfrm>
            <a:off x="3556000" y="1836737"/>
            <a:ext cx="5118099" cy="4365625"/>
          </a:xfrm>
        </p:spPr>
        <p:txBody>
          <a:bodyPr>
            <a:normAutofit/>
          </a:bodyPr>
          <a:lstStyle/>
          <a:p>
            <a:pPr>
              <a:buFont typeface="Arial" charset="0"/>
              <a:buChar char="•"/>
            </a:pPr>
            <a:r>
              <a:rPr lang="en-US" sz="3200" dirty="0" smtClean="0">
                <a:effectLst/>
              </a:rPr>
              <a:t>Do sanity checks – make sure things change when they’re supposed to</a:t>
            </a:r>
          </a:p>
          <a:p>
            <a:pPr>
              <a:buFont typeface="Arial" charset="0"/>
              <a:buChar char="•"/>
            </a:pPr>
            <a:r>
              <a:rPr lang="en-US" sz="3200" dirty="0" smtClean="0">
                <a:effectLst/>
              </a:rPr>
              <a:t>Do exploratory data analysis, especially plots</a:t>
            </a:r>
          </a:p>
          <a:p>
            <a:pPr>
              <a:buFont typeface="Arial" charset="0"/>
              <a:buChar char="•"/>
            </a:pPr>
            <a:r>
              <a:rPr lang="en-US" sz="3200" dirty="0" smtClean="0">
                <a:effectLst/>
              </a:rPr>
              <a:t>Consider dynamic reports like </a:t>
            </a:r>
            <a:r>
              <a:rPr lang="en-US" sz="3200" dirty="0" err="1" smtClean="0">
                <a:effectLst/>
                <a:hlinkClick r:id="rId4"/>
              </a:rPr>
              <a:t>knitr</a:t>
            </a:r>
            <a:endParaRPr lang="en-US" sz="3200" dirty="0"/>
          </a:p>
        </p:txBody>
      </p:sp>
      <p:sp>
        <p:nvSpPr>
          <p:cNvPr id="3" name="TextBox 2"/>
          <p:cNvSpPr txBox="1"/>
          <p:nvPr/>
        </p:nvSpPr>
        <p:spPr>
          <a:xfrm>
            <a:off x="1333500" y="6438900"/>
            <a:ext cx="5493170" cy="369332"/>
          </a:xfrm>
          <a:prstGeom prst="rect">
            <a:avLst/>
          </a:prstGeom>
          <a:noFill/>
        </p:spPr>
        <p:txBody>
          <a:bodyPr wrap="none" rtlCol="0">
            <a:spAutoFit/>
          </a:bodyPr>
          <a:lstStyle/>
          <a:p>
            <a:r>
              <a:rPr lang="en-US" dirty="0" err="1" smtClean="0"/>
              <a:t>Baggerly</a:t>
            </a:r>
            <a:r>
              <a:rPr lang="en-US" dirty="0" smtClean="0"/>
              <a:t> &amp; </a:t>
            </a:r>
            <a:r>
              <a:rPr lang="en-US" dirty="0" err="1" smtClean="0"/>
              <a:t>Coombes</a:t>
            </a:r>
            <a:r>
              <a:rPr lang="en-US" dirty="0" smtClean="0"/>
              <a:t>, “Forensic Bioinformatics” (in print)</a:t>
            </a:r>
            <a:endParaRPr lang="en-US" dirty="0"/>
          </a:p>
        </p:txBody>
      </p:sp>
    </p:spTree>
    <p:extLst>
      <p:ext uri="{BB962C8B-B14F-4D97-AF65-F5344CB8AC3E}">
        <p14:creationId xmlns:p14="http://schemas.microsoft.com/office/powerpoint/2010/main" val="572916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5068" y="6073388"/>
            <a:ext cx="8585200" cy="533400"/>
          </a:xfrm>
          <a:prstGeom prst="rect">
            <a:avLst/>
          </a:prstGeom>
        </p:spPr>
      </p:pic>
      <p:pic>
        <p:nvPicPr>
          <p:cNvPr id="5" name="Picture 4"/>
          <p:cNvPicPr>
            <a:picLocks noChangeAspect="1"/>
          </p:cNvPicPr>
          <p:nvPr/>
        </p:nvPicPr>
        <p:blipFill>
          <a:blip r:embed="rId3"/>
          <a:stretch>
            <a:fillRect/>
          </a:stretch>
        </p:blipFill>
        <p:spPr>
          <a:xfrm>
            <a:off x="2819400" y="800099"/>
            <a:ext cx="3213100" cy="4579591"/>
          </a:xfrm>
          <a:prstGeom prst="rect">
            <a:avLst/>
          </a:prstGeom>
        </p:spPr>
      </p:pic>
    </p:spTree>
    <p:extLst>
      <p:ext uri="{BB962C8B-B14F-4D97-AF65-F5344CB8AC3E}">
        <p14:creationId xmlns:p14="http://schemas.microsoft.com/office/powerpoint/2010/main" val="1778269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Competing hypotheses</a:t>
            </a:r>
            <a:endParaRPr lang="en-US" dirty="0"/>
          </a:p>
        </p:txBody>
      </p:sp>
      <p:sp>
        <p:nvSpPr>
          <p:cNvPr id="7" name="Content Placeholder 6"/>
          <p:cNvSpPr>
            <a:spLocks noGrp="1"/>
          </p:cNvSpPr>
          <p:nvPr>
            <p:ph sz="half" idx="2"/>
          </p:nvPr>
        </p:nvSpPr>
        <p:spPr>
          <a:xfrm>
            <a:off x="3619500" y="1836737"/>
            <a:ext cx="5054600" cy="4365625"/>
          </a:xfrm>
        </p:spPr>
        <p:txBody>
          <a:bodyPr>
            <a:normAutofit fontScale="92500" lnSpcReduction="10000"/>
          </a:bodyPr>
          <a:lstStyle/>
          <a:p>
            <a:pPr>
              <a:buFont typeface="Arial" charset="0"/>
              <a:buChar char="•"/>
            </a:pPr>
            <a:r>
              <a:rPr lang="en-US" sz="3200" dirty="0" smtClean="0"/>
              <a:t>Method of Multiple Working Hypotheses (Chamberlin 1890)</a:t>
            </a:r>
          </a:p>
          <a:p>
            <a:pPr>
              <a:buFont typeface="Arial" charset="0"/>
              <a:buChar char="•"/>
            </a:pPr>
            <a:r>
              <a:rPr lang="en-US" sz="3200" dirty="0" smtClean="0"/>
              <a:t>Strong Inference (Platt 1964)</a:t>
            </a:r>
          </a:p>
          <a:p>
            <a:pPr>
              <a:buFont typeface="Arial" charset="0"/>
              <a:buChar char="•"/>
            </a:pPr>
            <a:r>
              <a:rPr lang="en-US" sz="3200" dirty="0" smtClean="0"/>
              <a:t>Analysis of Competing Hypotheses (Richards </a:t>
            </a:r>
            <a:r>
              <a:rPr lang="en-US" sz="3200" dirty="0" err="1" smtClean="0"/>
              <a:t>Heuer</a:t>
            </a:r>
            <a:r>
              <a:rPr lang="en-US" sz="3200" dirty="0" smtClean="0"/>
              <a:t>, CIA, </a:t>
            </a:r>
            <a:r>
              <a:rPr lang="en-US" sz="3200" dirty="0"/>
              <a:t>1970s</a:t>
            </a:r>
            <a:r>
              <a:rPr lang="en-US" sz="3200" dirty="0" smtClean="0"/>
              <a:t>) </a:t>
            </a:r>
            <a:r>
              <a:rPr lang="en-US" sz="3200" dirty="0" smtClean="0">
                <a:hlinkClick r:id="rId2"/>
              </a:rPr>
              <a:t>http</a:t>
            </a:r>
            <a:r>
              <a:rPr lang="en-US" sz="3200" dirty="0">
                <a:hlinkClick r:id="rId2"/>
              </a:rPr>
              <a:t>://competinghypotheses.org/</a:t>
            </a:r>
            <a:endParaRPr lang="en-US" sz="3200" dirty="0" smtClean="0"/>
          </a:p>
          <a:p>
            <a:pPr>
              <a:buFont typeface="Arial" charset="0"/>
              <a:buChar char="•"/>
            </a:pPr>
            <a:endParaRPr lang="en-US" sz="3200" dirty="0"/>
          </a:p>
        </p:txBody>
      </p:sp>
      <p:pic>
        <p:nvPicPr>
          <p:cNvPr id="6" name="Picture 5"/>
          <p:cNvPicPr>
            <a:picLocks noChangeAspect="1"/>
          </p:cNvPicPr>
          <p:nvPr/>
        </p:nvPicPr>
        <p:blipFill>
          <a:blip r:embed="rId3"/>
          <a:stretch>
            <a:fillRect/>
          </a:stretch>
        </p:blipFill>
        <p:spPr>
          <a:xfrm>
            <a:off x="456247" y="1836737"/>
            <a:ext cx="3012549" cy="4293748"/>
          </a:xfrm>
          <a:prstGeom prst="rect">
            <a:avLst/>
          </a:prstGeom>
        </p:spPr>
      </p:pic>
    </p:spTree>
    <p:extLst>
      <p:ext uri="{BB962C8B-B14F-4D97-AF65-F5344CB8AC3E}">
        <p14:creationId xmlns:p14="http://schemas.microsoft.com/office/powerpoint/2010/main" val="1992106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Competing hypotheses</a:t>
            </a:r>
            <a:endParaRPr lang="en-US" dirty="0"/>
          </a:p>
        </p:txBody>
      </p:sp>
      <p:sp>
        <p:nvSpPr>
          <p:cNvPr id="7" name="Content Placeholder 6"/>
          <p:cNvSpPr>
            <a:spLocks noGrp="1"/>
          </p:cNvSpPr>
          <p:nvPr>
            <p:ph sz="half" idx="2"/>
          </p:nvPr>
        </p:nvSpPr>
        <p:spPr>
          <a:xfrm>
            <a:off x="3619500" y="1836737"/>
            <a:ext cx="4341813" cy="4365625"/>
          </a:xfrm>
        </p:spPr>
        <p:txBody>
          <a:bodyPr>
            <a:normAutofit fontScale="92500" lnSpcReduction="20000"/>
          </a:bodyPr>
          <a:lstStyle/>
          <a:p>
            <a:pPr>
              <a:buFont typeface="Arial" charset="0"/>
              <a:buChar char="•"/>
            </a:pPr>
            <a:r>
              <a:rPr lang="en-US" sz="3200" dirty="0" smtClean="0">
                <a:effectLst/>
              </a:rPr>
              <a:t>Develop alternative hypotheses</a:t>
            </a:r>
          </a:p>
          <a:p>
            <a:pPr>
              <a:buFont typeface="Arial" charset="0"/>
              <a:buChar char="•"/>
            </a:pPr>
            <a:r>
              <a:rPr lang="en-US" sz="3200" dirty="0" smtClean="0">
                <a:effectLst/>
              </a:rPr>
              <a:t>Choose </a:t>
            </a:r>
            <a:r>
              <a:rPr lang="en-US" sz="3200" dirty="0" err="1" smtClean="0">
                <a:effectLst/>
              </a:rPr>
              <a:t>diagnosticity</a:t>
            </a:r>
            <a:r>
              <a:rPr lang="en-US" sz="3200" dirty="0" smtClean="0">
                <a:effectLst/>
              </a:rPr>
              <a:t>: an experimental test that </a:t>
            </a:r>
            <a:r>
              <a:rPr lang="en-US" sz="3200" dirty="0">
                <a:effectLst/>
              </a:rPr>
              <a:t>will give different results depending on which </a:t>
            </a:r>
            <a:r>
              <a:rPr lang="en-US" sz="3200" dirty="0" smtClean="0">
                <a:effectLst/>
              </a:rPr>
              <a:t>hypothesis is </a:t>
            </a:r>
            <a:r>
              <a:rPr lang="en-US" sz="3200" dirty="0">
                <a:effectLst/>
              </a:rPr>
              <a:t>true</a:t>
            </a:r>
            <a:r>
              <a:rPr lang="en-US" sz="3200" dirty="0" smtClean="0">
                <a:effectLst/>
              </a:rPr>
              <a:t>.</a:t>
            </a:r>
          </a:p>
          <a:p>
            <a:pPr>
              <a:buFont typeface="Arial" charset="0"/>
              <a:buChar char="•"/>
            </a:pPr>
            <a:r>
              <a:rPr lang="en-US" sz="3200" dirty="0" smtClean="0">
                <a:effectLst/>
              </a:rPr>
              <a:t>Consider Bayes Factors or Likelihood Ratio Tests</a:t>
            </a:r>
            <a:endParaRPr lang="en-US" sz="3200" dirty="0">
              <a:effectLst/>
            </a:endParaRPr>
          </a:p>
          <a:p>
            <a:pPr>
              <a:buFont typeface="Arial" charset="0"/>
              <a:buChar char="•"/>
            </a:pPr>
            <a:endParaRPr lang="en-US" sz="3200" dirty="0"/>
          </a:p>
        </p:txBody>
      </p:sp>
      <p:pic>
        <p:nvPicPr>
          <p:cNvPr id="6" name="Picture 5"/>
          <p:cNvPicPr>
            <a:picLocks noChangeAspect="1"/>
          </p:cNvPicPr>
          <p:nvPr/>
        </p:nvPicPr>
        <p:blipFill>
          <a:blip r:embed="rId3"/>
          <a:stretch>
            <a:fillRect/>
          </a:stretch>
        </p:blipFill>
        <p:spPr>
          <a:xfrm>
            <a:off x="456247" y="1836737"/>
            <a:ext cx="3012549" cy="4293748"/>
          </a:xfrm>
          <a:prstGeom prst="rect">
            <a:avLst/>
          </a:prstGeom>
        </p:spPr>
      </p:pic>
      <p:sp>
        <p:nvSpPr>
          <p:cNvPr id="3" name="TextBox 2"/>
          <p:cNvSpPr txBox="1"/>
          <p:nvPr/>
        </p:nvSpPr>
        <p:spPr>
          <a:xfrm>
            <a:off x="889000" y="6416328"/>
            <a:ext cx="4369017" cy="369332"/>
          </a:xfrm>
          <a:prstGeom prst="rect">
            <a:avLst/>
          </a:prstGeom>
          <a:noFill/>
        </p:spPr>
        <p:txBody>
          <a:bodyPr wrap="none" rtlCol="0">
            <a:spAutoFit/>
          </a:bodyPr>
          <a:lstStyle/>
          <a:p>
            <a:r>
              <a:rPr lang="en-US" dirty="0" smtClean="0"/>
              <a:t>Whitney et al.</a:t>
            </a:r>
            <a:r>
              <a:rPr lang="en-US" i="1" dirty="0"/>
              <a:t> </a:t>
            </a:r>
            <a:r>
              <a:rPr lang="en-US" i="1" dirty="0" smtClean="0"/>
              <a:t>Experimental Psychology</a:t>
            </a:r>
            <a:r>
              <a:rPr lang="en-US" dirty="0" smtClean="0"/>
              <a:t> (2012)</a:t>
            </a:r>
            <a:endParaRPr lang="en-US" dirty="0"/>
          </a:p>
        </p:txBody>
      </p:sp>
    </p:spTree>
    <p:extLst>
      <p:ext uri="{BB962C8B-B14F-4D97-AF65-F5344CB8AC3E}">
        <p14:creationId xmlns:p14="http://schemas.microsoft.com/office/powerpoint/2010/main" val="775039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5068" y="6073388"/>
            <a:ext cx="8585200" cy="533400"/>
          </a:xfrm>
          <a:prstGeom prst="rect">
            <a:avLst/>
          </a:prstGeom>
        </p:spPr>
      </p:pic>
      <p:pic>
        <p:nvPicPr>
          <p:cNvPr id="6" name="Picture 5"/>
          <p:cNvPicPr>
            <a:picLocks noChangeAspect="1"/>
          </p:cNvPicPr>
          <p:nvPr/>
        </p:nvPicPr>
        <p:blipFill>
          <a:blip r:embed="rId3"/>
          <a:stretch>
            <a:fillRect/>
          </a:stretch>
        </p:blipFill>
        <p:spPr>
          <a:xfrm>
            <a:off x="2571750" y="914399"/>
            <a:ext cx="3168650" cy="4558409"/>
          </a:xfrm>
          <a:prstGeom prst="rect">
            <a:avLst/>
          </a:prstGeom>
        </p:spPr>
      </p:pic>
    </p:spTree>
    <p:extLst>
      <p:ext uri="{BB962C8B-B14F-4D97-AF65-F5344CB8AC3E}">
        <p14:creationId xmlns:p14="http://schemas.microsoft.com/office/powerpoint/2010/main" val="969482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Sticking to your plan</a:t>
            </a:r>
            <a:endParaRPr lang="en-US" dirty="0"/>
          </a:p>
        </p:txBody>
      </p:sp>
      <p:sp>
        <p:nvSpPr>
          <p:cNvPr id="7" name="Content Placeholder 6"/>
          <p:cNvSpPr>
            <a:spLocks noGrp="1"/>
          </p:cNvSpPr>
          <p:nvPr>
            <p:ph sz="half" idx="2"/>
          </p:nvPr>
        </p:nvSpPr>
        <p:spPr>
          <a:xfrm>
            <a:off x="3619500" y="1836737"/>
            <a:ext cx="4837113" cy="4365625"/>
          </a:xfrm>
        </p:spPr>
        <p:txBody>
          <a:bodyPr>
            <a:normAutofit/>
          </a:bodyPr>
          <a:lstStyle/>
          <a:p>
            <a:pPr>
              <a:buFont typeface="Arial" charset="0"/>
              <a:buChar char="•"/>
            </a:pPr>
            <a:r>
              <a:rPr lang="en-US" sz="3200" dirty="0" smtClean="0">
                <a:effectLst/>
              </a:rPr>
              <a:t>Pre-registration</a:t>
            </a:r>
          </a:p>
          <a:p>
            <a:pPr>
              <a:buFont typeface="Arial" charset="0"/>
              <a:buChar char="•"/>
            </a:pPr>
            <a:r>
              <a:rPr lang="en-US" sz="3200" dirty="0" smtClean="0">
                <a:effectLst/>
              </a:rPr>
              <a:t>Registered reports</a:t>
            </a:r>
            <a:endParaRPr lang="en-US" sz="3200" dirty="0">
              <a:effectLst/>
            </a:endParaRPr>
          </a:p>
          <a:p>
            <a:pPr>
              <a:buFont typeface="Arial" charset="0"/>
              <a:buChar char="•"/>
            </a:pPr>
            <a:r>
              <a:rPr lang="en-US" sz="3200" dirty="0" smtClean="0"/>
              <a:t>Two-stage analysis: exploratory, then confirmatory</a:t>
            </a:r>
          </a:p>
          <a:p>
            <a:pPr>
              <a:buFont typeface="Arial" charset="0"/>
              <a:buChar char="•"/>
            </a:pPr>
            <a:r>
              <a:rPr lang="en-US" sz="3200" dirty="0" smtClean="0"/>
              <a:t>Open everything on Open Science Framework</a:t>
            </a:r>
          </a:p>
        </p:txBody>
      </p:sp>
      <p:pic>
        <p:nvPicPr>
          <p:cNvPr id="8" name="Picture 7"/>
          <p:cNvPicPr>
            <a:picLocks noChangeAspect="1"/>
          </p:cNvPicPr>
          <p:nvPr/>
        </p:nvPicPr>
        <p:blipFill>
          <a:blip r:embed="rId3"/>
          <a:stretch>
            <a:fillRect/>
          </a:stretch>
        </p:blipFill>
        <p:spPr>
          <a:xfrm>
            <a:off x="247650" y="1764860"/>
            <a:ext cx="2921770" cy="4203248"/>
          </a:xfrm>
          <a:prstGeom prst="rect">
            <a:avLst/>
          </a:prstGeom>
        </p:spPr>
      </p:pic>
      <p:sp>
        <p:nvSpPr>
          <p:cNvPr id="4" name="TextBox 3"/>
          <p:cNvSpPr txBox="1"/>
          <p:nvPr/>
        </p:nvSpPr>
        <p:spPr>
          <a:xfrm>
            <a:off x="2260600" y="6426200"/>
            <a:ext cx="4880375" cy="369332"/>
          </a:xfrm>
          <a:prstGeom prst="rect">
            <a:avLst/>
          </a:prstGeom>
          <a:noFill/>
        </p:spPr>
        <p:txBody>
          <a:bodyPr wrap="none" rtlCol="0">
            <a:spAutoFit/>
          </a:bodyPr>
          <a:lstStyle/>
          <a:p>
            <a:r>
              <a:rPr lang="en-US" dirty="0" err="1" smtClean="0"/>
              <a:t>Dutilh</a:t>
            </a:r>
            <a:r>
              <a:rPr lang="en-US" dirty="0" smtClean="0"/>
              <a:t> et al </a:t>
            </a:r>
            <a:r>
              <a:rPr lang="en-US" i="1" dirty="0" err="1" smtClean="0"/>
              <a:t>Atten</a:t>
            </a:r>
            <a:r>
              <a:rPr lang="en-US" i="1" dirty="0" smtClean="0"/>
              <a:t> Percept </a:t>
            </a:r>
            <a:r>
              <a:rPr lang="en-US" i="1" dirty="0" err="1" smtClean="0"/>
              <a:t>Psychophys</a:t>
            </a:r>
            <a:r>
              <a:rPr lang="en-US" i="1" dirty="0" smtClean="0"/>
              <a:t> (2017, in print)</a:t>
            </a:r>
            <a:endParaRPr lang="en-US" dirty="0"/>
          </a:p>
        </p:txBody>
      </p:sp>
    </p:spTree>
    <p:extLst>
      <p:ext uri="{BB962C8B-B14F-4D97-AF65-F5344CB8AC3E}">
        <p14:creationId xmlns:p14="http://schemas.microsoft.com/office/powerpoint/2010/main" val="239435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5068" y="6073388"/>
            <a:ext cx="8585200" cy="533400"/>
          </a:xfrm>
          <a:prstGeom prst="rect">
            <a:avLst/>
          </a:prstGeom>
        </p:spPr>
      </p:pic>
      <p:pic>
        <p:nvPicPr>
          <p:cNvPr id="6" name="Picture 5"/>
          <p:cNvPicPr>
            <a:picLocks noChangeAspect="1"/>
          </p:cNvPicPr>
          <p:nvPr/>
        </p:nvPicPr>
        <p:blipFill>
          <a:blip r:embed="rId3"/>
          <a:stretch>
            <a:fillRect/>
          </a:stretch>
        </p:blipFill>
        <p:spPr>
          <a:xfrm>
            <a:off x="2787650" y="882649"/>
            <a:ext cx="3079750" cy="4556589"/>
          </a:xfrm>
          <a:prstGeom prst="rect">
            <a:avLst/>
          </a:prstGeom>
        </p:spPr>
      </p:pic>
    </p:spTree>
    <p:extLst>
      <p:ext uri="{BB962C8B-B14F-4D97-AF65-F5344CB8AC3E}">
        <p14:creationId xmlns:p14="http://schemas.microsoft.com/office/powerpoint/2010/main" val="1363258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out of your own way</a:t>
            </a:r>
            <a:endParaRPr lang="en-US" dirty="0"/>
          </a:p>
        </p:txBody>
      </p:sp>
      <p:sp>
        <p:nvSpPr>
          <p:cNvPr id="7" name="Content Placeholder 6"/>
          <p:cNvSpPr>
            <a:spLocks noGrp="1"/>
          </p:cNvSpPr>
          <p:nvPr>
            <p:ph sz="half" idx="2"/>
          </p:nvPr>
        </p:nvSpPr>
        <p:spPr>
          <a:xfrm>
            <a:off x="3619500" y="1836737"/>
            <a:ext cx="4341813" cy="4365625"/>
          </a:xfrm>
        </p:spPr>
        <p:txBody>
          <a:bodyPr>
            <a:normAutofit/>
          </a:bodyPr>
          <a:lstStyle/>
          <a:p>
            <a:pPr>
              <a:buFont typeface="Arial" charset="0"/>
              <a:buChar char="•"/>
            </a:pPr>
            <a:r>
              <a:rPr lang="en-US" sz="3200" dirty="0" smtClean="0"/>
              <a:t>Permute labels</a:t>
            </a:r>
          </a:p>
          <a:p>
            <a:pPr>
              <a:buFont typeface="Arial" charset="0"/>
              <a:buChar char="•"/>
            </a:pPr>
            <a:r>
              <a:rPr lang="en-US" sz="3200" dirty="0" smtClean="0"/>
              <a:t>Scramble some variables </a:t>
            </a:r>
          </a:p>
          <a:p>
            <a:pPr>
              <a:buFont typeface="Arial" charset="0"/>
              <a:buChar char="•"/>
            </a:pPr>
            <a:r>
              <a:rPr lang="en-US" sz="3200" dirty="0" smtClean="0"/>
              <a:t>Jitter data</a:t>
            </a:r>
          </a:p>
        </p:txBody>
      </p:sp>
      <p:pic>
        <p:nvPicPr>
          <p:cNvPr id="6" name="Picture 5"/>
          <p:cNvPicPr>
            <a:picLocks noChangeAspect="1"/>
          </p:cNvPicPr>
          <p:nvPr/>
        </p:nvPicPr>
        <p:blipFill>
          <a:blip r:embed="rId3"/>
          <a:stretch>
            <a:fillRect/>
          </a:stretch>
        </p:blipFill>
        <p:spPr>
          <a:xfrm>
            <a:off x="184150" y="1454149"/>
            <a:ext cx="3079750" cy="4556589"/>
          </a:xfrm>
          <a:prstGeom prst="rect">
            <a:avLst/>
          </a:prstGeom>
        </p:spPr>
      </p:pic>
      <p:sp>
        <p:nvSpPr>
          <p:cNvPr id="3" name="TextBox 2"/>
          <p:cNvSpPr txBox="1"/>
          <p:nvPr/>
        </p:nvSpPr>
        <p:spPr>
          <a:xfrm>
            <a:off x="1549400" y="6400800"/>
            <a:ext cx="3570208" cy="369332"/>
          </a:xfrm>
          <a:prstGeom prst="rect">
            <a:avLst/>
          </a:prstGeom>
          <a:noFill/>
        </p:spPr>
        <p:txBody>
          <a:bodyPr wrap="none" rtlCol="0">
            <a:spAutoFit/>
          </a:bodyPr>
          <a:lstStyle/>
          <a:p>
            <a:r>
              <a:rPr lang="en-US" dirty="0" err="1" smtClean="0"/>
              <a:t>MacCoun</a:t>
            </a:r>
            <a:r>
              <a:rPr lang="en-US" dirty="0" smtClean="0"/>
              <a:t> &amp; </a:t>
            </a:r>
            <a:r>
              <a:rPr lang="en-US" dirty="0" err="1" smtClean="0"/>
              <a:t>Perlmutter</a:t>
            </a:r>
            <a:r>
              <a:rPr lang="en-US" dirty="0" smtClean="0"/>
              <a:t> </a:t>
            </a:r>
            <a:r>
              <a:rPr lang="en-US" i="1" dirty="0" smtClean="0"/>
              <a:t>Nature</a:t>
            </a:r>
            <a:r>
              <a:rPr lang="en-US" dirty="0" smtClean="0"/>
              <a:t> 2015</a:t>
            </a:r>
            <a:endParaRPr lang="en-US" dirty="0"/>
          </a:p>
        </p:txBody>
      </p:sp>
    </p:spTree>
    <p:extLst>
      <p:ext uri="{BB962C8B-B14F-4D97-AF65-F5344CB8AC3E}">
        <p14:creationId xmlns:p14="http://schemas.microsoft.com/office/powerpoint/2010/main" val="88399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0813" cy="856877"/>
          </a:xfrm>
        </p:spPr>
        <p:txBody>
          <a:bodyPr>
            <a:normAutofit fontScale="90000"/>
          </a:bodyPr>
          <a:lstStyle/>
          <a:p>
            <a:r>
              <a:rPr lang="en-US" dirty="0" smtClean="0"/>
              <a:t>Why this? </a:t>
            </a:r>
            <a:br>
              <a:rPr lang="en-US" dirty="0" smtClean="0"/>
            </a:br>
            <a:r>
              <a:rPr lang="en-US" dirty="0" smtClean="0"/>
              <a:t>A taxonomy of reproducibility</a:t>
            </a:r>
            <a:endParaRPr lang="en-US" dirty="0"/>
          </a:p>
        </p:txBody>
      </p:sp>
      <p:sp>
        <p:nvSpPr>
          <p:cNvPr id="3" name="Content Placeholder 2"/>
          <p:cNvSpPr>
            <a:spLocks noGrp="1"/>
          </p:cNvSpPr>
          <p:nvPr>
            <p:ph idx="1"/>
          </p:nvPr>
        </p:nvSpPr>
        <p:spPr>
          <a:xfrm>
            <a:off x="101600" y="1513540"/>
            <a:ext cx="5702300" cy="4836459"/>
          </a:xfrm>
        </p:spPr>
        <p:txBody>
          <a:bodyPr>
            <a:normAutofit/>
          </a:bodyPr>
          <a:lstStyle/>
          <a:p>
            <a:pPr>
              <a:buFont typeface="Arial"/>
              <a:buChar char="•"/>
            </a:pPr>
            <a:r>
              <a:rPr lang="en-US" sz="4400" dirty="0" smtClean="0"/>
              <a:t>Empirical</a:t>
            </a:r>
          </a:p>
          <a:p>
            <a:pPr>
              <a:buFont typeface="Arial"/>
              <a:buChar char="•"/>
            </a:pPr>
            <a:r>
              <a:rPr lang="en-US" sz="4400" dirty="0" smtClean="0"/>
              <a:t>Computational</a:t>
            </a:r>
          </a:p>
          <a:p>
            <a:pPr>
              <a:buFont typeface="Arial"/>
              <a:buChar char="•"/>
            </a:pPr>
            <a:r>
              <a:rPr lang="en-US" sz="4400" dirty="0" smtClean="0"/>
              <a:t>Statistical</a:t>
            </a:r>
          </a:p>
          <a:p>
            <a:pPr>
              <a:buFont typeface="Arial"/>
              <a:buChar char="•"/>
            </a:pPr>
            <a:endParaRPr lang="en-US" sz="3200" dirty="0"/>
          </a:p>
          <a:p>
            <a:pPr>
              <a:buFont typeface="Arial"/>
              <a:buChar char="•"/>
            </a:pPr>
            <a:endParaRPr lang="en-US" sz="3200" dirty="0" smtClean="0"/>
          </a:p>
          <a:p>
            <a:pPr marL="0" indent="0">
              <a:buNone/>
            </a:pPr>
            <a:r>
              <a:rPr lang="en-US" dirty="0" err="1" smtClean="0"/>
              <a:t>Stodden</a:t>
            </a:r>
            <a:r>
              <a:rPr lang="en-US" dirty="0" smtClean="0"/>
              <a:t>, </a:t>
            </a:r>
            <a:r>
              <a:rPr lang="en-US" i="1" dirty="0" smtClean="0"/>
              <a:t>IMS Bulletin </a:t>
            </a:r>
            <a:r>
              <a:rPr lang="en-US" dirty="0" smtClean="0"/>
              <a:t>(2013)</a:t>
            </a:r>
            <a:endParaRPr lang="en-US" dirty="0"/>
          </a:p>
        </p:txBody>
      </p:sp>
    </p:spTree>
    <p:extLst>
      <p:ext uri="{BB962C8B-B14F-4D97-AF65-F5344CB8AC3E}">
        <p14:creationId xmlns:p14="http://schemas.microsoft.com/office/powerpoint/2010/main" val="461014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Doing it all: </a:t>
            </a:r>
            <a:r>
              <a:rPr lang="en-US" dirty="0" err="1" smtClean="0"/>
              <a:t>Dutilh</a:t>
            </a:r>
            <a:r>
              <a:rPr lang="en-US" dirty="0" smtClean="0"/>
              <a:t> et al</a:t>
            </a:r>
            <a:endParaRPr lang="en-US" dirty="0"/>
          </a:p>
        </p:txBody>
      </p:sp>
      <p:sp>
        <p:nvSpPr>
          <p:cNvPr id="4" name="TextBox 3"/>
          <p:cNvSpPr txBox="1"/>
          <p:nvPr/>
        </p:nvSpPr>
        <p:spPr>
          <a:xfrm>
            <a:off x="2260600" y="6426200"/>
            <a:ext cx="4880375" cy="369332"/>
          </a:xfrm>
          <a:prstGeom prst="rect">
            <a:avLst/>
          </a:prstGeom>
          <a:noFill/>
        </p:spPr>
        <p:txBody>
          <a:bodyPr wrap="none" rtlCol="0">
            <a:spAutoFit/>
          </a:bodyPr>
          <a:lstStyle/>
          <a:p>
            <a:r>
              <a:rPr lang="en-US" dirty="0" err="1" smtClean="0"/>
              <a:t>Dutilh</a:t>
            </a:r>
            <a:r>
              <a:rPr lang="en-US" dirty="0" smtClean="0"/>
              <a:t> et al </a:t>
            </a:r>
            <a:r>
              <a:rPr lang="en-US" i="1" dirty="0" err="1" smtClean="0"/>
              <a:t>Atten</a:t>
            </a:r>
            <a:r>
              <a:rPr lang="en-US" i="1" dirty="0" smtClean="0"/>
              <a:t> Percept </a:t>
            </a:r>
            <a:r>
              <a:rPr lang="en-US" i="1" dirty="0" err="1" smtClean="0"/>
              <a:t>Psychophys</a:t>
            </a:r>
            <a:r>
              <a:rPr lang="en-US" i="1" dirty="0" smtClean="0"/>
              <a:t> (2017, in print)</a:t>
            </a:r>
            <a:endParaRPr lang="en-US" dirty="0"/>
          </a:p>
        </p:txBody>
      </p:sp>
      <p:sp>
        <p:nvSpPr>
          <p:cNvPr id="3" name="TextBox 2"/>
          <p:cNvSpPr txBox="1"/>
          <p:nvPr/>
        </p:nvSpPr>
        <p:spPr>
          <a:xfrm>
            <a:off x="3352800" y="5986693"/>
            <a:ext cx="2031325" cy="369332"/>
          </a:xfrm>
          <a:prstGeom prst="rect">
            <a:avLst/>
          </a:prstGeom>
          <a:noFill/>
        </p:spPr>
        <p:txBody>
          <a:bodyPr wrap="none" rtlCol="0">
            <a:spAutoFit/>
          </a:bodyPr>
          <a:lstStyle/>
          <a:p>
            <a:r>
              <a:rPr lang="en-US" dirty="0">
                <a:hlinkClick r:id="rId3"/>
              </a:rPr>
              <a:t>https://osf.io/qc5dh/</a:t>
            </a:r>
            <a:endParaRPr lang="en-US" dirty="0"/>
          </a:p>
        </p:txBody>
      </p:sp>
      <p:pic>
        <p:nvPicPr>
          <p:cNvPr id="5" name="Picture 4"/>
          <p:cNvPicPr>
            <a:picLocks noChangeAspect="1"/>
          </p:cNvPicPr>
          <p:nvPr/>
        </p:nvPicPr>
        <p:blipFill>
          <a:blip r:embed="rId4"/>
          <a:stretch>
            <a:fillRect/>
          </a:stretch>
        </p:blipFill>
        <p:spPr>
          <a:xfrm>
            <a:off x="507661" y="1621069"/>
            <a:ext cx="8126577" cy="3463340"/>
          </a:xfrm>
          <a:prstGeom prst="rect">
            <a:avLst/>
          </a:prstGeom>
        </p:spPr>
      </p:pic>
    </p:spTree>
    <p:extLst>
      <p:ext uri="{BB962C8B-B14F-4D97-AF65-F5344CB8AC3E}">
        <p14:creationId xmlns:p14="http://schemas.microsoft.com/office/powerpoint/2010/main" val="114521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Doing it all: </a:t>
            </a:r>
            <a:r>
              <a:rPr lang="en-US" dirty="0" err="1" smtClean="0"/>
              <a:t>Dutilh</a:t>
            </a:r>
            <a:r>
              <a:rPr lang="en-US" dirty="0" smtClean="0"/>
              <a:t> et al</a:t>
            </a:r>
            <a:endParaRPr lang="en-US" dirty="0"/>
          </a:p>
        </p:txBody>
      </p:sp>
      <p:sp>
        <p:nvSpPr>
          <p:cNvPr id="7" name="Content Placeholder 6"/>
          <p:cNvSpPr>
            <a:spLocks noGrp="1"/>
          </p:cNvSpPr>
          <p:nvPr>
            <p:ph sz="half" idx="2"/>
          </p:nvPr>
        </p:nvSpPr>
        <p:spPr>
          <a:xfrm>
            <a:off x="177800" y="1550894"/>
            <a:ext cx="8547100" cy="4365625"/>
          </a:xfrm>
        </p:spPr>
        <p:txBody>
          <a:bodyPr>
            <a:normAutofit fontScale="70000" lnSpcReduction="20000"/>
          </a:bodyPr>
          <a:lstStyle/>
          <a:p>
            <a:pPr>
              <a:buFont typeface="Arial" charset="0"/>
              <a:buChar char="•"/>
            </a:pPr>
            <a:r>
              <a:rPr lang="en-US" sz="3200" dirty="0" smtClean="0"/>
              <a:t>Studying Worst Performance Rule (</a:t>
            </a:r>
            <a:r>
              <a:rPr lang="en-US" sz="3200" dirty="0" err="1" smtClean="0"/>
              <a:t>Baumeister</a:t>
            </a:r>
            <a:r>
              <a:rPr lang="en-US" sz="3200" dirty="0" smtClean="0"/>
              <a:t> &amp; </a:t>
            </a:r>
            <a:r>
              <a:rPr lang="en-US" sz="3200" dirty="0" err="1" smtClean="0"/>
              <a:t>Kellas</a:t>
            </a:r>
            <a:r>
              <a:rPr lang="en-US" sz="3200" dirty="0" smtClean="0"/>
              <a:t>, 1968)</a:t>
            </a:r>
          </a:p>
          <a:p>
            <a:pPr>
              <a:buFont typeface="Arial" charset="0"/>
              <a:buChar char="•"/>
            </a:pPr>
            <a:r>
              <a:rPr lang="en-US" sz="3200" dirty="0" smtClean="0"/>
              <a:t>4 </a:t>
            </a:r>
            <a:r>
              <a:rPr lang="en-US" sz="3200" dirty="0"/>
              <a:t>specific tests with competing hypotheses, using Bayes </a:t>
            </a:r>
            <a:r>
              <a:rPr lang="en-US" sz="3200" dirty="0" smtClean="0"/>
              <a:t>Factors</a:t>
            </a:r>
            <a:endParaRPr lang="en-US" sz="3200" dirty="0"/>
          </a:p>
          <a:p>
            <a:pPr>
              <a:buFont typeface="Arial" charset="0"/>
              <a:buChar char="•"/>
            </a:pPr>
            <a:r>
              <a:rPr lang="en-US" sz="3200" dirty="0" smtClean="0"/>
              <a:t>“Registered Report”</a:t>
            </a:r>
          </a:p>
          <a:p>
            <a:pPr>
              <a:buFont typeface="Arial" charset="0"/>
              <a:buChar char="•"/>
            </a:pPr>
            <a:r>
              <a:rPr lang="en-US" sz="3200" dirty="0" smtClean="0"/>
              <a:t>Blinded data</a:t>
            </a:r>
            <a:r>
              <a:rPr lang="en-US" sz="3200" dirty="0"/>
              <a:t>:</a:t>
            </a:r>
            <a:r>
              <a:rPr lang="en-US" sz="3200" dirty="0" smtClean="0"/>
              <a:t> one response variable randomly permuted</a:t>
            </a:r>
          </a:p>
          <a:p>
            <a:pPr>
              <a:buFont typeface="Arial" charset="0"/>
              <a:buChar char="•"/>
            </a:pPr>
            <a:r>
              <a:rPr lang="en-US" sz="3200" dirty="0" smtClean="0"/>
              <a:t>Code locked and posted on Open Science Framework</a:t>
            </a:r>
          </a:p>
          <a:p>
            <a:pPr>
              <a:buFont typeface="Arial" charset="0"/>
              <a:buChar char="•"/>
            </a:pPr>
            <a:r>
              <a:rPr lang="en-US" sz="3200" dirty="0" smtClean="0"/>
              <a:t>Code applied to </a:t>
            </a:r>
            <a:r>
              <a:rPr lang="en-US" sz="3200" dirty="0" err="1" smtClean="0"/>
              <a:t>unblinded</a:t>
            </a:r>
            <a:r>
              <a:rPr lang="en-US" sz="3200" dirty="0" smtClean="0"/>
              <a:t> data for confirmatory results</a:t>
            </a:r>
          </a:p>
          <a:p>
            <a:pPr>
              <a:buFont typeface="Arial" charset="0"/>
              <a:buChar char="•"/>
            </a:pPr>
            <a:r>
              <a:rPr lang="en-US" sz="3200" dirty="0"/>
              <a:t>E</a:t>
            </a:r>
            <a:r>
              <a:rPr lang="en-US" sz="3200" dirty="0" smtClean="0"/>
              <a:t>xploratory analysis of real data</a:t>
            </a:r>
          </a:p>
          <a:p>
            <a:pPr>
              <a:buFont typeface="Arial" charset="0"/>
              <a:buChar char="•"/>
            </a:pPr>
            <a:r>
              <a:rPr lang="en-US" sz="3200" dirty="0" smtClean="0"/>
              <a:t>Two theoretical explanations </a:t>
            </a:r>
            <a:r>
              <a:rPr lang="en-US" sz="3200" smtClean="0"/>
              <a:t>for conflicting results</a:t>
            </a:r>
            <a:endParaRPr lang="en-US" sz="3200" dirty="0" smtClean="0"/>
          </a:p>
          <a:p>
            <a:pPr>
              <a:buFont typeface="Arial" charset="0"/>
              <a:buChar char="•"/>
            </a:pPr>
            <a:endParaRPr lang="en-US" sz="3200" dirty="0" smtClean="0"/>
          </a:p>
          <a:p>
            <a:pPr>
              <a:buFont typeface="Arial" charset="0"/>
              <a:buChar char="•"/>
            </a:pPr>
            <a:endParaRPr lang="en-US" sz="3200" dirty="0" smtClean="0"/>
          </a:p>
          <a:p>
            <a:pPr>
              <a:buFont typeface="Arial" charset="0"/>
              <a:buChar char="•"/>
            </a:pPr>
            <a:endParaRPr lang="en-US" sz="3200" dirty="0"/>
          </a:p>
          <a:p>
            <a:pPr>
              <a:buFont typeface="Arial" charset="0"/>
              <a:buChar char="•"/>
            </a:pPr>
            <a:endParaRPr lang="en-US" sz="3200" dirty="0"/>
          </a:p>
        </p:txBody>
      </p:sp>
      <p:sp>
        <p:nvSpPr>
          <p:cNvPr id="4" name="TextBox 3"/>
          <p:cNvSpPr txBox="1"/>
          <p:nvPr/>
        </p:nvSpPr>
        <p:spPr>
          <a:xfrm>
            <a:off x="2260600" y="6426200"/>
            <a:ext cx="4880375" cy="369332"/>
          </a:xfrm>
          <a:prstGeom prst="rect">
            <a:avLst/>
          </a:prstGeom>
          <a:noFill/>
        </p:spPr>
        <p:txBody>
          <a:bodyPr wrap="none" rtlCol="0">
            <a:spAutoFit/>
          </a:bodyPr>
          <a:lstStyle/>
          <a:p>
            <a:r>
              <a:rPr lang="en-US" dirty="0" err="1" smtClean="0"/>
              <a:t>Dutilh</a:t>
            </a:r>
            <a:r>
              <a:rPr lang="en-US" dirty="0" smtClean="0"/>
              <a:t> et al </a:t>
            </a:r>
            <a:r>
              <a:rPr lang="en-US" i="1" dirty="0" err="1" smtClean="0"/>
              <a:t>Atten</a:t>
            </a:r>
            <a:r>
              <a:rPr lang="en-US" i="1" dirty="0" smtClean="0"/>
              <a:t> Percept </a:t>
            </a:r>
            <a:r>
              <a:rPr lang="en-US" i="1" dirty="0" err="1" smtClean="0"/>
              <a:t>Psychophys</a:t>
            </a:r>
            <a:r>
              <a:rPr lang="en-US" i="1" dirty="0" smtClean="0"/>
              <a:t> (2017, in print)</a:t>
            </a:r>
            <a:endParaRPr lang="en-US" dirty="0"/>
          </a:p>
        </p:txBody>
      </p:sp>
      <p:sp>
        <p:nvSpPr>
          <p:cNvPr id="3" name="TextBox 2"/>
          <p:cNvSpPr txBox="1"/>
          <p:nvPr/>
        </p:nvSpPr>
        <p:spPr>
          <a:xfrm>
            <a:off x="3352800" y="5986693"/>
            <a:ext cx="2031325" cy="369332"/>
          </a:xfrm>
          <a:prstGeom prst="rect">
            <a:avLst/>
          </a:prstGeom>
          <a:noFill/>
        </p:spPr>
        <p:txBody>
          <a:bodyPr wrap="none" rtlCol="0">
            <a:spAutoFit/>
          </a:bodyPr>
          <a:lstStyle/>
          <a:p>
            <a:r>
              <a:rPr lang="en-US" dirty="0">
                <a:hlinkClick r:id="rId3"/>
              </a:rPr>
              <a:t>https://osf.io/qc5dh/</a:t>
            </a:r>
            <a:endParaRPr lang="en-US" dirty="0"/>
          </a:p>
        </p:txBody>
      </p:sp>
    </p:spTree>
    <p:extLst>
      <p:ext uri="{BB962C8B-B14F-4D97-AF65-F5344CB8AC3E}">
        <p14:creationId xmlns:p14="http://schemas.microsoft.com/office/powerpoint/2010/main" val="2041580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800" y="1066800"/>
            <a:ext cx="8024813" cy="5791200"/>
          </a:xfrm>
        </p:spPr>
        <p:txBody>
          <a:bodyPr>
            <a:noAutofit/>
          </a:bodyPr>
          <a:lstStyle/>
          <a:p>
            <a:pPr marL="0" indent="0" algn="ctr">
              <a:buNone/>
            </a:pPr>
            <a:r>
              <a:rPr lang="en-US" sz="2400" dirty="0" smtClean="0">
                <a:effectLst/>
              </a:rPr>
              <a:t>“</a:t>
            </a:r>
            <a:r>
              <a:rPr lang="en-US" sz="2400" dirty="0">
                <a:effectLst/>
              </a:rPr>
              <a:t>Our intuition when we start looking at 50 or hundreds of variables </a:t>
            </a:r>
            <a:r>
              <a:rPr lang="en-US" sz="2400" i="1" dirty="0">
                <a:effectLst/>
              </a:rPr>
              <a:t>sucks</a:t>
            </a:r>
            <a:r>
              <a:rPr lang="en-US" sz="2400" dirty="0">
                <a:effectLst/>
              </a:rPr>
              <a:t>.” </a:t>
            </a:r>
            <a:r>
              <a:rPr lang="en-US" sz="2000" i="1" dirty="0" smtClean="0">
                <a:effectLst/>
              </a:rPr>
              <a:t>–Keith </a:t>
            </a:r>
            <a:r>
              <a:rPr lang="en-US" sz="2000" i="1" dirty="0" err="1">
                <a:effectLst/>
              </a:rPr>
              <a:t>Baggerly</a:t>
            </a:r>
            <a:r>
              <a:rPr lang="en-US" sz="2000" i="1" dirty="0">
                <a:effectLst/>
              </a:rPr>
              <a:t>, statistician, UT MD Anderson Cancer Center</a:t>
            </a:r>
            <a:endParaRPr lang="en-US" sz="2400" i="1" dirty="0">
              <a:effectLst/>
            </a:endParaRPr>
          </a:p>
          <a:p>
            <a:pPr marL="0" indent="0" algn="ctr">
              <a:buNone/>
            </a:pPr>
            <a:r>
              <a:rPr lang="en-US" sz="2400" dirty="0">
                <a:effectLst/>
              </a:rPr>
              <a:t>“I believe we are in the steroids era of social science.” </a:t>
            </a:r>
            <a:r>
              <a:rPr lang="en-US" sz="2000" i="1" dirty="0" smtClean="0">
                <a:effectLst/>
              </a:rPr>
              <a:t>–Andrew </a:t>
            </a:r>
            <a:r>
              <a:rPr lang="en-US" sz="2000" i="1" dirty="0">
                <a:effectLst/>
              </a:rPr>
              <a:t>King, management researcher, Dartmouth College</a:t>
            </a:r>
            <a:endParaRPr lang="en-US" sz="2400" i="1" dirty="0">
              <a:effectLst/>
            </a:endParaRPr>
          </a:p>
          <a:p>
            <a:pPr marL="0" indent="0" algn="ctr">
              <a:buNone/>
            </a:pPr>
            <a:r>
              <a:rPr lang="en-US" sz="2400" dirty="0">
                <a:effectLst/>
              </a:rPr>
              <a:t>“. . . If people seem to get remarkable results, then it raises the bar for everybody else to get equally remarkable results. Once people started routinely reporting brain-behavior correlations of 0.85, which is in actuality almost impossible, if you had a 0.4, then you were saying, ‘Gee, I’m not really doing this very well.’” </a:t>
            </a:r>
            <a:r>
              <a:rPr lang="en-US" sz="2000" i="1" dirty="0" smtClean="0">
                <a:effectLst/>
              </a:rPr>
              <a:t>–Hal </a:t>
            </a:r>
            <a:r>
              <a:rPr lang="en-US" sz="2000" i="1" dirty="0" err="1">
                <a:effectLst/>
              </a:rPr>
              <a:t>Pashler</a:t>
            </a:r>
            <a:r>
              <a:rPr lang="en-US" sz="2000" i="1" dirty="0">
                <a:effectLst/>
              </a:rPr>
              <a:t>, </a:t>
            </a:r>
            <a:r>
              <a:rPr lang="en-US" sz="2000" i="1" dirty="0" smtClean="0">
                <a:effectLst/>
              </a:rPr>
              <a:t>psychologist</a:t>
            </a:r>
            <a:r>
              <a:rPr lang="en-US" sz="2000" i="1" dirty="0">
                <a:effectLst/>
              </a:rPr>
              <a:t>, UC San </a:t>
            </a:r>
            <a:r>
              <a:rPr lang="en-US" sz="2000" i="1" dirty="0" smtClean="0">
                <a:effectLst/>
              </a:rPr>
              <a:t>Diego</a:t>
            </a:r>
          </a:p>
          <a:p>
            <a:pPr marL="0" indent="0" algn="ctr">
              <a:buNone/>
            </a:pPr>
            <a:r>
              <a:rPr lang="en-US" sz="2400" dirty="0">
                <a:effectLst/>
              </a:rPr>
              <a:t>“Science is an ongoing race between our inventing ways to fool ourselves, and our inventing ways to avoid fooling ourselves.” </a:t>
            </a:r>
            <a:r>
              <a:rPr lang="en-US" sz="2000" i="1" dirty="0" smtClean="0">
                <a:effectLst/>
              </a:rPr>
              <a:t>–Saul </a:t>
            </a:r>
            <a:r>
              <a:rPr lang="en-US" sz="2000" i="1" dirty="0" err="1">
                <a:effectLst/>
              </a:rPr>
              <a:t>Perlmutter</a:t>
            </a:r>
            <a:r>
              <a:rPr lang="en-US" sz="2000" i="1" dirty="0">
                <a:effectLst/>
              </a:rPr>
              <a:t>, </a:t>
            </a:r>
            <a:r>
              <a:rPr lang="en-US" sz="2000" i="1" dirty="0" err="1">
                <a:effectLst/>
              </a:rPr>
              <a:t>astrophycisist</a:t>
            </a:r>
            <a:r>
              <a:rPr lang="en-US" sz="2000" i="1" dirty="0">
                <a:effectLst/>
              </a:rPr>
              <a:t>, UC Berkeley</a:t>
            </a:r>
          </a:p>
          <a:p>
            <a:pPr marL="0" indent="0" algn="ctr">
              <a:buNone/>
            </a:pPr>
            <a:endParaRPr lang="en-US" sz="2400" dirty="0"/>
          </a:p>
        </p:txBody>
      </p:sp>
      <p:sp>
        <p:nvSpPr>
          <p:cNvPr id="4" name="Title 1"/>
          <p:cNvSpPr>
            <a:spLocks noGrp="1"/>
          </p:cNvSpPr>
          <p:nvPr>
            <p:ph type="title"/>
          </p:nvPr>
        </p:nvSpPr>
        <p:spPr>
          <a:xfrm>
            <a:off x="685800" y="177801"/>
            <a:ext cx="7770813" cy="457200"/>
          </a:xfrm>
        </p:spPr>
        <p:txBody>
          <a:bodyPr>
            <a:normAutofit fontScale="90000"/>
          </a:bodyPr>
          <a:lstStyle/>
          <a:p>
            <a:r>
              <a:rPr lang="en-US" smtClean="0"/>
              <a:t>Why now?</a:t>
            </a:r>
            <a:endParaRPr lang="en-US" dirty="0"/>
          </a:p>
        </p:txBody>
      </p:sp>
    </p:spTree>
    <p:extLst>
      <p:ext uri="{BB962C8B-B14F-4D97-AF65-F5344CB8AC3E}">
        <p14:creationId xmlns:p14="http://schemas.microsoft.com/office/powerpoint/2010/main" val="395602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5900" y="171450"/>
            <a:ext cx="7874000" cy="3175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p:cNvPicPr>
            <a:picLocks noChangeAspect="1"/>
          </p:cNvPicPr>
          <p:nvPr/>
        </p:nvPicPr>
        <p:blipFill>
          <a:blip r:embed="rId3"/>
          <a:stretch>
            <a:fillRect/>
          </a:stretch>
        </p:blipFill>
        <p:spPr>
          <a:xfrm>
            <a:off x="762000" y="3346450"/>
            <a:ext cx="8204200" cy="3340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4"/>
          <a:stretch>
            <a:fillRect/>
          </a:stretch>
        </p:blipFill>
        <p:spPr>
          <a:xfrm>
            <a:off x="5765800" y="171450"/>
            <a:ext cx="2324100" cy="584200"/>
          </a:xfrm>
          <a:prstGeom prst="rect">
            <a:avLst/>
          </a:prstGeom>
        </p:spPr>
      </p:pic>
    </p:spTree>
    <p:extLst>
      <p:ext uri="{BB962C8B-B14F-4D97-AF65-F5344CB8AC3E}">
        <p14:creationId xmlns:p14="http://schemas.microsoft.com/office/powerpoint/2010/main" val="1866593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6278" y="0"/>
            <a:ext cx="5871444" cy="6858000"/>
          </a:xfrm>
          <a:prstGeom prst="rect">
            <a:avLst/>
          </a:prstGeom>
        </p:spPr>
      </p:pic>
    </p:spTree>
    <p:extLst>
      <p:ext uri="{BB962C8B-B14F-4D97-AF65-F5344CB8AC3E}">
        <p14:creationId xmlns:p14="http://schemas.microsoft.com/office/powerpoint/2010/main" val="19620700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47321" y="976040"/>
            <a:ext cx="2890522" cy="4657869"/>
          </a:xfrm>
          <a:prstGeom prst="rect">
            <a:avLst/>
          </a:prstGeom>
        </p:spPr>
      </p:pic>
      <p:pic>
        <p:nvPicPr>
          <p:cNvPr id="3" name="Picture 2"/>
          <p:cNvPicPr>
            <a:picLocks noChangeAspect="1"/>
          </p:cNvPicPr>
          <p:nvPr/>
        </p:nvPicPr>
        <p:blipFill>
          <a:blip r:embed="rId3"/>
          <a:stretch>
            <a:fillRect/>
          </a:stretch>
        </p:blipFill>
        <p:spPr>
          <a:xfrm>
            <a:off x="274582" y="6014998"/>
            <a:ext cx="8636000" cy="673100"/>
          </a:xfrm>
          <a:prstGeom prst="rect">
            <a:avLst/>
          </a:prstGeom>
        </p:spPr>
      </p:pic>
      <p:sp>
        <p:nvSpPr>
          <p:cNvPr id="5" name="TextBox 4"/>
          <p:cNvSpPr txBox="1"/>
          <p:nvPr/>
        </p:nvSpPr>
        <p:spPr>
          <a:xfrm>
            <a:off x="340719" y="133286"/>
            <a:ext cx="2806602" cy="923330"/>
          </a:xfrm>
          <a:prstGeom prst="rect">
            <a:avLst/>
          </a:prstGeom>
          <a:noFill/>
        </p:spPr>
        <p:txBody>
          <a:bodyPr wrap="none" rtlCol="0">
            <a:spAutoFit/>
          </a:bodyPr>
          <a:lstStyle/>
          <a:p>
            <a:r>
              <a:rPr lang="en-US" sz="5400" dirty="0" smtClean="0"/>
              <a:t>Problems</a:t>
            </a:r>
            <a:endParaRPr lang="en-US" sz="5400" dirty="0"/>
          </a:p>
        </p:txBody>
      </p:sp>
    </p:spTree>
    <p:extLst>
      <p:ext uri="{BB962C8B-B14F-4D97-AF65-F5344CB8AC3E}">
        <p14:creationId xmlns:p14="http://schemas.microsoft.com/office/powerpoint/2010/main" val="46762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21023"/>
            <a:ext cx="8661400" cy="1429871"/>
          </a:xfrm>
        </p:spPr>
        <p:txBody>
          <a:bodyPr>
            <a:normAutofit/>
          </a:bodyPr>
          <a:lstStyle/>
          <a:p>
            <a:r>
              <a:rPr lang="en-US" dirty="0" smtClean="0"/>
              <a:t>Overlooking many explanations</a:t>
            </a:r>
            <a:endParaRPr lang="en-US" dirty="0"/>
          </a:p>
        </p:txBody>
      </p:sp>
      <p:sp>
        <p:nvSpPr>
          <p:cNvPr id="9" name="Content Placeholder 8"/>
          <p:cNvSpPr>
            <a:spLocks noGrp="1"/>
          </p:cNvSpPr>
          <p:nvPr>
            <p:ph sz="half" idx="2"/>
          </p:nvPr>
        </p:nvSpPr>
        <p:spPr>
          <a:xfrm>
            <a:off x="3572673" y="1735003"/>
            <a:ext cx="4223067" cy="4673273"/>
          </a:xfrm>
        </p:spPr>
        <p:txBody>
          <a:bodyPr>
            <a:normAutofit/>
          </a:bodyPr>
          <a:lstStyle/>
          <a:p>
            <a:pPr marL="0" indent="0" algn="ctr">
              <a:buNone/>
            </a:pPr>
            <a:r>
              <a:rPr lang="en-US" sz="4000" i="1" dirty="0" smtClean="0"/>
              <a:t>“If p, then q” </a:t>
            </a:r>
          </a:p>
          <a:p>
            <a:pPr marL="0" indent="0" algn="ctr">
              <a:buNone/>
            </a:pPr>
            <a:r>
              <a:rPr lang="en-US" sz="4000" dirty="0" smtClean="0"/>
              <a:t>does not mean </a:t>
            </a:r>
          </a:p>
          <a:p>
            <a:pPr marL="0" indent="0" algn="ctr">
              <a:buNone/>
            </a:pPr>
            <a:r>
              <a:rPr lang="en-US" sz="4000" i="1" dirty="0" smtClean="0"/>
              <a:t>“p is the only thing leading to q”</a:t>
            </a:r>
          </a:p>
        </p:txBody>
      </p:sp>
      <p:pic>
        <p:nvPicPr>
          <p:cNvPr id="10" name="Content Placeholder 9"/>
          <p:cNvPicPr>
            <a:picLocks noGrp="1" noChangeAspect="1"/>
          </p:cNvPicPr>
          <p:nvPr>
            <p:ph sz="half" idx="1"/>
          </p:nvPr>
        </p:nvPicPr>
        <p:blipFill>
          <a:blip r:embed="rId3"/>
          <a:stretch>
            <a:fillRect/>
          </a:stretch>
        </p:blipFill>
        <p:spPr>
          <a:xfrm>
            <a:off x="415131" y="1550894"/>
            <a:ext cx="2222500" cy="3581400"/>
          </a:xfrm>
          <a:prstGeom prst="rect">
            <a:avLst/>
          </a:prstGeom>
        </p:spPr>
      </p:pic>
      <p:sp>
        <p:nvSpPr>
          <p:cNvPr id="11" name="Rectangle 10"/>
          <p:cNvSpPr/>
          <p:nvPr/>
        </p:nvSpPr>
        <p:spPr>
          <a:xfrm>
            <a:off x="415131" y="6279384"/>
            <a:ext cx="4904108" cy="523220"/>
          </a:xfrm>
          <a:prstGeom prst="rect">
            <a:avLst/>
          </a:prstGeom>
        </p:spPr>
        <p:txBody>
          <a:bodyPr wrap="square">
            <a:spAutoFit/>
          </a:bodyPr>
          <a:lstStyle/>
          <a:p>
            <a:r>
              <a:rPr lang="en-US" sz="1400" dirty="0" smtClean="0"/>
              <a:t>Fiedler, Klaus, in </a:t>
            </a:r>
            <a:r>
              <a:rPr lang="en-US" sz="1400" i="1" dirty="0" smtClean="0"/>
              <a:t>Social Psychology and Morality </a:t>
            </a:r>
            <a:r>
              <a:rPr lang="en-US" sz="1400" dirty="0" smtClean="0"/>
              <a:t>(2015)</a:t>
            </a:r>
          </a:p>
          <a:p>
            <a:r>
              <a:rPr lang="en-US" sz="1400" dirty="0" smtClean="0"/>
              <a:t>Barletta </a:t>
            </a:r>
            <a:r>
              <a:rPr lang="en-US" sz="1400" i="1" dirty="0" smtClean="0"/>
              <a:t>The Nonproliferation Review</a:t>
            </a:r>
            <a:r>
              <a:rPr lang="en-US" sz="1400" dirty="0" smtClean="0"/>
              <a:t> (1998)</a:t>
            </a:r>
            <a:endParaRPr lang="en-US" sz="1400" dirty="0"/>
          </a:p>
        </p:txBody>
      </p:sp>
      <p:pic>
        <p:nvPicPr>
          <p:cNvPr id="4098" name="Picture 2" descr="o WMDs: Clinton ordered a cruise missile attack on the al-Shifa pharmaceutic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0" y="5160479"/>
            <a:ext cx="2476501" cy="169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53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 using likelihoods correctly</a:t>
            </a:r>
            <a:endParaRPr lang="en-US" dirty="0"/>
          </a:p>
        </p:txBody>
      </p:sp>
      <p:pic>
        <p:nvPicPr>
          <p:cNvPr id="10" name="Content Placeholder 9"/>
          <p:cNvPicPr>
            <a:picLocks noGrp="1" noChangeAspect="1"/>
          </p:cNvPicPr>
          <p:nvPr>
            <p:ph sz="half" idx="1"/>
          </p:nvPr>
        </p:nvPicPr>
        <p:blipFill>
          <a:blip r:embed="rId3"/>
          <a:stretch>
            <a:fillRect/>
          </a:stretch>
        </p:blipFill>
        <p:spPr>
          <a:xfrm>
            <a:off x="415131" y="1550894"/>
            <a:ext cx="2222500" cy="3581400"/>
          </a:xfrm>
          <a:prstGeom prst="rect">
            <a:avLst/>
          </a:prstGeom>
        </p:spPr>
      </p:pic>
      <p:pic>
        <p:nvPicPr>
          <p:cNvPr id="6" name="Content Placeholder 5"/>
          <p:cNvPicPr>
            <a:picLocks noGrp="1" noChangeAspect="1"/>
          </p:cNvPicPr>
          <p:nvPr>
            <p:ph sz="half" idx="2"/>
          </p:nvPr>
        </p:nvPicPr>
        <p:blipFill>
          <a:blip r:embed="rId4"/>
          <a:stretch>
            <a:fillRect/>
          </a:stretch>
        </p:blipFill>
        <p:spPr>
          <a:xfrm>
            <a:off x="3346847" y="2169061"/>
            <a:ext cx="4222750" cy="1315630"/>
          </a:xfrm>
          <a:prstGeom prst="rect">
            <a:avLst/>
          </a:prstGeom>
        </p:spPr>
      </p:pic>
      <p:sp>
        <p:nvSpPr>
          <p:cNvPr id="11" name="Rectangle 10"/>
          <p:cNvSpPr/>
          <p:nvPr/>
        </p:nvSpPr>
        <p:spPr>
          <a:xfrm>
            <a:off x="415131" y="6408276"/>
            <a:ext cx="9237718" cy="307777"/>
          </a:xfrm>
          <a:prstGeom prst="rect">
            <a:avLst/>
          </a:prstGeom>
        </p:spPr>
        <p:txBody>
          <a:bodyPr wrap="square">
            <a:spAutoFit/>
          </a:bodyPr>
          <a:lstStyle/>
          <a:p>
            <a:r>
              <a:rPr lang="en-US" sz="1400" dirty="0" err="1"/>
              <a:t>Wagenmakers</a:t>
            </a:r>
            <a:r>
              <a:rPr lang="en-US" sz="1400" dirty="0"/>
              <a:t>, Eric‐Jan, et al. "The need for Bayesian hypothesis testing in psychological science." </a:t>
            </a:r>
            <a:r>
              <a:rPr lang="en-US" sz="1400" dirty="0" smtClean="0"/>
              <a:t>(2015)</a:t>
            </a:r>
            <a:endParaRPr lang="en-US" sz="1400" dirty="0"/>
          </a:p>
        </p:txBody>
      </p:sp>
      <p:sp>
        <p:nvSpPr>
          <p:cNvPr id="12" name="TextBox 11"/>
          <p:cNvSpPr txBox="1"/>
          <p:nvPr/>
        </p:nvSpPr>
        <p:spPr>
          <a:xfrm>
            <a:off x="2637631" y="4253986"/>
            <a:ext cx="6506369" cy="1384995"/>
          </a:xfrm>
          <a:prstGeom prst="rect">
            <a:avLst/>
          </a:prstGeom>
          <a:noFill/>
        </p:spPr>
        <p:txBody>
          <a:bodyPr wrap="square" rtlCol="0">
            <a:spAutoFit/>
          </a:bodyPr>
          <a:lstStyle/>
          <a:p>
            <a:r>
              <a:rPr lang="en-US" sz="2800" dirty="0" smtClean="0"/>
              <a:t>Sally Clark case, 1999:</a:t>
            </a:r>
          </a:p>
          <a:p>
            <a:r>
              <a:rPr lang="en-US" sz="2800" dirty="0" smtClean="0"/>
              <a:t>Chance of 2 SIDS death:  1 in 297,000</a:t>
            </a:r>
          </a:p>
          <a:p>
            <a:r>
              <a:rPr lang="en-US" sz="2800" dirty="0" smtClean="0"/>
              <a:t>But</a:t>
            </a:r>
            <a:r>
              <a:rPr lang="en-US" sz="2800" dirty="0"/>
              <a:t> </a:t>
            </a:r>
            <a:r>
              <a:rPr lang="en-US" sz="2800" dirty="0" smtClean="0"/>
              <a:t>chance of 2 infanticides: 1 in 2.7 million</a:t>
            </a:r>
          </a:p>
        </p:txBody>
      </p:sp>
    </p:spTree>
    <p:extLst>
      <p:ext uri="{BB962C8B-B14F-4D97-AF65-F5344CB8AC3E}">
        <p14:creationId xmlns:p14="http://schemas.microsoft.com/office/powerpoint/2010/main" val="11667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40691</TotalTime>
  <Words>1658</Words>
  <Application>Microsoft Macintosh PowerPoint</Application>
  <PresentationFormat>On-screen Show (4:3)</PresentationFormat>
  <Paragraphs>141</Paragraphs>
  <Slides>31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ArnoPro</vt:lpstr>
      <vt:lpstr>Calibri</vt:lpstr>
      <vt:lpstr>Gill Sans MT</vt:lpstr>
      <vt:lpstr>Arial</vt:lpstr>
      <vt:lpstr>Story</vt:lpstr>
      <vt:lpstr>How (Not) to Fool Yourself  with Data</vt:lpstr>
      <vt:lpstr>Outline</vt:lpstr>
      <vt:lpstr>Why this?  A taxonomy of reproducibility</vt:lpstr>
      <vt:lpstr>Why now?</vt:lpstr>
      <vt:lpstr>PowerPoint Presentation</vt:lpstr>
      <vt:lpstr>PowerPoint Presentation</vt:lpstr>
      <vt:lpstr>PowerPoint Presentation</vt:lpstr>
      <vt:lpstr>Overlooking many explanations</vt:lpstr>
      <vt:lpstr>Not using likelihoods correctly</vt:lpstr>
      <vt:lpstr>PowerPoint Presentation</vt:lpstr>
      <vt:lpstr>p-hacking</vt:lpstr>
      <vt:lpstr>PowerPoint Presentation</vt:lpstr>
      <vt:lpstr>p-hacking</vt:lpstr>
      <vt:lpstr>PowerPoint Presentation</vt:lpstr>
      <vt:lpstr>Only the errors you want </vt:lpstr>
      <vt:lpstr>Only the errors you want </vt:lpstr>
      <vt:lpstr>PowerPoint Presentation</vt:lpstr>
      <vt:lpstr>Finding a story – no matter what</vt:lpstr>
      <vt:lpstr>JARKing –  Justifying After Results Are Known</vt:lpstr>
      <vt:lpstr>PowerPoint Presentation</vt:lpstr>
      <vt:lpstr>Adversarial collaboration</vt:lpstr>
      <vt:lpstr>Become your own adversary</vt:lpstr>
      <vt:lpstr>PowerPoint Presentation</vt:lpstr>
      <vt:lpstr>Competing hypotheses</vt:lpstr>
      <vt:lpstr>Competing hypotheses</vt:lpstr>
      <vt:lpstr>PowerPoint Presentation</vt:lpstr>
      <vt:lpstr>Sticking to your plan</vt:lpstr>
      <vt:lpstr>PowerPoint Presentation</vt:lpstr>
      <vt:lpstr>Getting out of your own way</vt:lpstr>
      <vt:lpstr>Doing it all: Dutilh et al</vt:lpstr>
      <vt:lpstr>Doing it all: Dutilh et al</vt:lpstr>
    </vt:vector>
  </TitlesOfParts>
  <Company>NIH</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Plasticity and Aerobic Fitness</dc:title>
  <dc:creator>Adam Thomas</dc:creator>
  <cp:lastModifiedBy>Regina Nuzzo</cp:lastModifiedBy>
  <cp:revision>299</cp:revision>
  <dcterms:created xsi:type="dcterms:W3CDTF">2014-10-30T13:44:34Z</dcterms:created>
  <dcterms:modified xsi:type="dcterms:W3CDTF">2017-03-17T13:12:03Z</dcterms:modified>
</cp:coreProperties>
</file>