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71" r:id="rId3"/>
    <p:sldId id="272" r:id="rId4"/>
    <p:sldId id="273" r:id="rId5"/>
    <p:sldId id="276" r:id="rId6"/>
    <p:sldId id="277" r:id="rId7"/>
    <p:sldId id="278" r:id="rId8"/>
    <p:sldId id="279" r:id="rId9"/>
    <p:sldId id="275" r:id="rId10"/>
    <p:sldId id="280" r:id="rId11"/>
    <p:sldId id="281" r:id="rId12"/>
    <p:sldId id="282" r:id="rId13"/>
    <p:sldId id="274" r:id="rId14"/>
    <p:sldId id="283" r:id="rId15"/>
    <p:sldId id="284" r:id="rId16"/>
    <p:sldId id="285" r:id="rId17"/>
    <p:sldId id="287" r:id="rId18"/>
    <p:sldId id="288" r:id="rId19"/>
    <p:sldId id="289" r:id="rId20"/>
    <p:sldId id="296" r:id="rId21"/>
    <p:sldId id="290" r:id="rId22"/>
    <p:sldId id="294" r:id="rId23"/>
    <p:sldId id="293" r:id="rId24"/>
    <p:sldId id="291" r:id="rId25"/>
    <p:sldId id="295" r:id="rId26"/>
    <p:sldId id="297" r:id="rId27"/>
    <p:sldId id="292" r:id="rId28"/>
    <p:sldId id="299" r:id="rId29"/>
    <p:sldId id="300" r:id="rId30"/>
    <p:sldId id="301" r:id="rId31"/>
    <p:sldId id="303" r:id="rId32"/>
    <p:sldId id="302" r:id="rId33"/>
    <p:sldId id="304" r:id="rId34"/>
    <p:sldId id="305" r:id="rId35"/>
    <p:sldId id="306" r:id="rId36"/>
    <p:sldId id="307" r:id="rId37"/>
    <p:sldId id="309" r:id="rId38"/>
    <p:sldId id="310" r:id="rId39"/>
    <p:sldId id="308" r:id="rId40"/>
    <p:sldId id="312" r:id="rId41"/>
    <p:sldId id="311" r:id="rId42"/>
    <p:sldId id="313" r:id="rId43"/>
    <p:sldId id="314" r:id="rId44"/>
    <p:sldId id="298" r:id="rId45"/>
    <p:sldId id="315" r:id="rId46"/>
    <p:sldId id="316" r:id="rId47"/>
    <p:sldId id="317" r:id="rId48"/>
    <p:sldId id="318" r:id="rId49"/>
    <p:sldId id="319" r:id="rId50"/>
    <p:sldId id="320" r:id="rId51"/>
    <p:sldId id="321" r:id="rId52"/>
    <p:sldId id="370" r:id="rId53"/>
    <p:sldId id="372" r:id="rId54"/>
    <p:sldId id="371" r:id="rId55"/>
    <p:sldId id="286" r:id="rId56"/>
    <p:sldId id="325" r:id="rId57"/>
    <p:sldId id="328" r:id="rId58"/>
    <p:sldId id="345" r:id="rId59"/>
    <p:sldId id="346" r:id="rId60"/>
    <p:sldId id="347" r:id="rId61"/>
    <p:sldId id="348" r:id="rId62"/>
    <p:sldId id="349" r:id="rId63"/>
    <p:sldId id="350" r:id="rId64"/>
    <p:sldId id="351" r:id="rId65"/>
    <p:sldId id="352" r:id="rId66"/>
    <p:sldId id="353" r:id="rId67"/>
    <p:sldId id="354" r:id="rId68"/>
    <p:sldId id="355" r:id="rId69"/>
    <p:sldId id="357" r:id="rId70"/>
    <p:sldId id="358" r:id="rId71"/>
    <p:sldId id="359" r:id="rId72"/>
    <p:sldId id="360" r:id="rId73"/>
    <p:sldId id="361" r:id="rId74"/>
    <p:sldId id="369" r:id="rId75"/>
    <p:sldId id="363" r:id="rId76"/>
    <p:sldId id="364" r:id="rId77"/>
    <p:sldId id="373" r:id="rId78"/>
    <p:sldId id="374" r:id="rId79"/>
    <p:sldId id="375" r:id="rId8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6" autoAdjust="0"/>
    <p:restoredTop sz="94660"/>
  </p:normalViewPr>
  <p:slideViewPr>
    <p:cSldViewPr>
      <p:cViewPr>
        <p:scale>
          <a:sx n="90" d="100"/>
          <a:sy n="90" d="100"/>
        </p:scale>
        <p:origin x="-1219"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42D99D-184C-4F73-AAD9-9C6B110CF586}" type="datetimeFigureOut">
              <a:rPr lang="es-ES" smtClean="0"/>
              <a:t>11/11/2020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DB29B-F5C2-4093-B4E9-B5EB4BA49F50}" type="slidenum">
              <a:rPr lang="es-ES" smtClean="0"/>
              <a:t>‹Nº›</a:t>
            </a:fld>
            <a:endParaRPr lang="es-ES"/>
          </a:p>
        </p:txBody>
      </p:sp>
    </p:spTree>
    <p:extLst>
      <p:ext uri="{BB962C8B-B14F-4D97-AF65-F5344CB8AC3E}">
        <p14:creationId xmlns:p14="http://schemas.microsoft.com/office/powerpoint/2010/main" val="1019038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0BBDB29B-F5C2-4093-B4E9-B5EB4BA49F50}" type="slidenum">
              <a:rPr lang="es-ES" smtClean="0"/>
              <a:t>78</a:t>
            </a:fld>
            <a:endParaRPr lang="es-ES"/>
          </a:p>
        </p:txBody>
      </p:sp>
    </p:spTree>
    <p:extLst>
      <p:ext uri="{BB962C8B-B14F-4D97-AF65-F5344CB8AC3E}">
        <p14:creationId xmlns:p14="http://schemas.microsoft.com/office/powerpoint/2010/main" val="110295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A847CFC-816F-41D0-AAC0-9BF4FEBC753E}" type="datetimeFigureOut">
              <a:rPr lang="es-ES" smtClean="0"/>
              <a:t>11/11/2020</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11/11/2020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7A847CFC-816F-41D0-AAC0-9BF4FEBC753E}" type="datetimeFigureOut">
              <a:rPr lang="es-ES" smtClean="0"/>
              <a:t>11/11/2020</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11/11/2020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7A847CFC-816F-41D0-AAC0-9BF4FEBC753E}" type="datetimeFigureOut">
              <a:rPr lang="es-ES" smtClean="0"/>
              <a:t>11/11/2020</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7A847CFC-816F-41D0-AAC0-9BF4FEBC753E}" type="datetimeFigureOut">
              <a:rPr lang="es-ES" smtClean="0"/>
              <a:t>11/11/2020</a:t>
            </a:fld>
            <a:endParaRPr lang="es-ES"/>
          </a:p>
        </p:txBody>
      </p:sp>
      <p:sp>
        <p:nvSpPr>
          <p:cNvPr id="10" name="9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7A847CFC-816F-41D0-AAC0-9BF4FEBC753E}" type="datetimeFigureOut">
              <a:rPr lang="es-ES" smtClean="0"/>
              <a:t>11/11/2020</a:t>
            </a:fld>
            <a:endParaRPr lang="es-ES"/>
          </a:p>
        </p:txBody>
      </p:sp>
      <p:sp>
        <p:nvSpPr>
          <p:cNvPr id="12" name="11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11/11/2020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11/11/2020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11/11/2020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7A847CFC-816F-41D0-AAC0-9BF4FEBC753E}" type="datetimeFigureOut">
              <a:rPr lang="es-ES" smtClean="0"/>
              <a:t>11/11/2020</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A847CFC-816F-41D0-AAC0-9BF4FEBC753E}" type="datetimeFigureOut">
              <a:rPr lang="es-ES" smtClean="0"/>
              <a:t>11/11/2020</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agramasuml.com/despliegue/" TargetMode="External"/><Relationship Id="rId7" Type="http://schemas.openxmlformats.org/officeDocument/2006/relationships/hyperlink" Target="https://diagramasuml.com/estructura-compuesta/" TargetMode="External"/><Relationship Id="rId2" Type="http://schemas.openxmlformats.org/officeDocument/2006/relationships/hyperlink" Target="https://diagramasuml.com/componentes/" TargetMode="External"/><Relationship Id="rId1" Type="http://schemas.openxmlformats.org/officeDocument/2006/relationships/slideLayout" Target="../slideLayouts/slideLayout2.xml"/><Relationship Id="rId6" Type="http://schemas.openxmlformats.org/officeDocument/2006/relationships/hyperlink" Target="https://diagramasuml.com/perfiles/" TargetMode="External"/><Relationship Id="rId5" Type="http://schemas.openxmlformats.org/officeDocument/2006/relationships/hyperlink" Target="https://diagramasuml.com/paquetes/" TargetMode="External"/><Relationship Id="rId4" Type="http://schemas.openxmlformats.org/officeDocument/2006/relationships/hyperlink" Target="https://diagramasuml.com/objet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visual-paradigm.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iagramasuml.com/estados/" TargetMode="External"/><Relationship Id="rId2" Type="http://schemas.openxmlformats.org/officeDocument/2006/relationships/hyperlink" Target="https://diagramasuml.com/actividades/" TargetMode="External"/><Relationship Id="rId1" Type="http://schemas.openxmlformats.org/officeDocument/2006/relationships/slideLayout" Target="../slideLayouts/slideLayout2.xml"/><Relationship Id="rId6" Type="http://schemas.openxmlformats.org/officeDocument/2006/relationships/hyperlink" Target="https://diagramasuml.com/diagrama-de-tiempos/" TargetMode="External"/><Relationship Id="rId5" Type="http://schemas.openxmlformats.org/officeDocument/2006/relationships/hyperlink" Target="https://diagramasuml.com/comunicacion/" TargetMode="External"/><Relationship Id="rId4" Type="http://schemas.openxmlformats.org/officeDocument/2006/relationships/hyperlink" Target="https://diagramasuml.com/diagrama-global-de-interaccione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a:t>Lenguaje UML. Visual </a:t>
            </a:r>
            <a:r>
              <a:rPr lang="es-ES" dirty="0" err="1"/>
              <a:t>Paradigm</a:t>
            </a:r>
            <a:endParaRPr lang="es-ES" dirty="0"/>
          </a:p>
        </p:txBody>
      </p:sp>
      <p:sp>
        <p:nvSpPr>
          <p:cNvPr id="3" name="2 Subtítulo"/>
          <p:cNvSpPr>
            <a:spLocks noGrp="1"/>
          </p:cNvSpPr>
          <p:nvPr>
            <p:ph type="subTitle" idx="1"/>
          </p:nvPr>
        </p:nvSpPr>
        <p:spPr/>
        <p:txBody>
          <a:bodyPr>
            <a:normAutofit/>
          </a:bodyPr>
          <a:lstStyle/>
          <a:p>
            <a:r>
              <a:rPr lang="es-ES" dirty="0" smtClean="0"/>
              <a:t>Entornos de desarrollo</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1495425"/>
            <a:ext cx="5657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200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dirty="0"/>
              <a:t>UML ofrece ese </a:t>
            </a:r>
            <a:r>
              <a:rPr lang="es-ES" dirty="0" smtClean="0"/>
              <a:t>modelado.</a:t>
            </a:r>
          </a:p>
          <a:p>
            <a:pPr lvl="1"/>
            <a:r>
              <a:rPr lang="es-ES" dirty="0" smtClean="0"/>
              <a:t>Utiliza diagrama.</a:t>
            </a:r>
          </a:p>
          <a:p>
            <a:pPr lvl="1"/>
            <a:r>
              <a:rPr lang="es-ES" dirty="0" smtClean="0"/>
              <a:t>Se </a:t>
            </a:r>
            <a:r>
              <a:rPr lang="es-ES" dirty="0"/>
              <a:t>denomina lenguaje por ser una forma común de expresarse por todos los analistas, desarrolladores y usuarios. </a:t>
            </a:r>
            <a:endParaRPr lang="es-ES" dirty="0" smtClean="0"/>
          </a:p>
          <a:p>
            <a:r>
              <a:rPr lang="es-ES" dirty="0" smtClean="0"/>
              <a:t>Está </a:t>
            </a:r>
            <a:r>
              <a:rPr lang="es-ES" dirty="0"/>
              <a:t>desarrollado para </a:t>
            </a:r>
            <a:r>
              <a:rPr lang="es-ES" b="1" dirty="0"/>
              <a:t>ayudar</a:t>
            </a:r>
            <a:r>
              <a:rPr lang="es-ES" dirty="0"/>
              <a:t> </a:t>
            </a:r>
            <a:r>
              <a:rPr lang="es-ES" b="1" dirty="0"/>
              <a:t>a todos estos </a:t>
            </a:r>
            <a:r>
              <a:rPr lang="es-ES" dirty="0"/>
              <a:t>(y más) </a:t>
            </a:r>
            <a:r>
              <a:rPr lang="es-ES" b="1" dirty="0"/>
              <a:t>perfiles</a:t>
            </a:r>
            <a:r>
              <a:rPr lang="es-ES" dirty="0"/>
              <a:t> </a:t>
            </a:r>
            <a:r>
              <a:rPr lang="es-ES" dirty="0" smtClean="0"/>
              <a:t>a:</a:t>
            </a:r>
          </a:p>
          <a:p>
            <a:pPr lvl="1"/>
            <a:r>
              <a:rPr lang="es-ES" dirty="0" smtClean="0"/>
              <a:t>Especificar.</a:t>
            </a:r>
          </a:p>
          <a:p>
            <a:pPr lvl="1"/>
            <a:r>
              <a:rPr lang="es-ES" dirty="0" smtClean="0"/>
              <a:t>Visualizar.</a:t>
            </a:r>
          </a:p>
          <a:p>
            <a:pPr lvl="1"/>
            <a:r>
              <a:rPr lang="es-ES" dirty="0" smtClean="0"/>
              <a:t>construir.</a:t>
            </a:r>
          </a:p>
          <a:p>
            <a:pPr lvl="1"/>
            <a:r>
              <a:rPr lang="es-ES" dirty="0" smtClean="0"/>
              <a:t>Documentar.</a:t>
            </a:r>
          </a:p>
        </p:txBody>
      </p:sp>
    </p:spTree>
    <p:extLst>
      <p:ext uri="{BB962C8B-B14F-4D97-AF65-F5344CB8AC3E}">
        <p14:creationId xmlns:p14="http://schemas.microsoft.com/office/powerpoint/2010/main" val="15858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lnSpcReduction="10000"/>
          </a:bodyPr>
          <a:lstStyle/>
          <a:p>
            <a:r>
              <a:rPr lang="es-ES" dirty="0"/>
              <a:t>A pesar de que cada diagrama UML en particular aporta su visión particular al modelado, el lenguaje en su conjunto tiene </a:t>
            </a:r>
            <a:r>
              <a:rPr lang="es-ES" b="1" dirty="0"/>
              <a:t>algunas características </a:t>
            </a:r>
            <a:r>
              <a:rPr lang="es-ES" dirty="0"/>
              <a:t>que interesa resaltar</a:t>
            </a:r>
            <a:r>
              <a:rPr lang="es-ES" dirty="0" smtClean="0"/>
              <a:t>:</a:t>
            </a:r>
          </a:p>
          <a:p>
            <a:pPr lvl="1"/>
            <a:r>
              <a:rPr lang="es-ES" dirty="0"/>
              <a:t>Es muy </a:t>
            </a:r>
            <a:r>
              <a:rPr lang="es-ES" b="1" dirty="0"/>
              <a:t>sencillo</a:t>
            </a:r>
            <a:r>
              <a:rPr lang="es-ES" dirty="0"/>
              <a:t>. </a:t>
            </a:r>
            <a:endParaRPr lang="es-ES" dirty="0" smtClean="0"/>
          </a:p>
          <a:p>
            <a:pPr lvl="2"/>
            <a:r>
              <a:rPr lang="es-ES" dirty="0" smtClean="0"/>
              <a:t>Pese </a:t>
            </a:r>
            <a:r>
              <a:rPr lang="es-ES" dirty="0"/>
              <a:t>a que si es usado de forma completa puede llegar a complicarse, lo normal es que se simplifique.</a:t>
            </a:r>
          </a:p>
          <a:p>
            <a:pPr lvl="1"/>
            <a:r>
              <a:rPr lang="es-ES" dirty="0"/>
              <a:t>Es capaz de modelar </a:t>
            </a:r>
            <a:r>
              <a:rPr lang="es-ES" b="1" dirty="0"/>
              <a:t>todo tipo de sistemas</a:t>
            </a:r>
            <a:r>
              <a:rPr lang="es-ES" dirty="0"/>
              <a:t>.</a:t>
            </a:r>
          </a:p>
          <a:p>
            <a:pPr lvl="1"/>
            <a:r>
              <a:rPr lang="es-ES" dirty="0"/>
              <a:t>Es un lenguaje </a:t>
            </a:r>
            <a:r>
              <a:rPr lang="es-ES" b="1" dirty="0" smtClean="0"/>
              <a:t>universal</a:t>
            </a:r>
            <a:r>
              <a:rPr lang="es-ES" dirty="0"/>
              <a:t>.</a:t>
            </a:r>
            <a:r>
              <a:rPr lang="es-ES" dirty="0" smtClean="0"/>
              <a:t> </a:t>
            </a:r>
          </a:p>
          <a:p>
            <a:pPr lvl="2"/>
            <a:r>
              <a:rPr lang="es-ES" dirty="0" smtClean="0"/>
              <a:t>Hace </a:t>
            </a:r>
            <a:r>
              <a:rPr lang="es-ES" dirty="0"/>
              <a:t>que todos los miembros del equipo se relacionen a través de sus diagramas sean del ámbito que sean.</a:t>
            </a:r>
          </a:p>
          <a:p>
            <a:pPr lvl="1"/>
            <a:endParaRPr lang="es-ES" dirty="0"/>
          </a:p>
        </p:txBody>
      </p:sp>
    </p:spTree>
    <p:extLst>
      <p:ext uri="{BB962C8B-B14F-4D97-AF65-F5344CB8AC3E}">
        <p14:creationId xmlns:p14="http://schemas.microsoft.com/office/powerpoint/2010/main" val="42197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fontScale="85000" lnSpcReduction="20000"/>
          </a:bodyPr>
          <a:lstStyle/>
          <a:p>
            <a:pPr lvl="1"/>
            <a:r>
              <a:rPr lang="es-ES" dirty="0"/>
              <a:t>Es fácilmente </a:t>
            </a:r>
            <a:r>
              <a:rPr lang="es-ES" b="1" dirty="0"/>
              <a:t>extensible</a:t>
            </a:r>
            <a:r>
              <a:rPr lang="es-ES" dirty="0"/>
              <a:t>. </a:t>
            </a:r>
            <a:endParaRPr lang="es-ES" dirty="0" smtClean="0"/>
          </a:p>
          <a:p>
            <a:pPr lvl="2"/>
            <a:r>
              <a:rPr lang="es-ES" dirty="0" smtClean="0"/>
              <a:t>Tiene </a:t>
            </a:r>
            <a:r>
              <a:rPr lang="es-ES" dirty="0"/>
              <a:t>mecanismos sencillos para especializar los conceptos fundamentales.</a:t>
            </a:r>
          </a:p>
          <a:p>
            <a:pPr lvl="1"/>
            <a:r>
              <a:rPr lang="es-ES" dirty="0"/>
              <a:t>Es </a:t>
            </a:r>
            <a:r>
              <a:rPr lang="es-ES" b="1" dirty="0"/>
              <a:t>visual</a:t>
            </a:r>
            <a:r>
              <a:rPr lang="es-ES" dirty="0"/>
              <a:t> y, por lo tanto, intuitivo.</a:t>
            </a:r>
          </a:p>
          <a:p>
            <a:pPr lvl="1"/>
            <a:r>
              <a:rPr lang="es-ES" dirty="0"/>
              <a:t>Es </a:t>
            </a:r>
            <a:r>
              <a:rPr lang="es-ES" b="1" dirty="0"/>
              <a:t>independiente</a:t>
            </a:r>
            <a:r>
              <a:rPr lang="es-ES" dirty="0"/>
              <a:t> del desarrollo, del lenguaje y de la plataforma.</a:t>
            </a:r>
          </a:p>
          <a:p>
            <a:pPr lvl="1"/>
            <a:r>
              <a:rPr lang="es-ES" dirty="0"/>
              <a:t>Bien ejecutado aporta un conjunto considerable de </a:t>
            </a:r>
            <a:r>
              <a:rPr lang="es-ES" b="1" dirty="0"/>
              <a:t>buenas prácticas</a:t>
            </a:r>
            <a:r>
              <a:rPr lang="es-ES" dirty="0"/>
              <a:t>.</a:t>
            </a:r>
          </a:p>
          <a:p>
            <a:pPr lvl="1"/>
            <a:r>
              <a:rPr lang="es-ES" b="1" dirty="0"/>
              <a:t>No está completo</a:t>
            </a:r>
            <a:r>
              <a:rPr lang="es-ES" dirty="0"/>
              <a:t>. </a:t>
            </a:r>
            <a:endParaRPr lang="es-ES" dirty="0" smtClean="0"/>
          </a:p>
          <a:p>
            <a:pPr lvl="2"/>
            <a:r>
              <a:rPr lang="es-ES" dirty="0" smtClean="0"/>
              <a:t>Utilizando </a:t>
            </a:r>
            <a:r>
              <a:rPr lang="es-ES" dirty="0"/>
              <a:t>los distintos diagramas no podemos estar seguros de comprender con totalidad el sistema que va a desarrollarse. </a:t>
            </a:r>
            <a:endParaRPr lang="es-ES" dirty="0" smtClean="0"/>
          </a:p>
          <a:p>
            <a:pPr lvl="2"/>
            <a:r>
              <a:rPr lang="es-ES" dirty="0" smtClean="0"/>
              <a:t>Los </a:t>
            </a:r>
            <a:r>
              <a:rPr lang="es-ES" dirty="0"/>
              <a:t>diagramas, para facilitar su comprensión pueden (y suelen) omitir información, pueden tener partes que se entienden de distintas maneras o, incluso, pueden tener conceptos que no pueden ser representados por ningún </a:t>
            </a:r>
            <a:r>
              <a:rPr lang="es-ES" dirty="0" smtClean="0"/>
              <a:t>diagrama</a:t>
            </a:r>
            <a:r>
              <a:rPr lang="es-ES" dirty="0"/>
              <a:t>.</a:t>
            </a:r>
          </a:p>
        </p:txBody>
      </p:sp>
    </p:spTree>
    <p:extLst>
      <p:ext uri="{BB962C8B-B14F-4D97-AF65-F5344CB8AC3E}">
        <p14:creationId xmlns:p14="http://schemas.microsoft.com/office/powerpoint/2010/main" val="10162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p:txBody>
          <a:bodyPr/>
          <a:lstStyle/>
          <a:p>
            <a:r>
              <a:rPr lang="es-ES" dirty="0" smtClean="0"/>
              <a:t>1.</a:t>
            </a:r>
            <a:r>
              <a:rPr lang="es-ES" dirty="0"/>
              <a:t> ¿Por qué UML?</a:t>
            </a:r>
          </a:p>
          <a:p>
            <a:r>
              <a:rPr lang="es-ES" b="1" dirty="0" smtClean="0"/>
              <a:t>2.</a:t>
            </a:r>
            <a:r>
              <a:rPr lang="es-ES" b="1" dirty="0"/>
              <a:t> Tipos de diagramas UML</a:t>
            </a:r>
          </a:p>
          <a:p>
            <a:pPr marL="594360" lvl="2" indent="-320040">
              <a:spcBef>
                <a:spcPts val="700"/>
              </a:spcBef>
              <a:buSzPct val="60000"/>
              <a:buFont typeface="Wingdings"/>
              <a:buChar char=""/>
            </a:pPr>
            <a:r>
              <a:rPr lang="es-ES" dirty="0" smtClean="0"/>
              <a:t>2.1.</a:t>
            </a:r>
            <a:r>
              <a:rPr lang="es-ES" dirty="0"/>
              <a:t> Diagramas estructurales</a:t>
            </a:r>
          </a:p>
          <a:p>
            <a:pPr marL="594360" lvl="2" indent="-320040">
              <a:spcBef>
                <a:spcPts val="700"/>
              </a:spcBef>
              <a:buSzPct val="60000"/>
              <a:buFont typeface="Wingdings"/>
              <a:buChar char=""/>
            </a:pPr>
            <a:r>
              <a:rPr lang="es-ES" dirty="0" smtClean="0"/>
              <a:t>2.2.</a:t>
            </a:r>
            <a:r>
              <a:rPr lang="es-ES" dirty="0"/>
              <a:t> Diagramas de comportamiento</a:t>
            </a:r>
          </a:p>
          <a:p>
            <a:r>
              <a:rPr lang="es-ES" dirty="0" smtClean="0"/>
              <a:t>3.</a:t>
            </a:r>
            <a:r>
              <a:rPr lang="es-ES" dirty="0"/>
              <a:t> ¿Qué versiones existen de UML?</a:t>
            </a:r>
          </a:p>
          <a:p>
            <a:r>
              <a:rPr lang="es-ES" dirty="0" smtClean="0"/>
              <a:t>4.</a:t>
            </a:r>
            <a:r>
              <a:rPr lang="es-ES" dirty="0"/>
              <a:t> Breve historia de UML</a:t>
            </a:r>
          </a:p>
          <a:p>
            <a:r>
              <a:rPr lang="es-ES" dirty="0" smtClean="0"/>
              <a:t>5.</a:t>
            </a:r>
            <a:r>
              <a:rPr lang="es-ES" dirty="0"/>
              <a:t> Recursos y utilidades</a:t>
            </a:r>
          </a:p>
          <a:p>
            <a:endParaRPr lang="es-ES" dirty="0"/>
          </a:p>
        </p:txBody>
      </p:sp>
    </p:spTree>
    <p:extLst>
      <p:ext uri="{BB962C8B-B14F-4D97-AF65-F5344CB8AC3E}">
        <p14:creationId xmlns:p14="http://schemas.microsoft.com/office/powerpoint/2010/main" val="1693381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 Tipos de diagrama UML</a:t>
            </a:r>
            <a:endParaRPr lang="es-ES" dirty="0"/>
          </a:p>
        </p:txBody>
      </p:sp>
      <p:sp>
        <p:nvSpPr>
          <p:cNvPr id="3" name="2 Marcador de contenido"/>
          <p:cNvSpPr>
            <a:spLocks noGrp="1"/>
          </p:cNvSpPr>
          <p:nvPr>
            <p:ph sz="quarter" idx="1"/>
          </p:nvPr>
        </p:nvSpPr>
        <p:spPr/>
        <p:txBody>
          <a:bodyPr/>
          <a:lstStyle/>
          <a:p>
            <a:r>
              <a:rPr lang="es-ES" dirty="0" smtClean="0"/>
              <a:t>Existen </a:t>
            </a:r>
            <a:r>
              <a:rPr lang="es-ES" dirty="0"/>
              <a:t>dos clasificaciones de </a:t>
            </a:r>
            <a:r>
              <a:rPr lang="es-ES" dirty="0" smtClean="0"/>
              <a:t>diagramas:</a:t>
            </a:r>
          </a:p>
          <a:p>
            <a:pPr lvl="1"/>
            <a:r>
              <a:rPr lang="es-ES" b="1" dirty="0"/>
              <a:t>D</a:t>
            </a:r>
            <a:r>
              <a:rPr lang="es-ES" b="1" dirty="0" smtClean="0"/>
              <a:t>iagramas estructurales.</a:t>
            </a:r>
          </a:p>
          <a:p>
            <a:pPr lvl="1"/>
            <a:r>
              <a:rPr lang="es-ES" b="1" dirty="0" smtClean="0"/>
              <a:t>Diagramas </a:t>
            </a:r>
            <a:r>
              <a:rPr lang="es-ES" b="1" dirty="0"/>
              <a:t>de comportamiento</a:t>
            </a:r>
            <a:r>
              <a:rPr lang="es-ES" dirty="0"/>
              <a:t>. </a:t>
            </a:r>
          </a:p>
        </p:txBody>
      </p:sp>
    </p:spTree>
    <p:extLst>
      <p:ext uri="{BB962C8B-B14F-4D97-AF65-F5344CB8AC3E}">
        <p14:creationId xmlns:p14="http://schemas.microsoft.com/office/powerpoint/2010/main" val="76827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 Tipos de diagrama UML</a:t>
            </a:r>
            <a:endParaRPr lang="es-ES" dirty="0"/>
          </a:p>
        </p:txBody>
      </p:sp>
      <p:sp>
        <p:nvSpPr>
          <p:cNvPr id="3" name="2 Marcador de contenido"/>
          <p:cNvSpPr>
            <a:spLocks noGrp="1"/>
          </p:cNvSpPr>
          <p:nvPr>
            <p:ph sz="quarter" idx="1"/>
          </p:nvPr>
        </p:nvSpPr>
        <p:spPr/>
        <p:txBody>
          <a:bodyPr/>
          <a:lstStyle/>
          <a:p>
            <a:endParaRPr lang="es-E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43592"/>
            <a:ext cx="6439957" cy="518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581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p:txBody>
          <a:bodyPr/>
          <a:lstStyle/>
          <a:p>
            <a:r>
              <a:rPr lang="es-ES" dirty="0" smtClean="0"/>
              <a:t>1.</a:t>
            </a:r>
            <a:r>
              <a:rPr lang="es-ES" dirty="0"/>
              <a:t> ¿Por qué UML?</a:t>
            </a:r>
          </a:p>
          <a:p>
            <a:r>
              <a:rPr lang="es-ES" b="1" dirty="0" smtClean="0"/>
              <a:t>2.</a:t>
            </a:r>
            <a:r>
              <a:rPr lang="es-ES" b="1" dirty="0"/>
              <a:t> Tipos de diagramas UML</a:t>
            </a:r>
          </a:p>
          <a:p>
            <a:pPr marL="594360" lvl="2" indent="-320040">
              <a:spcBef>
                <a:spcPts val="700"/>
              </a:spcBef>
              <a:buSzPct val="60000"/>
              <a:buFont typeface="Wingdings"/>
              <a:buChar char=""/>
            </a:pPr>
            <a:r>
              <a:rPr lang="es-ES" b="1" dirty="0" smtClean="0"/>
              <a:t>2.1.</a:t>
            </a:r>
            <a:r>
              <a:rPr lang="es-ES" b="1" dirty="0"/>
              <a:t> Diagramas estructurales</a:t>
            </a:r>
          </a:p>
          <a:p>
            <a:pPr marL="594360" lvl="2" indent="-320040">
              <a:spcBef>
                <a:spcPts val="700"/>
              </a:spcBef>
              <a:buSzPct val="60000"/>
              <a:buFont typeface="Wingdings"/>
              <a:buChar char=""/>
            </a:pPr>
            <a:r>
              <a:rPr lang="es-ES" dirty="0" smtClean="0"/>
              <a:t>2.2.</a:t>
            </a:r>
            <a:r>
              <a:rPr lang="es-ES" dirty="0"/>
              <a:t> Diagramas de comportamiento</a:t>
            </a:r>
          </a:p>
          <a:p>
            <a:r>
              <a:rPr lang="es-ES" dirty="0" smtClean="0"/>
              <a:t>3.</a:t>
            </a:r>
            <a:r>
              <a:rPr lang="es-ES" dirty="0"/>
              <a:t> ¿Qué versiones existen de UML?</a:t>
            </a:r>
          </a:p>
          <a:p>
            <a:r>
              <a:rPr lang="es-ES" dirty="0" smtClean="0"/>
              <a:t>4.</a:t>
            </a:r>
            <a:r>
              <a:rPr lang="es-ES" dirty="0"/>
              <a:t> Breve historia de UML</a:t>
            </a:r>
          </a:p>
          <a:p>
            <a:r>
              <a:rPr lang="es-ES" dirty="0" smtClean="0"/>
              <a:t>5.</a:t>
            </a:r>
            <a:r>
              <a:rPr lang="es-ES" dirty="0"/>
              <a:t> Recursos y utilidades</a:t>
            </a:r>
          </a:p>
          <a:p>
            <a:endParaRPr lang="es-ES" dirty="0"/>
          </a:p>
        </p:txBody>
      </p:sp>
    </p:spTree>
    <p:extLst>
      <p:ext uri="{BB962C8B-B14F-4D97-AF65-F5344CB8AC3E}">
        <p14:creationId xmlns:p14="http://schemas.microsoft.com/office/powerpoint/2010/main" val="315985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dirty="0"/>
              <a:t>Los </a:t>
            </a:r>
            <a:r>
              <a:rPr lang="es-ES" b="1" dirty="0"/>
              <a:t>diagramas estructurales</a:t>
            </a:r>
            <a:r>
              <a:rPr lang="es-ES" dirty="0"/>
              <a:t> muestran la estructura estática del sistema y sus partes en diferentes niveles de abstracción. </a:t>
            </a:r>
            <a:endParaRPr lang="es-ES" dirty="0" smtClean="0"/>
          </a:p>
          <a:p>
            <a:r>
              <a:rPr lang="es-ES" dirty="0" smtClean="0"/>
              <a:t>Existen </a:t>
            </a:r>
            <a:r>
              <a:rPr lang="es-ES" dirty="0"/>
              <a:t>un total de siete tipos de diagramas de estructura</a:t>
            </a:r>
            <a:r>
              <a:rPr lang="es-ES" dirty="0" smtClean="0"/>
              <a:t>:</a:t>
            </a:r>
          </a:p>
          <a:p>
            <a:pPr lvl="1"/>
            <a:r>
              <a:rPr lang="es-ES" b="1" dirty="0" smtClean="0"/>
              <a:t>Diagrama de clases.</a:t>
            </a:r>
          </a:p>
          <a:p>
            <a:pPr lvl="1"/>
            <a:r>
              <a:rPr lang="es-ES" dirty="0" smtClean="0">
                <a:hlinkClick r:id="rId2"/>
              </a:rPr>
              <a:t>Diagrama de componentes.</a:t>
            </a:r>
            <a:endParaRPr lang="es-ES" dirty="0" smtClean="0"/>
          </a:p>
          <a:p>
            <a:pPr lvl="1"/>
            <a:r>
              <a:rPr lang="es-ES" dirty="0" smtClean="0">
                <a:hlinkClick r:id="rId3"/>
              </a:rPr>
              <a:t>Diagrama de despliegue.</a:t>
            </a:r>
            <a:endParaRPr lang="es-ES" dirty="0" smtClean="0"/>
          </a:p>
          <a:p>
            <a:pPr lvl="1"/>
            <a:r>
              <a:rPr lang="es-ES" dirty="0" smtClean="0">
                <a:hlinkClick r:id="rId4"/>
              </a:rPr>
              <a:t>Diagrama de objetos.</a:t>
            </a:r>
            <a:endParaRPr lang="es-ES" dirty="0" smtClean="0"/>
          </a:p>
          <a:p>
            <a:pPr lvl="1"/>
            <a:r>
              <a:rPr lang="es-ES" dirty="0" smtClean="0">
                <a:hlinkClick r:id="rId5"/>
              </a:rPr>
              <a:t>Diagrama de paquetes.</a:t>
            </a:r>
            <a:endParaRPr lang="es-ES" dirty="0" smtClean="0"/>
          </a:p>
          <a:p>
            <a:pPr lvl="1"/>
            <a:r>
              <a:rPr lang="es-ES" dirty="0" smtClean="0">
                <a:hlinkClick r:id="rId6"/>
              </a:rPr>
              <a:t>Diagrama de perfiles.</a:t>
            </a:r>
            <a:endParaRPr lang="es-ES" dirty="0" smtClean="0"/>
          </a:p>
          <a:p>
            <a:pPr lvl="1"/>
            <a:r>
              <a:rPr lang="es-ES" dirty="0" smtClean="0">
                <a:hlinkClick r:id="rId7"/>
              </a:rPr>
              <a:t>Diagrama de estructura compuesta.</a:t>
            </a:r>
            <a:endParaRPr lang="es-ES" dirty="0"/>
          </a:p>
        </p:txBody>
      </p:sp>
    </p:spTree>
    <p:extLst>
      <p:ext uri="{BB962C8B-B14F-4D97-AF65-F5344CB8AC3E}">
        <p14:creationId xmlns:p14="http://schemas.microsoft.com/office/powerpoint/2010/main" val="401907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92500"/>
          </a:bodyPr>
          <a:lstStyle/>
          <a:p>
            <a:r>
              <a:rPr lang="es-ES" b="1" dirty="0" smtClean="0"/>
              <a:t>Diagrama de clases</a:t>
            </a:r>
          </a:p>
          <a:p>
            <a:pPr lvl="1"/>
            <a:r>
              <a:rPr lang="es-ES" dirty="0" smtClean="0"/>
              <a:t>Este </a:t>
            </a:r>
            <a:r>
              <a:rPr lang="es-ES" dirty="0"/>
              <a:t>diagrama no incluye la forma en la que se comportan a lo largo de la ejecución los distintos elementos, esa función puede ser representada a través de un diagrama de </a:t>
            </a:r>
            <a:r>
              <a:rPr lang="es-ES" dirty="0" smtClean="0"/>
              <a:t>comportamiento.</a:t>
            </a:r>
          </a:p>
          <a:p>
            <a:pPr lvl="1"/>
            <a:r>
              <a:rPr lang="es-ES" dirty="0"/>
              <a:t>E</a:t>
            </a:r>
            <a:r>
              <a:rPr lang="es-ES" dirty="0" smtClean="0"/>
              <a:t>s </a:t>
            </a:r>
            <a:r>
              <a:rPr lang="es-ES" dirty="0"/>
              <a:t>un </a:t>
            </a:r>
            <a:r>
              <a:rPr lang="es-ES" b="1" dirty="0"/>
              <a:t>diagrama puramente orientado al modelo de programación orientado a objetos</a:t>
            </a:r>
            <a:r>
              <a:rPr lang="es-ES" dirty="0"/>
              <a:t>, ya que define las clases que se utilizarán cuando se pase a la fase de construcción y la manera en que se relacionan las </a:t>
            </a:r>
            <a:r>
              <a:rPr lang="es-ES" dirty="0" smtClean="0"/>
              <a:t>mismas.</a:t>
            </a:r>
          </a:p>
          <a:p>
            <a:pPr lvl="1"/>
            <a:r>
              <a:rPr lang="es-ES" dirty="0" smtClean="0"/>
              <a:t>Se </a:t>
            </a:r>
            <a:r>
              <a:rPr lang="es-ES" dirty="0"/>
              <a:t>podría equiparar, salvando las distancias, al famoso diagrama de modelo Entidad-Relación (E/R</a:t>
            </a:r>
            <a:r>
              <a:rPr lang="es-ES" dirty="0" smtClean="0"/>
              <a:t>).</a:t>
            </a:r>
            <a:endParaRPr lang="es-ES" dirty="0"/>
          </a:p>
        </p:txBody>
      </p:sp>
    </p:spTree>
    <p:extLst>
      <p:ext uri="{BB962C8B-B14F-4D97-AF65-F5344CB8AC3E}">
        <p14:creationId xmlns:p14="http://schemas.microsoft.com/office/powerpoint/2010/main" val="78658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dirty="0" smtClean="0"/>
              <a:t>Está formado por tres elementos.</a:t>
            </a:r>
          </a:p>
          <a:p>
            <a:pPr lvl="2"/>
            <a:r>
              <a:rPr lang="es-ES" dirty="0" smtClean="0"/>
              <a:t>Clases.</a:t>
            </a:r>
          </a:p>
          <a:p>
            <a:pPr lvl="2"/>
            <a:r>
              <a:rPr lang="es-ES" dirty="0" smtClean="0"/>
              <a:t>Relaciones.</a:t>
            </a:r>
          </a:p>
          <a:p>
            <a:pPr lvl="2"/>
            <a:r>
              <a:rPr lang="es-ES" dirty="0" smtClean="0"/>
              <a:t>Interfaces.</a:t>
            </a:r>
          </a:p>
        </p:txBody>
      </p:sp>
    </p:spTree>
    <p:extLst>
      <p:ext uri="{BB962C8B-B14F-4D97-AF65-F5344CB8AC3E}">
        <p14:creationId xmlns:p14="http://schemas.microsoft.com/office/powerpoint/2010/main" val="325914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p:txBody>
          <a:bodyPr/>
          <a:lstStyle/>
          <a:p>
            <a:r>
              <a:rPr lang="es-ES" dirty="0" smtClean="0"/>
              <a:t>1.</a:t>
            </a:r>
            <a:r>
              <a:rPr lang="es-ES" dirty="0"/>
              <a:t> ¿Por qué UML?</a:t>
            </a:r>
          </a:p>
          <a:p>
            <a:r>
              <a:rPr lang="es-ES" dirty="0" smtClean="0"/>
              <a:t>2.</a:t>
            </a:r>
            <a:r>
              <a:rPr lang="es-ES" dirty="0"/>
              <a:t> Tipos de diagramas UML</a:t>
            </a:r>
          </a:p>
          <a:p>
            <a:pPr marL="594360" lvl="2" indent="-320040">
              <a:spcBef>
                <a:spcPts val="700"/>
              </a:spcBef>
              <a:buSzPct val="60000"/>
              <a:buFont typeface="Wingdings"/>
              <a:buChar char=""/>
            </a:pPr>
            <a:r>
              <a:rPr lang="es-ES" dirty="0" smtClean="0"/>
              <a:t>2.1.</a:t>
            </a:r>
            <a:r>
              <a:rPr lang="es-ES" dirty="0"/>
              <a:t> Diagramas estructurales</a:t>
            </a:r>
          </a:p>
          <a:p>
            <a:pPr marL="594360" lvl="2" indent="-320040">
              <a:spcBef>
                <a:spcPts val="700"/>
              </a:spcBef>
              <a:buSzPct val="60000"/>
              <a:buFont typeface="Wingdings"/>
              <a:buChar char=""/>
            </a:pPr>
            <a:r>
              <a:rPr lang="es-ES" dirty="0" smtClean="0"/>
              <a:t>2.2.</a:t>
            </a:r>
            <a:r>
              <a:rPr lang="es-ES" dirty="0"/>
              <a:t> Diagramas de comportamiento</a:t>
            </a:r>
          </a:p>
          <a:p>
            <a:r>
              <a:rPr lang="es-ES" dirty="0" smtClean="0"/>
              <a:t>3.</a:t>
            </a:r>
            <a:r>
              <a:rPr lang="es-ES" dirty="0"/>
              <a:t> ¿Qué versiones existen de UML?</a:t>
            </a:r>
          </a:p>
          <a:p>
            <a:r>
              <a:rPr lang="es-ES" dirty="0" smtClean="0"/>
              <a:t>4.</a:t>
            </a:r>
            <a:r>
              <a:rPr lang="es-ES" dirty="0"/>
              <a:t> Breve historia de UML</a:t>
            </a:r>
          </a:p>
          <a:p>
            <a:r>
              <a:rPr lang="es-ES" dirty="0" smtClean="0"/>
              <a:t>5.</a:t>
            </a:r>
            <a:r>
              <a:rPr lang="es-ES" dirty="0"/>
              <a:t> Recursos y utilidades</a:t>
            </a:r>
          </a:p>
          <a:p>
            <a:endParaRPr lang="es-ES" dirty="0"/>
          </a:p>
        </p:txBody>
      </p:sp>
    </p:spTree>
    <p:extLst>
      <p:ext uri="{BB962C8B-B14F-4D97-AF65-F5344CB8AC3E}">
        <p14:creationId xmlns:p14="http://schemas.microsoft.com/office/powerpoint/2010/main" val="460201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dirty="0" smtClean="0"/>
              <a:t>Está formado por tres elementos.</a:t>
            </a:r>
          </a:p>
          <a:p>
            <a:pPr lvl="2"/>
            <a:r>
              <a:rPr lang="es-ES" b="1" dirty="0" smtClean="0"/>
              <a:t>Clases</a:t>
            </a:r>
            <a:r>
              <a:rPr lang="es-ES" dirty="0" smtClean="0"/>
              <a:t>.</a:t>
            </a:r>
          </a:p>
          <a:p>
            <a:pPr lvl="2"/>
            <a:r>
              <a:rPr lang="es-ES" dirty="0" smtClean="0"/>
              <a:t>Relaciones.</a:t>
            </a:r>
          </a:p>
          <a:p>
            <a:pPr lvl="2"/>
            <a:r>
              <a:rPr lang="es-ES" dirty="0" smtClean="0"/>
              <a:t>Interfaces.</a:t>
            </a:r>
          </a:p>
        </p:txBody>
      </p:sp>
    </p:spTree>
    <p:extLst>
      <p:ext uri="{BB962C8B-B14F-4D97-AF65-F5344CB8AC3E}">
        <p14:creationId xmlns:p14="http://schemas.microsoft.com/office/powerpoint/2010/main" val="3094290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b="1" dirty="0" smtClean="0"/>
              <a:t>Diagrama de clases</a:t>
            </a:r>
          </a:p>
          <a:p>
            <a:pPr lvl="1"/>
            <a:r>
              <a:rPr lang="es-ES" b="1" dirty="0" smtClean="0"/>
              <a:t>Clases</a:t>
            </a:r>
          </a:p>
          <a:p>
            <a:pPr lvl="2"/>
            <a:r>
              <a:rPr lang="es-ES" dirty="0" smtClean="0"/>
              <a:t>El </a:t>
            </a:r>
            <a:r>
              <a:rPr lang="es-ES" b="1" dirty="0"/>
              <a:t>elemento principal del diagrama </a:t>
            </a:r>
            <a:r>
              <a:rPr lang="es-ES" dirty="0"/>
              <a:t>y representa, como su nombre indica, una clase dentro del paradigma de la orientación a </a:t>
            </a:r>
            <a:r>
              <a:rPr lang="es-ES" dirty="0" smtClean="0"/>
              <a:t>objetos.</a:t>
            </a:r>
          </a:p>
          <a:p>
            <a:pPr lvl="2"/>
            <a:r>
              <a:rPr lang="es-ES" dirty="0" smtClean="0"/>
              <a:t>Este </a:t>
            </a:r>
            <a:r>
              <a:rPr lang="es-ES" dirty="0"/>
              <a:t>tipo de elementos normalmente se utilizan para representar conceptos o entidades del “negocio”. </a:t>
            </a:r>
            <a:endParaRPr lang="es-ES" dirty="0" smtClean="0"/>
          </a:p>
          <a:p>
            <a:pPr lvl="2"/>
            <a:r>
              <a:rPr lang="es-ES" dirty="0" smtClean="0"/>
              <a:t>Una </a:t>
            </a:r>
            <a:r>
              <a:rPr lang="es-ES" dirty="0"/>
              <a:t>clase define un </a:t>
            </a:r>
            <a:r>
              <a:rPr lang="es-ES" b="1" dirty="0"/>
              <a:t>grupo de objetos</a:t>
            </a:r>
            <a:r>
              <a:rPr lang="es-ES" dirty="0"/>
              <a:t> que comparten características, condiciones y significado. </a:t>
            </a:r>
            <a:endParaRPr lang="es-ES" dirty="0" smtClean="0"/>
          </a:p>
          <a:p>
            <a:pPr lvl="2"/>
            <a:r>
              <a:rPr lang="es-ES" dirty="0" smtClean="0"/>
              <a:t>La </a:t>
            </a:r>
            <a:r>
              <a:rPr lang="es-ES" dirty="0"/>
              <a:t>manera más rápida para encontrar clases sobre un enunciado, sobre una idea de negocio o, en general, sobre un tema concreto es buscar los</a:t>
            </a:r>
            <a:r>
              <a:rPr lang="es-ES" b="1" dirty="0"/>
              <a:t> sustantivos</a:t>
            </a:r>
            <a:r>
              <a:rPr lang="es-ES" dirty="0"/>
              <a:t> que aparecen en el mismo. </a:t>
            </a:r>
            <a:endParaRPr lang="es-ES" dirty="0" smtClean="0"/>
          </a:p>
          <a:p>
            <a:pPr lvl="2"/>
            <a:r>
              <a:rPr lang="es-ES" dirty="0" smtClean="0"/>
              <a:t>Por </a:t>
            </a:r>
            <a:r>
              <a:rPr lang="es-ES" dirty="0"/>
              <a:t>poner algún ejemplo, algunas clases podrían ser: Animal, Persona, Mensaje, Expediente… Es un concepto muy amplio y </a:t>
            </a:r>
            <a:r>
              <a:rPr lang="es-ES" b="1" dirty="0"/>
              <a:t>resulta fundamental identificar de forma efectiva estas clases</a:t>
            </a:r>
            <a:r>
              <a:rPr lang="es-ES" dirty="0"/>
              <a:t>, en caso de no hacerlo correctamente se obtendrán una serie de problemas en etapas posteriores, teniendo que volver a hacer el análisis y perdiendo parte o todo el trabajo que se ha hecho hasta ese momento.</a:t>
            </a:r>
            <a:endParaRPr lang="es-ES" b="1" dirty="0" smtClean="0"/>
          </a:p>
        </p:txBody>
      </p:sp>
    </p:spTree>
    <p:extLst>
      <p:ext uri="{BB962C8B-B14F-4D97-AF65-F5344CB8AC3E}">
        <p14:creationId xmlns:p14="http://schemas.microsoft.com/office/powerpoint/2010/main" val="353934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Clases</a:t>
            </a:r>
          </a:p>
          <a:p>
            <a:pPr lvl="2"/>
            <a:r>
              <a:rPr lang="es-ES" dirty="0"/>
              <a:t>Bajando de nivel una clase está compuesta por tres elementos: </a:t>
            </a:r>
            <a:endParaRPr lang="es-ES" dirty="0" smtClean="0"/>
          </a:p>
          <a:p>
            <a:pPr lvl="3"/>
            <a:r>
              <a:rPr lang="es-ES" b="1" dirty="0" smtClean="0"/>
              <a:t>Nombre </a:t>
            </a:r>
            <a:r>
              <a:rPr lang="es-ES" b="1" dirty="0"/>
              <a:t>de la </a:t>
            </a:r>
            <a:r>
              <a:rPr lang="es-ES" b="1" dirty="0" smtClean="0"/>
              <a:t>clase</a:t>
            </a:r>
          </a:p>
          <a:p>
            <a:pPr lvl="3"/>
            <a:r>
              <a:rPr lang="es-ES" b="1" dirty="0" smtClean="0"/>
              <a:t>Atributos.</a:t>
            </a:r>
          </a:p>
          <a:p>
            <a:pPr lvl="3"/>
            <a:r>
              <a:rPr lang="es-ES" b="1" dirty="0"/>
              <a:t>F</a:t>
            </a:r>
            <a:r>
              <a:rPr lang="es-ES" b="1" dirty="0" smtClean="0"/>
              <a:t>unciones</a:t>
            </a:r>
            <a:r>
              <a:rPr lang="es-ES" b="1" dirty="0"/>
              <a:t>. </a:t>
            </a:r>
            <a:endParaRPr lang="es-ES" b="1" dirty="0" smtClean="0"/>
          </a:p>
          <a:p>
            <a:pPr lvl="2"/>
            <a:r>
              <a:rPr lang="es-ES" b="1" dirty="0" smtClean="0"/>
              <a:t>Estos </a:t>
            </a:r>
            <a:r>
              <a:rPr lang="es-ES" b="1" dirty="0"/>
              <a:t>elementos se incluyen en la representación </a:t>
            </a:r>
            <a:r>
              <a:rPr lang="es-ES" dirty="0"/>
              <a:t>(o no, dependiendo del nivel de análisis).</a:t>
            </a:r>
            <a:endParaRPr lang="es-ES" b="1" dirty="0" smtClean="0"/>
          </a:p>
        </p:txBody>
      </p:sp>
    </p:spTree>
    <p:extLst>
      <p:ext uri="{BB962C8B-B14F-4D97-AF65-F5344CB8AC3E}">
        <p14:creationId xmlns:p14="http://schemas.microsoft.com/office/powerpoint/2010/main" val="356414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70000" lnSpcReduction="20000"/>
          </a:bodyPr>
          <a:lstStyle/>
          <a:p>
            <a:r>
              <a:rPr lang="es-ES" b="1" dirty="0" smtClean="0"/>
              <a:t>Diagrama de clases</a:t>
            </a:r>
          </a:p>
          <a:p>
            <a:pPr lvl="1"/>
            <a:r>
              <a:rPr lang="es-ES" b="1" dirty="0" smtClean="0"/>
              <a:t>Clases</a:t>
            </a:r>
          </a:p>
          <a:p>
            <a:pPr lvl="2"/>
            <a:r>
              <a:rPr lang="es-ES" dirty="0"/>
              <a:t>Para representar la clase con estos elementos se utiliza una caja que es dividida en tres zonas utilizando para ello </a:t>
            </a:r>
            <a:r>
              <a:rPr lang="es-ES" dirty="0" smtClean="0"/>
              <a:t>líneas </a:t>
            </a:r>
            <a:r>
              <a:rPr lang="es-ES" dirty="0"/>
              <a:t>horizontales:</a:t>
            </a:r>
          </a:p>
          <a:p>
            <a:pPr lvl="3"/>
            <a:r>
              <a:rPr lang="es-ES" b="1" dirty="0"/>
              <a:t>La primera de las zonas</a:t>
            </a:r>
            <a:r>
              <a:rPr lang="es-ES" dirty="0"/>
              <a:t> se utiliza para el </a:t>
            </a:r>
            <a:r>
              <a:rPr lang="es-ES" b="1" dirty="0"/>
              <a:t>nombre de la clase</a:t>
            </a:r>
            <a:r>
              <a:rPr lang="es-ES" dirty="0"/>
              <a:t>. En caso de que la clase sea abstracta se utilizará su nombre en </a:t>
            </a:r>
            <a:r>
              <a:rPr lang="es-ES" dirty="0" smtClean="0"/>
              <a:t>cursiva.</a:t>
            </a:r>
          </a:p>
          <a:p>
            <a:pPr lvl="3"/>
            <a:r>
              <a:rPr lang="es-ES" b="1" dirty="0" smtClean="0"/>
              <a:t>La </a:t>
            </a:r>
            <a:r>
              <a:rPr lang="es-ES" b="1" dirty="0"/>
              <a:t>segunda de las zonas </a:t>
            </a:r>
            <a:r>
              <a:rPr lang="es-ES" dirty="0"/>
              <a:t>se utiliza para escribir los </a:t>
            </a:r>
            <a:r>
              <a:rPr lang="es-ES" b="1" dirty="0"/>
              <a:t>atributos </a:t>
            </a:r>
            <a:r>
              <a:rPr lang="es-ES" dirty="0"/>
              <a:t>de la clase, uno por línea y utilizando el siguiente </a:t>
            </a:r>
            <a:r>
              <a:rPr lang="es-ES" dirty="0" smtClean="0"/>
              <a:t>formato:</a:t>
            </a:r>
          </a:p>
          <a:p>
            <a:pPr lvl="4"/>
            <a:r>
              <a:rPr lang="es-ES" i="1" dirty="0" smtClean="0"/>
              <a:t>visibilidad </a:t>
            </a:r>
            <a:r>
              <a:rPr lang="es-ES" i="1" dirty="0" err="1" smtClean="0"/>
              <a:t>nombre_atributo</a:t>
            </a:r>
            <a:r>
              <a:rPr lang="es-ES" i="1" dirty="0" smtClean="0"/>
              <a:t> : tipo = valor-inicial { propiedades }</a:t>
            </a:r>
            <a:endParaRPr lang="es-ES" dirty="0"/>
          </a:p>
          <a:p>
            <a:pPr lvl="2"/>
            <a:r>
              <a:rPr lang="es-ES" dirty="0" smtClean="0"/>
              <a:t>Aunque </a:t>
            </a:r>
            <a:r>
              <a:rPr lang="es-ES" dirty="0"/>
              <a:t>esta es </a:t>
            </a:r>
            <a:r>
              <a:rPr lang="es-ES" b="1" dirty="0"/>
              <a:t>la forma “oficial” </a:t>
            </a:r>
            <a:r>
              <a:rPr lang="es-ES" dirty="0"/>
              <a:t>de escribirlas, es común simplificando únicamente poniendo el nombre y el tipo o únicamente el </a:t>
            </a:r>
            <a:r>
              <a:rPr lang="es-ES" dirty="0" smtClean="0"/>
              <a:t>nombre.</a:t>
            </a:r>
          </a:p>
          <a:p>
            <a:pPr lvl="3"/>
            <a:r>
              <a:rPr lang="es-ES" b="1" dirty="0" smtClean="0"/>
              <a:t>La </a:t>
            </a:r>
            <a:r>
              <a:rPr lang="es-ES" b="1" dirty="0"/>
              <a:t>última </a:t>
            </a:r>
            <a:r>
              <a:rPr lang="es-ES" dirty="0"/>
              <a:t>de las zonas incluye cada una de las</a:t>
            </a:r>
            <a:r>
              <a:rPr lang="es-ES" b="1" dirty="0"/>
              <a:t> funciones</a:t>
            </a:r>
            <a:r>
              <a:rPr lang="es-ES" dirty="0"/>
              <a:t> que ofrece la clase. De forma parecida a los atributos, sigue el siguiente </a:t>
            </a:r>
            <a:r>
              <a:rPr lang="es-ES" dirty="0" smtClean="0"/>
              <a:t>formato:</a:t>
            </a:r>
          </a:p>
          <a:p>
            <a:pPr lvl="4"/>
            <a:r>
              <a:rPr lang="es-ES" i="1" dirty="0" smtClean="0"/>
              <a:t>visibilidad </a:t>
            </a:r>
            <a:r>
              <a:rPr lang="es-ES" i="1" dirty="0" err="1"/>
              <a:t>nombre_funcion</a:t>
            </a:r>
            <a:r>
              <a:rPr lang="es-ES" i="1" dirty="0"/>
              <a:t> { </a:t>
            </a:r>
            <a:r>
              <a:rPr lang="es-ES" i="1" dirty="0" err="1"/>
              <a:t>parametros</a:t>
            </a:r>
            <a:r>
              <a:rPr lang="es-ES" i="1" dirty="0"/>
              <a:t> } : tipo-devuelto { propiedades </a:t>
            </a:r>
            <a:r>
              <a:rPr lang="es-ES" i="1" dirty="0" smtClean="0"/>
              <a:t>}</a:t>
            </a:r>
            <a:endParaRPr lang="es-ES" dirty="0"/>
          </a:p>
          <a:p>
            <a:pPr lvl="2"/>
            <a:r>
              <a:rPr lang="es-ES" dirty="0" smtClean="0"/>
              <a:t>De </a:t>
            </a:r>
            <a:r>
              <a:rPr lang="es-ES" dirty="0"/>
              <a:t>la misma manera que con los atributos, se suele </a:t>
            </a:r>
            <a:r>
              <a:rPr lang="es-ES" b="1" dirty="0"/>
              <a:t>simplificar</a:t>
            </a:r>
            <a:r>
              <a:rPr lang="es-ES" dirty="0"/>
              <a:t> indicando únicamente el nombre de la función y, en ocasiones, el tipo devuelto.</a:t>
            </a:r>
          </a:p>
          <a:p>
            <a:pPr marL="685800" lvl="2" indent="0">
              <a:buNone/>
            </a:pPr>
            <a:r>
              <a:rPr lang="es-ES" dirty="0"/>
              <a:t/>
            </a:r>
            <a:br>
              <a:rPr lang="es-ES" dirty="0"/>
            </a:br>
            <a:endParaRPr lang="es-ES" b="1"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148" y="5373216"/>
            <a:ext cx="13049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9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b="1" dirty="0" smtClean="0"/>
              <a:t>Diagrama de clases</a:t>
            </a:r>
          </a:p>
          <a:p>
            <a:pPr lvl="1"/>
            <a:r>
              <a:rPr lang="es-ES" b="1" dirty="0" smtClean="0"/>
              <a:t>Clases</a:t>
            </a:r>
          </a:p>
          <a:p>
            <a:pPr lvl="2"/>
            <a:r>
              <a:rPr lang="es-ES" dirty="0"/>
              <a:t>Tanto los atributos como las funciones incluyen al principio de su descripción la visibilidad que tendrá. </a:t>
            </a:r>
            <a:endParaRPr lang="es-ES" dirty="0" smtClean="0"/>
          </a:p>
          <a:p>
            <a:pPr lvl="2"/>
            <a:r>
              <a:rPr lang="es-ES" dirty="0" smtClean="0"/>
              <a:t>Esta </a:t>
            </a:r>
            <a:r>
              <a:rPr lang="es-ES" dirty="0"/>
              <a:t>visibilidad se identifica escribiendo un símbolo y podrá ser</a:t>
            </a:r>
            <a:r>
              <a:rPr lang="es-ES" dirty="0" smtClean="0"/>
              <a:t>:</a:t>
            </a:r>
          </a:p>
          <a:p>
            <a:pPr lvl="3"/>
            <a:r>
              <a:rPr lang="es-ES" b="1" dirty="0" smtClean="0"/>
              <a:t>(+) </a:t>
            </a:r>
            <a:r>
              <a:rPr lang="es-ES" b="1" dirty="0"/>
              <a:t>Pública.</a:t>
            </a:r>
            <a:r>
              <a:rPr lang="es-ES" dirty="0"/>
              <a:t> Representa que se puede acceder al atributo o función desde cualquier lugar de la aplicación</a:t>
            </a:r>
            <a:r>
              <a:rPr lang="es-ES" dirty="0" smtClean="0"/>
              <a:t>.</a:t>
            </a:r>
          </a:p>
          <a:p>
            <a:pPr lvl="3"/>
            <a:r>
              <a:rPr lang="es-ES" b="1" dirty="0" smtClean="0"/>
              <a:t>(-) </a:t>
            </a:r>
            <a:r>
              <a:rPr lang="es-ES" b="1" dirty="0"/>
              <a:t>Privada.</a:t>
            </a:r>
            <a:r>
              <a:rPr lang="es-ES" dirty="0"/>
              <a:t> Representa que se puede acceder al atributo o función únicamente desde la misma clase</a:t>
            </a:r>
            <a:r>
              <a:rPr lang="es-ES" dirty="0" smtClean="0"/>
              <a:t>.</a:t>
            </a:r>
          </a:p>
          <a:p>
            <a:pPr lvl="3"/>
            <a:r>
              <a:rPr lang="es-ES" b="1" dirty="0" smtClean="0"/>
              <a:t>(#) </a:t>
            </a:r>
            <a:r>
              <a:rPr lang="es-ES" b="1" dirty="0"/>
              <a:t>Protegida.</a:t>
            </a:r>
            <a:r>
              <a:rPr lang="es-ES" dirty="0"/>
              <a:t> Representa que el atributo o función puede ser accedida únicamente desde la misma clase o desde las clases que hereden de ella (clases derivadas</a:t>
            </a:r>
            <a:r>
              <a:rPr lang="es-ES" dirty="0" smtClean="0"/>
              <a:t>).</a:t>
            </a:r>
          </a:p>
          <a:p>
            <a:pPr lvl="2"/>
            <a:r>
              <a:rPr lang="es-ES" dirty="0" smtClean="0"/>
              <a:t>Estos </a:t>
            </a:r>
            <a:r>
              <a:rPr lang="es-ES" dirty="0"/>
              <a:t>tres tipos de visibilidad son los más comunes. No obstante, pueden incluirse otros en base al lenguaje de programación que se esté usando (no es muy común). Por ejemplo: (/) Derivado o (~) </a:t>
            </a:r>
            <a:r>
              <a:rPr lang="es-ES" dirty="0" smtClean="0"/>
              <a:t>Paquete.</a:t>
            </a:r>
          </a:p>
          <a:p>
            <a:pPr lvl="2"/>
            <a:r>
              <a:rPr lang="es-ES" dirty="0" smtClean="0"/>
              <a:t>Un </a:t>
            </a:r>
            <a:r>
              <a:rPr lang="es-ES" dirty="0"/>
              <a:t>ejemplo de clase podría ser el siguiente:</a:t>
            </a:r>
          </a:p>
          <a:p>
            <a:pPr lvl="2"/>
            <a:endParaRPr lang="es-ES" b="1" dirty="0" smtClean="0"/>
          </a:p>
        </p:txBody>
      </p:sp>
    </p:spTree>
    <p:extLst>
      <p:ext uri="{BB962C8B-B14F-4D97-AF65-F5344CB8AC3E}">
        <p14:creationId xmlns:p14="http://schemas.microsoft.com/office/powerpoint/2010/main" val="353934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Clases</a:t>
            </a:r>
          </a:p>
          <a:p>
            <a:pPr lvl="2"/>
            <a:endParaRPr lang="es-ES" b="1"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848954"/>
            <a:ext cx="2358578" cy="327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941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dirty="0" smtClean="0"/>
              <a:t>Está formado por tres elementos.</a:t>
            </a:r>
          </a:p>
          <a:p>
            <a:pPr lvl="2"/>
            <a:r>
              <a:rPr lang="es-ES" dirty="0" smtClean="0"/>
              <a:t>Clases.</a:t>
            </a:r>
          </a:p>
          <a:p>
            <a:pPr lvl="2"/>
            <a:r>
              <a:rPr lang="es-ES" b="1" dirty="0" smtClean="0"/>
              <a:t>Relaciones.</a:t>
            </a:r>
          </a:p>
          <a:p>
            <a:pPr lvl="2"/>
            <a:r>
              <a:rPr lang="es-ES" dirty="0" smtClean="0"/>
              <a:t>Interfaces.</a:t>
            </a:r>
          </a:p>
        </p:txBody>
      </p:sp>
    </p:spTree>
    <p:extLst>
      <p:ext uri="{BB962C8B-B14F-4D97-AF65-F5344CB8AC3E}">
        <p14:creationId xmlns:p14="http://schemas.microsoft.com/office/powerpoint/2010/main" val="367359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dirty="0"/>
              <a:t>Una relación i</a:t>
            </a:r>
            <a:r>
              <a:rPr lang="es-ES" b="1" dirty="0"/>
              <a:t>dentifica una dependencia</a:t>
            </a:r>
            <a:r>
              <a:rPr lang="es-ES" dirty="0"/>
              <a:t>. </a:t>
            </a:r>
            <a:endParaRPr lang="es-ES" dirty="0" smtClean="0"/>
          </a:p>
          <a:p>
            <a:pPr lvl="2"/>
            <a:r>
              <a:rPr lang="es-ES" dirty="0" smtClean="0"/>
              <a:t>Esta </a:t>
            </a:r>
            <a:r>
              <a:rPr lang="es-ES" dirty="0"/>
              <a:t>dependencia puede ser entre dos o más clases (más común) o una clase hacía sí misma (menos común, pero existen), este último tipo de dependencia se denomina </a:t>
            </a:r>
            <a:r>
              <a:rPr lang="es-ES" i="1" dirty="0"/>
              <a:t>dependencia reflexiva</a:t>
            </a:r>
            <a:r>
              <a:rPr lang="es-ES" dirty="0"/>
              <a:t>. </a:t>
            </a:r>
            <a:endParaRPr lang="es-ES" dirty="0" smtClean="0"/>
          </a:p>
          <a:p>
            <a:pPr lvl="2"/>
            <a:r>
              <a:rPr lang="es-ES" dirty="0" smtClean="0"/>
              <a:t>Las </a:t>
            </a:r>
            <a:r>
              <a:rPr lang="es-ES" dirty="0"/>
              <a:t>relaciones se representan con una </a:t>
            </a:r>
            <a:r>
              <a:rPr lang="es-ES" dirty="0" smtClean="0"/>
              <a:t>línea </a:t>
            </a:r>
            <a:r>
              <a:rPr lang="es-ES" dirty="0"/>
              <a:t>que une las clases, esta línea variará dependiendo del tipo de </a:t>
            </a:r>
            <a:r>
              <a:rPr lang="es-ES" dirty="0" smtClean="0"/>
              <a:t>relación.</a:t>
            </a:r>
          </a:p>
          <a:p>
            <a:pPr lvl="2"/>
            <a:endParaRPr lang="es-ES" b="1" dirty="0"/>
          </a:p>
          <a:p>
            <a:pPr lvl="2"/>
            <a:endParaRPr lang="es-ES" b="1" dirty="0" smtClean="0"/>
          </a:p>
          <a:p>
            <a:pPr lvl="2"/>
            <a:endParaRPr lang="es-ES" b="1" dirty="0"/>
          </a:p>
          <a:p>
            <a:pPr lvl="2"/>
            <a:endParaRPr lang="es-ES"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988694"/>
            <a:ext cx="16097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34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lnSpcReduction="10000"/>
          </a:bodyPr>
          <a:lstStyle/>
          <a:p>
            <a:r>
              <a:rPr lang="es-ES" b="1" dirty="0" smtClean="0"/>
              <a:t>Diagrama de clases</a:t>
            </a:r>
          </a:p>
          <a:p>
            <a:pPr lvl="1"/>
            <a:r>
              <a:rPr lang="es-ES" b="1" dirty="0" smtClean="0"/>
              <a:t>Relaciones</a:t>
            </a:r>
          </a:p>
          <a:p>
            <a:pPr lvl="2"/>
            <a:r>
              <a:rPr lang="es-ES" dirty="0"/>
              <a:t>Las relaciones en el diagrama de clases tienen varias </a:t>
            </a:r>
            <a:r>
              <a:rPr lang="es-ES" b="1" dirty="0"/>
              <a:t>propiedades</a:t>
            </a:r>
            <a:r>
              <a:rPr lang="es-ES" dirty="0"/>
              <a:t>, que dependiendo la profundidad que se quiera dar al diagrama se representarán o no. </a:t>
            </a:r>
            <a:endParaRPr lang="es-ES" dirty="0" smtClean="0"/>
          </a:p>
          <a:p>
            <a:pPr lvl="2"/>
            <a:r>
              <a:rPr lang="es-ES" dirty="0" smtClean="0"/>
              <a:t>Estas </a:t>
            </a:r>
            <a:r>
              <a:rPr lang="es-ES" dirty="0"/>
              <a:t>propiedades son las </a:t>
            </a:r>
            <a:r>
              <a:rPr lang="es-ES" dirty="0" smtClean="0"/>
              <a:t>siguientes:</a:t>
            </a:r>
          </a:p>
          <a:p>
            <a:pPr lvl="3"/>
            <a:r>
              <a:rPr lang="es-ES" b="1" dirty="0" smtClean="0"/>
              <a:t>Multiplicidad</a:t>
            </a:r>
            <a:r>
              <a:rPr lang="es-ES" dirty="0"/>
              <a:t>. Es decir, el número de elementos de una clase que participan en una relación. Se puede indicar un número, un rango… Se utiliza </a:t>
            </a:r>
            <a:r>
              <a:rPr lang="es-ES" i="1" dirty="0"/>
              <a:t>n</a:t>
            </a:r>
            <a:r>
              <a:rPr lang="es-ES" dirty="0"/>
              <a:t> o * para identificar un número </a:t>
            </a:r>
            <a:r>
              <a:rPr lang="es-ES" dirty="0" smtClean="0"/>
              <a:t>cualquiera.</a:t>
            </a:r>
          </a:p>
          <a:p>
            <a:pPr lvl="3"/>
            <a:r>
              <a:rPr lang="es-ES" b="1" dirty="0" smtClean="0"/>
              <a:t>Nombre </a:t>
            </a:r>
            <a:r>
              <a:rPr lang="es-ES" b="1" dirty="0"/>
              <a:t>de la asociación.</a:t>
            </a:r>
            <a:r>
              <a:rPr lang="es-ES" dirty="0"/>
              <a:t> En ocasiones se escriba una indicación de la asociación que ayuda a entender la relación que tienen dos clases. Suelen utilizarse verbos como por ejemplo: “Una empresa contrata a n empleados”</a:t>
            </a:r>
          </a:p>
          <a:p>
            <a:pPr lvl="2"/>
            <a:endParaRPr lang="es-ES" b="1" dirty="0" smtClean="0"/>
          </a:p>
        </p:txBody>
      </p:sp>
    </p:spTree>
    <p:extLst>
      <p:ext uri="{BB962C8B-B14F-4D97-AF65-F5344CB8AC3E}">
        <p14:creationId xmlns:p14="http://schemas.microsoft.com/office/powerpoint/2010/main" val="143228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068960"/>
            <a:ext cx="5760640" cy="236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18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p:txBody>
          <a:bodyPr/>
          <a:lstStyle/>
          <a:p>
            <a:r>
              <a:rPr lang="es-ES" b="1" dirty="0" smtClean="0"/>
              <a:t>1.</a:t>
            </a:r>
            <a:r>
              <a:rPr lang="es-ES" b="1" dirty="0"/>
              <a:t> ¿Por qué UML?</a:t>
            </a:r>
          </a:p>
          <a:p>
            <a:r>
              <a:rPr lang="es-ES" dirty="0" smtClean="0"/>
              <a:t>2.</a:t>
            </a:r>
            <a:r>
              <a:rPr lang="es-ES" dirty="0"/>
              <a:t> Tipos de diagramas UML</a:t>
            </a:r>
          </a:p>
          <a:p>
            <a:pPr marL="594360" lvl="2" indent="-320040">
              <a:spcBef>
                <a:spcPts val="700"/>
              </a:spcBef>
              <a:buSzPct val="60000"/>
              <a:buFont typeface="Wingdings"/>
              <a:buChar char=""/>
            </a:pPr>
            <a:r>
              <a:rPr lang="es-ES" dirty="0" smtClean="0"/>
              <a:t>2.1.</a:t>
            </a:r>
            <a:r>
              <a:rPr lang="es-ES" dirty="0"/>
              <a:t> Diagramas estructurales</a:t>
            </a:r>
          </a:p>
          <a:p>
            <a:pPr marL="594360" lvl="2" indent="-320040">
              <a:spcBef>
                <a:spcPts val="700"/>
              </a:spcBef>
              <a:buSzPct val="60000"/>
              <a:buFont typeface="Wingdings"/>
              <a:buChar char=""/>
            </a:pPr>
            <a:r>
              <a:rPr lang="es-ES" dirty="0" smtClean="0"/>
              <a:t>2.2.</a:t>
            </a:r>
            <a:r>
              <a:rPr lang="es-ES" dirty="0"/>
              <a:t> Diagramas de comportamiento</a:t>
            </a:r>
          </a:p>
          <a:p>
            <a:r>
              <a:rPr lang="es-ES" dirty="0" smtClean="0"/>
              <a:t>3.</a:t>
            </a:r>
            <a:r>
              <a:rPr lang="es-ES" dirty="0"/>
              <a:t> ¿Qué versiones existen de UML?</a:t>
            </a:r>
          </a:p>
          <a:p>
            <a:r>
              <a:rPr lang="es-ES" dirty="0" smtClean="0"/>
              <a:t>4.</a:t>
            </a:r>
            <a:r>
              <a:rPr lang="es-ES" dirty="0"/>
              <a:t> Breve historia de UML</a:t>
            </a:r>
          </a:p>
          <a:p>
            <a:r>
              <a:rPr lang="es-ES" dirty="0" smtClean="0"/>
              <a:t>5.</a:t>
            </a:r>
            <a:r>
              <a:rPr lang="es-ES" dirty="0"/>
              <a:t> Recursos y utilidades</a:t>
            </a:r>
          </a:p>
          <a:p>
            <a:endParaRPr lang="es-ES" dirty="0"/>
          </a:p>
        </p:txBody>
      </p:sp>
    </p:spTree>
    <p:extLst>
      <p:ext uri="{BB962C8B-B14F-4D97-AF65-F5344CB8AC3E}">
        <p14:creationId xmlns:p14="http://schemas.microsoft.com/office/powerpoint/2010/main" val="1682180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dirty="0" smtClean="0"/>
              <a:t>Asociación.</a:t>
            </a:r>
            <a:endParaRPr lang="es-ES" dirty="0"/>
          </a:p>
          <a:p>
            <a:pPr lvl="3"/>
            <a:r>
              <a:rPr lang="es-ES" dirty="0" smtClean="0"/>
              <a:t>Agregación.</a:t>
            </a:r>
            <a:endParaRPr lang="es-ES" dirty="0"/>
          </a:p>
          <a:p>
            <a:pPr lvl="3"/>
            <a:r>
              <a:rPr lang="es-ES" dirty="0" smtClean="0"/>
              <a:t>Composición.</a:t>
            </a:r>
            <a:endParaRPr lang="es-ES" dirty="0"/>
          </a:p>
          <a:p>
            <a:pPr lvl="3"/>
            <a:r>
              <a:rPr lang="es-ES" dirty="0" smtClean="0"/>
              <a:t>Dependencia.</a:t>
            </a:r>
            <a:endParaRPr lang="es-ES" dirty="0"/>
          </a:p>
          <a:p>
            <a:pPr lvl="3"/>
            <a:r>
              <a:rPr lang="es-ES" dirty="0" smtClean="0"/>
              <a:t>Herencia</a:t>
            </a:r>
            <a:r>
              <a:rPr lang="es-ES" dirty="0"/>
              <a:t>.</a:t>
            </a:r>
          </a:p>
          <a:p>
            <a:pPr lvl="2"/>
            <a:endParaRPr lang="es-ES" b="1" dirty="0" smtClean="0"/>
          </a:p>
        </p:txBody>
      </p:sp>
    </p:spTree>
    <p:extLst>
      <p:ext uri="{BB962C8B-B14F-4D97-AF65-F5344CB8AC3E}">
        <p14:creationId xmlns:p14="http://schemas.microsoft.com/office/powerpoint/2010/main" val="1236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Asociación</a:t>
            </a:r>
            <a:r>
              <a:rPr lang="es-ES" dirty="0" smtClean="0"/>
              <a:t>.</a:t>
            </a:r>
            <a:endParaRPr lang="es-ES" dirty="0"/>
          </a:p>
          <a:p>
            <a:pPr lvl="3"/>
            <a:r>
              <a:rPr lang="es-ES" dirty="0" smtClean="0"/>
              <a:t>Agregación.</a:t>
            </a:r>
            <a:endParaRPr lang="es-ES" dirty="0"/>
          </a:p>
          <a:p>
            <a:pPr lvl="3"/>
            <a:r>
              <a:rPr lang="es-ES" dirty="0" smtClean="0"/>
              <a:t>Composición.</a:t>
            </a:r>
            <a:endParaRPr lang="es-ES" dirty="0"/>
          </a:p>
          <a:p>
            <a:pPr lvl="3"/>
            <a:r>
              <a:rPr lang="es-ES" dirty="0" smtClean="0"/>
              <a:t>Dependencia.</a:t>
            </a:r>
            <a:endParaRPr lang="es-ES" dirty="0"/>
          </a:p>
          <a:p>
            <a:pPr lvl="3"/>
            <a:r>
              <a:rPr lang="es-ES" dirty="0" smtClean="0"/>
              <a:t>Herencia</a:t>
            </a:r>
            <a:r>
              <a:rPr lang="es-ES" dirty="0"/>
              <a:t>.</a:t>
            </a:r>
          </a:p>
          <a:p>
            <a:pPr lvl="2"/>
            <a:endParaRPr lang="es-ES" b="1" dirty="0" smtClean="0"/>
          </a:p>
        </p:txBody>
      </p:sp>
    </p:spTree>
    <p:extLst>
      <p:ext uri="{BB962C8B-B14F-4D97-AF65-F5344CB8AC3E}">
        <p14:creationId xmlns:p14="http://schemas.microsoft.com/office/powerpoint/2010/main" val="3357017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lnSpcReduction="10000"/>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Asociación.</a:t>
            </a:r>
          </a:p>
          <a:p>
            <a:pPr lvl="4"/>
            <a:r>
              <a:rPr lang="es-ES" dirty="0" smtClean="0"/>
              <a:t>Este </a:t>
            </a:r>
            <a:r>
              <a:rPr lang="es-ES" dirty="0"/>
              <a:t>tipo de relación es el más común y se utiliza para representar </a:t>
            </a:r>
            <a:r>
              <a:rPr lang="es-ES" b="1" dirty="0"/>
              <a:t>dependencia semántica. </a:t>
            </a:r>
            <a:endParaRPr lang="es-ES" b="1" dirty="0" smtClean="0"/>
          </a:p>
          <a:p>
            <a:pPr lvl="4"/>
            <a:r>
              <a:rPr lang="es-ES" dirty="0" smtClean="0"/>
              <a:t>Se </a:t>
            </a:r>
            <a:r>
              <a:rPr lang="es-ES" dirty="0"/>
              <a:t>representa con una simple </a:t>
            </a:r>
            <a:r>
              <a:rPr lang="es-ES" dirty="0" smtClean="0"/>
              <a:t>línea </a:t>
            </a:r>
            <a:r>
              <a:rPr lang="es-ES" dirty="0"/>
              <a:t>continua que une las clases que están incluidas en la </a:t>
            </a:r>
            <a:r>
              <a:rPr lang="es-ES" dirty="0" smtClean="0"/>
              <a:t>asociación.</a:t>
            </a:r>
          </a:p>
          <a:p>
            <a:pPr lvl="4"/>
            <a:r>
              <a:rPr lang="es-ES" dirty="0" smtClean="0"/>
              <a:t>Un </a:t>
            </a:r>
            <a:r>
              <a:rPr lang="es-ES" dirty="0"/>
              <a:t>ejemplo de asociación podría ser: “Una mascota pertenece a una persona</a:t>
            </a:r>
            <a:r>
              <a:rPr lang="es-ES" dirty="0" smtClean="0"/>
              <a:t>”.</a:t>
            </a:r>
          </a:p>
          <a:p>
            <a:pPr marL="0" indent="0">
              <a:buNone/>
            </a:pPr>
            <a:r>
              <a:rPr lang="es-ES" dirty="0"/>
              <a:t/>
            </a:r>
            <a:br>
              <a:rPr lang="es-ES" dirty="0"/>
            </a:br>
            <a:endParaRPr lang="es-ES" dirty="0"/>
          </a:p>
          <a:p>
            <a:pPr lvl="2"/>
            <a:endParaRPr lang="es-ES" b="1"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5087169"/>
            <a:ext cx="3108227" cy="15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86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dirty="0" smtClean="0"/>
              <a:t>Asociación.</a:t>
            </a:r>
            <a:endParaRPr lang="es-ES" dirty="0"/>
          </a:p>
          <a:p>
            <a:pPr lvl="3"/>
            <a:r>
              <a:rPr lang="es-ES" b="1" dirty="0" smtClean="0"/>
              <a:t>Agregación</a:t>
            </a:r>
            <a:r>
              <a:rPr lang="es-ES" dirty="0" smtClean="0"/>
              <a:t>.</a:t>
            </a:r>
            <a:endParaRPr lang="es-ES" dirty="0"/>
          </a:p>
          <a:p>
            <a:pPr lvl="3"/>
            <a:r>
              <a:rPr lang="es-ES" dirty="0" smtClean="0"/>
              <a:t>Composición.</a:t>
            </a:r>
            <a:endParaRPr lang="es-ES" dirty="0"/>
          </a:p>
          <a:p>
            <a:pPr lvl="3"/>
            <a:r>
              <a:rPr lang="es-ES" dirty="0" smtClean="0"/>
              <a:t>Dependencia.</a:t>
            </a:r>
            <a:endParaRPr lang="es-ES" dirty="0"/>
          </a:p>
          <a:p>
            <a:pPr lvl="3"/>
            <a:r>
              <a:rPr lang="es-ES" dirty="0" smtClean="0"/>
              <a:t>Herencia</a:t>
            </a:r>
            <a:r>
              <a:rPr lang="es-ES" dirty="0"/>
              <a:t>.</a:t>
            </a:r>
          </a:p>
          <a:p>
            <a:pPr lvl="2"/>
            <a:endParaRPr lang="es-ES" b="1" dirty="0" smtClean="0"/>
          </a:p>
        </p:txBody>
      </p:sp>
    </p:spTree>
    <p:extLst>
      <p:ext uri="{BB962C8B-B14F-4D97-AF65-F5344CB8AC3E}">
        <p14:creationId xmlns:p14="http://schemas.microsoft.com/office/powerpoint/2010/main" val="4008417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70000" lnSpcReduction="20000"/>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endParaRPr lang="es-ES" dirty="0"/>
          </a:p>
          <a:p>
            <a:pPr lvl="3"/>
            <a:r>
              <a:rPr lang="es-ES" b="1" dirty="0" smtClean="0"/>
              <a:t>Agregación</a:t>
            </a:r>
            <a:r>
              <a:rPr lang="es-ES" dirty="0" smtClean="0"/>
              <a:t>.</a:t>
            </a:r>
            <a:endParaRPr lang="es-ES" dirty="0"/>
          </a:p>
          <a:p>
            <a:pPr lvl="4"/>
            <a:r>
              <a:rPr lang="es-ES" dirty="0" smtClean="0"/>
              <a:t>Representa </a:t>
            </a:r>
            <a:r>
              <a:rPr lang="es-ES" dirty="0"/>
              <a:t>relaciones en las que </a:t>
            </a:r>
            <a:r>
              <a:rPr lang="es-ES" b="1" dirty="0"/>
              <a:t>un objeto es parte de otro</a:t>
            </a:r>
            <a:r>
              <a:rPr lang="es-ES" dirty="0"/>
              <a:t>, pero aun así debe tener </a:t>
            </a:r>
            <a:r>
              <a:rPr lang="es-ES" b="1" dirty="0"/>
              <a:t>existencia en sí </a:t>
            </a:r>
            <a:r>
              <a:rPr lang="es-ES" b="1" dirty="0" smtClean="0"/>
              <a:t>mismo</a:t>
            </a:r>
            <a:r>
              <a:rPr lang="es-ES" dirty="0" smtClean="0"/>
              <a:t>.</a:t>
            </a:r>
          </a:p>
          <a:p>
            <a:pPr lvl="4"/>
            <a:r>
              <a:rPr lang="es-ES" dirty="0" smtClean="0"/>
              <a:t>Se </a:t>
            </a:r>
            <a:r>
              <a:rPr lang="es-ES" dirty="0"/>
              <a:t>representa con una línea que tiene un rombo en la parte de la clase que es una agregación de la otra clase (es decir, en la clase que contiene las otras</a:t>
            </a:r>
            <a:r>
              <a:rPr lang="es-ES" dirty="0" smtClean="0"/>
              <a:t>).</a:t>
            </a:r>
          </a:p>
          <a:p>
            <a:pPr lvl="4"/>
            <a:r>
              <a:rPr lang="es-ES" dirty="0" smtClean="0"/>
              <a:t>Un </a:t>
            </a:r>
            <a:r>
              <a:rPr lang="es-ES" dirty="0"/>
              <a:t>ejemplo de esta relación podría ser: “Las mesas están formadas por tablas de madera y tornillos o, dicho de otra manera, los tornillos y las tablas forman parte de una mesa”. Como ves, el tornillo podría formar parte de más objetos, por lo que interesa especialmente su abstracción en otra clase.</a:t>
            </a:r>
          </a:p>
          <a:p>
            <a:pPr marL="0" indent="0">
              <a:buNone/>
            </a:pPr>
            <a:endParaRPr lang="es-ES" dirty="0" smtClean="0"/>
          </a:p>
          <a:p>
            <a:pPr marL="0" indent="0">
              <a:buNone/>
            </a:pPr>
            <a:endParaRPr lang="es-ES" dirty="0"/>
          </a:p>
          <a:p>
            <a:pPr marL="0" indent="0">
              <a:buNone/>
            </a:pPr>
            <a:r>
              <a:rPr lang="es-ES" dirty="0"/>
              <a:t/>
            </a:r>
            <a:br>
              <a:rPr lang="es-ES" dirty="0"/>
            </a:br>
            <a:endParaRPr lang="es-ES" b="1"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077072"/>
            <a:ext cx="24955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84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dirty="0" smtClean="0"/>
              <a:t>Asociación.</a:t>
            </a:r>
            <a:endParaRPr lang="es-ES" dirty="0"/>
          </a:p>
          <a:p>
            <a:pPr lvl="3"/>
            <a:r>
              <a:rPr lang="es-ES" dirty="0" smtClean="0"/>
              <a:t>Agregación.</a:t>
            </a:r>
            <a:endParaRPr lang="es-ES" dirty="0"/>
          </a:p>
          <a:p>
            <a:pPr lvl="3"/>
            <a:r>
              <a:rPr lang="es-ES" b="1" dirty="0" smtClean="0"/>
              <a:t>Composición</a:t>
            </a:r>
            <a:r>
              <a:rPr lang="es-ES" dirty="0" smtClean="0"/>
              <a:t>.</a:t>
            </a:r>
            <a:endParaRPr lang="es-ES" dirty="0"/>
          </a:p>
          <a:p>
            <a:pPr lvl="3"/>
            <a:r>
              <a:rPr lang="es-ES" dirty="0" smtClean="0"/>
              <a:t>Dependencia.</a:t>
            </a:r>
            <a:endParaRPr lang="es-ES" dirty="0"/>
          </a:p>
          <a:p>
            <a:pPr lvl="3"/>
            <a:r>
              <a:rPr lang="es-ES" dirty="0" smtClean="0"/>
              <a:t>Herencia</a:t>
            </a:r>
            <a:r>
              <a:rPr lang="es-ES" dirty="0"/>
              <a:t>.</a:t>
            </a:r>
          </a:p>
          <a:p>
            <a:pPr lvl="2"/>
            <a:endParaRPr lang="es-ES" b="1" dirty="0" smtClean="0"/>
          </a:p>
        </p:txBody>
      </p:sp>
    </p:spTree>
    <p:extLst>
      <p:ext uri="{BB962C8B-B14F-4D97-AF65-F5344CB8AC3E}">
        <p14:creationId xmlns:p14="http://schemas.microsoft.com/office/powerpoint/2010/main" val="3548296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Composición</a:t>
            </a:r>
            <a:r>
              <a:rPr lang="es-ES" dirty="0" smtClean="0"/>
              <a:t>.</a:t>
            </a:r>
          </a:p>
          <a:p>
            <a:pPr lvl="4"/>
            <a:r>
              <a:rPr lang="es-ES" dirty="0"/>
              <a:t>R</a:t>
            </a:r>
            <a:r>
              <a:rPr lang="es-ES" dirty="0" smtClean="0"/>
              <a:t>epresenta </a:t>
            </a:r>
            <a:r>
              <a:rPr lang="es-ES" dirty="0"/>
              <a:t>una </a:t>
            </a:r>
            <a:r>
              <a:rPr lang="es-ES" b="1" dirty="0"/>
              <a:t>relación jerárquica entre un objeto y las partes que lo componen</a:t>
            </a:r>
            <a:r>
              <a:rPr lang="es-ES" dirty="0"/>
              <a:t>, </a:t>
            </a:r>
            <a:r>
              <a:rPr lang="es-ES" b="1" dirty="0"/>
              <a:t>pero de una forma más fuerte</a:t>
            </a:r>
            <a:r>
              <a:rPr lang="es-ES" dirty="0"/>
              <a:t>. </a:t>
            </a:r>
            <a:endParaRPr lang="es-ES" dirty="0" smtClean="0"/>
          </a:p>
          <a:p>
            <a:pPr lvl="4"/>
            <a:r>
              <a:rPr lang="es-ES" dirty="0" smtClean="0"/>
              <a:t>En </a:t>
            </a:r>
            <a:r>
              <a:rPr lang="es-ES" dirty="0"/>
              <a:t>este caso, los elementos que forman parte no tienen sentido de existencia cuando el primero no existe. Es decir, cuando el elemento que contiene los otros desaparece, deben desaparecer todos ya que no tienen sentido por sí mismos sino que dependen del elemento que componen. </a:t>
            </a:r>
            <a:endParaRPr lang="es-ES" dirty="0" smtClean="0"/>
          </a:p>
          <a:p>
            <a:pPr lvl="4"/>
            <a:r>
              <a:rPr lang="es-ES" dirty="0" smtClean="0"/>
              <a:t>Además</a:t>
            </a:r>
            <a:r>
              <a:rPr lang="es-ES" dirty="0"/>
              <a:t>, suelen tener los mismos tiempo de vida. Los componentes no se comparten entre varios elementos, esta es otra de las diferencias con la </a:t>
            </a:r>
            <a:r>
              <a:rPr lang="es-ES" dirty="0" smtClean="0"/>
              <a:t>agregación.</a:t>
            </a:r>
          </a:p>
          <a:p>
            <a:pPr lvl="4"/>
            <a:r>
              <a:rPr lang="es-ES" dirty="0" smtClean="0"/>
              <a:t>Se </a:t>
            </a:r>
            <a:r>
              <a:rPr lang="es-ES" dirty="0"/>
              <a:t>representa con una </a:t>
            </a:r>
            <a:r>
              <a:rPr lang="es-ES" dirty="0" smtClean="0"/>
              <a:t>línea </a:t>
            </a:r>
            <a:r>
              <a:rPr lang="es-ES" dirty="0"/>
              <a:t>continua con un rombo relleno en la clase que es </a:t>
            </a:r>
            <a:r>
              <a:rPr lang="es-ES" dirty="0" smtClean="0"/>
              <a:t>compuesta.</a:t>
            </a:r>
          </a:p>
          <a:p>
            <a:pPr lvl="4"/>
            <a:r>
              <a:rPr lang="es-ES" dirty="0" smtClean="0"/>
              <a:t>Un </a:t>
            </a:r>
            <a:r>
              <a:rPr lang="es-ES" dirty="0"/>
              <a:t>ejemplo de esta relación sería: “Un vuelo de una compañía </a:t>
            </a:r>
            <a:r>
              <a:rPr lang="es-ES" dirty="0" smtClean="0"/>
              <a:t>aérea </a:t>
            </a:r>
            <a:r>
              <a:rPr lang="es-ES" dirty="0"/>
              <a:t>está compuesto por pasajeros, que es lo mismo que decir que un pasajero está asignado a un vuelo”</a:t>
            </a:r>
          </a:p>
          <a:p>
            <a:pPr lvl="3"/>
            <a:endParaRPr lang="es-ES" dirty="0"/>
          </a:p>
          <a:p>
            <a:pPr lvl="2"/>
            <a:endParaRPr lang="es-ES" b="1" dirty="0" smtClean="0"/>
          </a:p>
        </p:txBody>
      </p:sp>
    </p:spTree>
    <p:extLst>
      <p:ext uri="{BB962C8B-B14F-4D97-AF65-F5344CB8AC3E}">
        <p14:creationId xmlns:p14="http://schemas.microsoft.com/office/powerpoint/2010/main" val="255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Composición</a:t>
            </a:r>
            <a:r>
              <a:rPr lang="es-ES" dirty="0" smtClean="0"/>
              <a:t>.</a:t>
            </a:r>
          </a:p>
          <a:p>
            <a:pPr lvl="3"/>
            <a:endParaRPr lang="es-ES" dirty="0"/>
          </a:p>
          <a:p>
            <a:pPr lvl="2"/>
            <a:endParaRPr lang="es-ES" b="1"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76872"/>
            <a:ext cx="2399134" cy="410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218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Composición</a:t>
            </a:r>
            <a:r>
              <a:rPr lang="es-ES" dirty="0" smtClean="0"/>
              <a:t>.</a:t>
            </a:r>
          </a:p>
          <a:p>
            <a:pPr lvl="4"/>
            <a:r>
              <a:rPr lang="es-ES" dirty="0"/>
              <a:t>La diferencia entre agregación y composición es semántica, por lo que </a:t>
            </a:r>
            <a:r>
              <a:rPr lang="es-ES" b="1" dirty="0"/>
              <a:t>a veces no está del todo definida</a:t>
            </a:r>
            <a:r>
              <a:rPr lang="es-ES" dirty="0"/>
              <a:t>. </a:t>
            </a:r>
            <a:endParaRPr lang="es-ES" dirty="0" smtClean="0"/>
          </a:p>
          <a:p>
            <a:pPr lvl="4"/>
            <a:r>
              <a:rPr lang="es-ES" dirty="0" smtClean="0"/>
              <a:t>Ninguna </a:t>
            </a:r>
            <a:r>
              <a:rPr lang="es-ES" dirty="0"/>
              <a:t>de las dos tienen análogos en muchos lenguajes de programación (como por ejemplo Java).</a:t>
            </a:r>
            <a:endParaRPr lang="es-ES" dirty="0" smtClean="0"/>
          </a:p>
          <a:p>
            <a:pPr lvl="3"/>
            <a:endParaRPr lang="es-ES" dirty="0"/>
          </a:p>
          <a:p>
            <a:pPr lvl="2"/>
            <a:endParaRPr lang="es-ES" b="1" dirty="0" smtClean="0"/>
          </a:p>
        </p:txBody>
      </p:sp>
    </p:spTree>
    <p:extLst>
      <p:ext uri="{BB962C8B-B14F-4D97-AF65-F5344CB8AC3E}">
        <p14:creationId xmlns:p14="http://schemas.microsoft.com/office/powerpoint/2010/main" val="2451840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dirty="0" smtClean="0"/>
              <a:t>Asociación.</a:t>
            </a:r>
            <a:endParaRPr lang="es-ES" dirty="0"/>
          </a:p>
          <a:p>
            <a:pPr lvl="3"/>
            <a:r>
              <a:rPr lang="es-ES" dirty="0" smtClean="0"/>
              <a:t>Agregación.</a:t>
            </a:r>
            <a:endParaRPr lang="es-ES" dirty="0"/>
          </a:p>
          <a:p>
            <a:pPr lvl="3"/>
            <a:r>
              <a:rPr lang="es-ES" dirty="0" smtClean="0"/>
              <a:t>Composición.</a:t>
            </a:r>
            <a:endParaRPr lang="es-ES" dirty="0"/>
          </a:p>
          <a:p>
            <a:pPr lvl="3"/>
            <a:r>
              <a:rPr lang="es-ES" b="1" dirty="0" smtClean="0"/>
              <a:t>Dependencia</a:t>
            </a:r>
            <a:r>
              <a:rPr lang="es-ES" dirty="0" smtClean="0"/>
              <a:t>.</a:t>
            </a:r>
            <a:endParaRPr lang="es-ES" dirty="0"/>
          </a:p>
          <a:p>
            <a:pPr lvl="3"/>
            <a:r>
              <a:rPr lang="es-ES" dirty="0" smtClean="0"/>
              <a:t>Herencia</a:t>
            </a:r>
            <a:r>
              <a:rPr lang="es-ES" dirty="0"/>
              <a:t>.</a:t>
            </a:r>
          </a:p>
          <a:p>
            <a:pPr lvl="2"/>
            <a:endParaRPr lang="es-ES" b="1" dirty="0" smtClean="0"/>
          </a:p>
        </p:txBody>
      </p:sp>
    </p:spTree>
    <p:extLst>
      <p:ext uri="{BB962C8B-B14F-4D97-AF65-F5344CB8AC3E}">
        <p14:creationId xmlns:p14="http://schemas.microsoft.com/office/powerpoint/2010/main" val="42635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a:bodyPr>
          <a:lstStyle/>
          <a:p>
            <a:r>
              <a:rPr lang="es-ES" b="1" dirty="0"/>
              <a:t>UML</a:t>
            </a:r>
            <a:r>
              <a:rPr lang="es-ES" dirty="0"/>
              <a:t> son las siglas de “</a:t>
            </a:r>
            <a:r>
              <a:rPr lang="es-ES" b="1" dirty="0" err="1"/>
              <a:t>Unified</a:t>
            </a:r>
            <a:r>
              <a:rPr lang="es-ES" b="1" dirty="0"/>
              <a:t> </a:t>
            </a:r>
            <a:r>
              <a:rPr lang="es-ES" b="1" dirty="0" err="1"/>
              <a:t>Modeling</a:t>
            </a:r>
            <a:r>
              <a:rPr lang="es-ES" b="1" dirty="0"/>
              <a:t> </a:t>
            </a:r>
            <a:r>
              <a:rPr lang="es-ES" b="1" dirty="0" err="1"/>
              <a:t>Language</a:t>
            </a:r>
            <a:r>
              <a:rPr lang="es-ES" dirty="0"/>
              <a:t>” o “</a:t>
            </a:r>
            <a:r>
              <a:rPr lang="es-ES" b="1" dirty="0"/>
              <a:t>Lenguaje Unificado de Modelado</a:t>
            </a:r>
            <a:r>
              <a:rPr lang="es-ES" dirty="0"/>
              <a:t>”. </a:t>
            </a:r>
            <a:endParaRPr lang="es-ES" dirty="0" smtClean="0"/>
          </a:p>
          <a:p>
            <a:r>
              <a:rPr lang="es-ES" dirty="0" smtClean="0"/>
              <a:t>Se </a:t>
            </a:r>
            <a:r>
              <a:rPr lang="es-ES" dirty="0"/>
              <a:t>trata de un </a:t>
            </a:r>
            <a:r>
              <a:rPr lang="es-ES" b="1" dirty="0"/>
              <a:t>estándar</a:t>
            </a:r>
            <a:r>
              <a:rPr lang="es-ES" dirty="0"/>
              <a:t> que se ha adoptado a nivel internacional por numerosos organismos y empresas para </a:t>
            </a:r>
            <a:r>
              <a:rPr lang="es-ES" b="1" dirty="0"/>
              <a:t>crear esquemas</a:t>
            </a:r>
            <a:r>
              <a:rPr lang="es-ES" dirty="0"/>
              <a:t>, </a:t>
            </a:r>
            <a:r>
              <a:rPr lang="es-ES" b="1" dirty="0"/>
              <a:t>diagramas</a:t>
            </a:r>
            <a:r>
              <a:rPr lang="es-ES" dirty="0"/>
              <a:t> y </a:t>
            </a:r>
            <a:r>
              <a:rPr lang="es-ES" b="1" dirty="0"/>
              <a:t>documentación</a:t>
            </a:r>
            <a:r>
              <a:rPr lang="es-ES" dirty="0"/>
              <a:t> relativa a los </a:t>
            </a:r>
            <a:r>
              <a:rPr lang="es-ES" b="1" dirty="0"/>
              <a:t>desarrollos de software</a:t>
            </a:r>
            <a:r>
              <a:rPr lang="es-ES" dirty="0"/>
              <a:t> (programas informáticos</a:t>
            </a:r>
            <a:r>
              <a:rPr lang="es-ES" dirty="0" smtClean="0"/>
              <a:t>).</a:t>
            </a:r>
            <a:r>
              <a:rPr lang="es-ES" dirty="0"/>
              <a:t/>
            </a:r>
            <a:br>
              <a:rPr lang="es-ES" dirty="0"/>
            </a:br>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941168"/>
            <a:ext cx="32289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62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Dependencia</a:t>
            </a:r>
            <a:r>
              <a:rPr lang="es-ES" dirty="0" smtClean="0"/>
              <a:t>.</a:t>
            </a:r>
          </a:p>
          <a:p>
            <a:pPr lvl="4"/>
            <a:r>
              <a:rPr lang="es-ES" dirty="0"/>
              <a:t>Se utiliza este tipo de relación para </a:t>
            </a:r>
            <a:r>
              <a:rPr lang="es-ES" b="1" dirty="0"/>
              <a:t>representar que una clase requiere de otra para ofrecer sus funcionalidades</a:t>
            </a:r>
            <a:r>
              <a:rPr lang="es-ES" dirty="0"/>
              <a:t>. </a:t>
            </a:r>
            <a:endParaRPr lang="es-ES" dirty="0" smtClean="0"/>
          </a:p>
          <a:p>
            <a:pPr lvl="4"/>
            <a:r>
              <a:rPr lang="es-ES" dirty="0" smtClean="0"/>
              <a:t>Es </a:t>
            </a:r>
            <a:r>
              <a:rPr lang="es-ES" dirty="0"/>
              <a:t>muy sencilla y se representa con una flecha discontinua que va desde la clase que necesita la utilidad de la otra flecha hasta esta </a:t>
            </a:r>
            <a:r>
              <a:rPr lang="es-ES" dirty="0" smtClean="0"/>
              <a:t>misma.</a:t>
            </a:r>
          </a:p>
          <a:p>
            <a:pPr lvl="4"/>
            <a:r>
              <a:rPr lang="es-ES" dirty="0" smtClean="0"/>
              <a:t>Un </a:t>
            </a:r>
            <a:r>
              <a:rPr lang="es-ES" dirty="0"/>
              <a:t>ejemplo de esta relación podría ser la siguiente:</a:t>
            </a:r>
          </a:p>
          <a:p>
            <a:pPr lvl="4"/>
            <a:endParaRPr lang="es-ES" dirty="0"/>
          </a:p>
          <a:p>
            <a:pPr marL="1143000" lvl="3" indent="0">
              <a:buNone/>
            </a:pPr>
            <a:endParaRPr lang="es-ES" dirty="0"/>
          </a:p>
          <a:p>
            <a:pPr lvl="2"/>
            <a:endParaRPr lang="es-ES" b="1"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5301208"/>
            <a:ext cx="2880320" cy="132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50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dirty="0" smtClean="0"/>
              <a:t>Asociación.</a:t>
            </a:r>
            <a:endParaRPr lang="es-ES" dirty="0"/>
          </a:p>
          <a:p>
            <a:pPr lvl="3"/>
            <a:r>
              <a:rPr lang="es-ES" dirty="0" smtClean="0"/>
              <a:t>Agregación.</a:t>
            </a:r>
            <a:endParaRPr lang="es-ES" dirty="0"/>
          </a:p>
          <a:p>
            <a:pPr lvl="3"/>
            <a:r>
              <a:rPr lang="es-ES" dirty="0" smtClean="0"/>
              <a:t>Composición.</a:t>
            </a:r>
            <a:endParaRPr lang="es-ES" dirty="0"/>
          </a:p>
          <a:p>
            <a:pPr lvl="3"/>
            <a:r>
              <a:rPr lang="es-ES" dirty="0" smtClean="0"/>
              <a:t>Dependencia.</a:t>
            </a:r>
            <a:endParaRPr lang="es-ES" dirty="0"/>
          </a:p>
          <a:p>
            <a:pPr lvl="3"/>
            <a:r>
              <a:rPr lang="es-ES" b="1" dirty="0" smtClean="0"/>
              <a:t>Herencia</a:t>
            </a:r>
            <a:r>
              <a:rPr lang="es-ES" dirty="0"/>
              <a:t>.</a:t>
            </a:r>
          </a:p>
          <a:p>
            <a:pPr lvl="2"/>
            <a:endParaRPr lang="es-ES" b="1" dirty="0" smtClean="0"/>
          </a:p>
        </p:txBody>
      </p:sp>
    </p:spTree>
    <p:extLst>
      <p:ext uri="{BB962C8B-B14F-4D97-AF65-F5344CB8AC3E}">
        <p14:creationId xmlns:p14="http://schemas.microsoft.com/office/powerpoint/2010/main" val="1984401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Herencia</a:t>
            </a:r>
            <a:r>
              <a:rPr lang="es-ES" dirty="0" smtClean="0"/>
              <a:t>.</a:t>
            </a:r>
          </a:p>
          <a:p>
            <a:pPr lvl="4"/>
            <a:r>
              <a:rPr lang="es-ES" dirty="0"/>
              <a:t>Otra relación muy común en el diagrama de clases es la herencia. </a:t>
            </a:r>
            <a:endParaRPr lang="es-ES" dirty="0" smtClean="0"/>
          </a:p>
          <a:p>
            <a:pPr lvl="4"/>
            <a:r>
              <a:rPr lang="es-ES" dirty="0" smtClean="0"/>
              <a:t>Este </a:t>
            </a:r>
            <a:r>
              <a:rPr lang="es-ES" dirty="0"/>
              <a:t>tipo de relaciones permiten que</a:t>
            </a:r>
            <a:r>
              <a:rPr lang="es-ES" b="1" dirty="0"/>
              <a:t> una clase</a:t>
            </a:r>
            <a:r>
              <a:rPr lang="es-ES" dirty="0"/>
              <a:t> </a:t>
            </a:r>
            <a:r>
              <a:rPr lang="es-ES" b="1" dirty="0"/>
              <a:t>(clase hija o subclase) reciba los atributos y métodos de otra clase</a:t>
            </a:r>
            <a:r>
              <a:rPr lang="es-ES" dirty="0"/>
              <a:t> </a:t>
            </a:r>
            <a:r>
              <a:rPr lang="es-ES" b="1" dirty="0"/>
              <a:t>(clase padre o superclase)</a:t>
            </a:r>
            <a:r>
              <a:rPr lang="es-ES" dirty="0"/>
              <a:t>. </a:t>
            </a:r>
            <a:endParaRPr lang="es-ES" dirty="0" smtClean="0"/>
          </a:p>
          <a:p>
            <a:pPr lvl="4"/>
            <a:r>
              <a:rPr lang="es-ES" dirty="0" smtClean="0"/>
              <a:t>Estos </a:t>
            </a:r>
            <a:r>
              <a:rPr lang="es-ES" dirty="0"/>
              <a:t>atributos y métodos recibidos se suman a los que la clase tiene por sí misma. </a:t>
            </a:r>
            <a:endParaRPr lang="es-ES" dirty="0" smtClean="0"/>
          </a:p>
          <a:p>
            <a:pPr lvl="4"/>
            <a:r>
              <a:rPr lang="es-ES" dirty="0" smtClean="0"/>
              <a:t>Se </a:t>
            </a:r>
            <a:r>
              <a:rPr lang="es-ES" dirty="0"/>
              <a:t>utiliza en relaciones “es un</a:t>
            </a:r>
            <a:r>
              <a:rPr lang="es-ES" dirty="0" smtClean="0"/>
              <a:t>”.</a:t>
            </a:r>
          </a:p>
          <a:p>
            <a:pPr lvl="4"/>
            <a:r>
              <a:rPr lang="es-ES" dirty="0" smtClean="0"/>
              <a:t>Un </a:t>
            </a:r>
            <a:r>
              <a:rPr lang="es-ES" dirty="0"/>
              <a:t>ejemplo de esta relación podría ser la siguiente: Un pez, un perro y un gato son animales.</a:t>
            </a:r>
          </a:p>
          <a:p>
            <a:pPr lvl="4"/>
            <a:endParaRPr lang="es-ES" dirty="0"/>
          </a:p>
          <a:p>
            <a:pPr lvl="2"/>
            <a:endParaRPr lang="es-ES" b="1" dirty="0" smtClean="0"/>
          </a:p>
        </p:txBody>
      </p:sp>
    </p:spTree>
    <p:extLst>
      <p:ext uri="{BB962C8B-B14F-4D97-AF65-F5344CB8AC3E}">
        <p14:creationId xmlns:p14="http://schemas.microsoft.com/office/powerpoint/2010/main" val="180037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b="1" dirty="0" smtClean="0"/>
              <a:t>Diagrama de clases</a:t>
            </a:r>
          </a:p>
          <a:p>
            <a:pPr lvl="1"/>
            <a:r>
              <a:rPr lang="es-ES" b="1" dirty="0" smtClean="0"/>
              <a:t>Relaciones</a:t>
            </a:r>
          </a:p>
          <a:p>
            <a:pPr lvl="2"/>
            <a:r>
              <a:rPr lang="es-ES" b="1" dirty="0" smtClean="0"/>
              <a:t>Tipos </a:t>
            </a:r>
            <a:r>
              <a:rPr lang="es-ES" b="1" dirty="0"/>
              <a:t>de </a:t>
            </a:r>
            <a:r>
              <a:rPr lang="es-ES" b="1" dirty="0" smtClean="0"/>
              <a:t>relaciones</a:t>
            </a:r>
          </a:p>
          <a:p>
            <a:pPr lvl="3"/>
            <a:r>
              <a:rPr lang="es-ES" b="1" dirty="0" smtClean="0"/>
              <a:t>Herencia</a:t>
            </a:r>
            <a:r>
              <a:rPr lang="es-ES" dirty="0" smtClean="0"/>
              <a:t>.</a:t>
            </a:r>
          </a:p>
          <a:p>
            <a:pPr lvl="3"/>
            <a:endParaRPr lang="es-ES" dirty="0"/>
          </a:p>
          <a:p>
            <a:pPr lvl="3"/>
            <a:endParaRPr lang="es-ES" dirty="0" smtClean="0"/>
          </a:p>
          <a:p>
            <a:pPr lvl="3"/>
            <a:endParaRPr lang="es-ES" dirty="0"/>
          </a:p>
          <a:p>
            <a:pPr lvl="3"/>
            <a:endParaRPr lang="es-ES" dirty="0" smtClean="0"/>
          </a:p>
          <a:p>
            <a:pPr lvl="3"/>
            <a:endParaRPr lang="es-ES" dirty="0" smtClean="0"/>
          </a:p>
          <a:p>
            <a:pPr lvl="4"/>
            <a:r>
              <a:rPr lang="es-ES" dirty="0"/>
              <a:t>En este ejemplo, las tres clases (Pez, Perro, Gato) podrán utilizar la función respirar, ya que lo heredan de la clase animal, pero solamente la clase Pez podrá nadar, la clase Perro ladrar y la clase Gato maullar. La clase Animal podría plantearse ser definida abstracta, aunque no es necesario.</a:t>
            </a:r>
            <a:endParaRPr lang="es-ES" dirty="0" smtClean="0"/>
          </a:p>
          <a:p>
            <a:pPr lvl="4"/>
            <a:endParaRPr lang="es-ES" dirty="0"/>
          </a:p>
          <a:p>
            <a:pPr lvl="2"/>
            <a:endParaRPr lang="es-ES" b="1"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412776"/>
            <a:ext cx="3456384" cy="315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9291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dirty="0" smtClean="0"/>
              <a:t>Está formado por tres elementos.</a:t>
            </a:r>
          </a:p>
          <a:p>
            <a:pPr lvl="2"/>
            <a:r>
              <a:rPr lang="es-ES" dirty="0" smtClean="0"/>
              <a:t>Clases.</a:t>
            </a:r>
          </a:p>
          <a:p>
            <a:pPr lvl="2"/>
            <a:r>
              <a:rPr lang="es-ES" dirty="0" smtClean="0"/>
              <a:t>Relaciones.</a:t>
            </a:r>
          </a:p>
          <a:p>
            <a:pPr lvl="2"/>
            <a:r>
              <a:rPr lang="es-ES" b="1" dirty="0" smtClean="0"/>
              <a:t>Interfaces.</a:t>
            </a:r>
          </a:p>
        </p:txBody>
      </p:sp>
    </p:spTree>
    <p:extLst>
      <p:ext uri="{BB962C8B-B14F-4D97-AF65-F5344CB8AC3E}">
        <p14:creationId xmlns:p14="http://schemas.microsoft.com/office/powerpoint/2010/main" val="10930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b="1" dirty="0" smtClean="0"/>
              <a:t>Diagrama de clases</a:t>
            </a:r>
          </a:p>
          <a:p>
            <a:pPr lvl="1"/>
            <a:r>
              <a:rPr lang="es-ES" b="1" dirty="0" smtClean="0"/>
              <a:t>Interfaces.</a:t>
            </a:r>
          </a:p>
          <a:p>
            <a:pPr lvl="2"/>
            <a:r>
              <a:rPr lang="es-ES" dirty="0"/>
              <a:t>Una interfaz es una entidad que declara una </a:t>
            </a:r>
            <a:r>
              <a:rPr lang="es-ES" b="1" dirty="0"/>
              <a:t>serie de atributos, funciones y obligaciones.</a:t>
            </a:r>
            <a:r>
              <a:rPr lang="es-ES" dirty="0"/>
              <a:t> </a:t>
            </a:r>
            <a:endParaRPr lang="es-ES" dirty="0" smtClean="0"/>
          </a:p>
          <a:p>
            <a:pPr lvl="2"/>
            <a:r>
              <a:rPr lang="es-ES" dirty="0" smtClean="0"/>
              <a:t>Es </a:t>
            </a:r>
            <a:r>
              <a:rPr lang="es-ES" dirty="0"/>
              <a:t>una especie de contrato donde toda instancia asociada a una interfaz debe de implementar los servicios que indica aquella interfaz.</a:t>
            </a:r>
          </a:p>
          <a:p>
            <a:pPr lvl="2"/>
            <a:r>
              <a:rPr lang="es-ES" dirty="0"/>
              <a:t>Dado que únicamente son declaraciones </a:t>
            </a:r>
            <a:r>
              <a:rPr lang="es-ES" b="1" dirty="0"/>
              <a:t>no pueden ser </a:t>
            </a:r>
            <a:r>
              <a:rPr lang="es-ES" b="1" dirty="0" smtClean="0"/>
              <a:t>instanciadas</a:t>
            </a:r>
            <a:r>
              <a:rPr lang="es-ES" dirty="0" smtClean="0"/>
              <a:t>.</a:t>
            </a:r>
          </a:p>
          <a:p>
            <a:pPr lvl="2"/>
            <a:r>
              <a:rPr lang="es-ES" dirty="0" smtClean="0"/>
              <a:t>Las </a:t>
            </a:r>
            <a:r>
              <a:rPr lang="es-ES" dirty="0"/>
              <a:t>interfaces se asocian a clases. Una asociación entre una clase y una interfaz representa que esa clase cumple con el contrato que indica la interfaz, es decir, incluye aquellas funciones y atributos que indica la </a:t>
            </a:r>
            <a:r>
              <a:rPr lang="es-ES" dirty="0" smtClean="0"/>
              <a:t>interfaz.</a:t>
            </a:r>
          </a:p>
          <a:p>
            <a:pPr lvl="2"/>
            <a:r>
              <a:rPr lang="es-ES" dirty="0" smtClean="0"/>
              <a:t>Su </a:t>
            </a:r>
            <a:r>
              <a:rPr lang="es-ES" dirty="0"/>
              <a:t>representación es similar a las clases, pero indicando arriba la palabra &lt;&lt;interface&gt;&gt;.</a:t>
            </a:r>
          </a:p>
          <a:p>
            <a:pPr lvl="2"/>
            <a:endParaRPr lang="es-ES" b="1" dirty="0" smtClean="0"/>
          </a:p>
        </p:txBody>
      </p:sp>
    </p:spTree>
    <p:extLst>
      <p:ext uri="{BB962C8B-B14F-4D97-AF65-F5344CB8AC3E}">
        <p14:creationId xmlns:p14="http://schemas.microsoft.com/office/powerpoint/2010/main" val="351669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Interfaces.</a:t>
            </a:r>
          </a:p>
          <a:p>
            <a:pPr lvl="2"/>
            <a:endParaRPr lang="es-ES" b="1"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924944"/>
            <a:ext cx="2275879" cy="286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414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70000" lnSpcReduction="20000"/>
          </a:bodyPr>
          <a:lstStyle/>
          <a:p>
            <a:r>
              <a:rPr lang="es-ES" b="1" dirty="0" smtClean="0"/>
              <a:t>Diagrama de clases</a:t>
            </a:r>
          </a:p>
          <a:p>
            <a:pPr lvl="1"/>
            <a:r>
              <a:rPr lang="es-ES" b="1" dirty="0" smtClean="0"/>
              <a:t>Cómo dibujar un diagrama de clases</a:t>
            </a:r>
          </a:p>
          <a:p>
            <a:pPr lvl="2"/>
            <a:r>
              <a:rPr lang="es-ES" dirty="0"/>
              <a:t>Los diagramas de clase van de la mano con el diseño orientado a objetos. Por lo tanto, saber lo básico de este tipo de diseño es una parte clave para poder dibujar diagramas de clase </a:t>
            </a:r>
            <a:r>
              <a:rPr lang="es-ES" dirty="0" smtClean="0"/>
              <a:t>eficaces.</a:t>
            </a:r>
          </a:p>
          <a:p>
            <a:pPr lvl="2"/>
            <a:r>
              <a:rPr lang="es-ES" dirty="0" smtClean="0"/>
              <a:t>Este </a:t>
            </a:r>
            <a:r>
              <a:rPr lang="es-ES" dirty="0"/>
              <a:t>tipo de diagramas son solicitados cuando se está describiendo la vista estática del sistema o sus funcionalidades. Unos pequeños pasos que puedes utilizar de guía para construir estos diagramas son los </a:t>
            </a:r>
            <a:r>
              <a:rPr lang="es-ES" dirty="0" smtClean="0"/>
              <a:t>siguientes:</a:t>
            </a:r>
          </a:p>
          <a:p>
            <a:pPr lvl="2"/>
            <a:r>
              <a:rPr lang="es-ES" b="1" dirty="0" smtClean="0"/>
              <a:t>Identifica</a:t>
            </a:r>
            <a:r>
              <a:rPr lang="es-ES" dirty="0"/>
              <a:t> los nombres de las </a:t>
            </a:r>
            <a:r>
              <a:rPr lang="es-ES" dirty="0" smtClean="0"/>
              <a:t>clase</a:t>
            </a:r>
          </a:p>
          <a:p>
            <a:pPr lvl="3"/>
            <a:r>
              <a:rPr lang="es-ES" dirty="0" smtClean="0"/>
              <a:t>El </a:t>
            </a:r>
            <a:r>
              <a:rPr lang="es-ES" dirty="0"/>
              <a:t>primer paso es identificar los objetos primarios del sistema. Las clases suelen corresponder a sustantivos dentro del dominio del </a:t>
            </a:r>
            <a:r>
              <a:rPr lang="es-ES" dirty="0" smtClean="0"/>
              <a:t>problema.</a:t>
            </a:r>
          </a:p>
          <a:p>
            <a:pPr lvl="2"/>
            <a:r>
              <a:rPr lang="es-ES" b="1" dirty="0" smtClean="0"/>
              <a:t>Distingue</a:t>
            </a:r>
            <a:r>
              <a:rPr lang="es-ES" dirty="0"/>
              <a:t> las </a:t>
            </a:r>
            <a:r>
              <a:rPr lang="es-ES" dirty="0" smtClean="0"/>
              <a:t>relaciones</a:t>
            </a:r>
          </a:p>
          <a:p>
            <a:pPr lvl="3"/>
            <a:r>
              <a:rPr lang="es-ES" dirty="0" smtClean="0"/>
              <a:t>El </a:t>
            </a:r>
            <a:r>
              <a:rPr lang="es-ES" dirty="0"/>
              <a:t>siguiente paso es determinar cómo cada una de las clases u objetos están relacionados entre sí. Busca los puntos en común y las abstracciones entre ellos; esto te ayudará a agruparlos al dibujar el diagrama de </a:t>
            </a:r>
            <a:r>
              <a:rPr lang="es-ES" dirty="0" smtClean="0"/>
              <a:t>clase.</a:t>
            </a:r>
          </a:p>
          <a:p>
            <a:pPr lvl="2"/>
            <a:r>
              <a:rPr lang="es-ES" b="1" dirty="0" smtClean="0"/>
              <a:t>Crea</a:t>
            </a:r>
            <a:r>
              <a:rPr lang="es-ES" dirty="0"/>
              <a:t> la </a:t>
            </a:r>
            <a:r>
              <a:rPr lang="es-ES" dirty="0" smtClean="0"/>
              <a:t>estructura</a:t>
            </a:r>
          </a:p>
          <a:p>
            <a:pPr lvl="3"/>
            <a:r>
              <a:rPr lang="es-ES" dirty="0" smtClean="0"/>
              <a:t>Primero</a:t>
            </a:r>
            <a:r>
              <a:rPr lang="es-ES" dirty="0"/>
              <a:t>, agrega los nombres de clase y vincúlalos con los conectores apropiados, prestando especial atención a la </a:t>
            </a:r>
            <a:r>
              <a:rPr lang="es-ES" dirty="0" err="1"/>
              <a:t>cardinalidad</a:t>
            </a:r>
            <a:r>
              <a:rPr lang="es-ES" dirty="0"/>
              <a:t> o las herencias. Deja los atributos y funciones para más tarde, una vez que esté la estructura del diagrama resuelta.</a:t>
            </a:r>
          </a:p>
          <a:p>
            <a:pPr lvl="2"/>
            <a:endParaRPr lang="es-ES" b="1" dirty="0" smtClean="0"/>
          </a:p>
          <a:p>
            <a:pPr lvl="2"/>
            <a:endParaRPr lang="es-ES" b="1" dirty="0" smtClean="0"/>
          </a:p>
        </p:txBody>
      </p:sp>
    </p:spTree>
    <p:extLst>
      <p:ext uri="{BB962C8B-B14F-4D97-AF65-F5344CB8AC3E}">
        <p14:creationId xmlns:p14="http://schemas.microsoft.com/office/powerpoint/2010/main" val="4235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b="1" dirty="0" smtClean="0"/>
              <a:t>Diagrama de clases</a:t>
            </a:r>
          </a:p>
          <a:p>
            <a:pPr lvl="1"/>
            <a:r>
              <a:rPr lang="es-ES" b="1" dirty="0"/>
              <a:t>Buenas prácticas en la construcción del diagrama de </a:t>
            </a:r>
            <a:r>
              <a:rPr lang="es-ES" b="1" dirty="0" smtClean="0"/>
              <a:t>clases</a:t>
            </a:r>
          </a:p>
          <a:p>
            <a:pPr lvl="2"/>
            <a:r>
              <a:rPr lang="es-ES" dirty="0"/>
              <a:t>Los diagramas de clase </a:t>
            </a:r>
            <a:r>
              <a:rPr lang="es-ES" b="1" dirty="0"/>
              <a:t>pueden tender a volverse incoherentes</a:t>
            </a:r>
            <a:r>
              <a:rPr lang="es-ES" dirty="0"/>
              <a:t> a medida que se expanden y crecen. Es mejor evitar la creación de diagramas grandes y </a:t>
            </a:r>
            <a:r>
              <a:rPr lang="es-ES" b="1" dirty="0"/>
              <a:t>dividirlos</a:t>
            </a:r>
            <a:r>
              <a:rPr lang="es-ES" dirty="0"/>
              <a:t> en otros más pequeños que se puedan vincular entre sí más adelante.</a:t>
            </a:r>
          </a:p>
          <a:p>
            <a:pPr lvl="2"/>
            <a:r>
              <a:rPr lang="es-ES" dirty="0"/>
              <a:t>Usando la notación de clase simple, puedes crear rápidamente </a:t>
            </a:r>
            <a:r>
              <a:rPr lang="es-ES" b="1" dirty="0"/>
              <a:t>una visión general de alto nivel</a:t>
            </a:r>
            <a:r>
              <a:rPr lang="es-ES" dirty="0"/>
              <a:t> de su sistema. Se puede crear un diagrama detallado por separado según sea necesario, e incluso vincularlo al primero para una referencia fácil.</a:t>
            </a:r>
          </a:p>
          <a:p>
            <a:pPr lvl="2"/>
            <a:r>
              <a:rPr lang="es-ES" dirty="0"/>
              <a:t>Cuantas más líneas se superpongan en sus diagramas de clase, más abarrotado se vuelve y, por tanto, más se complica utilizarlo. El lector se confundirá tratando de encontrar el camino. Asegúrate de que </a:t>
            </a:r>
            <a:r>
              <a:rPr lang="es-ES" b="1" dirty="0"/>
              <a:t>no haya dos líneas cruzadas</a:t>
            </a:r>
            <a:r>
              <a:rPr lang="es-ES" dirty="0"/>
              <a:t> entre sí, a no ser que no haya más remedio.</a:t>
            </a:r>
          </a:p>
          <a:p>
            <a:pPr lvl="2"/>
            <a:r>
              <a:rPr lang="es-ES" dirty="0"/>
              <a:t>Usa </a:t>
            </a:r>
            <a:r>
              <a:rPr lang="es-ES" b="1" dirty="0"/>
              <a:t>colores</a:t>
            </a:r>
            <a:r>
              <a:rPr lang="es-ES" dirty="0"/>
              <a:t> para agrupar módulos comunes. Diferentes colores en diferentes clases ayudan al lector a diferenciar entre los diversos grupos</a:t>
            </a:r>
            <a:r>
              <a:rPr lang="es-ES" dirty="0" smtClean="0"/>
              <a:t>.</a:t>
            </a:r>
            <a:endParaRPr lang="es-ES" b="1" dirty="0" smtClean="0"/>
          </a:p>
        </p:txBody>
      </p:sp>
    </p:spTree>
    <p:extLst>
      <p:ext uri="{BB962C8B-B14F-4D97-AF65-F5344CB8AC3E}">
        <p14:creationId xmlns:p14="http://schemas.microsoft.com/office/powerpoint/2010/main" val="129246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Ejemplo</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276872"/>
            <a:ext cx="5750621"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44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fontScale="85000" lnSpcReduction="10000"/>
          </a:bodyPr>
          <a:lstStyle/>
          <a:p>
            <a:r>
              <a:rPr lang="es-ES" dirty="0"/>
              <a:t>Estos </a:t>
            </a:r>
            <a:r>
              <a:rPr lang="es-ES" b="1" dirty="0"/>
              <a:t>diagramas</a:t>
            </a:r>
            <a:r>
              <a:rPr lang="es-ES" dirty="0"/>
              <a:t> contenidos en UML son la forma más común y más utilizada de </a:t>
            </a:r>
            <a:r>
              <a:rPr lang="es-ES" b="1" dirty="0"/>
              <a:t>modelado</a:t>
            </a:r>
            <a:r>
              <a:rPr lang="es-ES" dirty="0"/>
              <a:t> de software. </a:t>
            </a:r>
            <a:endParaRPr lang="es-ES" dirty="0" smtClean="0"/>
          </a:p>
          <a:p>
            <a:r>
              <a:rPr lang="es-ES" dirty="0" smtClean="0"/>
              <a:t>¿Qué es </a:t>
            </a:r>
            <a:r>
              <a:rPr lang="es-ES" b="1" dirty="0" smtClean="0"/>
              <a:t>modelar</a:t>
            </a:r>
            <a:r>
              <a:rPr lang="es-ES" dirty="0" smtClean="0"/>
              <a:t>? </a:t>
            </a:r>
          </a:p>
          <a:p>
            <a:pPr lvl="1"/>
            <a:r>
              <a:rPr lang="es-ES" dirty="0" smtClean="0"/>
              <a:t>Modelar </a:t>
            </a:r>
            <a:r>
              <a:rPr lang="es-ES" dirty="0"/>
              <a:t>consiste en </a:t>
            </a:r>
            <a:r>
              <a:rPr lang="es-ES" b="1" dirty="0"/>
              <a:t>hacer un diseño previo</a:t>
            </a:r>
            <a:r>
              <a:rPr lang="es-ES" dirty="0"/>
              <a:t> de una aplicación antes de proceder a su desarrollo e implementación. </a:t>
            </a:r>
            <a:endParaRPr lang="es-ES" dirty="0" smtClean="0"/>
          </a:p>
          <a:p>
            <a:pPr lvl="1"/>
            <a:r>
              <a:rPr lang="es-ES" dirty="0" smtClean="0"/>
              <a:t>De </a:t>
            </a:r>
            <a:r>
              <a:rPr lang="es-ES" dirty="0"/>
              <a:t>forma similar que un arquitecto dibuja planos sobre la casa que va a construir, un analista de software (u otros perfiles) crea distintos diagramas UML que sirven de base para la posterior construcción/mantenimiento del sistema. </a:t>
            </a:r>
            <a:endParaRPr lang="es-ES" dirty="0" smtClean="0"/>
          </a:p>
          <a:p>
            <a:pPr lvl="1"/>
            <a:r>
              <a:rPr lang="es-ES" dirty="0" smtClean="0"/>
              <a:t>El </a:t>
            </a:r>
            <a:r>
              <a:rPr lang="es-ES" dirty="0"/>
              <a:t>modelado es la principal forma de visualizar el diseño de una aplicación con la finalidad de compararla con los requisitos antes de que el equipo de desarrollo comience a codificar</a:t>
            </a:r>
            <a:br>
              <a:rPr lang="es-ES" dirty="0"/>
            </a:br>
            <a:endParaRPr lang="es-ES" dirty="0"/>
          </a:p>
        </p:txBody>
      </p:sp>
    </p:spTree>
    <p:extLst>
      <p:ext uri="{BB962C8B-B14F-4D97-AF65-F5344CB8AC3E}">
        <p14:creationId xmlns:p14="http://schemas.microsoft.com/office/powerpoint/2010/main" val="19356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Ejemplo</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225" y="1271879"/>
            <a:ext cx="5057775"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1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Ejemplo</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132855"/>
            <a:ext cx="4450217" cy="446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1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a:bodyPr>
          <a:lstStyle/>
          <a:p>
            <a:r>
              <a:rPr lang="es-ES" b="1" dirty="0" smtClean="0"/>
              <a:t>Diagrama de clases</a:t>
            </a:r>
          </a:p>
          <a:p>
            <a:pPr lvl="1"/>
            <a:r>
              <a:rPr lang="es-ES" b="1" dirty="0" smtClean="0"/>
              <a:t>Actividad 0.-</a:t>
            </a:r>
          </a:p>
          <a:p>
            <a:pPr lvl="2"/>
            <a:r>
              <a:rPr lang="es-ES" b="1" dirty="0" smtClean="0"/>
              <a:t>Instalar </a:t>
            </a:r>
            <a:r>
              <a:rPr lang="es-ES" b="1" dirty="0" smtClean="0">
                <a:hlinkClick r:id="rId2"/>
              </a:rPr>
              <a:t>Visual </a:t>
            </a:r>
            <a:r>
              <a:rPr lang="es-ES" b="1" dirty="0" err="1" smtClean="0">
                <a:hlinkClick r:id="rId2"/>
              </a:rPr>
              <a:t>Paradigm</a:t>
            </a:r>
            <a:r>
              <a:rPr lang="es-ES" b="1" dirty="0" smtClean="0"/>
              <a:t>.</a:t>
            </a:r>
            <a:endParaRPr lang="es-ES" dirty="0"/>
          </a:p>
          <a:p>
            <a:pPr lvl="2"/>
            <a:endParaRPr lang="es-ES"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704704"/>
            <a:ext cx="3535660" cy="964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1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 b="1" dirty="0" smtClean="0"/>
              <a:t>Diagrama de clases</a:t>
            </a:r>
          </a:p>
          <a:p>
            <a:pPr lvl="1"/>
            <a:r>
              <a:rPr lang="es-ES" b="1" dirty="0" smtClean="0"/>
              <a:t>Actividad 1.- Bibliotecas</a:t>
            </a:r>
            <a:endParaRPr lang="es-ES" dirty="0"/>
          </a:p>
          <a:p>
            <a:pPr lvl="2"/>
            <a:r>
              <a:rPr lang="es-ES" dirty="0"/>
              <a:t>Una biblioteca tiene copias de libros. Estos últimos se caracterizan por su nombre, tipo (novela, teatro, poesía, ensayo), editorial, año y autor.</a:t>
            </a:r>
          </a:p>
          <a:p>
            <a:pPr lvl="2"/>
            <a:r>
              <a:rPr lang="es-ES" dirty="0"/>
              <a:t>Los autores se caracterizan por su nombre, nacionalidad y fecha de nacimiento.</a:t>
            </a:r>
          </a:p>
          <a:p>
            <a:pPr lvl="2"/>
            <a:r>
              <a:rPr lang="es-ES" dirty="0"/>
              <a:t>Cada copia tiene un identificador, y puede estar en la biblioteca, prestada, con retraso o en reparación.</a:t>
            </a:r>
          </a:p>
          <a:p>
            <a:pPr lvl="2"/>
            <a:r>
              <a:rPr lang="es-ES" dirty="0"/>
              <a:t>Los lectores pueden tener un máximo de 3 libros en préstamo.</a:t>
            </a:r>
          </a:p>
          <a:p>
            <a:pPr lvl="2"/>
            <a:r>
              <a:rPr lang="es-ES" dirty="0"/>
              <a:t>Cada libro se presta un máximo de 30 días, por cada día de retraso, se impone una “multa” de dos días sin posibilidad de coger un nuevo libro.</a:t>
            </a:r>
          </a:p>
          <a:p>
            <a:pPr lvl="2"/>
            <a:r>
              <a:rPr lang="es-ES" dirty="0"/>
              <a:t>Realiza un diagrama de clases y añade los métodos necesarios para realizar el préstamo y devolución de libros.</a:t>
            </a:r>
          </a:p>
          <a:p>
            <a:pPr lvl="2"/>
            <a:endParaRPr lang="es-ES" b="1" dirty="0" smtClean="0"/>
          </a:p>
        </p:txBody>
      </p:sp>
    </p:spTree>
    <p:extLst>
      <p:ext uri="{BB962C8B-B14F-4D97-AF65-F5344CB8AC3E}">
        <p14:creationId xmlns:p14="http://schemas.microsoft.com/office/powerpoint/2010/main" val="1648939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2.1. Diagramas estructurales</a:t>
            </a:r>
            <a:endParaRPr lang="es-ES" dirty="0"/>
          </a:p>
        </p:txBody>
      </p:sp>
      <p:sp>
        <p:nvSpPr>
          <p:cNvPr id="3" name="2 Marcador de contenido"/>
          <p:cNvSpPr>
            <a:spLocks noGrp="1"/>
          </p:cNvSpPr>
          <p:nvPr>
            <p:ph sz="quarter" idx="1"/>
          </p:nvPr>
        </p:nvSpPr>
        <p:spPr/>
        <p:txBody>
          <a:bodyPr>
            <a:normAutofit lnSpcReduction="10000"/>
          </a:bodyPr>
          <a:lstStyle/>
          <a:p>
            <a:r>
              <a:rPr lang="es-ES" b="1" dirty="0" smtClean="0"/>
              <a:t>Diagrama de clases</a:t>
            </a:r>
          </a:p>
          <a:p>
            <a:pPr lvl="1"/>
            <a:r>
              <a:rPr lang="es-ES" b="1" dirty="0" smtClean="0"/>
              <a:t>Actividad 2.- Empleados</a:t>
            </a:r>
          </a:p>
          <a:p>
            <a:pPr lvl="2"/>
            <a:r>
              <a:rPr lang="es-ES" dirty="0" smtClean="0"/>
              <a:t>Una </a:t>
            </a:r>
            <a:r>
              <a:rPr lang="es-ES" dirty="0"/>
              <a:t>aplicación necesita almacenar información sobre empresas, sus empleados y sus clientes</a:t>
            </a:r>
            <a:r>
              <a:rPr lang="es-ES" dirty="0" smtClean="0"/>
              <a:t>. Ambos </a:t>
            </a:r>
            <a:r>
              <a:rPr lang="es-ES" dirty="0"/>
              <a:t>se caracterizan por su nombre y edad.</a:t>
            </a:r>
          </a:p>
          <a:p>
            <a:pPr lvl="2"/>
            <a:r>
              <a:rPr lang="es-ES" dirty="0"/>
              <a:t>Los empleados tienen un sueldo bruto, los empleados </a:t>
            </a:r>
            <a:r>
              <a:rPr lang="es-ES" dirty="0" smtClean="0"/>
              <a:t>que son </a:t>
            </a:r>
            <a:r>
              <a:rPr lang="es-ES" dirty="0"/>
              <a:t>directivos tienen una categoría, así como un conjunto de empleados subordinados.</a:t>
            </a:r>
          </a:p>
          <a:p>
            <a:pPr lvl="2"/>
            <a:r>
              <a:rPr lang="es-ES" dirty="0"/>
              <a:t>De los clientes además se necesita conocer su teléfono de contacto.</a:t>
            </a:r>
          </a:p>
          <a:p>
            <a:pPr lvl="2"/>
            <a:r>
              <a:rPr lang="es-ES" dirty="0"/>
              <a:t>La aplicación necesita mostrar los datos de empleados y </a:t>
            </a:r>
            <a:r>
              <a:rPr lang="es-ES" dirty="0" smtClean="0"/>
              <a:t>clientes.</a:t>
            </a:r>
            <a:endParaRPr lang="es-ES" dirty="0"/>
          </a:p>
          <a:p>
            <a:pPr lvl="2"/>
            <a:endParaRPr lang="es-ES" b="1" dirty="0" smtClean="0"/>
          </a:p>
        </p:txBody>
      </p:sp>
    </p:spTree>
    <p:extLst>
      <p:ext uri="{BB962C8B-B14F-4D97-AF65-F5344CB8AC3E}">
        <p14:creationId xmlns:p14="http://schemas.microsoft.com/office/powerpoint/2010/main" val="5904740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p:txBody>
          <a:bodyPr/>
          <a:lstStyle/>
          <a:p>
            <a:r>
              <a:rPr lang="es-ES" dirty="0" smtClean="0"/>
              <a:t>1.</a:t>
            </a:r>
            <a:r>
              <a:rPr lang="es-ES" dirty="0"/>
              <a:t> ¿Por qué UML?</a:t>
            </a:r>
          </a:p>
          <a:p>
            <a:r>
              <a:rPr lang="es-ES" b="1" dirty="0" smtClean="0"/>
              <a:t>2.</a:t>
            </a:r>
            <a:r>
              <a:rPr lang="es-ES" b="1" dirty="0"/>
              <a:t> Tipos de diagramas UML</a:t>
            </a:r>
          </a:p>
          <a:p>
            <a:pPr marL="594360" lvl="2" indent="-320040">
              <a:spcBef>
                <a:spcPts val="700"/>
              </a:spcBef>
              <a:buSzPct val="60000"/>
              <a:buFont typeface="Wingdings"/>
              <a:buChar char=""/>
            </a:pPr>
            <a:r>
              <a:rPr lang="es-ES" dirty="0" smtClean="0"/>
              <a:t>2.1.</a:t>
            </a:r>
            <a:r>
              <a:rPr lang="es-ES" dirty="0"/>
              <a:t> Diagramas estructurales</a:t>
            </a:r>
          </a:p>
          <a:p>
            <a:pPr marL="594360" lvl="2" indent="-320040">
              <a:spcBef>
                <a:spcPts val="700"/>
              </a:spcBef>
              <a:buSzPct val="60000"/>
              <a:buFont typeface="Wingdings"/>
              <a:buChar char=""/>
            </a:pPr>
            <a:r>
              <a:rPr lang="es-ES" b="1" dirty="0" smtClean="0"/>
              <a:t>2.2.</a:t>
            </a:r>
            <a:r>
              <a:rPr lang="es-ES" b="1" dirty="0"/>
              <a:t> Diagramas de comportamiento</a:t>
            </a:r>
          </a:p>
          <a:p>
            <a:r>
              <a:rPr lang="es-ES" dirty="0" smtClean="0"/>
              <a:t>3.</a:t>
            </a:r>
            <a:r>
              <a:rPr lang="es-ES" dirty="0"/>
              <a:t> ¿Qué versiones existen de UML?</a:t>
            </a:r>
          </a:p>
          <a:p>
            <a:r>
              <a:rPr lang="es-ES" dirty="0" smtClean="0"/>
              <a:t>4.</a:t>
            </a:r>
            <a:r>
              <a:rPr lang="es-ES" dirty="0"/>
              <a:t> Breve historia de UML</a:t>
            </a:r>
          </a:p>
          <a:p>
            <a:r>
              <a:rPr lang="es-ES" dirty="0" smtClean="0"/>
              <a:t>5.</a:t>
            </a:r>
            <a:r>
              <a:rPr lang="es-ES" dirty="0"/>
              <a:t> Recursos y utilidades</a:t>
            </a:r>
          </a:p>
          <a:p>
            <a:endParaRPr lang="es-ES" dirty="0"/>
          </a:p>
        </p:txBody>
      </p:sp>
    </p:spTree>
    <p:extLst>
      <p:ext uri="{BB962C8B-B14F-4D97-AF65-F5344CB8AC3E}">
        <p14:creationId xmlns:p14="http://schemas.microsoft.com/office/powerpoint/2010/main" val="13166937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dirty="0"/>
              <a:t>A diferencia de los diagramas estructurales, muestran como se comporta un sistema de información de forma dinámica. Es decir, describe los cambios que sufre un sistema a través del tiempo cuando está en ejecución. </a:t>
            </a:r>
            <a:endParaRPr lang="es-ES" dirty="0" smtClean="0"/>
          </a:p>
          <a:p>
            <a:r>
              <a:rPr lang="es-ES" dirty="0" smtClean="0"/>
              <a:t>Hay </a:t>
            </a:r>
            <a:r>
              <a:rPr lang="es-ES" dirty="0"/>
              <a:t>un total de siete diagramas de comportamiento, clasificados de la siguiente forma</a:t>
            </a:r>
            <a:r>
              <a:rPr lang="es-ES" dirty="0" smtClean="0"/>
              <a:t>:</a:t>
            </a:r>
          </a:p>
          <a:p>
            <a:pPr lvl="1"/>
            <a:r>
              <a:rPr lang="es-ES" sz="2400" dirty="0"/>
              <a:t>Diagrama de casos de uso</a:t>
            </a:r>
            <a:r>
              <a:rPr lang="es-ES" sz="2400" dirty="0" smtClean="0"/>
              <a:t>.</a:t>
            </a:r>
            <a:endParaRPr lang="es-ES" dirty="0"/>
          </a:p>
          <a:p>
            <a:pPr lvl="1"/>
            <a:r>
              <a:rPr lang="es-ES" sz="2800" dirty="0">
                <a:hlinkClick r:id="rId2"/>
              </a:rPr>
              <a:t>Diagrama de </a:t>
            </a:r>
            <a:r>
              <a:rPr lang="es-ES" sz="2800" dirty="0" smtClean="0">
                <a:hlinkClick r:id="rId2"/>
              </a:rPr>
              <a:t>actividades.</a:t>
            </a:r>
            <a:endParaRPr lang="es-ES" sz="2800" dirty="0"/>
          </a:p>
          <a:p>
            <a:pPr lvl="1"/>
            <a:r>
              <a:rPr lang="es-ES" sz="2800" dirty="0" smtClean="0">
                <a:hlinkClick r:id="rId3"/>
              </a:rPr>
              <a:t>Diagrama </a:t>
            </a:r>
            <a:r>
              <a:rPr lang="es-ES" sz="2800" dirty="0">
                <a:hlinkClick r:id="rId3"/>
              </a:rPr>
              <a:t>de máquina de </a:t>
            </a:r>
            <a:r>
              <a:rPr lang="es-ES" sz="2800" dirty="0" smtClean="0">
                <a:hlinkClick r:id="rId3"/>
              </a:rPr>
              <a:t>estados.</a:t>
            </a:r>
            <a:endParaRPr lang="es-ES" sz="2800" dirty="0"/>
          </a:p>
          <a:p>
            <a:pPr lvl="1"/>
            <a:r>
              <a:rPr lang="es-ES" sz="2800" dirty="0">
                <a:hlinkClick r:id="rId4"/>
              </a:rPr>
              <a:t>Diagramas de interacción.</a:t>
            </a:r>
            <a:endParaRPr lang="es-ES" sz="2800" dirty="0"/>
          </a:p>
          <a:p>
            <a:pPr lvl="2"/>
            <a:r>
              <a:rPr lang="es-ES" sz="2800" dirty="0">
                <a:hlinkClick r:id="rId3"/>
              </a:rPr>
              <a:t>Diagrama de </a:t>
            </a:r>
            <a:r>
              <a:rPr lang="es-ES" sz="2800" dirty="0" smtClean="0">
                <a:hlinkClick r:id="rId3"/>
              </a:rPr>
              <a:t>secuencia.</a:t>
            </a:r>
            <a:endParaRPr lang="es-ES" sz="2800" dirty="0"/>
          </a:p>
          <a:p>
            <a:pPr lvl="2"/>
            <a:r>
              <a:rPr lang="es-ES" sz="2800" dirty="0">
                <a:hlinkClick r:id="rId5"/>
              </a:rPr>
              <a:t>Diagrama de </a:t>
            </a:r>
            <a:r>
              <a:rPr lang="es-ES" sz="2800" dirty="0" smtClean="0">
                <a:hlinkClick r:id="rId5"/>
              </a:rPr>
              <a:t>comunicación.</a:t>
            </a:r>
            <a:endParaRPr lang="es-ES" sz="2800" dirty="0"/>
          </a:p>
          <a:p>
            <a:pPr lvl="2"/>
            <a:r>
              <a:rPr lang="es-ES" sz="2800" dirty="0">
                <a:hlinkClick r:id="rId6"/>
              </a:rPr>
              <a:t>Diagrama de </a:t>
            </a:r>
            <a:r>
              <a:rPr lang="es-ES" sz="2800" dirty="0" smtClean="0">
                <a:hlinkClick r:id="rId6"/>
              </a:rPr>
              <a:t>tiempos.</a:t>
            </a:r>
            <a:endParaRPr lang="es-ES" sz="2800" dirty="0"/>
          </a:p>
          <a:p>
            <a:pPr lvl="2"/>
            <a:r>
              <a:rPr lang="es-ES" sz="2800" dirty="0">
                <a:hlinkClick r:id="rId4"/>
              </a:rPr>
              <a:t>Diagrama global de </a:t>
            </a:r>
            <a:r>
              <a:rPr lang="es-ES" sz="2800" dirty="0" smtClean="0">
                <a:hlinkClick r:id="rId4"/>
              </a:rPr>
              <a:t>interacciones.</a:t>
            </a:r>
            <a:endParaRPr lang="es-ES" sz="2800" dirty="0"/>
          </a:p>
        </p:txBody>
      </p:sp>
    </p:spTree>
    <p:extLst>
      <p:ext uri="{BB962C8B-B14F-4D97-AF65-F5344CB8AC3E}">
        <p14:creationId xmlns:p14="http://schemas.microsoft.com/office/powerpoint/2010/main" val="11381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fontScale="92500"/>
          </a:bodyPr>
          <a:lstStyle/>
          <a:p>
            <a:r>
              <a:rPr lang="es-ES" sz="3100" b="1" dirty="0" smtClean="0"/>
              <a:t>Diagrama de casos de uso.</a:t>
            </a:r>
          </a:p>
          <a:p>
            <a:pPr lvl="1"/>
            <a:r>
              <a:rPr lang="es-ES" sz="2800" dirty="0"/>
              <a:t>Es, con total seguridad, el diagrama </a:t>
            </a:r>
            <a:r>
              <a:rPr lang="es-ES" sz="2800" b="1" dirty="0"/>
              <a:t>más conocido </a:t>
            </a:r>
            <a:r>
              <a:rPr lang="es-ES" sz="2800" dirty="0"/>
              <a:t>y es utilizado para </a:t>
            </a:r>
            <a:r>
              <a:rPr lang="es-ES" sz="2800" b="1" dirty="0"/>
              <a:t>representar los actores externos que interactúan con el sistema de información</a:t>
            </a:r>
            <a:r>
              <a:rPr lang="es-ES" sz="2800" dirty="0"/>
              <a:t> y a través de que funcionalidades (casos de uso o requisitos funcionales) se relacionan. </a:t>
            </a:r>
            <a:endParaRPr lang="es-ES" sz="2800" dirty="0" smtClean="0"/>
          </a:p>
          <a:p>
            <a:pPr lvl="1"/>
            <a:r>
              <a:rPr lang="es-ES" sz="2800" dirty="0" smtClean="0"/>
              <a:t>Dicho </a:t>
            </a:r>
            <a:r>
              <a:rPr lang="es-ES" sz="2800" dirty="0"/>
              <a:t>de otra manera, muestra de manera </a:t>
            </a:r>
            <a:r>
              <a:rPr lang="es-ES" sz="2800" b="1" dirty="0"/>
              <a:t>visual</a:t>
            </a:r>
            <a:r>
              <a:rPr lang="es-ES" sz="2800" dirty="0"/>
              <a:t> las distintas </a:t>
            </a:r>
            <a:r>
              <a:rPr lang="es-ES" sz="2800" b="1" dirty="0"/>
              <a:t>funciones</a:t>
            </a:r>
            <a:r>
              <a:rPr lang="es-ES" sz="2800" dirty="0"/>
              <a:t> que puede realizar un </a:t>
            </a:r>
            <a:r>
              <a:rPr lang="es-ES" sz="2800" b="1" dirty="0"/>
              <a:t>usuario</a:t>
            </a:r>
            <a:r>
              <a:rPr lang="es-ES" sz="2800" dirty="0"/>
              <a:t> (más bien un tipo de usuario) </a:t>
            </a:r>
            <a:r>
              <a:rPr lang="es-ES" sz="2800" b="1" dirty="0"/>
              <a:t>de un Sistema de Información</a:t>
            </a:r>
            <a:r>
              <a:rPr lang="es-ES" sz="2800" dirty="0"/>
              <a:t>.</a:t>
            </a:r>
            <a:endParaRPr lang="es-ES" sz="2800" b="1" dirty="0" smtClean="0"/>
          </a:p>
        </p:txBody>
      </p:sp>
    </p:spTree>
    <p:extLst>
      <p:ext uri="{BB962C8B-B14F-4D97-AF65-F5344CB8AC3E}">
        <p14:creationId xmlns:p14="http://schemas.microsoft.com/office/powerpoint/2010/main" val="55749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 sz="3100" b="1" dirty="0" smtClean="0"/>
              <a:t>Diagrama de casos de uso.</a:t>
            </a:r>
          </a:p>
          <a:p>
            <a:pPr lvl="1"/>
            <a:r>
              <a:rPr lang="es-ES" sz="2800" dirty="0" smtClean="0"/>
              <a:t>Lo </a:t>
            </a:r>
            <a:r>
              <a:rPr lang="es-ES" sz="2800" dirty="0"/>
              <a:t>primero es saber cual es su </a:t>
            </a:r>
            <a:r>
              <a:rPr lang="es-ES" sz="2800" dirty="0" smtClean="0"/>
              <a:t>finalidad:</a:t>
            </a:r>
          </a:p>
          <a:p>
            <a:pPr lvl="2"/>
            <a:r>
              <a:rPr lang="es-ES" b="1" dirty="0"/>
              <a:t>Representar los requisitos </a:t>
            </a:r>
            <a:r>
              <a:rPr lang="es-ES" b="1" dirty="0" smtClean="0"/>
              <a:t>funcionales</a:t>
            </a:r>
            <a:r>
              <a:rPr lang="es-ES" dirty="0" smtClean="0"/>
              <a:t>.</a:t>
            </a:r>
          </a:p>
          <a:p>
            <a:pPr lvl="2"/>
            <a:r>
              <a:rPr lang="es-ES" b="1" dirty="0" smtClean="0"/>
              <a:t>Representar </a:t>
            </a:r>
            <a:r>
              <a:rPr lang="es-ES" b="1" dirty="0"/>
              <a:t>los actores</a:t>
            </a:r>
            <a:r>
              <a:rPr lang="es-ES" dirty="0"/>
              <a:t> que se comunican con el </a:t>
            </a:r>
            <a:r>
              <a:rPr lang="es-ES" dirty="0" smtClean="0"/>
              <a:t>sistema.</a:t>
            </a:r>
          </a:p>
          <a:p>
            <a:pPr lvl="3"/>
            <a:r>
              <a:rPr lang="es-ES" dirty="0" smtClean="0"/>
              <a:t>Normalmente </a:t>
            </a:r>
            <a:r>
              <a:rPr lang="es-ES" dirty="0"/>
              <a:t>los actores del sistema son los usuarios y otros sistemas externos que se relacionan con el sistema. En el caso de los usuarios hay que entender el actor como un “perfil”, pudiendo existir varios usuarios que actúan como el mismo </a:t>
            </a:r>
            <a:r>
              <a:rPr lang="es-ES" dirty="0" smtClean="0"/>
              <a:t>actor.</a:t>
            </a:r>
          </a:p>
          <a:p>
            <a:pPr lvl="2"/>
            <a:r>
              <a:rPr lang="es-ES" b="1" dirty="0" smtClean="0"/>
              <a:t>Representar </a:t>
            </a:r>
            <a:r>
              <a:rPr lang="es-ES" b="1" dirty="0"/>
              <a:t>las relaciones</a:t>
            </a:r>
            <a:r>
              <a:rPr lang="es-ES" dirty="0"/>
              <a:t> entre requisitos funcionales y </a:t>
            </a:r>
            <a:r>
              <a:rPr lang="es-ES" dirty="0" smtClean="0"/>
              <a:t>actores.</a:t>
            </a:r>
          </a:p>
          <a:p>
            <a:pPr lvl="2"/>
            <a:r>
              <a:rPr lang="es-ES" b="1" dirty="0" smtClean="0"/>
              <a:t>Guiar </a:t>
            </a:r>
            <a:r>
              <a:rPr lang="es-ES" b="1" dirty="0"/>
              <a:t>el desarrollo</a:t>
            </a:r>
            <a:r>
              <a:rPr lang="es-ES" dirty="0"/>
              <a:t> del sistema. </a:t>
            </a:r>
            <a:endParaRPr lang="es-ES" dirty="0" smtClean="0"/>
          </a:p>
          <a:p>
            <a:pPr lvl="3"/>
            <a:r>
              <a:rPr lang="es-ES" dirty="0" smtClean="0"/>
              <a:t>Crear </a:t>
            </a:r>
            <a:r>
              <a:rPr lang="es-ES" dirty="0"/>
              <a:t>un punto de partida sobre el que empezar a desarrollar el </a:t>
            </a:r>
            <a:r>
              <a:rPr lang="es-ES" dirty="0" smtClean="0"/>
              <a:t>sistema.</a:t>
            </a:r>
          </a:p>
          <a:p>
            <a:pPr lvl="2"/>
            <a:r>
              <a:rPr lang="es-ES" b="1" dirty="0" smtClean="0"/>
              <a:t>Comunicarse </a:t>
            </a:r>
            <a:r>
              <a:rPr lang="es-ES" b="1" dirty="0"/>
              <a:t>de forma precisa entre cliente y desarrollador</a:t>
            </a:r>
            <a:r>
              <a:rPr lang="es-ES" dirty="0"/>
              <a:t>. </a:t>
            </a:r>
            <a:endParaRPr lang="es-ES" dirty="0" smtClean="0"/>
          </a:p>
          <a:p>
            <a:pPr lvl="3"/>
            <a:r>
              <a:rPr lang="es-ES" dirty="0" smtClean="0"/>
              <a:t>Simplifica </a:t>
            </a:r>
            <a:r>
              <a:rPr lang="es-ES" dirty="0"/>
              <a:t>la forma en que todos los participes del desarrollo, incluyendo el cliente, perciben como el sistema funcionará y ofrecerá una visión general común del mismo.</a:t>
            </a:r>
          </a:p>
          <a:p>
            <a:pPr lvl="2"/>
            <a:endParaRPr lang="es-ES" sz="2500" b="1" dirty="0" smtClean="0"/>
          </a:p>
        </p:txBody>
      </p:sp>
    </p:spTree>
    <p:extLst>
      <p:ext uri="{BB962C8B-B14F-4D97-AF65-F5344CB8AC3E}">
        <p14:creationId xmlns:p14="http://schemas.microsoft.com/office/powerpoint/2010/main" val="79602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Actores</a:t>
            </a:r>
          </a:p>
          <a:p>
            <a:pPr lvl="3"/>
            <a:r>
              <a:rPr lang="es-ES" dirty="0"/>
              <a:t>U</a:t>
            </a:r>
            <a:r>
              <a:rPr lang="es-ES" dirty="0" smtClean="0"/>
              <a:t>n </a:t>
            </a:r>
            <a:r>
              <a:rPr lang="es-ES" dirty="0"/>
              <a:t>actor es </a:t>
            </a:r>
            <a:r>
              <a:rPr lang="es-ES" b="1" dirty="0"/>
              <a:t>algo</a:t>
            </a:r>
            <a:r>
              <a:rPr lang="es-ES" dirty="0"/>
              <a:t> o </a:t>
            </a:r>
            <a:r>
              <a:rPr lang="es-ES" b="1" dirty="0"/>
              <a:t>alguien</a:t>
            </a:r>
            <a:r>
              <a:rPr lang="es-ES" dirty="0"/>
              <a:t> externo al sistema que interactúa de forma directa con el sistema. </a:t>
            </a:r>
            <a:endParaRPr lang="es-ES" dirty="0" smtClean="0"/>
          </a:p>
          <a:p>
            <a:pPr lvl="3"/>
            <a:r>
              <a:rPr lang="es-ES" dirty="0" smtClean="0"/>
              <a:t>Cuando </a:t>
            </a:r>
            <a:r>
              <a:rPr lang="es-ES" dirty="0"/>
              <a:t>decimos que interactúa nos referimos a que </a:t>
            </a:r>
            <a:r>
              <a:rPr lang="es-ES" b="1" dirty="0"/>
              <a:t>aporta</a:t>
            </a:r>
            <a:r>
              <a:rPr lang="es-ES" dirty="0"/>
              <a:t> información, </a:t>
            </a:r>
            <a:r>
              <a:rPr lang="es-ES" b="1" dirty="0"/>
              <a:t>recibe</a:t>
            </a:r>
            <a:r>
              <a:rPr lang="es-ES" dirty="0"/>
              <a:t> información, </a:t>
            </a:r>
            <a:r>
              <a:rPr lang="es-ES" b="1" dirty="0"/>
              <a:t>inicia</a:t>
            </a:r>
            <a:r>
              <a:rPr lang="es-ES" dirty="0"/>
              <a:t> una acción…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509120"/>
            <a:ext cx="1800200" cy="1930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06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 dirty="0" smtClean="0"/>
              <a:t>El</a:t>
            </a:r>
            <a:r>
              <a:rPr lang="es-ES" dirty="0"/>
              <a:t> modelado es </a:t>
            </a:r>
            <a:r>
              <a:rPr lang="es-ES" b="1" dirty="0"/>
              <a:t>vital</a:t>
            </a:r>
            <a:r>
              <a:rPr lang="es-ES" dirty="0"/>
              <a:t> en todo tipo de proyectos, pero cobra especialmente importancia a medida que el proyecto crece de tamaño. </a:t>
            </a:r>
            <a:endParaRPr lang="es-ES" dirty="0" smtClean="0"/>
          </a:p>
          <a:p>
            <a:r>
              <a:rPr lang="es-ES" dirty="0" smtClean="0"/>
              <a:t>Para </a:t>
            </a:r>
            <a:r>
              <a:rPr lang="es-ES" dirty="0"/>
              <a:t>que una aplicación funcione correctamente, debe ser diseñada para </a:t>
            </a:r>
            <a:r>
              <a:rPr lang="es-ES" dirty="0" smtClean="0"/>
              <a:t>permitir:</a:t>
            </a:r>
          </a:p>
          <a:p>
            <a:pPr lvl="1"/>
            <a:r>
              <a:rPr lang="es-ES" b="1" dirty="0" smtClean="0"/>
              <a:t>La</a:t>
            </a:r>
            <a:r>
              <a:rPr lang="es-ES" b="1" dirty="0"/>
              <a:t> </a:t>
            </a:r>
            <a:r>
              <a:rPr lang="es-ES" b="1" dirty="0" smtClean="0"/>
              <a:t>escalabilidad.</a:t>
            </a:r>
          </a:p>
          <a:p>
            <a:pPr lvl="1"/>
            <a:r>
              <a:rPr lang="es-ES" b="1" dirty="0"/>
              <a:t>L</a:t>
            </a:r>
            <a:r>
              <a:rPr lang="es-ES" b="1" dirty="0" smtClean="0"/>
              <a:t>a seguridad.</a:t>
            </a:r>
          </a:p>
          <a:p>
            <a:pPr lvl="1"/>
            <a:r>
              <a:rPr lang="es-ES" b="1" dirty="0" smtClean="0"/>
              <a:t>La </a:t>
            </a:r>
            <a:r>
              <a:rPr lang="es-ES" b="1" dirty="0"/>
              <a:t>ejecución</a:t>
            </a:r>
            <a:r>
              <a:rPr lang="es-ES" dirty="0"/>
              <a:t>. </a:t>
            </a:r>
            <a:endParaRPr lang="es-ES" dirty="0" smtClean="0"/>
          </a:p>
          <a:p>
            <a:r>
              <a:rPr lang="es-ES" dirty="0" smtClean="0"/>
              <a:t>Utilizando </a:t>
            </a:r>
            <a:r>
              <a:rPr lang="es-ES" dirty="0"/>
              <a:t>diagramas UML se consigue </a:t>
            </a:r>
            <a:r>
              <a:rPr lang="es-ES" b="1" dirty="0"/>
              <a:t>visualizar</a:t>
            </a:r>
            <a:r>
              <a:rPr lang="es-ES" dirty="0"/>
              <a:t> y </a:t>
            </a:r>
            <a:r>
              <a:rPr lang="es-ES" b="1" dirty="0"/>
              <a:t>verificar</a:t>
            </a:r>
            <a:r>
              <a:rPr lang="es-ES" dirty="0"/>
              <a:t> los diseños de sus sistemas de software </a:t>
            </a:r>
            <a:r>
              <a:rPr lang="es-ES" b="1" dirty="0"/>
              <a:t>antes</a:t>
            </a:r>
            <a:r>
              <a:rPr lang="es-ES" dirty="0"/>
              <a:t> de que la implementación del código haga que los cambios sean </a:t>
            </a:r>
            <a:r>
              <a:rPr lang="es-ES" b="1" dirty="0"/>
              <a:t>difíciles</a:t>
            </a:r>
            <a:r>
              <a:rPr lang="es-ES" dirty="0"/>
              <a:t> y </a:t>
            </a:r>
            <a:r>
              <a:rPr lang="es-ES" b="1" dirty="0"/>
              <a:t>demasiado costosos</a:t>
            </a:r>
            <a:r>
              <a:rPr lang="es-ES" dirty="0"/>
              <a:t>.</a:t>
            </a:r>
            <a:br>
              <a:rPr lang="es-ES" dirty="0"/>
            </a:br>
            <a:endParaRPr lang="es-ES" dirty="0"/>
          </a:p>
        </p:txBody>
      </p:sp>
    </p:spTree>
    <p:extLst>
      <p:ext uri="{BB962C8B-B14F-4D97-AF65-F5344CB8AC3E}">
        <p14:creationId xmlns:p14="http://schemas.microsoft.com/office/powerpoint/2010/main" val="276938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Actores</a:t>
            </a:r>
          </a:p>
          <a:p>
            <a:pPr lvl="3"/>
            <a:r>
              <a:rPr lang="es-ES" b="1" dirty="0" smtClean="0"/>
              <a:t>N</a:t>
            </a:r>
            <a:r>
              <a:rPr lang="es-ES" b="1" dirty="0"/>
              <a:t>o</a:t>
            </a:r>
            <a:r>
              <a:rPr lang="es-ES" dirty="0"/>
              <a:t> hay que entender los usuarios como </a:t>
            </a:r>
            <a:r>
              <a:rPr lang="es-ES" b="1" dirty="0" smtClean="0"/>
              <a:t>personas singulares</a:t>
            </a:r>
            <a:r>
              <a:rPr lang="es-ES" dirty="0" smtClean="0"/>
              <a:t>, </a:t>
            </a:r>
            <a:r>
              <a:rPr lang="es-ES" dirty="0"/>
              <a:t>sino como “perfiles o </a:t>
            </a:r>
            <a:r>
              <a:rPr lang="es-ES" b="1" dirty="0"/>
              <a:t>roles</a:t>
            </a:r>
            <a:r>
              <a:rPr lang="es-ES" dirty="0"/>
              <a:t>” que identifican a un tipo de usuario, pero no al usuario en sí.</a:t>
            </a:r>
            <a:endParaRPr lang="es-ES" b="1"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149080"/>
            <a:ext cx="3869208" cy="19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5258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Casos de uso</a:t>
            </a:r>
          </a:p>
          <a:p>
            <a:pPr lvl="3"/>
            <a:r>
              <a:rPr lang="es-ES" dirty="0"/>
              <a:t>Existen muchos ejemplos de casos de uso. Algunos podrían ser: Crear pedido, Listar productos, Enviar correo. Cualquier acción que realice la aplicación.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149080"/>
            <a:ext cx="3960440" cy="171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0909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Relaciones</a:t>
            </a:r>
          </a:p>
          <a:p>
            <a:pPr lvl="3"/>
            <a:r>
              <a:rPr lang="es-ES" dirty="0"/>
              <a:t>Las relaciones </a:t>
            </a:r>
            <a:r>
              <a:rPr lang="es-ES" b="1" dirty="0"/>
              <a:t>conectan los casos de uso</a:t>
            </a:r>
            <a:r>
              <a:rPr lang="es-ES" dirty="0"/>
              <a:t> con los actores o los casos de uso entre sí.</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49080"/>
            <a:ext cx="5040864" cy="146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6275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Relaciones</a:t>
            </a:r>
          </a:p>
          <a:p>
            <a:pPr lvl="3"/>
            <a:r>
              <a:rPr lang="es-ES" b="1" dirty="0"/>
              <a:t>&lt;&lt;</a:t>
            </a:r>
            <a:r>
              <a:rPr lang="es-ES" b="1" dirty="0" err="1"/>
              <a:t>include</a:t>
            </a:r>
            <a:r>
              <a:rPr lang="es-ES" b="1" dirty="0"/>
              <a:t>&gt;&gt;:</a:t>
            </a:r>
            <a:r>
              <a:rPr lang="es-ES" dirty="0"/>
              <a:t> Se utiliza para representar que un caso de uso </a:t>
            </a:r>
            <a:r>
              <a:rPr lang="es-ES" b="1" dirty="0"/>
              <a:t>utiliza siempre </a:t>
            </a:r>
            <a:r>
              <a:rPr lang="es-ES" dirty="0"/>
              <a:t>a otro caso de uso. </a:t>
            </a:r>
            <a:endParaRPr lang="es-ES" dirty="0" smtClean="0"/>
          </a:p>
          <a:p>
            <a:pPr lvl="3"/>
            <a:r>
              <a:rPr lang="es-ES" dirty="0" smtClean="0"/>
              <a:t>Es </a:t>
            </a:r>
            <a:r>
              <a:rPr lang="es-ES" dirty="0"/>
              <a:t>decir, un caso de uso se ejecutará obligatoriamente (lo incluye, lo usa). </a:t>
            </a:r>
            <a:endParaRPr lang="es-ES" dirty="0" smtClean="0"/>
          </a:p>
          <a:p>
            <a:pPr lvl="3"/>
            <a:r>
              <a:rPr lang="es-ES" dirty="0" smtClean="0"/>
              <a:t>Se </a:t>
            </a:r>
            <a:r>
              <a:rPr lang="es-ES" dirty="0"/>
              <a:t>representa con una flecha discontinua que va desde el caso de uso de origen al caso de uso que se incluye.</a:t>
            </a:r>
            <a:endParaRPr lang="es-ES" b="1"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157" y="5085184"/>
            <a:ext cx="4766705" cy="139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65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Relaciones</a:t>
            </a:r>
          </a:p>
          <a:p>
            <a:pPr lvl="3"/>
            <a:r>
              <a:rPr lang="es-ES" dirty="0"/>
              <a:t>Un uso típico de este tipo de relaciones se produce cuando dos casos de uso </a:t>
            </a:r>
            <a:r>
              <a:rPr lang="es-ES" b="1" dirty="0"/>
              <a:t>comparten una funcionalidad</a:t>
            </a:r>
            <a:r>
              <a:rPr lang="es-ES" dirty="0"/>
              <a:t>. </a:t>
            </a:r>
            <a:br>
              <a:rPr lang="es-ES" dirty="0"/>
            </a:br>
            <a:endParaRPr lang="es-ES" b="1"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933056"/>
            <a:ext cx="4307293" cy="1839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6218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Relaciones</a:t>
            </a:r>
          </a:p>
          <a:p>
            <a:pPr lvl="3"/>
            <a:r>
              <a:rPr lang="es-ES" b="1" dirty="0"/>
              <a:t>&lt;&lt;</a:t>
            </a:r>
            <a:r>
              <a:rPr lang="es-ES" b="1" dirty="0" err="1"/>
              <a:t>extend</a:t>
            </a:r>
            <a:r>
              <a:rPr lang="es-ES" b="1" dirty="0"/>
              <a:t>&gt;&gt;:</a:t>
            </a:r>
            <a:r>
              <a:rPr lang="es-ES" dirty="0"/>
              <a:t> Este tipo de relaciones se utilizan cuando un caso de uso tiene un comportamiento</a:t>
            </a:r>
            <a:r>
              <a:rPr lang="es-ES" b="1" dirty="0"/>
              <a:t> opcional</a:t>
            </a:r>
            <a:r>
              <a:rPr lang="es-ES" dirty="0"/>
              <a:t>, reflejado en otro caso de uso. </a:t>
            </a:r>
            <a:endParaRPr lang="es-ES" dirty="0" smtClean="0"/>
          </a:p>
          <a:p>
            <a:pPr lvl="3"/>
            <a:r>
              <a:rPr lang="es-ES" dirty="0" smtClean="0"/>
              <a:t>Es </a:t>
            </a:r>
            <a:r>
              <a:rPr lang="es-ES" dirty="0"/>
              <a:t>decir, un caso de uso puede ejecutar, normalmente dependiendo de alguna </a:t>
            </a:r>
            <a:r>
              <a:rPr lang="es-ES" b="1" dirty="0"/>
              <a:t>condición</a:t>
            </a:r>
            <a:r>
              <a:rPr lang="es-ES" dirty="0"/>
              <a:t> o </a:t>
            </a:r>
            <a:r>
              <a:rPr lang="es-ES" b="1" dirty="0"/>
              <a:t>flujo</a:t>
            </a:r>
            <a:r>
              <a:rPr lang="es-ES" dirty="0"/>
              <a:t> del programa, otro caso de uso. </a:t>
            </a:r>
            <a:endParaRPr lang="es-ES" dirty="0" smtClean="0"/>
          </a:p>
          <a:p>
            <a:pPr lvl="3"/>
            <a:r>
              <a:rPr lang="es-ES" dirty="0" smtClean="0"/>
              <a:t>Se </a:t>
            </a:r>
            <a:r>
              <a:rPr lang="es-ES" dirty="0"/>
              <a:t>representa con una flecha discontinua que va desde el caso de uso opcional al original.</a:t>
            </a:r>
            <a:endParaRPr lang="es-ES" b="1"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5301208"/>
            <a:ext cx="4032448" cy="135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6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Relaciones</a:t>
            </a:r>
          </a:p>
          <a:p>
            <a:pPr lvl="3"/>
            <a:r>
              <a:rPr lang="es-ES" dirty="0"/>
              <a:t>Un ejemplo de esta relación podría ser la siguiente:</a:t>
            </a:r>
          </a:p>
          <a:p>
            <a:pPr marL="0" indent="0">
              <a:buNone/>
            </a:pPr>
            <a:endParaRPr lang="es-ES" b="1"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861048"/>
            <a:ext cx="5256584" cy="207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8471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Relaciones</a:t>
            </a:r>
          </a:p>
          <a:p>
            <a:pPr lvl="3"/>
            <a:r>
              <a:rPr lang="es-ES" dirty="0"/>
              <a:t>Existe</a:t>
            </a:r>
            <a:r>
              <a:rPr lang="es-ES" dirty="0" smtClean="0"/>
              <a:t>, además</a:t>
            </a:r>
            <a:r>
              <a:rPr lang="es-ES" dirty="0"/>
              <a:t>, otra relación denominada </a:t>
            </a:r>
            <a:r>
              <a:rPr lang="es-ES" b="1" dirty="0"/>
              <a:t>generalización</a:t>
            </a:r>
            <a:r>
              <a:rPr lang="es-ES" dirty="0"/>
              <a:t> que consiste en hacer que un elemento </a:t>
            </a:r>
            <a:r>
              <a:rPr lang="es-ES" b="1" dirty="0"/>
              <a:t>herede</a:t>
            </a:r>
            <a:r>
              <a:rPr lang="es-ES" dirty="0"/>
              <a:t> el comportamiento de otro. </a:t>
            </a:r>
          </a:p>
          <a:p>
            <a:pPr lvl="3"/>
            <a:r>
              <a:rPr lang="es-ES" dirty="0" smtClean="0"/>
              <a:t>Aunque </a:t>
            </a:r>
            <a:r>
              <a:rPr lang="es-ES" dirty="0"/>
              <a:t>se puede utilizar entre </a:t>
            </a:r>
            <a:r>
              <a:rPr lang="es-ES" b="1" dirty="0"/>
              <a:t>casos de uso</a:t>
            </a:r>
            <a:r>
              <a:rPr lang="es-ES" dirty="0"/>
              <a:t>, es </a:t>
            </a:r>
            <a:r>
              <a:rPr lang="es-ES" b="1" dirty="0"/>
              <a:t>más común </a:t>
            </a:r>
            <a:r>
              <a:rPr lang="es-ES" dirty="0"/>
              <a:t>utilizarlo </a:t>
            </a:r>
            <a:r>
              <a:rPr lang="es-ES" b="1" dirty="0"/>
              <a:t>entre actores</a:t>
            </a:r>
            <a:r>
              <a:rPr lang="es-ES" dirty="0"/>
              <a:t>, haciendo que uno de los actores tenga acceso a las </a:t>
            </a:r>
            <a:r>
              <a:rPr lang="es-ES" b="1" dirty="0"/>
              <a:t>funcionalidades</a:t>
            </a:r>
            <a:r>
              <a:rPr lang="es-ES" dirty="0"/>
              <a:t> de otro. </a:t>
            </a:r>
          </a:p>
          <a:p>
            <a:pPr lvl="3"/>
            <a:r>
              <a:rPr lang="es-ES" dirty="0" smtClean="0"/>
              <a:t>Se </a:t>
            </a:r>
            <a:r>
              <a:rPr lang="es-ES" dirty="0"/>
              <a:t>representa con una flecha con la punta hueca que va desde el elemento que hereda al elemento heredado:</a:t>
            </a:r>
            <a:endParaRPr lang="es-ES" b="1" dirty="0" smtClean="0"/>
          </a:p>
        </p:txBody>
      </p:sp>
    </p:spTree>
    <p:extLst>
      <p:ext uri="{BB962C8B-B14F-4D97-AF65-F5344CB8AC3E}">
        <p14:creationId xmlns:p14="http://schemas.microsoft.com/office/powerpoint/2010/main" val="20838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a:t>Elementos de un diagrama de casos de </a:t>
            </a:r>
            <a:r>
              <a:rPr lang="es-ES" b="1" dirty="0" smtClean="0"/>
              <a:t>uso</a:t>
            </a:r>
          </a:p>
          <a:p>
            <a:pPr lvl="2"/>
            <a:r>
              <a:rPr lang="es-ES" b="1" dirty="0" smtClean="0"/>
              <a:t>Relaciones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866773"/>
            <a:ext cx="1593899" cy="399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614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fontScale="92500"/>
          </a:bodyPr>
          <a:lstStyle/>
          <a:p>
            <a:r>
              <a:rPr lang="es-ES" sz="3100" b="1" dirty="0" smtClean="0"/>
              <a:t>Diagrama de casos de uso.</a:t>
            </a:r>
          </a:p>
          <a:p>
            <a:pPr lvl="1"/>
            <a:r>
              <a:rPr lang="es-ES" b="1" dirty="0" smtClean="0"/>
              <a:t>Descripción </a:t>
            </a:r>
            <a:r>
              <a:rPr lang="es-ES" b="1" dirty="0"/>
              <a:t>de requisitos funcionales y no </a:t>
            </a:r>
            <a:r>
              <a:rPr lang="es-ES" b="1" dirty="0" smtClean="0"/>
              <a:t>funcionales</a:t>
            </a:r>
          </a:p>
          <a:p>
            <a:pPr lvl="2"/>
            <a:r>
              <a:rPr lang="es-ES" dirty="0"/>
              <a:t>Es común en este tipo de diagramas describir cada caso de uso junto con la secuencia de </a:t>
            </a:r>
            <a:r>
              <a:rPr lang="es-ES" b="1" dirty="0"/>
              <a:t>pasos necesaria para completarlo </a:t>
            </a:r>
            <a:r>
              <a:rPr lang="es-ES" dirty="0"/>
              <a:t>y las posibles </a:t>
            </a:r>
            <a:r>
              <a:rPr lang="es-ES" b="1" dirty="0"/>
              <a:t>excepciones</a:t>
            </a:r>
            <a:r>
              <a:rPr lang="es-ES" dirty="0"/>
              <a:t> hasta definir todas las situaciones </a:t>
            </a:r>
            <a:r>
              <a:rPr lang="es-ES" dirty="0" smtClean="0"/>
              <a:t>posibles.</a:t>
            </a:r>
          </a:p>
          <a:p>
            <a:pPr lvl="2"/>
            <a:r>
              <a:rPr lang="es-ES" dirty="0" smtClean="0"/>
              <a:t>Esta </a:t>
            </a:r>
            <a:r>
              <a:rPr lang="es-ES" dirty="0"/>
              <a:t>descripción servirá de guía para el desarrollo, la profundidad de las situaciones que se traten dependerá de cada fase del proyecto o de cada situación en particular.</a:t>
            </a:r>
          </a:p>
          <a:p>
            <a:pPr lvl="2"/>
            <a:r>
              <a:rPr lang="es-ES" dirty="0"/>
              <a:t>Existen dos tipos de requisitos:</a:t>
            </a:r>
          </a:p>
          <a:p>
            <a:pPr lvl="3"/>
            <a:r>
              <a:rPr lang="es-ES" b="1" dirty="0"/>
              <a:t>Requisitos funcionales</a:t>
            </a:r>
          </a:p>
          <a:p>
            <a:pPr lvl="3"/>
            <a:r>
              <a:rPr lang="es-ES" b="1" dirty="0"/>
              <a:t>Requisitos no funcionales</a:t>
            </a:r>
          </a:p>
          <a:p>
            <a:pPr lvl="2"/>
            <a:endParaRPr lang="es-ES" b="1" dirty="0"/>
          </a:p>
          <a:p>
            <a:pPr lvl="2"/>
            <a:endParaRPr lang="es-ES" b="1" dirty="0" smtClean="0"/>
          </a:p>
        </p:txBody>
      </p:sp>
    </p:spTree>
    <p:extLst>
      <p:ext uri="{BB962C8B-B14F-4D97-AF65-F5344CB8AC3E}">
        <p14:creationId xmlns:p14="http://schemas.microsoft.com/office/powerpoint/2010/main" val="171552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lnSpcReduction="10000"/>
          </a:bodyPr>
          <a:lstStyle/>
          <a:p>
            <a:r>
              <a:rPr lang="es-ES" dirty="0"/>
              <a:t>Estos </a:t>
            </a:r>
            <a:r>
              <a:rPr lang="es-ES" b="1" dirty="0"/>
              <a:t>diagramas de UML</a:t>
            </a:r>
            <a:r>
              <a:rPr lang="es-ES" dirty="0"/>
              <a:t> son representaciones gráficas que muestran de forma parcial un sistema de </a:t>
            </a:r>
            <a:r>
              <a:rPr lang="es-ES" dirty="0" smtClean="0"/>
              <a:t>información (bien </a:t>
            </a:r>
            <a:r>
              <a:rPr lang="es-ES" dirty="0"/>
              <a:t>esté siendo desarrollado o ya lo haya </a:t>
            </a:r>
            <a:r>
              <a:rPr lang="es-ES" dirty="0" smtClean="0"/>
              <a:t>sido). </a:t>
            </a:r>
          </a:p>
          <a:p>
            <a:r>
              <a:rPr lang="es-ES" dirty="0" smtClean="0"/>
              <a:t>Suelen </a:t>
            </a:r>
            <a:r>
              <a:rPr lang="es-ES" dirty="0"/>
              <a:t>estar acompañados de documentación que les sirve de apoyo, adoptando esta múltiples formas. </a:t>
            </a:r>
            <a:endParaRPr lang="es-ES" dirty="0" smtClean="0"/>
          </a:p>
          <a:p>
            <a:r>
              <a:rPr lang="es-ES" dirty="0" smtClean="0"/>
              <a:t>Además</a:t>
            </a:r>
            <a:r>
              <a:rPr lang="es-ES" dirty="0"/>
              <a:t>, UML no excluye la posibilidad de mezclar diagramas, algo que, de hecho, suele ser bastante común.</a:t>
            </a:r>
          </a:p>
        </p:txBody>
      </p:sp>
    </p:spTree>
    <p:extLst>
      <p:ext uri="{BB962C8B-B14F-4D97-AF65-F5344CB8AC3E}">
        <p14:creationId xmlns:p14="http://schemas.microsoft.com/office/powerpoint/2010/main" val="35654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smtClean="0"/>
              <a:t>Descripción </a:t>
            </a:r>
            <a:r>
              <a:rPr lang="es-ES" b="1" dirty="0"/>
              <a:t>de requisitos funcionales y no </a:t>
            </a:r>
            <a:r>
              <a:rPr lang="es-ES" b="1" dirty="0" smtClean="0"/>
              <a:t>funcionales</a:t>
            </a:r>
          </a:p>
          <a:p>
            <a:pPr lvl="2"/>
            <a:r>
              <a:rPr lang="es-ES" dirty="0"/>
              <a:t>Ejemplos </a:t>
            </a:r>
            <a:r>
              <a:rPr lang="es-ES" dirty="0" smtClean="0"/>
              <a:t>requisito funcional:</a:t>
            </a:r>
            <a:endParaRPr lang="es-ES" dirty="0"/>
          </a:p>
          <a:p>
            <a:pPr marL="0" indent="0">
              <a:buNone/>
            </a:pPr>
            <a:r>
              <a:rPr lang="es-ES" dirty="0"/>
              <a:t/>
            </a:r>
            <a:br>
              <a:rPr lang="es-ES" dirty="0"/>
            </a:br>
            <a:endParaRPr lang="es-ES" b="1" dirty="0" smtClean="0"/>
          </a:p>
          <a:p>
            <a:pPr lvl="2"/>
            <a:endParaRPr lang="es-ES" b="1" dirty="0"/>
          </a:p>
          <a:p>
            <a:pPr lvl="2"/>
            <a:endParaRPr lang="es-ES" b="1" dirty="0" smtClean="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17032"/>
            <a:ext cx="49530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8631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smtClean="0"/>
              <a:t>Descripción </a:t>
            </a:r>
            <a:r>
              <a:rPr lang="es-ES" b="1" dirty="0"/>
              <a:t>de requisitos funcionales y no </a:t>
            </a:r>
            <a:r>
              <a:rPr lang="es-ES" b="1" dirty="0" smtClean="0"/>
              <a:t>funcionales</a:t>
            </a:r>
          </a:p>
          <a:p>
            <a:pPr lvl="2"/>
            <a:endParaRPr lang="es-ES" b="1" dirty="0"/>
          </a:p>
          <a:p>
            <a:pPr lvl="2"/>
            <a:endParaRPr lang="es-ES" b="1"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140968"/>
            <a:ext cx="489585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2227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smtClean="0"/>
              <a:t>Descripción </a:t>
            </a:r>
            <a:r>
              <a:rPr lang="es-ES" b="1" dirty="0"/>
              <a:t>de requisitos funcionales y no </a:t>
            </a:r>
            <a:r>
              <a:rPr lang="es-ES" b="1" dirty="0" smtClean="0"/>
              <a:t>funcionales</a:t>
            </a:r>
          </a:p>
          <a:p>
            <a:pPr lvl="2"/>
            <a:endParaRPr lang="es-ES" b="1" dirty="0"/>
          </a:p>
          <a:p>
            <a:pPr lvl="2"/>
            <a:endParaRPr lang="es-ES" b="1"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3717032"/>
            <a:ext cx="49339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4857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1"/>
            <a:r>
              <a:rPr lang="es-ES" b="1" dirty="0" smtClean="0"/>
              <a:t>Descripción </a:t>
            </a:r>
            <a:r>
              <a:rPr lang="es-ES" b="1" dirty="0"/>
              <a:t>de requisitos funcionales y no </a:t>
            </a:r>
            <a:r>
              <a:rPr lang="es-ES" b="1" dirty="0" smtClean="0"/>
              <a:t>funcionales</a:t>
            </a:r>
            <a:endParaRPr lang="es-ES" dirty="0" smtClean="0"/>
          </a:p>
          <a:p>
            <a:pPr lvl="2"/>
            <a:r>
              <a:rPr lang="es-ES" dirty="0" smtClean="0"/>
              <a:t>Ejemplo requisito no funcional:</a:t>
            </a:r>
          </a:p>
          <a:p>
            <a:pPr lvl="2"/>
            <a:endParaRPr lang="es-ES" b="1" dirty="0"/>
          </a:p>
          <a:p>
            <a:pPr lvl="2"/>
            <a:endParaRPr lang="es-ES" b="1" dirty="0" smtClean="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832" y="3645024"/>
            <a:ext cx="51054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35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sz="3100" b="1" dirty="0" smtClean="0"/>
              <a:t>Diagrama de casos de uso.</a:t>
            </a:r>
          </a:p>
          <a:p>
            <a:pPr lvl="1"/>
            <a:r>
              <a:rPr lang="es-ES" b="1" dirty="0" smtClean="0"/>
              <a:t>Actividad 1.- Resuelve este diagrama de casos de uso</a:t>
            </a:r>
          </a:p>
          <a:p>
            <a:pPr lvl="2"/>
            <a:r>
              <a:rPr lang="es-ES" dirty="0"/>
              <a:t>La clínica veterinaria almacena datos de contacto de todos sus clientes como pueden ser: Nombre, Apellidos, DNI, Fecha de nacimiento, Teléfono o Email. Estos datos son introducidos y gestionados por los auxiliares, que ejercen las funciones administrativas.</a:t>
            </a:r>
          </a:p>
          <a:p>
            <a:pPr marL="594360" lvl="2" indent="0">
              <a:buNone/>
            </a:pPr>
            <a:r>
              <a:rPr lang="es-ES" dirty="0"/>
              <a:t> </a:t>
            </a:r>
          </a:p>
          <a:p>
            <a:pPr lvl="2"/>
            <a:r>
              <a:rPr lang="es-ES" dirty="0"/>
              <a:t>Además se almacena información de cada uno de las mascotas de las que es dueño cada cliente. Obviamente, cada cliente puede tener más de una mascota, pero cada mascota solo puede pertenecer a un único cliente. Se permite, además, cambiar el dueño de una mascota por otro.</a:t>
            </a:r>
          </a:p>
          <a:p>
            <a:pPr lvl="2"/>
            <a:endParaRPr lang="es-ES" b="1" dirty="0"/>
          </a:p>
          <a:p>
            <a:pPr lvl="2"/>
            <a:endParaRPr lang="es-ES" b="1" dirty="0" smtClean="0"/>
          </a:p>
        </p:txBody>
      </p:sp>
    </p:spTree>
    <p:extLst>
      <p:ext uri="{BB962C8B-B14F-4D97-AF65-F5344CB8AC3E}">
        <p14:creationId xmlns:p14="http://schemas.microsoft.com/office/powerpoint/2010/main" val="40095447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sz="3100" b="1" dirty="0" smtClean="0"/>
              <a:t>Diagrama de casos de uso.</a:t>
            </a:r>
          </a:p>
          <a:p>
            <a:pPr lvl="2"/>
            <a:r>
              <a:rPr lang="es-ES" dirty="0" smtClean="0"/>
              <a:t>Al </a:t>
            </a:r>
            <a:r>
              <a:rPr lang="es-ES" dirty="0"/>
              <a:t>dar de alta un nuevo animal, se comprobará en el registro del REIAC (Red Española de Identificación de Animales de Compañía) si el animal está correctamente dado de alta. Este proceso </a:t>
            </a:r>
            <a:r>
              <a:rPr lang="es-ES" dirty="0" smtClean="0"/>
              <a:t>únicamente </a:t>
            </a:r>
            <a:r>
              <a:rPr lang="es-ES" dirty="0"/>
              <a:t>se hará en animales que tengan la obligación de estar identificados.</a:t>
            </a:r>
          </a:p>
          <a:p>
            <a:pPr marL="685800" lvl="2" indent="0">
              <a:buNone/>
            </a:pPr>
            <a:r>
              <a:rPr lang="es-ES" dirty="0"/>
              <a:t> </a:t>
            </a:r>
          </a:p>
          <a:p>
            <a:pPr lvl="2"/>
            <a:r>
              <a:rPr lang="es-ES" dirty="0"/>
              <a:t>Cada vez que un veterinario realiza una consulta sobre un animal, esta queda almacenada incluyendo datos básicos como: Tiempo de consulta, Identificación de la persona que lo ha tratado, Animal tratado, Importe total, Resolución, Recetas… Para calcular el tiempo de la consulta el veterinario tendrá un botón en la aplicación donde pueda pulsar cuando comienza la consulta para calcular el tiempo a modo de cronómetro y otro botón para finalizar.</a:t>
            </a:r>
          </a:p>
          <a:p>
            <a:pPr lvl="4"/>
            <a:endParaRPr lang="es-ES" b="1" dirty="0"/>
          </a:p>
          <a:p>
            <a:pPr lvl="3"/>
            <a:endParaRPr lang="es-ES" b="1" dirty="0" smtClean="0"/>
          </a:p>
        </p:txBody>
      </p:sp>
    </p:spTree>
    <p:extLst>
      <p:ext uri="{BB962C8B-B14F-4D97-AF65-F5344CB8AC3E}">
        <p14:creationId xmlns:p14="http://schemas.microsoft.com/office/powerpoint/2010/main" val="30632688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sz="3100" b="1" dirty="0" smtClean="0"/>
              <a:t>Diagrama de casos de uso.</a:t>
            </a:r>
          </a:p>
          <a:p>
            <a:pPr lvl="2"/>
            <a:r>
              <a:rPr lang="es-ES" dirty="0" smtClean="0"/>
              <a:t>En </a:t>
            </a:r>
            <a:r>
              <a:rPr lang="es-ES" dirty="0"/>
              <a:t>caso de que el animal se quede ingresado en la clínica, el cliente debe ser capaz de acceder al estado en tiempo real del animal. Además podrá comunicarse con una cámara que tendrá el animal colocada, donde podrá ver su situación actual. La gestión de estas cámaras no corresponde al sistema, sino que se utilizará una aplicación ya presente en el veterinario.</a:t>
            </a:r>
          </a:p>
          <a:p>
            <a:pPr lvl="2"/>
            <a:endParaRPr lang="es-ES" dirty="0"/>
          </a:p>
          <a:p>
            <a:pPr lvl="2"/>
            <a:r>
              <a:rPr lang="es-ES" dirty="0"/>
              <a:t>Las recetas y otros documentos relacionados con el servicio se incluirán en un gestor de contenidos que ya está en funcionamiento en la clínica veterinaria.</a:t>
            </a:r>
          </a:p>
          <a:p>
            <a:pPr lvl="2"/>
            <a:endParaRPr lang="es-ES" dirty="0"/>
          </a:p>
          <a:p>
            <a:pPr lvl="2"/>
            <a:r>
              <a:rPr lang="es-ES" dirty="0"/>
              <a:t>Una vez terminado el servicio, el cliente no tiene porque realizar inmediatamente el pago, sino que puede identificarse posteriormente en la aplicación vía web y realizar el pago. Si el cliente tarda más de una semana se efectuará un recargo sobre el precio inicial.</a:t>
            </a:r>
          </a:p>
          <a:p>
            <a:pPr marL="685800" lvl="2" indent="0">
              <a:buNone/>
            </a:pPr>
            <a:r>
              <a:rPr lang="es-ES" dirty="0"/>
              <a:t> </a:t>
            </a:r>
          </a:p>
          <a:p>
            <a:pPr lvl="2"/>
            <a:r>
              <a:rPr lang="es-ES" dirty="0"/>
              <a:t>Además, el cliente debe ser capaz de obtener un histórico de todas las consultas que ha recibido cualquiera de sus mascotas.</a:t>
            </a:r>
          </a:p>
          <a:p>
            <a:pPr lvl="4"/>
            <a:endParaRPr lang="es-ES" b="1" dirty="0"/>
          </a:p>
          <a:p>
            <a:pPr lvl="3"/>
            <a:endParaRPr lang="es-ES" b="1" dirty="0" smtClean="0"/>
          </a:p>
        </p:txBody>
      </p:sp>
    </p:spTree>
    <p:extLst>
      <p:ext uri="{BB962C8B-B14F-4D97-AF65-F5344CB8AC3E}">
        <p14:creationId xmlns:p14="http://schemas.microsoft.com/office/powerpoint/2010/main" val="27488496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4"/>
            <a:endParaRPr lang="es-ES" b="1" dirty="0"/>
          </a:p>
          <a:p>
            <a:pPr lvl="3"/>
            <a:endParaRPr lang="es-ES" b="1" dirty="0" smtClean="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1"/>
            <a:ext cx="8208912" cy="413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7834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4"/>
            <a:endParaRPr lang="es-ES" b="1" dirty="0"/>
          </a:p>
          <a:p>
            <a:pPr lvl="3"/>
            <a:endParaRPr lang="es-ES" b="1" dirty="0" smtClean="0"/>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12148"/>
            <a:ext cx="7560840" cy="411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0589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2.2. Diagramas de comportamiento</a:t>
            </a:r>
            <a:endParaRPr lang="es-ES" dirty="0"/>
          </a:p>
        </p:txBody>
      </p:sp>
      <p:sp>
        <p:nvSpPr>
          <p:cNvPr id="3" name="2 Marcador de contenido"/>
          <p:cNvSpPr>
            <a:spLocks noGrp="1"/>
          </p:cNvSpPr>
          <p:nvPr>
            <p:ph sz="quarter" idx="1"/>
          </p:nvPr>
        </p:nvSpPr>
        <p:spPr/>
        <p:txBody>
          <a:bodyPr>
            <a:normAutofit/>
          </a:bodyPr>
          <a:lstStyle/>
          <a:p>
            <a:r>
              <a:rPr lang="es-ES" sz="3100" b="1" dirty="0" smtClean="0"/>
              <a:t>Diagrama de casos de uso.</a:t>
            </a:r>
          </a:p>
          <a:p>
            <a:pPr lvl="4"/>
            <a:endParaRPr lang="es-ES" b="1" dirty="0"/>
          </a:p>
          <a:p>
            <a:pPr lvl="3"/>
            <a:endParaRPr lang="es-ES" b="1" dirty="0" smtClean="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2"/>
            <a:ext cx="818005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284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a:bodyPr>
          <a:lstStyle/>
          <a:p>
            <a:r>
              <a:rPr lang="es-ES" dirty="0"/>
              <a:t>Como </a:t>
            </a:r>
            <a:r>
              <a:rPr lang="es-ES" b="1" dirty="0"/>
              <a:t>principal desventaja</a:t>
            </a:r>
            <a:r>
              <a:rPr lang="es-ES" dirty="0"/>
              <a:t> ampliamente mencionada de UML podemos nombrar el hecho de que se trata de un lenguaje muy amplio, haciendo, en ocasiones, complicado utilizar todas las posibilidades que ofrece. </a:t>
            </a:r>
            <a:endParaRPr lang="es-ES" dirty="0" smtClean="0"/>
          </a:p>
          <a:p>
            <a:r>
              <a:rPr lang="es-ES" dirty="0" smtClean="0"/>
              <a:t>No </a:t>
            </a:r>
            <a:r>
              <a:rPr lang="es-ES" dirty="0"/>
              <a:t>obstante, los analistas tienden a utilizar los diagramas de forma sencilla, consiguiendo que sean entendidos fácilmente por cualquier persona que accedan a ellos</a:t>
            </a:r>
            <a:r>
              <a:rPr lang="es-ES" dirty="0" smtClean="0"/>
              <a:t>.</a:t>
            </a:r>
            <a:endParaRPr lang="es-ES" dirty="0"/>
          </a:p>
        </p:txBody>
      </p:sp>
    </p:spTree>
    <p:extLst>
      <p:ext uri="{BB962C8B-B14F-4D97-AF65-F5344CB8AC3E}">
        <p14:creationId xmlns:p14="http://schemas.microsoft.com/office/powerpoint/2010/main" val="29949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¿Por qué UML?</a:t>
            </a:r>
            <a:endParaRPr lang="es-ES" dirty="0"/>
          </a:p>
        </p:txBody>
      </p:sp>
      <p:sp>
        <p:nvSpPr>
          <p:cNvPr id="3" name="2 Marcador de contenido"/>
          <p:cNvSpPr>
            <a:spLocks noGrp="1"/>
          </p:cNvSpPr>
          <p:nvPr>
            <p:ph sz="quarter" idx="1"/>
          </p:nvPr>
        </p:nvSpPr>
        <p:spPr/>
        <p:txBody>
          <a:bodyPr>
            <a:normAutofit/>
          </a:bodyPr>
          <a:lstStyle/>
          <a:p>
            <a:r>
              <a:rPr lang="es-ES" dirty="0"/>
              <a:t>Los modelos o diagramas de UML  nos ayudan a trabajar a un </a:t>
            </a:r>
            <a:r>
              <a:rPr lang="es-ES" b="1" dirty="0"/>
              <a:t>mayor nivel de abstracción</a:t>
            </a:r>
            <a:r>
              <a:rPr lang="es-ES" dirty="0"/>
              <a:t>. </a:t>
            </a:r>
            <a:endParaRPr lang="es-ES" dirty="0" smtClean="0"/>
          </a:p>
          <a:p>
            <a:r>
              <a:rPr lang="es-ES" dirty="0" smtClean="0"/>
              <a:t>Permite </a:t>
            </a:r>
            <a:r>
              <a:rPr lang="es-ES" b="1" dirty="0"/>
              <a:t>modelar</a:t>
            </a:r>
            <a:r>
              <a:rPr lang="es-ES" dirty="0"/>
              <a:t> </a:t>
            </a:r>
            <a:r>
              <a:rPr lang="es-ES" b="1" dirty="0"/>
              <a:t>cualquier tipo de aplicación </a:t>
            </a:r>
            <a:r>
              <a:rPr lang="es-ES" dirty="0"/>
              <a:t>corriendo en cualquier combinación de hardware y software, sistema operativo, lenguaje de programación y red, es decir, UML es independiente de la plataforma hardware sobre la que </a:t>
            </a:r>
            <a:r>
              <a:rPr lang="es-ES" dirty="0" smtClean="0"/>
              <a:t>actúa </a:t>
            </a:r>
            <a:r>
              <a:rPr lang="es-ES" dirty="0"/>
              <a:t>el </a:t>
            </a:r>
            <a:r>
              <a:rPr lang="es-ES" dirty="0" smtClean="0"/>
              <a:t>software</a:t>
            </a:r>
            <a:r>
              <a:rPr lang="es-ES" dirty="0"/>
              <a:t> </a:t>
            </a:r>
            <a:r>
              <a:rPr lang="es-ES" dirty="0" smtClean="0"/>
              <a:t>(</a:t>
            </a:r>
            <a:r>
              <a:rPr lang="es-ES" b="1" dirty="0" smtClean="0"/>
              <a:t>flexibilidad</a:t>
            </a:r>
            <a:r>
              <a:rPr lang="es-ES" dirty="0" smtClean="0"/>
              <a:t>). </a:t>
            </a:r>
          </a:p>
        </p:txBody>
      </p:sp>
    </p:spTree>
    <p:extLst>
      <p:ext uri="{BB962C8B-B14F-4D97-AF65-F5344CB8AC3E}">
        <p14:creationId xmlns:p14="http://schemas.microsoft.com/office/powerpoint/2010/main" val="57580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3462</TotalTime>
  <Words>2557</Words>
  <Application>Microsoft Office PowerPoint</Application>
  <PresentationFormat>Presentación en pantalla (4:3)</PresentationFormat>
  <Paragraphs>512</Paragraphs>
  <Slides>79</Slides>
  <Notes>1</Notes>
  <HiddenSlides>0</HiddenSlides>
  <MMClips>0</MMClips>
  <ScaleCrop>false</ScaleCrop>
  <HeadingPairs>
    <vt:vector size="4" baseType="variant">
      <vt:variant>
        <vt:lpstr>Tema</vt:lpstr>
      </vt:variant>
      <vt:variant>
        <vt:i4>1</vt:i4>
      </vt:variant>
      <vt:variant>
        <vt:lpstr>Títulos de diapositiva</vt:lpstr>
      </vt:variant>
      <vt:variant>
        <vt:i4>79</vt:i4>
      </vt:variant>
    </vt:vector>
  </HeadingPairs>
  <TitlesOfParts>
    <vt:vector size="80" baseType="lpstr">
      <vt:lpstr>Intermedio</vt:lpstr>
      <vt:lpstr>Lenguaje UML. Visual Paradigm</vt:lpstr>
      <vt:lpstr>Índice</vt:lpstr>
      <vt:lpstr>Índice</vt:lpstr>
      <vt:lpstr>1. ¿Por qué UML?</vt:lpstr>
      <vt:lpstr>1. ¿Por qué UML?</vt:lpstr>
      <vt:lpstr>1. ¿Por qué UML?</vt:lpstr>
      <vt:lpstr>1. ¿Por qué UML?</vt:lpstr>
      <vt:lpstr>1. ¿Por qué UML?</vt:lpstr>
      <vt:lpstr>1. ¿Por qué UML?</vt:lpstr>
      <vt:lpstr>1. ¿Por qué UML?</vt:lpstr>
      <vt:lpstr>1. ¿Por qué UML?</vt:lpstr>
      <vt:lpstr>1. ¿Por qué UML?</vt:lpstr>
      <vt:lpstr>Índice</vt:lpstr>
      <vt:lpstr>2. Tipos de diagrama UML</vt:lpstr>
      <vt:lpstr>2. Tipos de diagrama UML</vt:lpstr>
      <vt:lpstr>Índice</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2.1. Diagramas estructurales</vt:lpstr>
      <vt:lpstr>Índice</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lpstr>2.2. Diagramas de comportamiento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dc:title>
  <dc:creator>José Ignacio Naranjo</dc:creator>
  <cp:lastModifiedBy>José Ignacio Naranjo García</cp:lastModifiedBy>
  <cp:revision>161</cp:revision>
  <dcterms:created xsi:type="dcterms:W3CDTF">2018-09-30T20:36:01Z</dcterms:created>
  <dcterms:modified xsi:type="dcterms:W3CDTF">2020-11-11T18:38:05Z</dcterms:modified>
</cp:coreProperties>
</file>