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1536" autoAdjust="0"/>
  </p:normalViewPr>
  <p:slideViewPr>
    <p:cSldViewPr>
      <p:cViewPr>
        <p:scale>
          <a:sx n="75" d="100"/>
          <a:sy n="75" d="100"/>
        </p:scale>
        <p:origin x="-1661" y="-43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42D99D-184C-4F73-AAD9-9C6B110CF586}" type="datetimeFigureOut">
              <a:rPr lang="es-ES" smtClean="0"/>
              <a:t>17/09/2023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DB29B-F5C2-4093-B4E9-B5EB4BA49F50}" type="slidenum">
              <a:rPr lang="es-ES" smtClean="0"/>
              <a:t>‹Nº›</a:t>
            </a:fld>
            <a:endParaRPr lang="es-ES"/>
          </a:p>
        </p:txBody>
      </p:sp>
    </p:spTree>
    <p:extLst>
      <p:ext uri="{BB962C8B-B14F-4D97-AF65-F5344CB8AC3E}">
        <p14:creationId xmlns:p14="http://schemas.microsoft.com/office/powerpoint/2010/main" val="1019038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23F7B7D6-E77E-4D96-9929-C16F3311C4C3}" type="slidenum">
              <a:rPr lang="es-ES" smtClean="0"/>
              <a:t>7</a:t>
            </a:fld>
            <a:endParaRPr lang="es-ES"/>
          </a:p>
        </p:txBody>
      </p:sp>
    </p:spTree>
    <p:extLst>
      <p:ext uri="{BB962C8B-B14F-4D97-AF65-F5344CB8AC3E}">
        <p14:creationId xmlns:p14="http://schemas.microsoft.com/office/powerpoint/2010/main" val="220643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847CFC-816F-41D0-AAC0-9BF4FEBC753E}" type="datetimeFigureOut">
              <a:rPr lang="es-ES" smtClean="0"/>
              <a:t>17/09/2023</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7A847CFC-816F-41D0-AAC0-9BF4FEBC753E}" type="datetimeFigureOut">
              <a:rPr lang="es-ES" smtClean="0"/>
              <a:t>17/09/2023</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t>17/09/2023</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7A847CFC-816F-41D0-AAC0-9BF4FEBC753E}" type="datetimeFigureOut">
              <a:rPr lang="es-ES" smtClean="0"/>
              <a:t>17/09/2023</a:t>
            </a:fld>
            <a:endParaRPr lang="es-ES"/>
          </a:p>
        </p:txBody>
      </p:sp>
      <p:sp>
        <p:nvSpPr>
          <p:cNvPr id="12" name="11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17/09/2023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7A847CFC-816F-41D0-AAC0-9BF4FEBC753E}" type="datetimeFigureOut">
              <a:rPr lang="es-ES" smtClean="0"/>
              <a:t>17/09/2023</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847CFC-816F-41D0-AAC0-9BF4FEBC753E}" type="datetimeFigureOut">
              <a:rPr lang="es-ES" smtClean="0"/>
              <a:t>17/09/2023</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1º CFS</a:t>
            </a:r>
            <a:br>
              <a:rPr lang="es-ES" dirty="0" smtClean="0"/>
            </a:br>
            <a:r>
              <a:rPr lang="es-ES" dirty="0" smtClean="0"/>
              <a:t>Criterios de evaluación</a:t>
            </a:r>
            <a:endParaRPr lang="es-ES" dirty="0"/>
          </a:p>
        </p:txBody>
      </p:sp>
      <p:sp>
        <p:nvSpPr>
          <p:cNvPr id="3" name="2 Subtítulo"/>
          <p:cNvSpPr>
            <a:spLocks noGrp="1"/>
          </p:cNvSpPr>
          <p:nvPr>
            <p:ph type="subTitle" idx="1"/>
          </p:nvPr>
        </p:nvSpPr>
        <p:spPr/>
        <p:txBody>
          <a:bodyPr>
            <a:normAutofit/>
          </a:bodyPr>
          <a:lstStyle/>
          <a:p>
            <a:r>
              <a:rPr lang="es-ES" dirty="0" smtClean="0"/>
              <a:t>Entornos de desarrollo</a:t>
            </a:r>
            <a:endParaRPr lang="es-ES" dirty="0"/>
          </a:p>
        </p:txBody>
      </p:sp>
    </p:spTree>
    <p:extLst>
      <p:ext uri="{BB962C8B-B14F-4D97-AF65-F5344CB8AC3E}">
        <p14:creationId xmlns:p14="http://schemas.microsoft.com/office/powerpoint/2010/main" val="1638200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00200"/>
            <a:ext cx="8153400" cy="4637112"/>
          </a:xfrm>
        </p:spPr>
        <p:txBody>
          <a:bodyPr>
            <a:normAutofit fontScale="77500" lnSpcReduction="20000"/>
          </a:bodyPr>
          <a:lstStyle/>
          <a:p>
            <a:pPr lvl="1"/>
            <a:r>
              <a:rPr lang="es-ES" dirty="0"/>
              <a:t>La nota de evaluación parcial se obtendrá mediante la media de las calificaciones en cada uno de los conceptos indicados y su ponderación, redondeando su valor al entero más próximo (excepto para valores comprendidos entre 4 y 5 donde la nota se truncará a 4), asimismo cuando alguno de los controles de la evaluación no supere la nota mínima de 4,5 la nota de evaluación en ningún caso superará el 4. Si la nota de evaluación es mayor o igual a 5 se entiende como aprobada la evaluación parcial.  </a:t>
            </a:r>
          </a:p>
          <a:p>
            <a:pPr lvl="1"/>
            <a:r>
              <a:rPr lang="es-ES" dirty="0"/>
              <a:t>Si, finalizado el periodo ordinario de clases, el alumno aún no ha superado una o varias evaluaciones parciales deberá asistir al periodo de clases de recuperación (mes de Junio aproximadamente), y presentarse a la prueba de evaluación final.  </a:t>
            </a:r>
          </a:p>
          <a:p>
            <a:pPr lvl="1"/>
            <a:r>
              <a:rPr lang="es-ES" dirty="0"/>
              <a:t>La nota final de la asignatura se corresponderá con la media aritmética de la nota obtenida en las evaluaciones parciales, en el caso de que todas ellas estén aprobadas. </a:t>
            </a:r>
            <a:endParaRPr lang="es-ES" dirty="0" smtClean="0"/>
          </a:p>
          <a:p>
            <a:pPr lvl="1"/>
            <a:endParaRPr lang="es-ES" dirty="0"/>
          </a:p>
        </p:txBody>
      </p:sp>
    </p:spTree>
    <p:extLst>
      <p:ext uri="{BB962C8B-B14F-4D97-AF65-F5344CB8AC3E}">
        <p14:creationId xmlns:p14="http://schemas.microsoft.com/office/powerpoint/2010/main" val="2924533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00200"/>
            <a:ext cx="8153400" cy="4637112"/>
          </a:xfrm>
        </p:spPr>
        <p:txBody>
          <a:bodyPr>
            <a:normAutofit fontScale="70000" lnSpcReduction="20000"/>
          </a:bodyPr>
          <a:lstStyle/>
          <a:p>
            <a:r>
              <a:rPr lang="es-ES" dirty="0"/>
              <a:t>Si un alumno no presenta una práctica, trabajo o examen, y su nota final es superior o igual a 5, el profesor puede tomar a criterio personal el truncamiento de la nota a 4, a la espera de la recuperación/realización de esta. </a:t>
            </a:r>
          </a:p>
          <a:p>
            <a:r>
              <a:rPr lang="es-ES" sz="3200" dirty="0"/>
              <a:t>En caso de no presentarse a una defensa de proyecto (sea cual sea), actuaremos de dos formas distintas, dependiendo de si es justificada o no justificada:</a:t>
            </a:r>
          </a:p>
          <a:p>
            <a:pPr lvl="1"/>
            <a:r>
              <a:rPr lang="es-ES" dirty="0" smtClean="0"/>
              <a:t>En </a:t>
            </a:r>
            <a:r>
              <a:rPr lang="es-ES" dirty="0"/>
              <a:t>caso de ser justificada, se acordará otro día para la defensa individual o en grupo, a decisión del profesor (igual que la falta a un examen).</a:t>
            </a:r>
          </a:p>
          <a:p>
            <a:pPr lvl="1"/>
            <a:r>
              <a:rPr lang="es-ES" dirty="0" smtClean="0"/>
              <a:t>En </a:t>
            </a:r>
            <a:r>
              <a:rPr lang="es-ES" dirty="0"/>
              <a:t>caso de NO ser justificada, el alumno no tendrá derecho a recuperación del mismo, contando su nota como no presentado (cero). Al ser evaluación continua, se le hará media con su nota. En caso de suspender la evaluación, se le aplicará los criterios establecidos anteriormente para recuperaciones. </a:t>
            </a:r>
          </a:p>
          <a:p>
            <a:r>
              <a:rPr lang="es-ES" sz="3200" dirty="0"/>
              <a:t>Si un proyecto/trabajo tiene como parte una defensa/presentación del mismo y esta no se realiza, la nota de este nunca superara el 4.</a:t>
            </a:r>
          </a:p>
          <a:p>
            <a:pPr lvl="1"/>
            <a:endParaRPr lang="es-ES" dirty="0"/>
          </a:p>
        </p:txBody>
      </p:sp>
    </p:spTree>
    <p:extLst>
      <p:ext uri="{BB962C8B-B14F-4D97-AF65-F5344CB8AC3E}">
        <p14:creationId xmlns:p14="http://schemas.microsoft.com/office/powerpoint/2010/main" val="2299939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00200"/>
            <a:ext cx="8153400" cy="4637112"/>
          </a:xfrm>
        </p:spPr>
        <p:txBody>
          <a:bodyPr>
            <a:normAutofit/>
          </a:bodyPr>
          <a:lstStyle/>
          <a:p>
            <a:r>
              <a:rPr lang="es-ES" dirty="0"/>
              <a:t>Solo se considerará como justificada la NO entrega de cualquier proyecto o examen, en los siguientes casos:</a:t>
            </a:r>
          </a:p>
          <a:p>
            <a:pPr lvl="1"/>
            <a:r>
              <a:rPr lang="es-ES" dirty="0"/>
              <a:t>Imposibilidad física por enfermedad.</a:t>
            </a:r>
          </a:p>
          <a:p>
            <a:pPr lvl="1"/>
            <a:r>
              <a:rPr lang="es-ES" dirty="0"/>
              <a:t>Imposibilidad por embarazo</a:t>
            </a:r>
          </a:p>
          <a:p>
            <a:pPr lvl="1"/>
            <a:r>
              <a:rPr lang="es-ES" dirty="0"/>
              <a:t>Imposibilidad por parto.</a:t>
            </a:r>
          </a:p>
          <a:p>
            <a:pPr lvl="1"/>
            <a:r>
              <a:rPr lang="es-ES" dirty="0"/>
              <a:t>Imposibilidad por asuntos judiciales/legales.</a:t>
            </a:r>
          </a:p>
          <a:p>
            <a:pPr marL="685800" lvl="2" indent="0">
              <a:buNone/>
            </a:pPr>
            <a:endParaRPr lang="es-ES" dirty="0"/>
          </a:p>
        </p:txBody>
      </p:sp>
    </p:spTree>
    <p:extLst>
      <p:ext uri="{BB962C8B-B14F-4D97-AF65-F5344CB8AC3E}">
        <p14:creationId xmlns:p14="http://schemas.microsoft.com/office/powerpoint/2010/main" val="2161432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p:txBody>
          <a:bodyPr>
            <a:normAutofit fontScale="92500" lnSpcReduction="20000"/>
          </a:bodyPr>
          <a:lstStyle/>
          <a:p>
            <a:pPr lvl="1"/>
            <a:r>
              <a:rPr lang="es-ES" b="1" dirty="0" smtClean="0"/>
              <a:t>Evaluación conceptual</a:t>
            </a:r>
          </a:p>
          <a:p>
            <a:pPr lvl="2"/>
            <a:r>
              <a:rPr lang="es-ES" dirty="0" smtClean="0"/>
              <a:t>Exámenes </a:t>
            </a:r>
            <a:r>
              <a:rPr lang="es-ES" dirty="0"/>
              <a:t>consistentes en una relación de preguntas tipo test</a:t>
            </a:r>
            <a:r>
              <a:rPr lang="es-ES" dirty="0" smtClean="0"/>
              <a:t>. </a:t>
            </a:r>
          </a:p>
          <a:p>
            <a:pPr lvl="2"/>
            <a:r>
              <a:rPr lang="es-ES" dirty="0" smtClean="0"/>
              <a:t>Por </a:t>
            </a:r>
            <a:r>
              <a:rPr lang="es-ES" dirty="0"/>
              <a:t>cada pregunta hay varias posibles respuestas, siendo correcta al menos una de ellas o todas. </a:t>
            </a:r>
            <a:endParaRPr lang="es-ES" dirty="0" smtClean="0"/>
          </a:p>
          <a:p>
            <a:pPr lvl="2"/>
            <a:r>
              <a:rPr lang="es-ES" dirty="0" smtClean="0"/>
              <a:t>Entre </a:t>
            </a:r>
            <a:r>
              <a:rPr lang="es-ES" dirty="0"/>
              <a:t>todas las respuestas correctas suman el 100% y las incorrectas restan el 100% de la puntuación de cada pregunta.  </a:t>
            </a:r>
          </a:p>
          <a:p>
            <a:pPr lvl="2"/>
            <a:r>
              <a:rPr lang="es-ES" dirty="0" smtClean="0"/>
              <a:t>Las </a:t>
            </a:r>
            <a:r>
              <a:rPr lang="es-ES" dirty="0"/>
              <a:t>preguntas pueden ser: </a:t>
            </a:r>
          </a:p>
          <a:p>
            <a:pPr lvl="3"/>
            <a:r>
              <a:rPr lang="es-ES" dirty="0" smtClean="0"/>
              <a:t>Totalmente </a:t>
            </a:r>
            <a:r>
              <a:rPr lang="es-ES" dirty="0"/>
              <a:t>correctas (todas las respuestas acertadas). </a:t>
            </a:r>
          </a:p>
          <a:p>
            <a:pPr lvl="3"/>
            <a:r>
              <a:rPr lang="es-ES" dirty="0" smtClean="0"/>
              <a:t>Parcialmente </a:t>
            </a:r>
            <a:r>
              <a:rPr lang="es-ES" dirty="0"/>
              <a:t>correctas (más respuestas acertadas que falladas). </a:t>
            </a:r>
          </a:p>
          <a:p>
            <a:pPr lvl="3"/>
            <a:r>
              <a:rPr lang="es-ES" dirty="0" smtClean="0"/>
              <a:t>Incorrectas </a:t>
            </a:r>
            <a:r>
              <a:rPr lang="es-ES" dirty="0"/>
              <a:t>(el resto).  </a:t>
            </a:r>
          </a:p>
          <a:p>
            <a:pPr lvl="2"/>
            <a:r>
              <a:rPr lang="es-ES" dirty="0" smtClean="0"/>
              <a:t>Siendo </a:t>
            </a:r>
            <a:r>
              <a:rPr lang="es-ES" dirty="0"/>
              <a:t>la nota la diferencia positiva entre el valor de las respuestas acertadas y el valor de las respuestas falladas, o 0 si es negativa, de manera que solo se acumulan las respuestas positivas y no se acumulan las respuestas negativas.</a:t>
            </a:r>
          </a:p>
        </p:txBody>
      </p:sp>
    </p:spTree>
    <p:extLst>
      <p:ext uri="{BB962C8B-B14F-4D97-AF65-F5344CB8AC3E}">
        <p14:creationId xmlns:p14="http://schemas.microsoft.com/office/powerpoint/2010/main" val="3809368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00200"/>
            <a:ext cx="8153400" cy="4637112"/>
          </a:xfrm>
        </p:spPr>
        <p:txBody>
          <a:bodyPr>
            <a:normAutofit fontScale="85000" lnSpcReduction="20000"/>
          </a:bodyPr>
          <a:lstStyle/>
          <a:p>
            <a:pPr lvl="1"/>
            <a:r>
              <a:rPr lang="es-ES" b="1" dirty="0" smtClean="0"/>
              <a:t>Evaluación Procedimental</a:t>
            </a:r>
          </a:p>
          <a:p>
            <a:pPr lvl="2"/>
            <a:r>
              <a:rPr lang="es-ES" b="1" dirty="0" smtClean="0"/>
              <a:t>Exámenes </a:t>
            </a:r>
            <a:r>
              <a:rPr lang="es-ES" b="1" dirty="0"/>
              <a:t>prácticos. </a:t>
            </a:r>
          </a:p>
          <a:p>
            <a:pPr lvl="3"/>
            <a:r>
              <a:rPr lang="es-ES" dirty="0" smtClean="0"/>
              <a:t>Son </a:t>
            </a:r>
            <a:r>
              <a:rPr lang="es-ES" dirty="0"/>
              <a:t>exámenes compuestos de ejercicios y/o problemas basados en modificaciones y ampliaciones de los realizados en clase. </a:t>
            </a:r>
          </a:p>
          <a:p>
            <a:pPr lvl="2"/>
            <a:r>
              <a:rPr lang="es-ES" b="1" dirty="0" smtClean="0"/>
              <a:t>Prácticas </a:t>
            </a:r>
            <a:r>
              <a:rPr lang="es-ES" b="1" dirty="0"/>
              <a:t>guiadas. </a:t>
            </a:r>
            <a:endParaRPr lang="es-ES" dirty="0"/>
          </a:p>
          <a:p>
            <a:pPr lvl="3"/>
            <a:r>
              <a:rPr lang="es-ES" dirty="0" smtClean="0"/>
              <a:t>Son </a:t>
            </a:r>
            <a:r>
              <a:rPr lang="es-ES" dirty="0"/>
              <a:t>actividades obligatorias (suponen el 100% de valoración) y voluntarias (suponen un porcentaje extra de valoración) de prueba y ensayo de las técnicas estudiadas, a modo de entrenamiento, generalmente mediante distintos bloques de secuencias guiadas de ejercicios paso a paso.   </a:t>
            </a:r>
          </a:p>
          <a:p>
            <a:pPr lvl="3"/>
            <a:r>
              <a:rPr lang="es-ES" dirty="0" smtClean="0"/>
              <a:t>Las </a:t>
            </a:r>
            <a:r>
              <a:rPr lang="es-ES" dirty="0"/>
              <a:t>prácticas tienen que registrarse y custodiarse para su defensa en la revisión en cualquier momento posterior una vez acabado el periodo de realización, invalidándose el bloque entero si no se dispone de alguno de los ejercicios registrados como realizados. </a:t>
            </a:r>
          </a:p>
          <a:p>
            <a:pPr lvl="2"/>
            <a:r>
              <a:rPr lang="es-ES" b="1" dirty="0" smtClean="0"/>
              <a:t>Actividades </a:t>
            </a:r>
            <a:r>
              <a:rPr lang="es-ES" b="1" dirty="0"/>
              <a:t>de clase </a:t>
            </a:r>
          </a:p>
          <a:p>
            <a:pPr lvl="3"/>
            <a:r>
              <a:rPr lang="es-ES" dirty="0" smtClean="0"/>
              <a:t>Resolución </a:t>
            </a:r>
            <a:r>
              <a:rPr lang="es-ES" dirty="0"/>
              <a:t>e investigación de actividades, siguiendo las pautas marcadas, de casos prácticos a modo de situaciones reales o ficticias relacionadas de manera integrada con los contenidos tratados y las prácticas </a:t>
            </a:r>
            <a:r>
              <a:rPr lang="es-ES" dirty="0" smtClean="0"/>
              <a:t>realizadas.</a:t>
            </a:r>
            <a:endParaRPr lang="es-ES" dirty="0"/>
          </a:p>
        </p:txBody>
      </p:sp>
    </p:spTree>
    <p:extLst>
      <p:ext uri="{BB962C8B-B14F-4D97-AF65-F5344CB8AC3E}">
        <p14:creationId xmlns:p14="http://schemas.microsoft.com/office/powerpoint/2010/main" val="52871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00200"/>
            <a:ext cx="8153400" cy="4637112"/>
          </a:xfrm>
        </p:spPr>
        <p:txBody>
          <a:bodyPr>
            <a:normAutofit/>
          </a:bodyPr>
          <a:lstStyle/>
          <a:p>
            <a:pPr lvl="1"/>
            <a:r>
              <a:rPr lang="es-ES" b="1" dirty="0" smtClean="0"/>
              <a:t>Evaluación Procedimental</a:t>
            </a:r>
          </a:p>
          <a:p>
            <a:pPr lvl="2"/>
            <a:r>
              <a:rPr lang="es-ES" b="1" dirty="0" smtClean="0"/>
              <a:t>Prácticas </a:t>
            </a:r>
            <a:r>
              <a:rPr lang="es-ES" b="1" dirty="0"/>
              <a:t>guiadas. </a:t>
            </a:r>
            <a:endParaRPr lang="es-ES" dirty="0"/>
          </a:p>
          <a:p>
            <a:pPr lvl="2"/>
            <a:r>
              <a:rPr lang="es-ES" b="1" dirty="0" smtClean="0"/>
              <a:t>Actividades </a:t>
            </a:r>
            <a:r>
              <a:rPr lang="es-ES" b="1" dirty="0"/>
              <a:t>de </a:t>
            </a:r>
            <a:r>
              <a:rPr lang="es-ES" b="1" dirty="0" smtClean="0"/>
              <a:t>clase.</a:t>
            </a:r>
          </a:p>
          <a:p>
            <a:pPr lvl="3"/>
            <a:r>
              <a:rPr lang="es-ES" dirty="0"/>
              <a:t>Cada ejercicio que se realice será calificado teniendo en cuenta múltiples factores: </a:t>
            </a:r>
          </a:p>
          <a:p>
            <a:pPr lvl="4"/>
            <a:r>
              <a:rPr lang="es-ES" dirty="0" smtClean="0"/>
              <a:t>Entrega </a:t>
            </a:r>
            <a:r>
              <a:rPr lang="es-ES" dirty="0"/>
              <a:t>en plazo de la actividad. </a:t>
            </a:r>
          </a:p>
          <a:p>
            <a:pPr lvl="4"/>
            <a:r>
              <a:rPr lang="es-ES" dirty="0" smtClean="0"/>
              <a:t>Orden </a:t>
            </a:r>
            <a:r>
              <a:rPr lang="es-ES" dirty="0"/>
              <a:t>al trabajar. </a:t>
            </a:r>
          </a:p>
          <a:p>
            <a:pPr lvl="4"/>
            <a:r>
              <a:rPr lang="es-ES" dirty="0" smtClean="0"/>
              <a:t>Seguimiento </a:t>
            </a:r>
            <a:r>
              <a:rPr lang="es-ES" dirty="0"/>
              <a:t>correcto de las instrucciones. </a:t>
            </a:r>
          </a:p>
          <a:p>
            <a:pPr lvl="4"/>
            <a:r>
              <a:rPr lang="es-ES" dirty="0" smtClean="0"/>
              <a:t>Uso </a:t>
            </a:r>
            <a:r>
              <a:rPr lang="es-ES" dirty="0"/>
              <a:t>adecuado de las herramientas software y hardware. </a:t>
            </a:r>
            <a:endParaRPr lang="es-ES" dirty="0" smtClean="0"/>
          </a:p>
          <a:p>
            <a:pPr lvl="4"/>
            <a:r>
              <a:rPr lang="es-ES" dirty="0" smtClean="0"/>
              <a:t>Exposición </a:t>
            </a:r>
            <a:r>
              <a:rPr lang="es-ES" dirty="0"/>
              <a:t>y claridad. </a:t>
            </a:r>
          </a:p>
          <a:p>
            <a:pPr lvl="4"/>
            <a:r>
              <a:rPr lang="es-ES" dirty="0" smtClean="0"/>
              <a:t>etc</a:t>
            </a:r>
            <a:r>
              <a:rPr lang="es-ES" dirty="0"/>
              <a:t>. </a:t>
            </a:r>
            <a:endParaRPr lang="es-ES" dirty="0" smtClean="0"/>
          </a:p>
          <a:p>
            <a:pPr lvl="3"/>
            <a:endParaRPr lang="es-ES" b="1" dirty="0"/>
          </a:p>
        </p:txBody>
      </p:sp>
    </p:spTree>
    <p:extLst>
      <p:ext uri="{BB962C8B-B14F-4D97-AF65-F5344CB8AC3E}">
        <p14:creationId xmlns:p14="http://schemas.microsoft.com/office/powerpoint/2010/main" val="3656252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Resultados de aprendizaje</a:t>
            </a:r>
            <a:endParaRPr lang="es-ES" dirty="0"/>
          </a:p>
        </p:txBody>
      </p:sp>
      <p:sp>
        <p:nvSpPr>
          <p:cNvPr id="3" name="2 Marcador de contenido"/>
          <p:cNvSpPr>
            <a:spLocks noGrp="1"/>
          </p:cNvSpPr>
          <p:nvPr>
            <p:ph sz="quarter" idx="1"/>
          </p:nvPr>
        </p:nvSpPr>
        <p:spPr/>
        <p:txBody>
          <a:bodyPr>
            <a:normAutofit lnSpcReduction="10000"/>
          </a:bodyPr>
          <a:lstStyle/>
          <a:p>
            <a:r>
              <a:rPr lang="es-ES" dirty="0"/>
              <a:t>1. Reconoce los elementos y herramientas que intervienen en el desarrollo de un programa informático, analizando sus características y las fases en las que actúan hasta llegar a su puesta en funcionamiento.</a:t>
            </a:r>
          </a:p>
          <a:p>
            <a:r>
              <a:rPr lang="es-ES" dirty="0"/>
              <a:t>2. Evalúa entornos integrados de desarrollo analizando sus características para editar código fuente y generar ejecutables.</a:t>
            </a:r>
          </a:p>
          <a:p>
            <a:r>
              <a:rPr lang="es-ES" dirty="0"/>
              <a:t>3. Verifica el funcionamiento de programas diseñando y realizando pruebas.</a:t>
            </a:r>
          </a:p>
        </p:txBody>
      </p:sp>
    </p:spTree>
    <p:extLst>
      <p:ext uri="{BB962C8B-B14F-4D97-AF65-F5344CB8AC3E}">
        <p14:creationId xmlns:p14="http://schemas.microsoft.com/office/powerpoint/2010/main" val="329721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Resultados de aprendizaje</a:t>
            </a:r>
            <a:endParaRPr lang="es-ES" dirty="0"/>
          </a:p>
        </p:txBody>
      </p:sp>
      <p:sp>
        <p:nvSpPr>
          <p:cNvPr id="3" name="2 Marcador de contenido"/>
          <p:cNvSpPr>
            <a:spLocks noGrp="1"/>
          </p:cNvSpPr>
          <p:nvPr>
            <p:ph sz="quarter" idx="1"/>
          </p:nvPr>
        </p:nvSpPr>
        <p:spPr/>
        <p:txBody>
          <a:bodyPr>
            <a:normAutofit lnSpcReduction="10000"/>
          </a:bodyPr>
          <a:lstStyle/>
          <a:p>
            <a:r>
              <a:rPr lang="es-ES" dirty="0"/>
              <a:t>4. Optimiza código empleando las herramientas disponibles en el entorno de desarrollo.</a:t>
            </a:r>
          </a:p>
          <a:p>
            <a:r>
              <a:rPr lang="es-ES" dirty="0"/>
              <a:t>5. Genera diagramas de clases valorando su importancia en el desarrollo de aplicaciones y empleando las herramientas disponibles en el entorno.</a:t>
            </a:r>
          </a:p>
          <a:p>
            <a:r>
              <a:rPr lang="es-ES" dirty="0"/>
              <a:t>6. Genera diagramas de comportamiento valorando su importancia en el desarrollo de aplicaciones y empleando las herramientas disponibles en el entorno.</a:t>
            </a:r>
          </a:p>
          <a:p>
            <a:endParaRPr lang="es-ES" dirty="0"/>
          </a:p>
        </p:txBody>
      </p:sp>
    </p:spTree>
    <p:extLst>
      <p:ext uri="{BB962C8B-B14F-4D97-AF65-F5344CB8AC3E}">
        <p14:creationId xmlns:p14="http://schemas.microsoft.com/office/powerpoint/2010/main" val="332471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 de los contenidos</a:t>
            </a:r>
            <a:endParaRPr lang="es-ES" dirty="0"/>
          </a:p>
        </p:txBody>
      </p:sp>
      <p:sp>
        <p:nvSpPr>
          <p:cNvPr id="3" name="2 Marcador de contenido"/>
          <p:cNvSpPr>
            <a:spLocks noGrp="1"/>
          </p:cNvSpPr>
          <p:nvPr>
            <p:ph sz="quarter" idx="1"/>
          </p:nvPr>
        </p:nvSpPr>
        <p:spPr/>
        <p:txBody>
          <a:bodyPr>
            <a:normAutofit lnSpcReduction="10000"/>
          </a:bodyPr>
          <a:lstStyle/>
          <a:p>
            <a:r>
              <a:rPr lang="es-ES" b="1" dirty="0" smtClean="0"/>
              <a:t>UD1.</a:t>
            </a:r>
            <a:r>
              <a:rPr lang="es-ES" dirty="0" smtClean="0"/>
              <a:t> </a:t>
            </a:r>
            <a:r>
              <a:rPr lang="es-ES" i="1" dirty="0"/>
              <a:t>Lenguajes de programación. Instalación y uso de entornos de desarrollo. Control de versiones con GIT</a:t>
            </a:r>
            <a:r>
              <a:rPr lang="es-ES" i="1" dirty="0" smtClean="0"/>
              <a:t>.</a:t>
            </a:r>
          </a:p>
          <a:p>
            <a:r>
              <a:rPr lang="es-ES" b="1" dirty="0" smtClean="0"/>
              <a:t>UD2.</a:t>
            </a:r>
            <a:r>
              <a:rPr lang="es-ES" dirty="0" smtClean="0"/>
              <a:t> </a:t>
            </a:r>
            <a:r>
              <a:rPr lang="es-ES" i="1" dirty="0"/>
              <a:t>Desarrollo de software. </a:t>
            </a:r>
            <a:r>
              <a:rPr lang="es-ES" i="1" dirty="0" err="1"/>
              <a:t>Scratch</a:t>
            </a:r>
            <a:r>
              <a:rPr lang="es-ES" i="1" dirty="0"/>
              <a:t>. </a:t>
            </a:r>
            <a:r>
              <a:rPr lang="es-ES" i="1" dirty="0" err="1"/>
              <a:t>PseInt</a:t>
            </a:r>
            <a:r>
              <a:rPr lang="es-ES" i="1" dirty="0" smtClean="0"/>
              <a:t>. </a:t>
            </a:r>
            <a:r>
              <a:rPr lang="es-ES" i="1" dirty="0" err="1" smtClean="0"/>
              <a:t>Pycharm</a:t>
            </a:r>
            <a:r>
              <a:rPr lang="es-ES" i="1" dirty="0" smtClean="0"/>
              <a:t>. Diagramas </a:t>
            </a:r>
            <a:r>
              <a:rPr lang="es-ES" i="1" dirty="0"/>
              <a:t>UML</a:t>
            </a:r>
            <a:r>
              <a:rPr lang="es-ES" i="1" dirty="0" smtClean="0"/>
              <a:t>.</a:t>
            </a:r>
          </a:p>
          <a:p>
            <a:r>
              <a:rPr lang="es-ES" b="1" dirty="0" smtClean="0"/>
              <a:t>UD3</a:t>
            </a:r>
            <a:r>
              <a:rPr lang="es-ES" b="1" dirty="0"/>
              <a:t>.</a:t>
            </a:r>
            <a:r>
              <a:rPr lang="es-ES" dirty="0"/>
              <a:t> </a:t>
            </a:r>
            <a:r>
              <a:rPr lang="es-ES" i="1" dirty="0"/>
              <a:t>Diseño y realización de pruebas. </a:t>
            </a:r>
            <a:r>
              <a:rPr lang="es-ES" i="1" dirty="0" err="1"/>
              <a:t>IntelliJIdea</a:t>
            </a:r>
            <a:r>
              <a:rPr lang="es-ES" i="1" dirty="0"/>
              <a:t>.</a:t>
            </a:r>
            <a:endParaRPr lang="es-ES" dirty="0" smtClean="0"/>
          </a:p>
          <a:p>
            <a:r>
              <a:rPr lang="es-ES" b="1" dirty="0" smtClean="0"/>
              <a:t>UD4.</a:t>
            </a:r>
            <a:r>
              <a:rPr lang="es-ES" dirty="0" smtClean="0"/>
              <a:t> </a:t>
            </a:r>
            <a:r>
              <a:rPr lang="es-ES" i="1" dirty="0"/>
              <a:t>Optimización y documentación. Refactorización</a:t>
            </a:r>
            <a:r>
              <a:rPr lang="es-ES" i="1" dirty="0" smtClean="0"/>
              <a:t>.</a:t>
            </a:r>
          </a:p>
          <a:p>
            <a:r>
              <a:rPr lang="es-ES" b="1" dirty="0" smtClean="0"/>
              <a:t>UD5. </a:t>
            </a:r>
            <a:r>
              <a:rPr lang="es-ES" i="1" dirty="0"/>
              <a:t>Java GUI </a:t>
            </a:r>
            <a:r>
              <a:rPr lang="es-ES" i="1" dirty="0" err="1"/>
              <a:t>FrameWorks</a:t>
            </a:r>
            <a:r>
              <a:rPr lang="es-ES" i="1" dirty="0"/>
              <a:t>.</a:t>
            </a:r>
            <a:r>
              <a:rPr lang="es-ES" dirty="0"/>
              <a:t> </a:t>
            </a:r>
            <a:r>
              <a:rPr lang="es-ES" i="1" dirty="0"/>
              <a:t>Diagramas estructurales</a:t>
            </a:r>
            <a:r>
              <a:rPr lang="es-ES" i="1" dirty="0" smtClean="0"/>
              <a:t>.</a:t>
            </a:r>
          </a:p>
        </p:txBody>
      </p:sp>
    </p:spTree>
    <p:extLst>
      <p:ext uri="{BB962C8B-B14F-4D97-AF65-F5344CB8AC3E}">
        <p14:creationId xmlns:p14="http://schemas.microsoft.com/office/powerpoint/2010/main" val="166748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p:txBody>
          <a:bodyPr/>
          <a:lstStyle/>
          <a:p>
            <a:r>
              <a:rPr lang="es-ES" dirty="0"/>
              <a:t> </a:t>
            </a:r>
            <a:r>
              <a:rPr lang="es-ES" dirty="0" smtClean="0"/>
              <a:t>La evaluación </a:t>
            </a:r>
            <a:r>
              <a:rPr lang="es-ES" dirty="0"/>
              <a:t>contempla varias</a:t>
            </a:r>
            <a:r>
              <a:rPr lang="es-ES" b="1" dirty="0"/>
              <a:t> convocatorias de </a:t>
            </a:r>
            <a:r>
              <a:rPr lang="es-ES" b="1" dirty="0" smtClean="0"/>
              <a:t>evaluación:</a:t>
            </a:r>
          </a:p>
          <a:p>
            <a:pPr lvl="1"/>
            <a:r>
              <a:rPr lang="es-ES" b="1" dirty="0" smtClean="0"/>
              <a:t>Evaluación inicial.</a:t>
            </a:r>
          </a:p>
          <a:p>
            <a:pPr lvl="1"/>
            <a:r>
              <a:rPr lang="es-ES" b="1" dirty="0" smtClean="0"/>
              <a:t>Evaluación parcial (continua, por trimestre).</a:t>
            </a:r>
          </a:p>
          <a:p>
            <a:pPr lvl="1"/>
            <a:r>
              <a:rPr lang="es-ES" b="1" dirty="0" smtClean="0"/>
              <a:t>Evaluación final.</a:t>
            </a:r>
          </a:p>
          <a:p>
            <a:pPr lvl="1"/>
            <a:endParaRPr lang="es-ES" b="1" dirty="0" smtClean="0"/>
          </a:p>
          <a:p>
            <a:pPr lvl="1"/>
            <a:endParaRPr lang="es-ES" b="1" dirty="0"/>
          </a:p>
        </p:txBody>
      </p:sp>
    </p:spTree>
    <p:extLst>
      <p:ext uri="{BB962C8B-B14F-4D97-AF65-F5344CB8AC3E}">
        <p14:creationId xmlns:p14="http://schemas.microsoft.com/office/powerpoint/2010/main" val="3381407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a:xfrm>
            <a:off x="612648" y="1669504"/>
            <a:ext cx="8153400" cy="4495800"/>
          </a:xfrm>
        </p:spPr>
        <p:txBody>
          <a:bodyPr>
            <a:normAutofit fontScale="92500"/>
          </a:bodyPr>
          <a:lstStyle/>
          <a:p>
            <a:pPr lvl="1"/>
            <a:r>
              <a:rPr lang="es-ES" dirty="0"/>
              <a:t>Se mantendrá siempre la máxima calificación alcanzada. Sin perder la calificación ya obtenida. Siempre que la última calificación obtenida no sea nula, en cuyo caso no se mantendría la máxima nota sino la nota obtenida</a:t>
            </a:r>
            <a:r>
              <a:rPr lang="es-ES" dirty="0" smtClean="0"/>
              <a:t>.</a:t>
            </a:r>
          </a:p>
          <a:p>
            <a:pPr lvl="1"/>
            <a:r>
              <a:rPr lang="es-ES" dirty="0"/>
              <a:t>La nota mínima para que una evaluación haga media será de un 5. En cuyo caso la nota final será la nota más baja del trimestre suspenso</a:t>
            </a:r>
            <a:r>
              <a:rPr lang="es-ES" dirty="0" smtClean="0"/>
              <a:t>. </a:t>
            </a:r>
          </a:p>
          <a:p>
            <a:pPr lvl="1"/>
            <a:r>
              <a:rPr lang="es-ES" dirty="0"/>
              <a:t>Según criterio del centro, las faltas de ortografía también disminuyen la nota (con penalización de 0.5 puntos si comete entre 4-9 faltas, y 1 punto si supera las 9 faltas). </a:t>
            </a:r>
          </a:p>
        </p:txBody>
      </p:sp>
    </p:spTree>
    <p:extLst>
      <p:ext uri="{BB962C8B-B14F-4D97-AF65-F5344CB8AC3E}">
        <p14:creationId xmlns:p14="http://schemas.microsoft.com/office/powerpoint/2010/main" val="382982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p:txBody>
          <a:bodyPr>
            <a:normAutofit/>
          </a:bodyPr>
          <a:lstStyle/>
          <a:p>
            <a:pPr lvl="1"/>
            <a:r>
              <a:rPr lang="es-ES" dirty="0"/>
              <a:t>La nota también puede devaluarse considerablemente en caso de producirse determinadas situaciones críticas (amonestaciones reiteradas, indisciplina grave, partes de disciplina, etc.), según su gravedad. </a:t>
            </a:r>
            <a:endParaRPr lang="es-ES" dirty="0" smtClean="0"/>
          </a:p>
          <a:p>
            <a:pPr lvl="1"/>
            <a:r>
              <a:rPr lang="es-ES" dirty="0"/>
              <a:t>Por cada seguimiento/parte que haya sido puesto en clase al alumno, este restará -0,5 puntos</a:t>
            </a:r>
            <a:r>
              <a:rPr lang="es-ES"/>
              <a:t>. </a:t>
            </a:r>
            <a:endParaRPr lang="es-ES" dirty="0" smtClean="0"/>
          </a:p>
        </p:txBody>
      </p:sp>
    </p:spTree>
    <p:extLst>
      <p:ext uri="{BB962C8B-B14F-4D97-AF65-F5344CB8AC3E}">
        <p14:creationId xmlns:p14="http://schemas.microsoft.com/office/powerpoint/2010/main" val="1398660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p:txBody>
          <a:bodyPr>
            <a:normAutofit/>
          </a:bodyPr>
          <a:lstStyle/>
          <a:p>
            <a:pPr lvl="1"/>
            <a:r>
              <a:rPr lang="es-ES" dirty="0"/>
              <a:t>Si se detecta plagio en la entrega de trabajos, prácticas o tareas de la asignatura entre compañeros, este computará como nulo y la nota será de cero. </a:t>
            </a:r>
            <a:endParaRPr lang="es-ES" dirty="0" smtClean="0"/>
          </a:p>
          <a:p>
            <a:pPr lvl="1"/>
            <a:r>
              <a:rPr lang="es-ES" dirty="0" smtClean="0"/>
              <a:t>El departamento utilizará los </a:t>
            </a:r>
            <a:r>
              <a:rPr lang="es-ES" dirty="0" err="1" smtClean="0"/>
              <a:t>softwares</a:t>
            </a:r>
            <a:r>
              <a:rPr lang="es-ES" dirty="0" smtClean="0"/>
              <a:t> disponibles para la detección de plagio, siendo un criterio unificado.</a:t>
            </a:r>
          </a:p>
          <a:p>
            <a:pPr lvl="1"/>
            <a:r>
              <a:rPr lang="es-ES" dirty="0"/>
              <a:t>Si el alumno quiere presentar fuera de plazo cualquier entrega (ya cerrado el bloque de entregas), podrá enviarlo al correo del profesor, aunque esto supondrá una penalización de -1 punto por día de retraso.</a:t>
            </a:r>
          </a:p>
        </p:txBody>
      </p:sp>
    </p:spTree>
    <p:extLst>
      <p:ext uri="{BB962C8B-B14F-4D97-AF65-F5344CB8AC3E}">
        <p14:creationId xmlns:p14="http://schemas.microsoft.com/office/powerpoint/2010/main" val="1969787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Instrumentos</a:t>
            </a:r>
            <a:r>
              <a:rPr lang="es-ES" dirty="0"/>
              <a:t>, procedimientos y técnicas  de evaluación</a:t>
            </a:r>
          </a:p>
        </p:txBody>
      </p:sp>
      <p:sp>
        <p:nvSpPr>
          <p:cNvPr id="3" name="2 Marcador de contenido"/>
          <p:cNvSpPr>
            <a:spLocks noGrp="1"/>
          </p:cNvSpPr>
          <p:nvPr>
            <p:ph sz="quarter" idx="1"/>
          </p:nvPr>
        </p:nvSpPr>
        <p:spPr/>
        <p:txBody>
          <a:bodyPr>
            <a:normAutofit/>
          </a:bodyPr>
          <a:lstStyle/>
          <a:p>
            <a:pPr lvl="1"/>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606742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445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997</TotalTime>
  <Words>1263</Words>
  <Application>Microsoft Office PowerPoint</Application>
  <PresentationFormat>Presentación en pantalla (4:3)</PresentationFormat>
  <Paragraphs>80</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Intermedio</vt:lpstr>
      <vt:lpstr>1º CFS Criterios de evaluación</vt:lpstr>
      <vt:lpstr>Resultados de aprendizaje</vt:lpstr>
      <vt:lpstr>Resultados de aprendizaje</vt:lpstr>
      <vt:lpstr>Desarrollo de los contenidos</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lpstr>Instrumentos, procedimientos y técnicas  de evaluación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Criterios de evaluación</dc:title>
  <dc:creator>José Ignacio Naranjo</dc:creator>
  <cp:lastModifiedBy>José Ignacio Naranjo García</cp:lastModifiedBy>
  <cp:revision>47</cp:revision>
  <dcterms:created xsi:type="dcterms:W3CDTF">2018-09-30T20:36:01Z</dcterms:created>
  <dcterms:modified xsi:type="dcterms:W3CDTF">2023-09-17T11:09:25Z</dcterms:modified>
</cp:coreProperties>
</file>