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5" y="6578599"/>
            <a:ext cx="12064998" cy="26246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4744" y="2667001"/>
            <a:ext cx="7226453" cy="34004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0799" y="3889927"/>
            <a:ext cx="68897" cy="851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84315" y="2356773"/>
            <a:ext cx="752475" cy="1555115"/>
          </a:xfrm>
          <a:custGeom>
            <a:avLst/>
            <a:gdLst/>
            <a:ahLst/>
            <a:cxnLst/>
            <a:rect l="l" t="t" r="r" b="b"/>
            <a:pathLst>
              <a:path w="752475" h="1555114">
                <a:moveTo>
                  <a:pt x="22966" y="0"/>
                </a:moveTo>
                <a:lnTo>
                  <a:pt x="0" y="10850"/>
                </a:lnTo>
                <a:lnTo>
                  <a:pt x="729451" y="1554853"/>
                </a:lnTo>
                <a:lnTo>
                  <a:pt x="752416" y="1544003"/>
                </a:lnTo>
                <a:lnTo>
                  <a:pt x="22966" y="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192" y="191515"/>
            <a:ext cx="1042161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55C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5" y="6578599"/>
            <a:ext cx="12064998" cy="2624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9950" y="1579371"/>
            <a:ext cx="61017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0250" y="1879848"/>
            <a:ext cx="7216140" cy="192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912" y="6546060"/>
            <a:ext cx="1968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444" y="2984499"/>
            <a:ext cx="10267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>
                <a:solidFill>
                  <a:srgbClr val="FFFFFF"/>
                </a:solidFill>
              </a:rPr>
              <a:t>D</a:t>
            </a:r>
            <a:r>
              <a:rPr spc="-475" dirty="0">
                <a:solidFill>
                  <a:srgbClr val="FFFFFF"/>
                </a:solidFill>
              </a:rPr>
              <a:t>A</a:t>
            </a:r>
            <a:r>
              <a:rPr spc="160" dirty="0">
                <a:solidFill>
                  <a:srgbClr val="FFFFFF"/>
                </a:solidFill>
              </a:rPr>
              <a:t>Y</a:t>
            </a:r>
            <a:r>
              <a:rPr spc="-95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514275" y="3688588"/>
            <a:ext cx="1167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solidFill>
                  <a:srgbClr val="898989"/>
                </a:solidFill>
                <a:latin typeface="Arial"/>
                <a:cs typeface="Arial"/>
              </a:rPr>
              <a:t>Chapters</a:t>
            </a:r>
            <a:r>
              <a:rPr sz="1600" spc="-1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600" spc="-1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-</a:t>
            </a: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565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055C91"/>
                </a:solidFill>
              </a:rPr>
              <a:t>The</a:t>
            </a:r>
            <a:r>
              <a:rPr sz="2000" spc="-240" dirty="0">
                <a:solidFill>
                  <a:srgbClr val="055C91"/>
                </a:solidFill>
              </a:rPr>
              <a:t> </a:t>
            </a:r>
            <a:r>
              <a:rPr sz="2000" spc="-10" dirty="0">
                <a:solidFill>
                  <a:srgbClr val="055C91"/>
                </a:solidFill>
                <a:latin typeface="Courier New"/>
                <a:cs typeface="Courier New"/>
              </a:rPr>
              <a:t>cin</a:t>
            </a:r>
            <a:r>
              <a:rPr sz="2000" spc="-70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spc="-85" dirty="0">
                <a:solidFill>
                  <a:srgbClr val="055C91"/>
                </a:solidFill>
              </a:rPr>
              <a:t>Object</a:t>
            </a:r>
            <a:r>
              <a:rPr sz="2000" spc="-140" dirty="0">
                <a:solidFill>
                  <a:srgbClr val="055C91"/>
                </a:solidFill>
              </a:rPr>
              <a:t> </a:t>
            </a:r>
            <a:r>
              <a:rPr sz="2000" spc="-125" dirty="0">
                <a:solidFill>
                  <a:srgbClr val="055C91"/>
                </a:solidFill>
              </a:rPr>
              <a:t>Gathers</a:t>
            </a:r>
            <a:r>
              <a:rPr sz="2000" spc="-185" dirty="0">
                <a:solidFill>
                  <a:srgbClr val="055C91"/>
                </a:solidFill>
              </a:rPr>
              <a:t> </a:t>
            </a:r>
            <a:r>
              <a:rPr sz="2000" spc="-35" dirty="0">
                <a:solidFill>
                  <a:srgbClr val="055C91"/>
                </a:solidFill>
              </a:rPr>
              <a:t>Multiple</a:t>
            </a:r>
            <a:r>
              <a:rPr sz="2000" spc="-85" dirty="0">
                <a:solidFill>
                  <a:srgbClr val="055C91"/>
                </a:solidFill>
              </a:rPr>
              <a:t> </a:t>
            </a:r>
            <a:r>
              <a:rPr sz="2000" spc="-145" dirty="0">
                <a:solidFill>
                  <a:srgbClr val="055C91"/>
                </a:solidFill>
              </a:rPr>
              <a:t>Values</a:t>
            </a:r>
            <a:r>
              <a:rPr sz="2000" spc="-215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110" dirty="0">
                <a:solidFill>
                  <a:srgbClr val="055C91"/>
                </a:solidFill>
              </a:rPr>
              <a:t> </a:t>
            </a:r>
            <a:r>
              <a:rPr sz="2000" spc="-130" dirty="0">
                <a:solidFill>
                  <a:srgbClr val="055C91"/>
                </a:solidFill>
              </a:rPr>
              <a:t>Program</a:t>
            </a:r>
            <a:r>
              <a:rPr sz="2000" spc="-190" dirty="0">
                <a:solidFill>
                  <a:srgbClr val="055C91"/>
                </a:solidFill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3-</a:t>
            </a:r>
            <a:r>
              <a:rPr sz="2000" spc="-50" dirty="0">
                <a:solidFill>
                  <a:srgbClr val="055C91"/>
                </a:solidFill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759" y="1525944"/>
            <a:ext cx="6076238" cy="48113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147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Type</a:t>
            </a:r>
            <a:r>
              <a:rPr sz="2200" spc="-30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Casting</a:t>
            </a:r>
            <a:r>
              <a:rPr sz="2200" spc="-235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4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29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3-</a:t>
            </a:r>
            <a:r>
              <a:rPr sz="2200" spc="-50" dirty="0">
                <a:solidFill>
                  <a:srgbClr val="055C91"/>
                </a:solidFill>
              </a:rPr>
              <a:t>9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7826" y="1238324"/>
            <a:ext cx="4755972" cy="3678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45506" y="5516371"/>
            <a:ext cx="7420609" cy="11137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expression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manually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promote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demote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value.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general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expression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6002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static_cast&lt;</a:t>
            </a:r>
            <a:r>
              <a:rPr sz="18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DataType</a:t>
            </a:r>
            <a:r>
              <a:rPr sz="1800" spc="-8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&gt;(</a:t>
            </a:r>
            <a:r>
              <a:rPr sz="1800" spc="-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Value</a:t>
            </a:r>
            <a:r>
              <a:rPr sz="1800" spc="-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3595"/>
            <a:ext cx="9577705" cy="336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solidFill>
                  <a:srgbClr val="055C91"/>
                </a:solidFill>
                <a:latin typeface="Arial"/>
                <a:cs typeface="Arial"/>
              </a:rPr>
              <a:t>Multiple</a:t>
            </a:r>
            <a:r>
              <a:rPr sz="2200" spc="-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Assignment</a:t>
            </a:r>
            <a:r>
              <a:rPr sz="2200" spc="-1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and</a:t>
            </a:r>
            <a:r>
              <a:rPr sz="2200" spc="-1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Combined</a:t>
            </a:r>
            <a:r>
              <a:rPr sz="2200" spc="-1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Assignment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-1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3200" spc="-3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32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32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assign</a:t>
            </a:r>
            <a:r>
              <a:rPr sz="32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32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variables:</a:t>
            </a:r>
            <a:endParaRPr sz="32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5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y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z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5;</a:t>
            </a:r>
            <a:endParaRPr sz="2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32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3200" spc="-11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32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32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32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32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endParaRPr sz="3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6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Associates</a:t>
            </a:r>
            <a:r>
              <a:rPr sz="32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Arial"/>
                <a:cs typeface="Arial"/>
              </a:rPr>
              <a:t>right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left:</a:t>
            </a:r>
            <a:endParaRPr sz="32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(y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(z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5));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262" y="4308348"/>
            <a:ext cx="627380" cy="571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19380" marR="5080" indent="-106680">
              <a:lnSpc>
                <a:spcPct val="79000"/>
              </a:lnSpc>
              <a:spcBef>
                <a:spcPts val="600"/>
              </a:spcBef>
            </a:pP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6197" y="3810000"/>
            <a:ext cx="466725" cy="466725"/>
            <a:chOff x="3886197" y="3810000"/>
            <a:chExt cx="466725" cy="466725"/>
          </a:xfrm>
        </p:grpSpPr>
        <p:sp>
          <p:nvSpPr>
            <p:cNvPr id="5" name="object 5"/>
            <p:cNvSpPr/>
            <p:nvPr/>
          </p:nvSpPr>
          <p:spPr>
            <a:xfrm>
              <a:off x="3931099" y="385490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39" h="421639">
                  <a:moveTo>
                    <a:pt x="17959" y="0"/>
                  </a:moveTo>
                  <a:lnTo>
                    <a:pt x="0" y="17960"/>
                  </a:lnTo>
                  <a:lnTo>
                    <a:pt x="403317" y="421279"/>
                  </a:lnTo>
                  <a:lnTo>
                    <a:pt x="421278" y="403317"/>
                  </a:lnTo>
                  <a:lnTo>
                    <a:pt x="17959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197" y="3810000"/>
              <a:ext cx="80822" cy="8082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9539" y="4308348"/>
            <a:ext cx="627380" cy="571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19380" marR="5080" indent="-106680">
              <a:lnSpc>
                <a:spcPct val="79000"/>
              </a:lnSpc>
              <a:spcBef>
                <a:spcPts val="600"/>
              </a:spcBef>
            </a:pP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59075" y="3810000"/>
            <a:ext cx="240029" cy="462915"/>
            <a:chOff x="2759075" y="3810000"/>
            <a:chExt cx="240029" cy="462915"/>
          </a:xfrm>
        </p:grpSpPr>
        <p:sp>
          <p:nvSpPr>
            <p:cNvPr id="9" name="object 9"/>
            <p:cNvSpPr/>
            <p:nvPr/>
          </p:nvSpPr>
          <p:spPr>
            <a:xfrm>
              <a:off x="2781792" y="3872475"/>
              <a:ext cx="217804" cy="400685"/>
            </a:xfrm>
            <a:custGeom>
              <a:avLst/>
              <a:gdLst/>
              <a:ahLst/>
              <a:cxnLst/>
              <a:rect l="l" t="t" r="r" b="b"/>
              <a:pathLst>
                <a:path w="217805" h="400685">
                  <a:moveTo>
                    <a:pt x="22719" y="0"/>
                  </a:moveTo>
                  <a:lnTo>
                    <a:pt x="0" y="11358"/>
                  </a:lnTo>
                  <a:lnTo>
                    <a:pt x="194522" y="400404"/>
                  </a:lnTo>
                  <a:lnTo>
                    <a:pt x="217238" y="389045"/>
                  </a:lnTo>
                  <a:lnTo>
                    <a:pt x="22719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075" y="3810000"/>
              <a:ext cx="68154" cy="8519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7157" y="4308348"/>
            <a:ext cx="627380" cy="571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19380" marR="5080" indent="-106680">
              <a:lnSpc>
                <a:spcPct val="79000"/>
              </a:lnSpc>
              <a:spcBef>
                <a:spcPts val="600"/>
              </a:spcBef>
            </a:pP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344" y="3810000"/>
            <a:ext cx="114300" cy="459740"/>
            <a:chOff x="1651344" y="3810000"/>
            <a:chExt cx="114300" cy="459740"/>
          </a:xfrm>
        </p:grpSpPr>
        <p:sp>
          <p:nvSpPr>
            <p:cNvPr id="13" name="object 13"/>
            <p:cNvSpPr/>
            <p:nvPr/>
          </p:nvSpPr>
          <p:spPr>
            <a:xfrm>
              <a:off x="1676397" y="3883074"/>
              <a:ext cx="88900" cy="386715"/>
            </a:xfrm>
            <a:custGeom>
              <a:avLst/>
              <a:gdLst/>
              <a:ahLst/>
              <a:cxnLst/>
              <a:rect l="l" t="t" r="r" b="b"/>
              <a:pathLst>
                <a:path w="88900" h="386714">
                  <a:moveTo>
                    <a:pt x="25055" y="0"/>
                  </a:moveTo>
                  <a:lnTo>
                    <a:pt x="0" y="4177"/>
                  </a:lnTo>
                  <a:lnTo>
                    <a:pt x="63673" y="386213"/>
                  </a:lnTo>
                  <a:lnTo>
                    <a:pt x="88727" y="382038"/>
                  </a:lnTo>
                  <a:lnTo>
                    <a:pt x="25055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344" y="3810000"/>
              <a:ext cx="75162" cy="814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50035" y="4485132"/>
            <a:ext cx="34436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sum =</a:t>
            </a:r>
            <a:r>
              <a:rPr sz="32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32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32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ourier New"/>
                <a:cs typeface="Courier New"/>
              </a:rPr>
              <a:t>1;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6650035" y="5500116"/>
            <a:ext cx="524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32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adds</a:t>
            </a:r>
            <a:r>
              <a:rPr sz="32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32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32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A8218"/>
                </a:solidFill>
                <a:latin typeface="Courier New"/>
                <a:cs typeface="Courier New"/>
              </a:rPr>
              <a:t>sum</a:t>
            </a:r>
            <a:r>
              <a:rPr sz="3200" spc="-2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740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Combined</a:t>
            </a:r>
            <a:r>
              <a:rPr sz="2200" spc="-165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Assignment</a:t>
            </a:r>
            <a:r>
              <a:rPr sz="2200" spc="-14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Operators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287" y="2452687"/>
            <a:ext cx="8372475" cy="1914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3806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Stream</a:t>
            </a:r>
            <a:r>
              <a:rPr sz="2200" spc="-1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Manipulators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22795"/>
            <a:ext cx="10982325" cy="1574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2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affect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changed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again: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00"/>
              </a:spcBef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fixed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decimal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notation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floating-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point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ts val="2075"/>
              </a:lnSpc>
              <a:spcBef>
                <a:spcPts val="335"/>
              </a:spcBef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setprecision(x)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18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fixed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print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floating-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point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800" spc="-6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digits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decimal.</a:t>
            </a:r>
            <a:r>
              <a:rPr sz="1800" spc="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ts val="2075"/>
              </a:lnSpc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fixed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print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floating-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point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significant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digits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60"/>
              </a:spcBef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showpoint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print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decimal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floating-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point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697" y="1524000"/>
            <a:ext cx="9694604" cy="2209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626" y="381000"/>
            <a:ext cx="7190746" cy="647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992" y="2984499"/>
            <a:ext cx="1392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FFFFFF"/>
                </a:solidFill>
              </a:rPr>
              <a:t>Decisions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680805" y="3688588"/>
            <a:ext cx="832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5261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solidFill>
                  <a:srgbClr val="055C91"/>
                </a:solidFill>
              </a:rPr>
              <a:t>Preprocessor</a:t>
            </a:r>
            <a:r>
              <a:rPr sz="2200" spc="-19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Directives</a:t>
            </a:r>
            <a:r>
              <a:rPr sz="2200" spc="-160" dirty="0">
                <a:solidFill>
                  <a:srgbClr val="055C91"/>
                </a:solidFill>
              </a:rPr>
              <a:t> </a:t>
            </a:r>
            <a:r>
              <a:rPr sz="2200" spc="-60" dirty="0">
                <a:solidFill>
                  <a:srgbClr val="055C91"/>
                </a:solidFill>
              </a:rPr>
              <a:t>(2</a:t>
            </a:r>
            <a:r>
              <a:rPr sz="2200" spc="-15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45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2)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6926" y="1924051"/>
            <a:ext cx="3429000" cy="447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6425" y="1488947"/>
            <a:ext cx="3265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876425" y="2580132"/>
            <a:ext cx="8052434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25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ts val="4170"/>
              </a:lnSpc>
            </a:pPr>
            <a:r>
              <a:rPr sz="3600" b="1" dirty="0">
                <a:solidFill>
                  <a:srgbClr val="1B70A5"/>
                </a:solidFill>
                <a:latin typeface="Courier New"/>
                <a:cs typeface="Courier New"/>
              </a:rPr>
              <a:t>#include</a:t>
            </a:r>
            <a:r>
              <a:rPr sz="3600" b="1" spc="-5" dirty="0">
                <a:solidFill>
                  <a:srgbClr val="1B70A5"/>
                </a:solidFill>
                <a:latin typeface="Courier New"/>
                <a:cs typeface="Courier New"/>
              </a:rPr>
              <a:t> </a:t>
            </a:r>
            <a:r>
              <a:rPr sz="3600" b="1" spc="-10" dirty="0">
                <a:solidFill>
                  <a:srgbClr val="1B70A5"/>
                </a:solidFill>
                <a:latin typeface="Courier New"/>
                <a:cs typeface="Courier New"/>
              </a:rPr>
              <a:t>&lt;iostream&gt;</a:t>
            </a:r>
            <a:endParaRPr sz="3600">
              <a:latin typeface="Courier New"/>
              <a:cs typeface="Courier New"/>
            </a:endParaRPr>
          </a:p>
          <a:p>
            <a:pPr marL="184150" marR="5080" indent="-171450">
              <a:lnSpc>
                <a:spcPts val="2300"/>
              </a:lnSpc>
              <a:spcBef>
                <a:spcPts val="195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Preprocessor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commands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processed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goes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compiler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305307"/>
            <a:ext cx="498348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namespace</a:t>
            </a:r>
            <a:r>
              <a:rPr sz="2200" spc="-790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and</a:t>
            </a:r>
            <a:r>
              <a:rPr sz="2200" spc="-22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Using</a:t>
            </a:r>
            <a:r>
              <a:rPr sz="2200" spc="-23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cin</a:t>
            </a:r>
            <a:r>
              <a:rPr sz="2200" spc="-78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and</a:t>
            </a:r>
            <a:r>
              <a:rPr sz="2200" spc="-22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cout</a:t>
            </a:r>
            <a:r>
              <a:rPr sz="2200" spc="-78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30" dirty="0">
                <a:solidFill>
                  <a:srgbClr val="055C91"/>
                </a:solidFill>
              </a:rPr>
              <a:t>in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a </a:t>
            </a:r>
            <a:r>
              <a:rPr sz="2200" spc="-10" dirty="0">
                <a:solidFill>
                  <a:srgbClr val="055C91"/>
                </a:solidFill>
              </a:rPr>
              <a:t>Program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6425" y="1363980"/>
            <a:ext cx="7456170" cy="12693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9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ourier New"/>
                <a:cs typeface="Courier New"/>
              </a:rPr>
              <a:t>cin</a:t>
            </a:r>
            <a:r>
              <a:rPr sz="2000" b="1" spc="-7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b="1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program,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statements:</a:t>
            </a:r>
            <a:endParaRPr sz="2000">
              <a:latin typeface="Arial"/>
              <a:cs typeface="Arial"/>
            </a:endParaRPr>
          </a:p>
          <a:p>
            <a:pPr marL="412750" marR="4005579">
              <a:lnSpc>
                <a:spcPts val="3410"/>
              </a:lnSpc>
            </a:pP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#include</a:t>
            </a:r>
            <a:r>
              <a:rPr sz="2000" b="1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ourier New"/>
                <a:cs typeface="Courier New"/>
              </a:rPr>
              <a:t>&lt;iostream&gt; </a:t>
            </a:r>
            <a:r>
              <a:rPr sz="2000" b="1" dirty="0">
                <a:solidFill>
                  <a:srgbClr val="638DAD"/>
                </a:solidFill>
                <a:latin typeface="Courier New"/>
                <a:cs typeface="Courier New"/>
              </a:rPr>
              <a:t>using</a:t>
            </a:r>
            <a:r>
              <a:rPr sz="2000" b="1" spc="-80" dirty="0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638DAD"/>
                </a:solidFill>
                <a:latin typeface="Courier New"/>
                <a:cs typeface="Courier New"/>
              </a:rPr>
              <a:t>namespace</a:t>
            </a:r>
            <a:r>
              <a:rPr sz="2000" b="1" spc="-65" dirty="0">
                <a:solidFill>
                  <a:srgbClr val="638DAD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0853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>
                <a:solidFill>
                  <a:srgbClr val="055C91"/>
                </a:solidFill>
              </a:rPr>
              <a:t>Special</a:t>
            </a:r>
            <a:r>
              <a:rPr sz="2200" spc="-22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Characters</a:t>
            </a:r>
            <a:endParaRPr sz="22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26638" y="1184554"/>
            <a:ext cx="1238250" cy="14763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10" dirty="0"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spc="65" dirty="0">
                <a:latin typeface="Arial"/>
                <a:cs typeface="Arial"/>
              </a:rPr>
              <a:t>//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Arial"/>
                <a:cs typeface="Arial"/>
              </a:rPr>
              <a:t>#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9240" y="1184554"/>
            <a:ext cx="1341755" cy="14763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20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spc="-80" dirty="0">
                <a:latin typeface="Arial"/>
                <a:cs typeface="Arial"/>
              </a:rPr>
              <a:t>Double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slash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114" dirty="0">
                <a:latin typeface="Arial"/>
                <a:cs typeface="Arial"/>
              </a:rPr>
              <a:t>Pound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3840" y="1184554"/>
            <a:ext cx="3103880" cy="26066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0" dirty="0">
                <a:latin typeface="Arial"/>
                <a:cs typeface="Arial"/>
              </a:rPr>
              <a:t>Meaning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spc="-105" dirty="0">
                <a:latin typeface="Arial"/>
                <a:cs typeface="Arial"/>
              </a:rPr>
              <a:t>Beginning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comment</a:t>
            </a:r>
            <a:endParaRPr sz="2000">
              <a:latin typeface="Arial"/>
              <a:cs typeface="Arial"/>
            </a:endParaRPr>
          </a:p>
          <a:p>
            <a:pPr marL="12700" marR="399415">
              <a:lnSpc>
                <a:spcPts val="2210"/>
              </a:lnSpc>
              <a:spcBef>
                <a:spcPts val="1720"/>
              </a:spcBef>
            </a:pPr>
            <a:r>
              <a:rPr sz="2000" spc="-105" dirty="0">
                <a:latin typeface="Arial"/>
                <a:cs typeface="Arial"/>
              </a:rPr>
              <a:t>Beginning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preprocessor </a:t>
            </a:r>
            <a:r>
              <a:rPr sz="2000" spc="-10" dirty="0">
                <a:latin typeface="Arial"/>
                <a:cs typeface="Arial"/>
              </a:rPr>
              <a:t>directive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35" dirty="0">
                <a:latin typeface="Arial"/>
                <a:cs typeface="Arial"/>
              </a:rPr>
              <a:t>Enclose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filename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#include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spc="-110" dirty="0">
                <a:latin typeface="Arial"/>
                <a:cs typeface="Arial"/>
              </a:rPr>
              <a:t>Used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when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naming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638" y="2970276"/>
            <a:ext cx="355600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&lt;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240" y="2970276"/>
            <a:ext cx="213741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"/>
                <a:cs typeface="Arial"/>
              </a:rPr>
              <a:t>Open/close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brackets</a:t>
            </a:r>
            <a:endParaRPr sz="2000">
              <a:latin typeface="Arial"/>
              <a:cs typeface="Arial"/>
            </a:endParaRPr>
          </a:p>
          <a:p>
            <a:pPr marL="12700" marR="855344">
              <a:lnSpc>
                <a:spcPts val="2210"/>
              </a:lnSpc>
              <a:spcBef>
                <a:spcPts val="1720"/>
              </a:spcBef>
            </a:pPr>
            <a:r>
              <a:rPr sz="2000" spc="-30" dirty="0">
                <a:latin typeface="Arial"/>
                <a:cs typeface="Arial"/>
              </a:rPr>
              <a:t>Open/close </a:t>
            </a:r>
            <a:r>
              <a:rPr sz="2000" spc="-110" dirty="0">
                <a:latin typeface="Arial"/>
                <a:cs typeface="Arial"/>
              </a:rPr>
              <a:t>parentheses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95" dirty="0">
                <a:latin typeface="Arial"/>
                <a:cs typeface="Arial"/>
              </a:rPr>
              <a:t>Open/close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brace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6638" y="4104132"/>
            <a:ext cx="245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3840" y="4104132"/>
            <a:ext cx="322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Encloses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group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6638" y="4744211"/>
            <a:ext cx="273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"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9240" y="4747260"/>
            <a:ext cx="2264410" cy="9645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spc="-95" dirty="0">
                <a:latin typeface="Arial"/>
                <a:cs typeface="Arial"/>
              </a:rPr>
              <a:t>Open/close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quotation </a:t>
            </a:r>
            <a:r>
              <a:rPr sz="2000" spc="-10" dirty="0">
                <a:latin typeface="Arial"/>
                <a:cs typeface="Arial"/>
              </a:rPr>
              <a:t>marks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Arial"/>
                <a:cs typeface="Arial"/>
              </a:rPr>
              <a:t>Semicolon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3840" y="4744211"/>
            <a:ext cx="2950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Encloses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string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characters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6638" y="5384291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3840" y="5387340"/>
            <a:ext cx="229616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spc="-125" dirty="0">
                <a:latin typeface="Arial"/>
                <a:cs typeface="Arial"/>
              </a:rPr>
              <a:t>End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programming </a:t>
            </a:r>
            <a:r>
              <a:rPr sz="2000" spc="-1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686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Creating</a:t>
            </a:r>
            <a:r>
              <a:rPr sz="2200" spc="-21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300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C++</a:t>
            </a:r>
            <a:r>
              <a:rPr sz="2200" spc="-35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Program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928" y="1757203"/>
            <a:ext cx="3592050" cy="3592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0238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Two-</a:t>
            </a:r>
            <a:r>
              <a:rPr sz="2200" spc="-145" dirty="0">
                <a:solidFill>
                  <a:srgbClr val="055C91"/>
                </a:solidFill>
              </a:rPr>
              <a:t>Way</a:t>
            </a:r>
            <a:r>
              <a:rPr sz="2200" spc="-28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Selection</a:t>
            </a:r>
            <a:r>
              <a:rPr sz="2200" spc="-204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(1</a:t>
            </a:r>
            <a:r>
              <a:rPr sz="2200" spc="-18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2)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76425" y="1488947"/>
            <a:ext cx="2810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Two-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selection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6" y="1943101"/>
            <a:ext cx="2266948" cy="1171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76425" y="3201923"/>
            <a:ext cx="6875145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2000" b="1" spc="-7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638DAD"/>
                </a:solidFill>
                <a:latin typeface="Courier New"/>
                <a:cs typeface="Courier New"/>
              </a:rPr>
              <a:t>true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ourier New"/>
                <a:cs typeface="Courier New"/>
              </a:rPr>
              <a:t>statement1</a:t>
            </a:r>
            <a:r>
              <a:rPr sz="2000" b="1" spc="-7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executed;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otherwise,</a:t>
            </a:r>
            <a:endParaRPr sz="2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2000" b="1" spc="-20" dirty="0">
                <a:solidFill>
                  <a:srgbClr val="404040"/>
                </a:solidFill>
                <a:latin typeface="Courier New"/>
                <a:cs typeface="Courier New"/>
              </a:rPr>
              <a:t>statement2</a:t>
            </a:r>
            <a:r>
              <a:rPr sz="2000" b="1" spc="-7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executed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84"/>
              </a:spcBef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sz="1800" b="1" spc="-25" dirty="0">
                <a:solidFill>
                  <a:srgbClr val="404040"/>
                </a:solidFill>
                <a:latin typeface="Courier New"/>
                <a:cs typeface="Courier New"/>
              </a:rPr>
              <a:t>statement1</a:t>
            </a:r>
            <a:r>
              <a:rPr sz="1800" b="1" spc="-6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Courier New"/>
                <a:cs typeface="Courier New"/>
              </a:rPr>
              <a:t>statement2</a:t>
            </a:r>
            <a:r>
              <a:rPr sz="1800" b="1" spc="-6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1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C++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9116" y="475871"/>
            <a:ext cx="5441048" cy="21258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3595"/>
            <a:ext cx="39516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Flowchart</a:t>
            </a:r>
            <a:r>
              <a:rPr sz="2200" spc="-1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for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Evaluating</a:t>
            </a:r>
            <a:r>
              <a:rPr sz="2200" spc="-2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2200" spc="-2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Decision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2986299" cy="23114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689" y="254507"/>
            <a:ext cx="126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/>
              <a:t>To</a:t>
            </a:r>
            <a:r>
              <a:rPr sz="2000" spc="-355" dirty="0"/>
              <a:t> </a:t>
            </a:r>
            <a:r>
              <a:rPr sz="2000" spc="-70" dirty="0"/>
              <a:t>evaluate: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257689" y="529843"/>
            <a:ext cx="6613525" cy="15913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800" i="1" spc="-10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62990">
              <a:lnSpc>
                <a:spcPct val="100000"/>
              </a:lnSpc>
              <a:spcBef>
                <a:spcPts val="530"/>
              </a:spcBef>
            </a:pPr>
            <a:r>
              <a:rPr sz="1800" i="1" spc="-1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2000" i="1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2000" i="1" spc="-7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executed.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2000" i="1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2000" i="1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skipped.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9806" y="2819400"/>
            <a:ext cx="7783464" cy="30479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05307"/>
            <a:ext cx="33039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55C91"/>
                </a:solidFill>
                <a:latin typeface="Courier New"/>
                <a:cs typeface="Courier New"/>
              </a:rPr>
              <a:t>if</a:t>
            </a:r>
            <a:r>
              <a:rPr sz="2200" b="1" spc="-780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Statement</a:t>
            </a:r>
            <a:r>
              <a:rPr sz="2200" spc="-185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1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4-</a:t>
            </a:r>
            <a:r>
              <a:rPr sz="2200" spc="-50" dirty="0">
                <a:solidFill>
                  <a:srgbClr val="055C91"/>
                </a:solidFill>
              </a:rPr>
              <a:t>2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7815" y="228600"/>
            <a:ext cx="9419590" cy="6072505"/>
            <a:chOff x="2687815" y="228600"/>
            <a:chExt cx="9419590" cy="6072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7815" y="1555750"/>
              <a:ext cx="6379983" cy="47450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598" y="228600"/>
              <a:ext cx="3877613" cy="226719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650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055C91"/>
                </a:solidFill>
              </a:rPr>
              <a:t>The</a:t>
            </a:r>
            <a:r>
              <a:rPr sz="2000" spc="-245" dirty="0">
                <a:solidFill>
                  <a:srgbClr val="055C91"/>
                </a:solidFill>
              </a:rPr>
              <a:t> </a:t>
            </a:r>
            <a:r>
              <a:rPr sz="2000" b="1" spc="-20" dirty="0">
                <a:solidFill>
                  <a:srgbClr val="055C91"/>
                </a:solidFill>
                <a:latin typeface="Courier New"/>
                <a:cs typeface="Courier New"/>
              </a:rPr>
              <a:t>if/else</a:t>
            </a:r>
            <a:r>
              <a:rPr sz="2000" b="1" spc="-690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spc="-85" dirty="0">
                <a:solidFill>
                  <a:srgbClr val="055C91"/>
                </a:solidFill>
              </a:rPr>
              <a:t>statement</a:t>
            </a:r>
            <a:r>
              <a:rPr sz="2000" spc="-125" dirty="0">
                <a:solidFill>
                  <a:srgbClr val="055C91"/>
                </a:solidFill>
              </a:rPr>
              <a:t> </a:t>
            </a:r>
            <a:r>
              <a:rPr sz="2000" spc="-80" dirty="0">
                <a:solidFill>
                  <a:srgbClr val="055C91"/>
                </a:solidFill>
              </a:rPr>
              <a:t>and</a:t>
            </a:r>
            <a:r>
              <a:rPr sz="2000" spc="-175" dirty="0">
                <a:solidFill>
                  <a:srgbClr val="055C91"/>
                </a:solidFill>
              </a:rPr>
              <a:t> </a:t>
            </a:r>
            <a:r>
              <a:rPr sz="2000" spc="-80" dirty="0">
                <a:solidFill>
                  <a:srgbClr val="055C91"/>
                </a:solidFill>
              </a:rPr>
              <a:t>Modulus</a:t>
            </a:r>
            <a:r>
              <a:rPr sz="2000" spc="-130" dirty="0">
                <a:solidFill>
                  <a:srgbClr val="055C91"/>
                </a:solidFill>
              </a:rPr>
              <a:t> </a:t>
            </a:r>
            <a:r>
              <a:rPr sz="2000" spc="-90" dirty="0">
                <a:solidFill>
                  <a:srgbClr val="055C91"/>
                </a:solidFill>
              </a:rPr>
              <a:t>Operator</a:t>
            </a:r>
            <a:r>
              <a:rPr sz="2000" spc="-140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100" dirty="0">
                <a:solidFill>
                  <a:srgbClr val="055C91"/>
                </a:solidFill>
              </a:rPr>
              <a:t> </a:t>
            </a:r>
            <a:r>
              <a:rPr sz="2000" spc="-125" dirty="0">
                <a:solidFill>
                  <a:srgbClr val="055C91"/>
                </a:solidFill>
              </a:rPr>
              <a:t>Program</a:t>
            </a:r>
            <a:r>
              <a:rPr sz="2000" spc="-170" dirty="0">
                <a:solidFill>
                  <a:srgbClr val="055C91"/>
                </a:solidFill>
              </a:rPr>
              <a:t> </a:t>
            </a:r>
            <a:r>
              <a:rPr sz="2000" spc="-110" dirty="0">
                <a:solidFill>
                  <a:srgbClr val="055C91"/>
                </a:solidFill>
              </a:rPr>
              <a:t>4-</a:t>
            </a:r>
            <a:r>
              <a:rPr sz="2000" spc="-50" dirty="0">
                <a:solidFill>
                  <a:srgbClr val="055C91"/>
                </a:solidFill>
              </a:rPr>
              <a:t>8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41" y="1219200"/>
            <a:ext cx="6390557" cy="4794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981200"/>
            <a:ext cx="4159769" cy="23574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2229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055C91"/>
                </a:solidFill>
              </a:rPr>
              <a:t>Nested</a:t>
            </a:r>
            <a:r>
              <a:rPr sz="2000" spc="-195" dirty="0">
                <a:solidFill>
                  <a:srgbClr val="055C91"/>
                </a:solidFill>
              </a:rPr>
              <a:t> </a:t>
            </a:r>
            <a:r>
              <a:rPr sz="2000" b="1" spc="-10" dirty="0">
                <a:solidFill>
                  <a:srgbClr val="055C91"/>
                </a:solidFill>
                <a:latin typeface="Courier New"/>
                <a:cs typeface="Courier New"/>
              </a:rPr>
              <a:t>if</a:t>
            </a:r>
            <a:r>
              <a:rPr sz="2000" b="1" spc="-71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spc="-75" dirty="0">
                <a:solidFill>
                  <a:srgbClr val="055C91"/>
                </a:solidFill>
              </a:rPr>
              <a:t>Statement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52400"/>
            <a:ext cx="12115800" cy="6299835"/>
            <a:chOff x="76200" y="152400"/>
            <a:chExt cx="12115800" cy="6299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2196042"/>
              <a:ext cx="6051292" cy="425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850" y="152400"/>
              <a:ext cx="7677150" cy="36750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5445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055C91"/>
                </a:solidFill>
              </a:rPr>
              <a:t>Using</a:t>
            </a:r>
            <a:r>
              <a:rPr sz="2000" spc="-215" dirty="0">
                <a:solidFill>
                  <a:srgbClr val="055C91"/>
                </a:solidFill>
              </a:rPr>
              <a:t> </a:t>
            </a:r>
            <a:r>
              <a:rPr sz="2000" dirty="0">
                <a:solidFill>
                  <a:srgbClr val="055C91"/>
                </a:solidFill>
              </a:rPr>
              <a:t>a</a:t>
            </a:r>
            <a:r>
              <a:rPr sz="2000" spc="-270" dirty="0">
                <a:solidFill>
                  <a:srgbClr val="055C91"/>
                </a:solidFill>
              </a:rPr>
              <a:t> </a:t>
            </a:r>
            <a:r>
              <a:rPr sz="2000" spc="-105" dirty="0">
                <a:solidFill>
                  <a:srgbClr val="055C91"/>
                </a:solidFill>
              </a:rPr>
              <a:t>Trailing</a:t>
            </a:r>
            <a:r>
              <a:rPr sz="2000" spc="-180" dirty="0">
                <a:solidFill>
                  <a:srgbClr val="055C91"/>
                </a:solidFill>
              </a:rPr>
              <a:t> </a:t>
            </a:r>
            <a:r>
              <a:rPr sz="2000" b="1" spc="-20" dirty="0">
                <a:solidFill>
                  <a:srgbClr val="055C91"/>
                </a:solidFill>
                <a:latin typeface="Courier New"/>
                <a:cs typeface="Courier New"/>
              </a:rPr>
              <a:t>else</a:t>
            </a:r>
            <a:r>
              <a:rPr sz="2000" b="1" spc="-71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55C91"/>
                </a:solidFill>
              </a:rPr>
              <a:t>to</a:t>
            </a:r>
            <a:r>
              <a:rPr sz="2000" spc="-70" dirty="0">
                <a:solidFill>
                  <a:srgbClr val="055C91"/>
                </a:solidFill>
              </a:rPr>
              <a:t> </a:t>
            </a:r>
            <a:r>
              <a:rPr sz="2000" spc="-130" dirty="0">
                <a:solidFill>
                  <a:srgbClr val="055C91"/>
                </a:solidFill>
              </a:rPr>
              <a:t>Catch</a:t>
            </a:r>
            <a:r>
              <a:rPr sz="2000" spc="-220" dirty="0">
                <a:solidFill>
                  <a:srgbClr val="055C91"/>
                </a:solidFill>
              </a:rPr>
              <a:t> </a:t>
            </a:r>
            <a:r>
              <a:rPr sz="2000" spc="-110" dirty="0">
                <a:solidFill>
                  <a:srgbClr val="055C91"/>
                </a:solidFill>
              </a:rPr>
              <a:t>Errors</a:t>
            </a:r>
            <a:r>
              <a:rPr sz="2000" spc="-190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114" dirty="0">
                <a:solidFill>
                  <a:srgbClr val="055C91"/>
                </a:solidFill>
              </a:rPr>
              <a:t> </a:t>
            </a:r>
            <a:r>
              <a:rPr sz="2000" spc="-130" dirty="0">
                <a:solidFill>
                  <a:srgbClr val="055C91"/>
                </a:solidFill>
              </a:rPr>
              <a:t>Program</a:t>
            </a:r>
            <a:r>
              <a:rPr sz="2000" spc="-204" dirty="0">
                <a:solidFill>
                  <a:srgbClr val="055C91"/>
                </a:solidFill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4-</a:t>
            </a:r>
            <a:r>
              <a:rPr sz="2000" spc="-25" dirty="0">
                <a:solidFill>
                  <a:srgbClr val="055C91"/>
                </a:solidFill>
              </a:rPr>
              <a:t>14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132" y="1464564"/>
            <a:ext cx="740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trailing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2000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clause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optional,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best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errors.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2058" y="2727411"/>
            <a:ext cx="6418580" cy="3685540"/>
            <a:chOff x="3192058" y="2727411"/>
            <a:chExt cx="6418580" cy="3685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058" y="2727411"/>
              <a:ext cx="5799255" cy="36851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8" y="6107898"/>
              <a:ext cx="79771" cy="81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545" y="4868157"/>
              <a:ext cx="1186180" cy="1274445"/>
            </a:xfrm>
            <a:custGeom>
              <a:avLst/>
              <a:gdLst/>
              <a:ahLst/>
              <a:cxnLst/>
              <a:rect l="l" t="t" r="r" b="b"/>
              <a:pathLst>
                <a:path w="1186179" h="1274445">
                  <a:moveTo>
                    <a:pt x="1167347" y="0"/>
                  </a:moveTo>
                  <a:lnTo>
                    <a:pt x="0" y="1257026"/>
                  </a:lnTo>
                  <a:lnTo>
                    <a:pt x="18613" y="1274310"/>
                  </a:lnTo>
                  <a:lnTo>
                    <a:pt x="1185959" y="17284"/>
                  </a:lnTo>
                  <a:lnTo>
                    <a:pt x="1167347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22740" y="3449828"/>
            <a:ext cx="1183005" cy="139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trailing </a:t>
            </a:r>
            <a:r>
              <a:rPr sz="1800" spc="-20" dirty="0">
                <a:solidFill>
                  <a:srgbClr val="FA8218"/>
                </a:solidFill>
                <a:latin typeface="Courier New"/>
                <a:cs typeface="Courier New"/>
              </a:rPr>
              <a:t>else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catches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invalid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test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scores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1989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</a:rPr>
              <a:t>Logical</a:t>
            </a:r>
            <a:r>
              <a:rPr sz="2200" spc="-190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Operators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63979"/>
            <a:ext cx="7477125" cy="8851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relational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expressions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relational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expressions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Operators,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meaning,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explanation: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7400" y="2976160"/>
          <a:ext cx="746760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marL="90805">
                        <a:lnSpc>
                          <a:spcPts val="200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9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99160">
                        <a:lnSpc>
                          <a:spcPct val="79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both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90805">
                        <a:lnSpc>
                          <a:spcPts val="1989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||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758825">
                        <a:lnSpc>
                          <a:spcPct val="79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835">
                <a:tc>
                  <a:txBody>
                    <a:bodyPr/>
                    <a:lstStyle/>
                    <a:p>
                      <a:pPr marL="90805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!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0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 marR="128270">
                        <a:lnSpc>
                          <a:spcPct val="79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Reverses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true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becomes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false,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becomes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5513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Checking</a:t>
            </a:r>
            <a:r>
              <a:rPr sz="2200" spc="-229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Numeric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95" dirty="0">
                <a:solidFill>
                  <a:srgbClr val="055C91"/>
                </a:solidFill>
              </a:rPr>
              <a:t>Ranges</a:t>
            </a:r>
            <a:r>
              <a:rPr sz="2200" spc="-30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Logical</a:t>
            </a:r>
            <a:r>
              <a:rPr sz="2200" spc="-200" dirty="0">
                <a:solidFill>
                  <a:srgbClr val="055C91"/>
                </a:solidFill>
              </a:rPr>
              <a:t> </a:t>
            </a:r>
            <a:r>
              <a:rPr sz="2200" spc="-60" dirty="0">
                <a:solidFill>
                  <a:srgbClr val="055C91"/>
                </a:solidFill>
              </a:rPr>
              <a:t>Operators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5900" y="1688084"/>
            <a:ext cx="630174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84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4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sz="24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falls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sz="2400" b="1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range: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ts val="236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(grade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&gt;=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&amp;&amp;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grade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100)</a:t>
            </a:r>
            <a:endParaRPr sz="2000">
              <a:latin typeface="Courier New"/>
              <a:cs typeface="Courier New"/>
            </a:endParaRPr>
          </a:p>
          <a:p>
            <a:pPr marL="86995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"Valid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grade";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894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sz="24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falls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404040"/>
                </a:solidFill>
                <a:latin typeface="Arial"/>
                <a:cs typeface="Arial"/>
              </a:rPr>
              <a:t>outside</a:t>
            </a:r>
            <a:r>
              <a:rPr sz="24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range:</a:t>
            </a:r>
            <a:endParaRPr sz="2400">
              <a:latin typeface="Arial"/>
              <a:cs typeface="Arial"/>
            </a:endParaRPr>
          </a:p>
          <a:p>
            <a:pPr marL="869950" marR="1123950" indent="-400050">
              <a:lnSpc>
                <a:spcPts val="2500"/>
              </a:lnSpc>
              <a:spcBef>
                <a:spcPts val="1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(grade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||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grade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&gt;=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100)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"Invalid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grade";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ts val="2840"/>
              </a:lnSpc>
              <a:spcBef>
                <a:spcPts val="6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notation: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ts val="236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(0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grade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100)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//doesn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work!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15200" y="1447800"/>
          <a:ext cx="4555489" cy="183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330">
                <a:tc>
                  <a:txBody>
                    <a:bodyPr/>
                    <a:lstStyle/>
                    <a:p>
                      <a:pPr marL="91440">
                        <a:lnSpc>
                          <a:spcPts val="1614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&amp;&amp;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1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31445">
                        <a:lnSpc>
                          <a:spcPct val="787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expressions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 marL="91440">
                        <a:lnSpc>
                          <a:spcPts val="162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||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1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31445">
                        <a:lnSpc>
                          <a:spcPct val="775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either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585">
                <a:tc>
                  <a:txBody>
                    <a:bodyPr/>
                    <a:lstStyle/>
                    <a:p>
                      <a:pPr marL="91440">
                        <a:lnSpc>
                          <a:spcPts val="16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1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 marR="624205">
                        <a:lnSpc>
                          <a:spcPct val="8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Reverses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expression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becomes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false,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false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becomes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3595"/>
            <a:ext cx="6071870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The</a:t>
            </a:r>
            <a:r>
              <a:rPr sz="2200" spc="-2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Conditional</a:t>
            </a:r>
            <a:r>
              <a:rPr sz="2200" spc="-13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spcBef>
                <a:spcPts val="5"/>
              </a:spcBef>
              <a:buClr>
                <a:srgbClr val="055C91"/>
              </a:buClr>
              <a:buChar char="•"/>
              <a:tabLst>
                <a:tab pos="117856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short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if/else</a:t>
            </a:r>
            <a:r>
              <a:rPr sz="2000" spc="-7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spcBef>
                <a:spcPts val="805"/>
              </a:spcBef>
              <a:buClr>
                <a:srgbClr val="055C91"/>
              </a:buClr>
              <a:buChar char="•"/>
              <a:tabLst>
                <a:tab pos="1178560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Format: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expr</a:t>
            </a:r>
            <a:r>
              <a:rPr sz="2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?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expr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2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expr;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21715" y="4110037"/>
            <a:ext cx="1116965" cy="701040"/>
            <a:chOff x="3421715" y="4110037"/>
            <a:chExt cx="1116965" cy="701040"/>
          </a:xfrm>
        </p:grpSpPr>
        <p:sp>
          <p:nvSpPr>
            <p:cNvPr id="4" name="object 4"/>
            <p:cNvSpPr/>
            <p:nvPr/>
          </p:nvSpPr>
          <p:spPr>
            <a:xfrm>
              <a:off x="3809999" y="4114800"/>
              <a:ext cx="723900" cy="114300"/>
            </a:xfrm>
            <a:custGeom>
              <a:avLst/>
              <a:gdLst/>
              <a:ahLst/>
              <a:cxnLst/>
              <a:rect l="l" t="t" r="r" b="b"/>
              <a:pathLst>
                <a:path w="723900" h="114300">
                  <a:moveTo>
                    <a:pt x="723900" y="0"/>
                  </a:moveTo>
                  <a:lnTo>
                    <a:pt x="719159" y="22245"/>
                  </a:lnTo>
                  <a:lnTo>
                    <a:pt x="706231" y="40411"/>
                  </a:lnTo>
                  <a:lnTo>
                    <a:pt x="687056" y="52658"/>
                  </a:lnTo>
                  <a:lnTo>
                    <a:pt x="663575" y="57150"/>
                  </a:lnTo>
                  <a:lnTo>
                    <a:pt x="421036" y="57150"/>
                  </a:lnTo>
                  <a:lnTo>
                    <a:pt x="397555" y="61641"/>
                  </a:lnTo>
                  <a:lnTo>
                    <a:pt x="378380" y="73888"/>
                  </a:lnTo>
                  <a:lnTo>
                    <a:pt x="365452" y="92054"/>
                  </a:lnTo>
                  <a:lnTo>
                    <a:pt x="360711" y="114300"/>
                  </a:lnTo>
                  <a:lnTo>
                    <a:pt x="355971" y="92054"/>
                  </a:lnTo>
                  <a:lnTo>
                    <a:pt x="343043" y="73888"/>
                  </a:lnTo>
                  <a:lnTo>
                    <a:pt x="323868" y="61641"/>
                  </a:lnTo>
                  <a:lnTo>
                    <a:pt x="300386" y="57150"/>
                  </a:lnTo>
                  <a:lnTo>
                    <a:pt x="60325" y="57150"/>
                  </a:lnTo>
                  <a:lnTo>
                    <a:pt x="36843" y="52658"/>
                  </a:lnTo>
                  <a:lnTo>
                    <a:pt x="17668" y="40411"/>
                  </a:lnTo>
                  <a:lnTo>
                    <a:pt x="4740" y="2224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1715" y="4300494"/>
              <a:ext cx="714375" cy="510540"/>
            </a:xfrm>
            <a:custGeom>
              <a:avLst/>
              <a:gdLst/>
              <a:ahLst/>
              <a:cxnLst/>
              <a:rect l="l" t="t" r="r" b="b"/>
              <a:pathLst>
                <a:path w="714375" h="510539">
                  <a:moveTo>
                    <a:pt x="699574" y="0"/>
                  </a:moveTo>
                  <a:lnTo>
                    <a:pt x="0" y="489701"/>
                  </a:lnTo>
                  <a:lnTo>
                    <a:pt x="14566" y="510508"/>
                  </a:lnTo>
                  <a:lnTo>
                    <a:pt x="714140" y="20806"/>
                  </a:lnTo>
                  <a:lnTo>
                    <a:pt x="699574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6723" y="4267200"/>
              <a:ext cx="84274" cy="749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24437" y="4110037"/>
            <a:ext cx="1231265" cy="701675"/>
            <a:chOff x="5024437" y="4110037"/>
            <a:chExt cx="1231265" cy="701675"/>
          </a:xfrm>
        </p:grpSpPr>
        <p:sp>
          <p:nvSpPr>
            <p:cNvPr id="8" name="object 8"/>
            <p:cNvSpPr/>
            <p:nvPr/>
          </p:nvSpPr>
          <p:spPr>
            <a:xfrm>
              <a:off x="5029200" y="4114800"/>
              <a:ext cx="723900" cy="114300"/>
            </a:xfrm>
            <a:custGeom>
              <a:avLst/>
              <a:gdLst/>
              <a:ahLst/>
              <a:cxnLst/>
              <a:rect l="l" t="t" r="r" b="b"/>
              <a:pathLst>
                <a:path w="723900" h="114300">
                  <a:moveTo>
                    <a:pt x="723900" y="0"/>
                  </a:moveTo>
                  <a:lnTo>
                    <a:pt x="719159" y="22245"/>
                  </a:lnTo>
                  <a:lnTo>
                    <a:pt x="706231" y="40411"/>
                  </a:lnTo>
                  <a:lnTo>
                    <a:pt x="687056" y="52658"/>
                  </a:lnTo>
                  <a:lnTo>
                    <a:pt x="663575" y="57150"/>
                  </a:lnTo>
                  <a:lnTo>
                    <a:pt x="421036" y="57150"/>
                  </a:lnTo>
                  <a:lnTo>
                    <a:pt x="397555" y="61641"/>
                  </a:lnTo>
                  <a:lnTo>
                    <a:pt x="378380" y="73888"/>
                  </a:lnTo>
                  <a:lnTo>
                    <a:pt x="365452" y="92054"/>
                  </a:lnTo>
                  <a:lnTo>
                    <a:pt x="360711" y="114300"/>
                  </a:lnTo>
                  <a:lnTo>
                    <a:pt x="355971" y="92054"/>
                  </a:lnTo>
                  <a:lnTo>
                    <a:pt x="343043" y="73888"/>
                  </a:lnTo>
                  <a:lnTo>
                    <a:pt x="323868" y="61641"/>
                  </a:lnTo>
                  <a:lnTo>
                    <a:pt x="300386" y="57150"/>
                  </a:lnTo>
                  <a:lnTo>
                    <a:pt x="60325" y="57150"/>
                  </a:lnTo>
                  <a:lnTo>
                    <a:pt x="36843" y="52658"/>
                  </a:lnTo>
                  <a:lnTo>
                    <a:pt x="17668" y="40411"/>
                  </a:lnTo>
                  <a:lnTo>
                    <a:pt x="4740" y="2224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7667" y="4297395"/>
              <a:ext cx="788035" cy="514350"/>
            </a:xfrm>
            <a:custGeom>
              <a:avLst/>
              <a:gdLst/>
              <a:ahLst/>
              <a:cxnLst/>
              <a:rect l="l" t="t" r="r" b="b"/>
              <a:pathLst>
                <a:path w="788035" h="514350">
                  <a:moveTo>
                    <a:pt x="13637" y="0"/>
                  </a:moveTo>
                  <a:lnTo>
                    <a:pt x="0" y="21428"/>
                  </a:lnTo>
                  <a:lnTo>
                    <a:pt x="773913" y="513918"/>
                  </a:lnTo>
                  <a:lnTo>
                    <a:pt x="787549" y="492489"/>
                  </a:lnTo>
                  <a:lnTo>
                    <a:pt x="13637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4267200"/>
              <a:ext cx="84742" cy="730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319837" y="4110037"/>
            <a:ext cx="2522855" cy="779145"/>
            <a:chOff x="6319837" y="4110037"/>
            <a:chExt cx="2522855" cy="779145"/>
          </a:xfrm>
        </p:grpSpPr>
        <p:sp>
          <p:nvSpPr>
            <p:cNvPr id="12" name="object 12"/>
            <p:cNvSpPr/>
            <p:nvPr/>
          </p:nvSpPr>
          <p:spPr>
            <a:xfrm>
              <a:off x="6324600" y="4114800"/>
              <a:ext cx="723900" cy="114300"/>
            </a:xfrm>
            <a:custGeom>
              <a:avLst/>
              <a:gdLst/>
              <a:ahLst/>
              <a:cxnLst/>
              <a:rect l="l" t="t" r="r" b="b"/>
              <a:pathLst>
                <a:path w="723900" h="114300">
                  <a:moveTo>
                    <a:pt x="723900" y="0"/>
                  </a:moveTo>
                  <a:lnTo>
                    <a:pt x="719159" y="22245"/>
                  </a:lnTo>
                  <a:lnTo>
                    <a:pt x="706231" y="40411"/>
                  </a:lnTo>
                  <a:lnTo>
                    <a:pt x="687056" y="52658"/>
                  </a:lnTo>
                  <a:lnTo>
                    <a:pt x="663575" y="57150"/>
                  </a:lnTo>
                  <a:lnTo>
                    <a:pt x="421036" y="57150"/>
                  </a:lnTo>
                  <a:lnTo>
                    <a:pt x="397555" y="61641"/>
                  </a:lnTo>
                  <a:lnTo>
                    <a:pt x="378380" y="73888"/>
                  </a:lnTo>
                  <a:lnTo>
                    <a:pt x="365452" y="92054"/>
                  </a:lnTo>
                  <a:lnTo>
                    <a:pt x="360711" y="114300"/>
                  </a:lnTo>
                  <a:lnTo>
                    <a:pt x="355971" y="92054"/>
                  </a:lnTo>
                  <a:lnTo>
                    <a:pt x="343043" y="73888"/>
                  </a:lnTo>
                  <a:lnTo>
                    <a:pt x="323868" y="61641"/>
                  </a:lnTo>
                  <a:lnTo>
                    <a:pt x="300386" y="57150"/>
                  </a:lnTo>
                  <a:lnTo>
                    <a:pt x="60325" y="57150"/>
                  </a:lnTo>
                  <a:lnTo>
                    <a:pt x="36843" y="52658"/>
                  </a:lnTo>
                  <a:lnTo>
                    <a:pt x="17668" y="40411"/>
                  </a:lnTo>
                  <a:lnTo>
                    <a:pt x="4740" y="2224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75378" y="4275921"/>
              <a:ext cx="2067560" cy="613410"/>
            </a:xfrm>
            <a:custGeom>
              <a:avLst/>
              <a:gdLst/>
              <a:ahLst/>
              <a:cxnLst/>
              <a:rect l="l" t="t" r="r" b="b"/>
              <a:pathLst>
                <a:path w="2067559" h="613410">
                  <a:moveTo>
                    <a:pt x="6977" y="0"/>
                  </a:moveTo>
                  <a:lnTo>
                    <a:pt x="0" y="24422"/>
                  </a:lnTo>
                  <a:lnTo>
                    <a:pt x="2060332" y="613089"/>
                  </a:lnTo>
                  <a:lnTo>
                    <a:pt x="2067309" y="588666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0" y="4251497"/>
              <a:ext cx="83733" cy="7326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88741" y="3611371"/>
            <a:ext cx="3297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x&lt;0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?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y=10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z=20;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2593341" y="4757420"/>
            <a:ext cx="1736725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just">
              <a:lnSpc>
                <a:spcPct val="81100"/>
              </a:lnSpc>
              <a:spcBef>
                <a:spcPts val="505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First</a:t>
            </a:r>
            <a:r>
              <a:rPr sz="1800" spc="16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Expression: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Expression</a:t>
            </a:r>
            <a:r>
              <a:rPr sz="1800" spc="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to</a:t>
            </a:r>
            <a:r>
              <a:rPr sz="1800" spc="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tested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6541" y="4757420"/>
            <a:ext cx="1802764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81100"/>
              </a:lnSpc>
              <a:spcBef>
                <a:spcPts val="505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2nd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Expression: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Executes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first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expression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1140" y="4833620"/>
            <a:ext cx="1943735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81100"/>
              </a:lnSpc>
              <a:spcBef>
                <a:spcPts val="505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3rd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Expression: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Executes</a:t>
            </a:r>
            <a:r>
              <a:rPr sz="1800" spc="-5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first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expression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089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The</a:t>
            </a:r>
            <a:r>
              <a:rPr sz="2200" spc="-31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Parts</a:t>
            </a:r>
            <a:r>
              <a:rPr sz="2200" spc="-25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305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C++</a:t>
            </a:r>
            <a:r>
              <a:rPr sz="2200" spc="-360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Program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259331"/>
            <a:ext cx="6016625" cy="45123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554480">
              <a:lnSpc>
                <a:spcPct val="131000"/>
              </a:lnSpc>
              <a:spcBef>
                <a:spcPts val="115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r>
              <a:rPr sz="2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C++</a:t>
            </a:r>
            <a:r>
              <a:rPr sz="2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program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#include</a:t>
            </a:r>
            <a:r>
              <a:rPr sz="2800" spc="-1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&lt;iostream&gt;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2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namespace</a:t>
            </a:r>
            <a:r>
              <a:rPr sz="2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std;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main()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420"/>
              </a:lnSpc>
              <a:spcBef>
                <a:spcPts val="295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8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"Hello,</a:t>
            </a:r>
            <a:r>
              <a:rPr sz="2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there!";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28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4160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055C91"/>
                </a:solidFill>
              </a:rPr>
              <a:t>The</a:t>
            </a:r>
            <a:r>
              <a:rPr sz="2000" spc="-240" dirty="0">
                <a:solidFill>
                  <a:srgbClr val="055C91"/>
                </a:solidFill>
              </a:rPr>
              <a:t> </a:t>
            </a:r>
            <a:r>
              <a:rPr sz="2000" b="1" spc="-20" dirty="0">
                <a:solidFill>
                  <a:srgbClr val="055C91"/>
                </a:solidFill>
                <a:latin typeface="Courier New"/>
                <a:cs typeface="Courier New"/>
              </a:rPr>
              <a:t>switch</a:t>
            </a:r>
            <a:r>
              <a:rPr sz="2000" b="1" spc="-700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Statement</a:t>
            </a:r>
            <a:r>
              <a:rPr sz="2000" spc="-160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95" dirty="0">
                <a:solidFill>
                  <a:srgbClr val="055C91"/>
                </a:solidFill>
              </a:rPr>
              <a:t> </a:t>
            </a:r>
            <a:r>
              <a:rPr sz="2000" spc="-125" dirty="0">
                <a:solidFill>
                  <a:srgbClr val="055C91"/>
                </a:solidFill>
              </a:rPr>
              <a:t>Program</a:t>
            </a:r>
            <a:r>
              <a:rPr sz="2000" spc="-180" dirty="0">
                <a:solidFill>
                  <a:srgbClr val="055C91"/>
                </a:solidFill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4-</a:t>
            </a:r>
            <a:r>
              <a:rPr sz="2000" spc="-25" dirty="0">
                <a:solidFill>
                  <a:srgbClr val="055C91"/>
                </a:solidFill>
              </a:rPr>
              <a:t>23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271040"/>
            <a:ext cx="5286375" cy="5172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132" y="1324356"/>
            <a:ext cx="4422775" cy="91566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switch</a:t>
            </a:r>
            <a:r>
              <a:rPr sz="20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20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//integer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6532" y="2409819"/>
          <a:ext cx="3425189" cy="160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65"/>
                        </a:lnSpc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exp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1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065"/>
                        </a:lnSpc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1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exp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exp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i="1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r>
                        <a:rPr sz="2000" b="1" i="1" spc="-10" dirty="0">
                          <a:solidFill>
                            <a:srgbClr val="404040"/>
                          </a:solidFill>
                          <a:latin typeface="CourierNewPS-BoldItalicMT"/>
                          <a:cs typeface="CourierNewPS-BoldItalicMT"/>
                        </a:rPr>
                        <a:t>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5582" y="4119372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default: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1981" y="4119372"/>
            <a:ext cx="1991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2000" b="1" i="1" spc="-10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n+1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132" y="456133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7512" y="2987547"/>
            <a:ext cx="2224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FFFFFF"/>
                </a:solidFill>
              </a:rPr>
              <a:t>Loops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and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680805" y="3691635"/>
            <a:ext cx="832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8515"/>
            <a:ext cx="6459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055C91"/>
                </a:solidFill>
              </a:rPr>
              <a:t>How</a:t>
            </a:r>
            <a:r>
              <a:rPr sz="2000" spc="-210" dirty="0">
                <a:solidFill>
                  <a:srgbClr val="055C91"/>
                </a:solidFill>
              </a:rPr>
              <a:t> </a:t>
            </a:r>
            <a:r>
              <a:rPr sz="2000" spc="-40" dirty="0">
                <a:solidFill>
                  <a:srgbClr val="055C91"/>
                </a:solidFill>
              </a:rPr>
              <a:t>the</a:t>
            </a:r>
            <a:r>
              <a:rPr sz="2000" spc="-125" dirty="0">
                <a:solidFill>
                  <a:srgbClr val="055C91"/>
                </a:solidFill>
              </a:rPr>
              <a:t> </a:t>
            </a:r>
            <a:r>
              <a:rPr sz="2000" spc="-20" dirty="0">
                <a:solidFill>
                  <a:srgbClr val="055C91"/>
                </a:solidFill>
                <a:latin typeface="Courier New"/>
                <a:cs typeface="Courier New"/>
              </a:rPr>
              <a:t>while</a:t>
            </a:r>
            <a:r>
              <a:rPr sz="2000" spc="-72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000" spc="-110" dirty="0">
                <a:solidFill>
                  <a:srgbClr val="055C91"/>
                </a:solidFill>
              </a:rPr>
              <a:t>Loop</a:t>
            </a:r>
            <a:r>
              <a:rPr sz="2000" spc="-225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125" dirty="0">
                <a:solidFill>
                  <a:srgbClr val="055C91"/>
                </a:solidFill>
              </a:rPr>
              <a:t> </a:t>
            </a:r>
            <a:r>
              <a:rPr sz="2000" spc="-130" dirty="0">
                <a:solidFill>
                  <a:srgbClr val="055C91"/>
                </a:solidFill>
              </a:rPr>
              <a:t>Program</a:t>
            </a:r>
            <a:r>
              <a:rPr sz="2000" spc="-220" dirty="0">
                <a:solidFill>
                  <a:srgbClr val="055C91"/>
                </a:solidFill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5-</a:t>
            </a:r>
            <a:r>
              <a:rPr sz="2000" dirty="0">
                <a:solidFill>
                  <a:srgbClr val="055C91"/>
                </a:solidFill>
              </a:rPr>
              <a:t>3</a:t>
            </a:r>
            <a:r>
              <a:rPr sz="2000" spc="-190" dirty="0">
                <a:solidFill>
                  <a:srgbClr val="055C91"/>
                </a:solidFill>
              </a:rPr>
              <a:t> </a:t>
            </a:r>
            <a:r>
              <a:rPr sz="2000" spc="-125" dirty="0">
                <a:solidFill>
                  <a:srgbClr val="055C91"/>
                </a:solidFill>
              </a:rPr>
              <a:t>Lines</a:t>
            </a:r>
            <a:r>
              <a:rPr sz="2000" spc="-229" dirty="0">
                <a:solidFill>
                  <a:srgbClr val="055C91"/>
                </a:solidFill>
              </a:rPr>
              <a:t> </a:t>
            </a:r>
            <a:r>
              <a:rPr sz="2000" dirty="0">
                <a:solidFill>
                  <a:srgbClr val="055C91"/>
                </a:solidFill>
              </a:rPr>
              <a:t>9</a:t>
            </a:r>
            <a:r>
              <a:rPr sz="2000" spc="-195" dirty="0">
                <a:solidFill>
                  <a:srgbClr val="055C91"/>
                </a:solidFill>
              </a:rPr>
              <a:t> </a:t>
            </a:r>
            <a:r>
              <a:rPr sz="2000" spc="-60" dirty="0">
                <a:solidFill>
                  <a:srgbClr val="055C91"/>
                </a:solidFill>
              </a:rPr>
              <a:t>through</a:t>
            </a:r>
            <a:r>
              <a:rPr sz="2000" spc="-140" dirty="0">
                <a:solidFill>
                  <a:srgbClr val="055C91"/>
                </a:solidFill>
              </a:rPr>
              <a:t> </a:t>
            </a:r>
            <a:r>
              <a:rPr sz="2000" spc="-55" dirty="0">
                <a:solidFill>
                  <a:srgbClr val="055C91"/>
                </a:solidFill>
              </a:rPr>
              <a:t>13</a:t>
            </a:r>
            <a:r>
              <a:rPr sz="2000" spc="-190" dirty="0">
                <a:solidFill>
                  <a:srgbClr val="055C91"/>
                </a:solidFill>
              </a:rPr>
              <a:t> </a:t>
            </a:r>
            <a:r>
              <a:rPr sz="2000" spc="-35" dirty="0">
                <a:solidFill>
                  <a:srgbClr val="055C91"/>
                </a:solidFill>
              </a:rPr>
              <a:t>Works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2286000"/>
            <a:ext cx="5551584" cy="257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8232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055C91"/>
                </a:solidFill>
              </a:rPr>
              <a:t>Input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Validation</a:t>
            </a:r>
            <a:r>
              <a:rPr sz="2200" spc="-15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38" y="2166620"/>
            <a:ext cx="7846695" cy="2933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537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ourier New"/>
                <a:cs typeface="Courier New"/>
              </a:rPr>
              <a:t>cout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"Enter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less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than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10: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"; </a:t>
            </a:r>
            <a:r>
              <a:rPr sz="2400" dirty="0">
                <a:latin typeface="Courier New"/>
                <a:cs typeface="Courier New"/>
              </a:rPr>
              <a:t>cin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number;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Courier New"/>
                <a:cs typeface="Courier New"/>
              </a:rPr>
              <a:t>while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(number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10)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ts val="2830"/>
              </a:lnSpc>
            </a:pPr>
            <a:r>
              <a:rPr sz="2400" dirty="0">
                <a:latin typeface="Courier New"/>
                <a:cs typeface="Courier New"/>
              </a:rPr>
              <a:t>cout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"Invalid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Entry!"</a:t>
            </a:r>
            <a:endParaRPr sz="2400">
              <a:latin typeface="Courier New"/>
              <a:cs typeface="Courier New"/>
            </a:endParaRPr>
          </a:p>
          <a:p>
            <a:pPr marL="559435" marR="5080" indent="912494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"Enter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less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than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10: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"; </a:t>
            </a:r>
            <a:r>
              <a:rPr sz="2400" dirty="0">
                <a:latin typeface="Courier New"/>
                <a:cs typeface="Courier New"/>
              </a:rPr>
              <a:t>cin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number;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8" y="609600"/>
            <a:ext cx="5141521" cy="60633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636" y="82803"/>
            <a:ext cx="58731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33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Counter</a:t>
            </a:r>
            <a:r>
              <a:rPr sz="2200" spc="-17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Variable</a:t>
            </a:r>
            <a:r>
              <a:rPr sz="2200" spc="-19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Controls</a:t>
            </a:r>
            <a:r>
              <a:rPr sz="2200" spc="-190" dirty="0">
                <a:solidFill>
                  <a:srgbClr val="055C91"/>
                </a:solidFill>
              </a:rPr>
              <a:t> </a:t>
            </a:r>
            <a:r>
              <a:rPr sz="2200" spc="-30" dirty="0">
                <a:solidFill>
                  <a:srgbClr val="055C91"/>
                </a:solidFill>
              </a:rPr>
              <a:t>the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Loop</a:t>
            </a:r>
            <a:r>
              <a:rPr sz="2200" spc="-229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1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5-</a:t>
            </a:r>
            <a:r>
              <a:rPr sz="2200" spc="-50" dirty="0">
                <a:solidFill>
                  <a:srgbClr val="055C91"/>
                </a:solidFill>
              </a:rPr>
              <a:t>6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765540" y="6052820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Continued…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05307"/>
            <a:ext cx="32912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An</a:t>
            </a:r>
            <a:r>
              <a:rPr sz="2200" spc="-250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Example</a:t>
            </a:r>
            <a:r>
              <a:rPr sz="2200" spc="-235" dirty="0">
                <a:solidFill>
                  <a:srgbClr val="055C91"/>
                </a:solidFill>
              </a:rPr>
              <a:t> </a:t>
            </a:r>
            <a:r>
              <a:rPr sz="2200" spc="-30" dirty="0">
                <a:solidFill>
                  <a:srgbClr val="055C91"/>
                </a:solidFill>
                <a:latin typeface="Courier New"/>
                <a:cs typeface="Courier New"/>
              </a:rPr>
              <a:t>do</a:t>
            </a:r>
            <a:r>
              <a:rPr sz="2200" spc="-30" dirty="0">
                <a:solidFill>
                  <a:srgbClr val="055C91"/>
                </a:solidFill>
              </a:rPr>
              <a:t>-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while</a:t>
            </a:r>
            <a:r>
              <a:rPr sz="2200" spc="-74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Loop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4738" y="1868931"/>
            <a:ext cx="4685030" cy="2141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551430">
              <a:lnSpc>
                <a:spcPts val="3290"/>
              </a:lnSpc>
              <a:spcBef>
                <a:spcPts val="265"/>
              </a:spcBef>
            </a:pPr>
            <a:r>
              <a:rPr sz="2800" dirty="0">
                <a:latin typeface="Courier New"/>
                <a:cs typeface="Courier New"/>
              </a:rPr>
              <a:t>int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45" dirty="0">
                <a:latin typeface="Courier New"/>
                <a:cs typeface="Courier New"/>
              </a:rPr>
              <a:t>1; </a:t>
            </a:r>
            <a:r>
              <a:rPr sz="2800" spc="-25" dirty="0">
                <a:latin typeface="Courier New"/>
                <a:cs typeface="Courier New"/>
              </a:rPr>
              <a:t>do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75"/>
              </a:lnSpc>
            </a:pP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862330">
              <a:lnSpc>
                <a:spcPts val="3325"/>
              </a:lnSpc>
            </a:pPr>
            <a:r>
              <a:rPr sz="2800" dirty="0">
                <a:latin typeface="Courier New"/>
                <a:cs typeface="Courier New"/>
              </a:rPr>
              <a:t>cout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&lt;&lt;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&lt;&lt;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endl;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while(x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0);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1098550"/>
            <a:ext cx="2193889" cy="32735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96900"/>
            <a:ext cx="129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0" dirty="0">
                <a:solidFill>
                  <a:srgbClr val="FF0000"/>
                </a:solidFill>
              </a:rPr>
              <a:t>F</a:t>
            </a:r>
            <a:r>
              <a:rPr sz="2400" spc="-415" dirty="0">
                <a:solidFill>
                  <a:srgbClr val="FF0000"/>
                </a:solidFill>
              </a:rPr>
              <a:t>O</a:t>
            </a:r>
            <a:r>
              <a:rPr sz="2400" spc="150" dirty="0">
                <a:solidFill>
                  <a:srgbClr val="FF0000"/>
                </a:solidFill>
              </a:rPr>
              <a:t>R</a:t>
            </a:r>
            <a:r>
              <a:rPr sz="2400" spc="-375" dirty="0">
                <a:solidFill>
                  <a:srgbClr val="FF0000"/>
                </a:solidFill>
              </a:rPr>
              <a:t>L</a:t>
            </a:r>
            <a:r>
              <a:rPr sz="2400" spc="-395" dirty="0">
                <a:solidFill>
                  <a:srgbClr val="FF0000"/>
                </a:solidFill>
              </a:rPr>
              <a:t>OO</a:t>
            </a:r>
            <a:r>
              <a:rPr sz="2400" spc="-10" dirty="0">
                <a:solidFill>
                  <a:srgbClr val="FF0000"/>
                </a:solidFill>
              </a:rPr>
              <a:t>P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050" y="2376487"/>
            <a:ext cx="7650800" cy="26321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227" y="2987547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Chapter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150421" y="3691635"/>
            <a:ext cx="1899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898989"/>
                </a:solidFill>
                <a:latin typeface="Arial"/>
                <a:cs typeface="Arial"/>
              </a:rPr>
              <a:t>Modular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Programming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700087"/>
            <a:ext cx="6481710" cy="53386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177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40" dirty="0">
                <a:solidFill>
                  <a:srgbClr val="055C91"/>
                </a:solidFill>
              </a:rPr>
              <a:t>Definition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1981201"/>
            <a:ext cx="4800600" cy="2079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8538" y="4999227"/>
            <a:ext cx="6567170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80" dirty="0">
                <a:latin typeface="Arial"/>
                <a:cs typeface="Arial"/>
              </a:rPr>
              <a:t>Note: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The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line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reads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int</a:t>
            </a:r>
            <a:r>
              <a:rPr sz="2800" spc="45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main()</a:t>
            </a:r>
            <a:r>
              <a:rPr sz="2800" spc="-50" dirty="0">
                <a:latin typeface="Arial"/>
                <a:cs typeface="Arial"/>
              </a:rPr>
              <a:t>is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800" i="1" spc="-70" dirty="0">
                <a:latin typeface="Arial"/>
                <a:cs typeface="Arial"/>
              </a:rPr>
              <a:t>function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header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05307"/>
            <a:ext cx="19900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The</a:t>
            </a:r>
            <a:r>
              <a:rPr sz="2200" spc="-29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cout</a:t>
            </a:r>
            <a:r>
              <a:rPr sz="2200" spc="-80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Object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64564"/>
            <a:ext cx="522541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send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item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cout: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"Hello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"there!";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Or: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5131" y="3354509"/>
          <a:ext cx="2376804" cy="56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5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"there!";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444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Return</a:t>
            </a:r>
            <a:r>
              <a:rPr sz="2200" spc="-16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Type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62532"/>
            <a:ext cx="8673465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value,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4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4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indicated: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99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does</a:t>
            </a:r>
            <a:r>
              <a:rPr sz="24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value,</a:t>
            </a:r>
            <a:r>
              <a:rPr sz="24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printHeading()</a:t>
            </a:r>
            <a:endParaRPr sz="20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023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"Monthly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Sales\n";</a:t>
            </a:r>
            <a:endParaRPr sz="20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337" y="65369"/>
            <a:ext cx="6215059" cy="62592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454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Flow</a:t>
            </a:r>
            <a:r>
              <a:rPr sz="2200" spc="-23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85" dirty="0">
                <a:solidFill>
                  <a:srgbClr val="055C91"/>
                </a:solidFill>
              </a:rPr>
              <a:t> Control</a:t>
            </a:r>
            <a:r>
              <a:rPr sz="2200" spc="-170" dirty="0">
                <a:solidFill>
                  <a:srgbClr val="055C91"/>
                </a:solidFill>
              </a:rPr>
              <a:t> </a:t>
            </a:r>
            <a:r>
              <a:rPr sz="2200" spc="-30" dirty="0">
                <a:solidFill>
                  <a:srgbClr val="055C91"/>
                </a:solidFill>
              </a:rPr>
              <a:t>in</a:t>
            </a:r>
            <a:r>
              <a:rPr sz="2200" spc="-13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2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6-</a:t>
            </a:r>
            <a:r>
              <a:rPr sz="2200" spc="-50" dirty="0">
                <a:solidFill>
                  <a:srgbClr val="055C91"/>
                </a:solidFill>
              </a:rPr>
              <a:t>1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187" y="2114550"/>
            <a:ext cx="6143625" cy="25812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298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40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Prototypes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5" y="1474723"/>
            <a:ext cx="8213090" cy="29184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marR="151765" indent="-171450">
              <a:lnSpc>
                <a:spcPts val="2620"/>
              </a:lnSpc>
              <a:spcBef>
                <a:spcPts val="4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Ways</a:t>
            </a:r>
            <a:r>
              <a:rPr sz="24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notify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compiler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about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55C91"/>
              </a:buClr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calling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function’s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D3857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12750" marR="5080" lvl="1" indent="-171450">
              <a:lnSpc>
                <a:spcPts val="2210"/>
              </a:lnSpc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function</a:t>
            </a:r>
            <a:r>
              <a:rPr sz="20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prototype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function</a:t>
            </a:r>
            <a:r>
              <a:rPr sz="20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declaration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60"/>
              </a:spcBef>
              <a:buChar char="-"/>
              <a:tabLst>
                <a:tab pos="58420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Header:</a:t>
            </a: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printHeading()</a:t>
            </a:r>
            <a:endParaRPr sz="1800">
              <a:latin typeface="Courier New"/>
              <a:cs typeface="Courier New"/>
            </a:endParaRPr>
          </a:p>
          <a:p>
            <a:pPr marL="584200" lvl="2" indent="-114300">
              <a:lnSpc>
                <a:spcPct val="100000"/>
              </a:lnSpc>
              <a:spcBef>
                <a:spcPts val="140"/>
              </a:spcBef>
              <a:buChar char="-"/>
              <a:tabLst>
                <a:tab pos="584200" algn="l"/>
              </a:tabLst>
            </a:pP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Prototype: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printHeading();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31"/>
            <a:ext cx="12192000" cy="6551295"/>
            <a:chOff x="0" y="16931"/>
            <a:chExt cx="12192000" cy="6551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931"/>
              <a:ext cx="6431473" cy="37819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9420" y="2751540"/>
              <a:ext cx="6372578" cy="38160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11404" y="6129020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28366" y="177291"/>
            <a:ext cx="5081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055C91"/>
                </a:solidFill>
              </a:rPr>
              <a:t>Function</a:t>
            </a:r>
            <a:r>
              <a:rPr spc="-225" dirty="0">
                <a:solidFill>
                  <a:srgbClr val="055C91"/>
                </a:solidFill>
              </a:rPr>
              <a:t> </a:t>
            </a:r>
            <a:r>
              <a:rPr spc="-125" dirty="0">
                <a:solidFill>
                  <a:srgbClr val="055C91"/>
                </a:solidFill>
              </a:rPr>
              <a:t>Prototypes</a:t>
            </a:r>
            <a:r>
              <a:rPr spc="-215" dirty="0">
                <a:solidFill>
                  <a:srgbClr val="055C91"/>
                </a:solidFill>
              </a:rPr>
              <a:t> </a:t>
            </a:r>
            <a:r>
              <a:rPr spc="-35" dirty="0">
                <a:solidFill>
                  <a:srgbClr val="055C91"/>
                </a:solidFill>
              </a:rPr>
              <a:t>in</a:t>
            </a:r>
            <a:r>
              <a:rPr spc="-155" dirty="0">
                <a:solidFill>
                  <a:srgbClr val="055C91"/>
                </a:solidFill>
              </a:rPr>
              <a:t> </a:t>
            </a:r>
            <a:r>
              <a:rPr spc="-165" dirty="0">
                <a:solidFill>
                  <a:srgbClr val="055C91"/>
                </a:solidFill>
              </a:rPr>
              <a:t>Program</a:t>
            </a:r>
            <a:r>
              <a:rPr spc="-290" dirty="0">
                <a:solidFill>
                  <a:srgbClr val="055C91"/>
                </a:solidFill>
              </a:rPr>
              <a:t> </a:t>
            </a:r>
            <a:r>
              <a:rPr spc="-110" dirty="0">
                <a:solidFill>
                  <a:srgbClr val="055C91"/>
                </a:solidFill>
              </a:rPr>
              <a:t>6-</a:t>
            </a:r>
            <a:r>
              <a:rPr spc="-50" dirty="0">
                <a:solidFill>
                  <a:srgbClr val="055C9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3595"/>
            <a:ext cx="3254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>
                <a:solidFill>
                  <a:srgbClr val="055C91"/>
                </a:solidFill>
                <a:latin typeface="Arial"/>
                <a:cs typeface="Arial"/>
              </a:rPr>
              <a:t>Sending</a:t>
            </a:r>
            <a:r>
              <a:rPr sz="2200" spc="-24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Data</a:t>
            </a:r>
            <a:r>
              <a:rPr sz="2200" spc="-23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55C91"/>
                </a:solidFill>
                <a:latin typeface="Arial"/>
                <a:cs typeface="Arial"/>
              </a:rPr>
              <a:t>into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2200" spc="-2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673859"/>
            <a:ext cx="7814309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sz="28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3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call: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pow(a,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b);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passed</a:t>
            </a:r>
            <a:r>
              <a:rPr sz="28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arguments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55C91"/>
              </a:buClr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184150" marR="28575" indent="-171450">
              <a:lnSpc>
                <a:spcPts val="319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8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hold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passed</a:t>
            </a:r>
            <a:r>
              <a:rPr sz="2800" spc="-315" dirty="0">
                <a:solidFill>
                  <a:srgbClr val="404040"/>
                </a:solidFill>
                <a:latin typeface="Arial"/>
                <a:cs typeface="Arial"/>
              </a:rPr>
              <a:t> as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4199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33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7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27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Parameter</a:t>
            </a:r>
            <a:r>
              <a:rPr sz="2200" spc="-19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Variable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38" y="1602740"/>
            <a:ext cx="7664450" cy="22263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Courier New"/>
                <a:cs typeface="Courier New"/>
              </a:rPr>
              <a:t>void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displayValue(int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num)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1510"/>
              </a:spcBef>
            </a:pPr>
            <a:r>
              <a:rPr sz="2400" dirty="0">
                <a:latin typeface="Courier New"/>
                <a:cs typeface="Courier New"/>
              </a:rPr>
              <a:t>cout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endl;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7796" y="2819400"/>
            <a:ext cx="5319552" cy="2851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773"/>
            <a:ext cx="5676336" cy="32341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900" y="7619"/>
            <a:ext cx="680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55C91"/>
                </a:solidFill>
              </a:rPr>
              <a:t>Function</a:t>
            </a:r>
            <a:r>
              <a:rPr sz="3200" spc="-290" dirty="0">
                <a:solidFill>
                  <a:srgbClr val="055C91"/>
                </a:solidFill>
              </a:rPr>
              <a:t> </a:t>
            </a:r>
            <a:r>
              <a:rPr sz="3200" dirty="0">
                <a:solidFill>
                  <a:srgbClr val="055C91"/>
                </a:solidFill>
              </a:rPr>
              <a:t>with</a:t>
            </a:r>
            <a:r>
              <a:rPr sz="3200" spc="-155" dirty="0">
                <a:solidFill>
                  <a:srgbClr val="055C91"/>
                </a:solidFill>
              </a:rPr>
              <a:t> </a:t>
            </a:r>
            <a:r>
              <a:rPr sz="3200" dirty="0">
                <a:solidFill>
                  <a:srgbClr val="055C91"/>
                </a:solidFill>
              </a:rPr>
              <a:t>a</a:t>
            </a:r>
            <a:r>
              <a:rPr sz="3200" spc="-434" dirty="0">
                <a:solidFill>
                  <a:srgbClr val="055C91"/>
                </a:solidFill>
              </a:rPr>
              <a:t> </a:t>
            </a:r>
            <a:r>
              <a:rPr sz="3200" spc="-170" dirty="0">
                <a:solidFill>
                  <a:srgbClr val="055C91"/>
                </a:solidFill>
              </a:rPr>
              <a:t>Parameter</a:t>
            </a:r>
            <a:r>
              <a:rPr sz="3200" spc="-340" dirty="0">
                <a:solidFill>
                  <a:srgbClr val="055C91"/>
                </a:solidFill>
              </a:rPr>
              <a:t> </a:t>
            </a:r>
            <a:r>
              <a:rPr sz="3200" spc="-40" dirty="0">
                <a:solidFill>
                  <a:srgbClr val="055C91"/>
                </a:solidFill>
              </a:rPr>
              <a:t>in</a:t>
            </a:r>
            <a:r>
              <a:rPr sz="3200" spc="-204" dirty="0">
                <a:solidFill>
                  <a:srgbClr val="055C91"/>
                </a:solidFill>
              </a:rPr>
              <a:t> </a:t>
            </a:r>
            <a:r>
              <a:rPr sz="3200" spc="-190" dirty="0">
                <a:solidFill>
                  <a:srgbClr val="055C91"/>
                </a:solidFill>
              </a:rPr>
              <a:t>Program</a:t>
            </a:r>
            <a:r>
              <a:rPr sz="3200" spc="-355" dirty="0">
                <a:solidFill>
                  <a:srgbClr val="055C91"/>
                </a:solidFill>
              </a:rPr>
              <a:t> </a:t>
            </a:r>
            <a:r>
              <a:rPr sz="3200" spc="-150" dirty="0">
                <a:solidFill>
                  <a:srgbClr val="055C91"/>
                </a:solidFill>
              </a:rPr>
              <a:t>6-</a:t>
            </a:r>
            <a:r>
              <a:rPr sz="3200" spc="-50" dirty="0">
                <a:solidFill>
                  <a:srgbClr val="055C91"/>
                </a:solidFill>
              </a:rPr>
              <a:t>6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424124"/>
            <a:ext cx="5996748" cy="27323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52565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solidFill>
                  <a:srgbClr val="055C91"/>
                </a:solidFill>
              </a:rPr>
              <a:t>Parameters,</a:t>
            </a:r>
            <a:r>
              <a:rPr sz="2200" spc="-18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Prototypes,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and</a:t>
            </a:r>
            <a:r>
              <a:rPr sz="2200" spc="-16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5" dirty="0">
                <a:solidFill>
                  <a:srgbClr val="055C91"/>
                </a:solidFill>
              </a:rPr>
              <a:t>Headers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2422525" y="3114674"/>
            <a:ext cx="7445375" cy="406400"/>
          </a:xfrm>
          <a:custGeom>
            <a:avLst/>
            <a:gdLst/>
            <a:ahLst/>
            <a:cxnLst/>
            <a:rect l="l" t="t" r="r" b="b"/>
            <a:pathLst>
              <a:path w="7445375" h="406400">
                <a:moveTo>
                  <a:pt x="1063599" y="0"/>
                </a:moveTo>
                <a:lnTo>
                  <a:pt x="0" y="0"/>
                </a:lnTo>
                <a:lnTo>
                  <a:pt x="0" y="406400"/>
                </a:lnTo>
                <a:lnTo>
                  <a:pt x="1063599" y="406400"/>
                </a:lnTo>
                <a:lnTo>
                  <a:pt x="1063599" y="0"/>
                </a:lnTo>
                <a:close/>
              </a:path>
              <a:path w="7445375" h="406400">
                <a:moveTo>
                  <a:pt x="7445375" y="0"/>
                </a:moveTo>
                <a:lnTo>
                  <a:pt x="1063625" y="0"/>
                </a:lnTo>
                <a:lnTo>
                  <a:pt x="1063625" y="406400"/>
                </a:lnTo>
                <a:lnTo>
                  <a:pt x="7445375" y="406400"/>
                </a:lnTo>
                <a:lnTo>
                  <a:pt x="74453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7450" y="3990975"/>
            <a:ext cx="6381750" cy="457200"/>
          </a:xfrm>
          <a:custGeom>
            <a:avLst/>
            <a:gdLst/>
            <a:ahLst/>
            <a:cxnLst/>
            <a:rect l="l" t="t" r="r" b="b"/>
            <a:pathLst>
              <a:path w="6381750" h="457200">
                <a:moveTo>
                  <a:pt x="6381750" y="0"/>
                </a:moveTo>
                <a:lnTo>
                  <a:pt x="0" y="0"/>
                </a:lnTo>
                <a:lnTo>
                  <a:pt x="0" y="457200"/>
                </a:lnTo>
                <a:lnTo>
                  <a:pt x="6381750" y="457200"/>
                </a:lnTo>
                <a:lnTo>
                  <a:pt x="638175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4700" y="1660878"/>
            <a:ext cx="8087995" cy="17913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argument,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data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parentheses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4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tabLst>
                <a:tab pos="5481955" algn="l"/>
              </a:tabLst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8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evenOrOdd(int);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//prototype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457450" y="3571875"/>
            <a:ext cx="6807200" cy="4064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8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evenOrOdd(int</a:t>
            </a:r>
            <a:r>
              <a:rPr sz="2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num)</a:t>
            </a:r>
            <a:r>
              <a:rPr sz="28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//header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7450" y="3926332"/>
            <a:ext cx="6386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04130" algn="l"/>
              </a:tabLst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evenOrOdd(val);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//call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7200"/>
            <a:ext cx="6230056" cy="24590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2900" y="54355"/>
            <a:ext cx="527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solidFill>
                  <a:srgbClr val="055C91"/>
                </a:solidFill>
              </a:rPr>
              <a:t>Passing</a:t>
            </a:r>
            <a:r>
              <a:rPr sz="2400" spc="-315" dirty="0">
                <a:solidFill>
                  <a:srgbClr val="055C91"/>
                </a:solidFill>
              </a:rPr>
              <a:t> </a:t>
            </a:r>
            <a:r>
              <a:rPr sz="2400" spc="-35" dirty="0">
                <a:solidFill>
                  <a:srgbClr val="055C91"/>
                </a:solidFill>
              </a:rPr>
              <a:t>Multiple</a:t>
            </a:r>
            <a:r>
              <a:rPr sz="2400" spc="-100" dirty="0">
                <a:solidFill>
                  <a:srgbClr val="055C91"/>
                </a:solidFill>
              </a:rPr>
              <a:t> </a:t>
            </a:r>
            <a:r>
              <a:rPr sz="2400" spc="-125" dirty="0">
                <a:solidFill>
                  <a:srgbClr val="055C91"/>
                </a:solidFill>
              </a:rPr>
              <a:t>Arguments</a:t>
            </a:r>
            <a:r>
              <a:rPr sz="2400" spc="-215" dirty="0">
                <a:solidFill>
                  <a:srgbClr val="055C91"/>
                </a:solidFill>
              </a:rPr>
              <a:t> </a:t>
            </a:r>
            <a:r>
              <a:rPr sz="2400" spc="-30" dirty="0">
                <a:solidFill>
                  <a:srgbClr val="055C91"/>
                </a:solidFill>
              </a:rPr>
              <a:t>in</a:t>
            </a:r>
            <a:r>
              <a:rPr sz="2400" spc="-130" dirty="0">
                <a:solidFill>
                  <a:srgbClr val="055C91"/>
                </a:solidFill>
              </a:rPr>
              <a:t> </a:t>
            </a:r>
            <a:r>
              <a:rPr sz="2400" spc="-145" dirty="0">
                <a:solidFill>
                  <a:srgbClr val="055C91"/>
                </a:solidFill>
              </a:rPr>
              <a:t>Program</a:t>
            </a:r>
            <a:r>
              <a:rPr sz="2400" spc="-240" dirty="0">
                <a:solidFill>
                  <a:srgbClr val="055C91"/>
                </a:solidFill>
              </a:rPr>
              <a:t> </a:t>
            </a:r>
            <a:r>
              <a:rPr sz="2400" spc="-105" dirty="0">
                <a:solidFill>
                  <a:srgbClr val="055C91"/>
                </a:solidFill>
              </a:rPr>
              <a:t>6-</a:t>
            </a:r>
            <a:r>
              <a:rPr sz="2400" spc="-50" dirty="0">
                <a:solidFill>
                  <a:srgbClr val="055C91"/>
                </a:solidFill>
              </a:rPr>
              <a:t>8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125834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65" y="3634577"/>
            <a:ext cx="12065000" cy="3221355"/>
            <a:chOff x="33865" y="3634577"/>
            <a:chExt cx="12065000" cy="3221355"/>
          </a:xfrm>
        </p:grpSpPr>
        <p:sp>
          <p:nvSpPr>
            <p:cNvPr id="3" name="object 3"/>
            <p:cNvSpPr/>
            <p:nvPr/>
          </p:nvSpPr>
          <p:spPr>
            <a:xfrm>
              <a:off x="8483911" y="6642513"/>
              <a:ext cx="2391410" cy="122555"/>
            </a:xfrm>
            <a:custGeom>
              <a:avLst/>
              <a:gdLst/>
              <a:ahLst/>
              <a:cxnLst/>
              <a:rect l="l" t="t" r="r" b="b"/>
              <a:pathLst>
                <a:path w="2391409" h="122554">
                  <a:moveTo>
                    <a:pt x="2120618" y="0"/>
                  </a:moveTo>
                  <a:lnTo>
                    <a:pt x="359152" y="0"/>
                  </a:lnTo>
                  <a:lnTo>
                    <a:pt x="0" y="116624"/>
                  </a:lnTo>
                  <a:lnTo>
                    <a:pt x="2391397" y="122176"/>
                  </a:lnTo>
                  <a:lnTo>
                    <a:pt x="212061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84462" y="6643067"/>
              <a:ext cx="2391410" cy="122555"/>
            </a:xfrm>
            <a:custGeom>
              <a:avLst/>
              <a:gdLst/>
              <a:ahLst/>
              <a:cxnLst/>
              <a:rect l="l" t="t" r="r" b="b"/>
              <a:pathLst>
                <a:path w="2391409" h="122554">
                  <a:moveTo>
                    <a:pt x="0" y="116625"/>
                  </a:moveTo>
                  <a:lnTo>
                    <a:pt x="359152" y="0"/>
                  </a:lnTo>
                  <a:lnTo>
                    <a:pt x="2120619" y="0"/>
                  </a:lnTo>
                  <a:lnTo>
                    <a:pt x="2391399" y="122177"/>
                  </a:lnTo>
                  <a:lnTo>
                    <a:pt x="0" y="1166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5273" y="6493641"/>
              <a:ext cx="1668145" cy="73660"/>
            </a:xfrm>
            <a:custGeom>
              <a:avLst/>
              <a:gdLst/>
              <a:ahLst/>
              <a:cxnLst/>
              <a:rect l="l" t="t" r="r" b="b"/>
              <a:pathLst>
                <a:path w="1668145" h="73659">
                  <a:moveTo>
                    <a:pt x="1511721" y="0"/>
                  </a:moveTo>
                  <a:lnTo>
                    <a:pt x="155827" y="0"/>
                  </a:lnTo>
                  <a:lnTo>
                    <a:pt x="76248" y="6663"/>
                  </a:lnTo>
                  <a:lnTo>
                    <a:pt x="22080" y="12215"/>
                  </a:lnTo>
                  <a:lnTo>
                    <a:pt x="6611" y="15547"/>
                  </a:lnTo>
                  <a:lnTo>
                    <a:pt x="0" y="21099"/>
                  </a:lnTo>
                  <a:lnTo>
                    <a:pt x="1087" y="27793"/>
                  </a:lnTo>
                  <a:lnTo>
                    <a:pt x="36488" y="51114"/>
                  </a:lnTo>
                  <a:lnTo>
                    <a:pt x="113813" y="68882"/>
                  </a:lnTo>
                  <a:lnTo>
                    <a:pt x="160247" y="73324"/>
                  </a:lnTo>
                  <a:lnTo>
                    <a:pt x="1504005" y="73324"/>
                  </a:lnTo>
                  <a:lnTo>
                    <a:pt x="1551542" y="68882"/>
                  </a:lnTo>
                  <a:lnTo>
                    <a:pt x="1593512" y="62219"/>
                  </a:lnTo>
                  <a:lnTo>
                    <a:pt x="1629971" y="51114"/>
                  </a:lnTo>
                  <a:lnTo>
                    <a:pt x="1665357" y="27793"/>
                  </a:lnTo>
                  <a:lnTo>
                    <a:pt x="1667567" y="21099"/>
                  </a:lnTo>
                  <a:lnTo>
                    <a:pt x="1659834" y="15547"/>
                  </a:lnTo>
                  <a:lnTo>
                    <a:pt x="1644365" y="12215"/>
                  </a:lnTo>
                  <a:lnTo>
                    <a:pt x="1590197" y="6663"/>
                  </a:lnTo>
                  <a:lnTo>
                    <a:pt x="151172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16641" y="6284819"/>
              <a:ext cx="342900" cy="266065"/>
            </a:xfrm>
            <a:custGeom>
              <a:avLst/>
              <a:gdLst/>
              <a:ahLst/>
              <a:cxnLst/>
              <a:rect l="l" t="t" r="r" b="b"/>
              <a:pathLst>
                <a:path w="342900" h="266065">
                  <a:moveTo>
                    <a:pt x="32071" y="0"/>
                  </a:moveTo>
                  <a:lnTo>
                    <a:pt x="0" y="265490"/>
                  </a:lnTo>
                  <a:lnTo>
                    <a:pt x="308329" y="264379"/>
                  </a:lnTo>
                  <a:lnTo>
                    <a:pt x="342563" y="2220"/>
                  </a:lnTo>
                  <a:lnTo>
                    <a:pt x="320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8287" y="6284823"/>
              <a:ext cx="740410" cy="266065"/>
            </a:xfrm>
            <a:custGeom>
              <a:avLst/>
              <a:gdLst/>
              <a:ahLst/>
              <a:cxnLst/>
              <a:rect l="l" t="t" r="r" b="b"/>
              <a:pathLst>
                <a:path w="740409" h="266065">
                  <a:moveTo>
                    <a:pt x="59690" y="63334"/>
                  </a:moveTo>
                  <a:lnTo>
                    <a:pt x="0" y="0"/>
                  </a:lnTo>
                  <a:lnTo>
                    <a:pt x="30962" y="265493"/>
                  </a:lnTo>
                  <a:lnTo>
                    <a:pt x="59690" y="208826"/>
                  </a:lnTo>
                  <a:lnTo>
                    <a:pt x="59690" y="63334"/>
                  </a:lnTo>
                  <a:close/>
                </a:path>
                <a:path w="740409" h="266065">
                  <a:moveTo>
                    <a:pt x="740410" y="0"/>
                  </a:moveTo>
                  <a:lnTo>
                    <a:pt x="676313" y="70002"/>
                  </a:lnTo>
                  <a:lnTo>
                    <a:pt x="679615" y="208826"/>
                  </a:lnTo>
                  <a:lnTo>
                    <a:pt x="708342" y="265493"/>
                  </a:lnTo>
                  <a:lnTo>
                    <a:pt x="74041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7786" y="6287040"/>
              <a:ext cx="341630" cy="263525"/>
            </a:xfrm>
            <a:custGeom>
              <a:avLst/>
              <a:gdLst/>
              <a:ahLst/>
              <a:cxnLst/>
              <a:rect l="l" t="t" r="r" b="b"/>
              <a:pathLst>
                <a:path w="341629" h="263525">
                  <a:moveTo>
                    <a:pt x="313824" y="0"/>
                  </a:moveTo>
                  <a:lnTo>
                    <a:pt x="0" y="0"/>
                  </a:lnTo>
                  <a:lnTo>
                    <a:pt x="36460" y="262157"/>
                  </a:lnTo>
                  <a:lnTo>
                    <a:pt x="341476" y="263268"/>
                  </a:lnTo>
                  <a:lnTo>
                    <a:pt x="3138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3209" y="3634577"/>
              <a:ext cx="3348990" cy="2736215"/>
            </a:xfrm>
            <a:custGeom>
              <a:avLst/>
              <a:gdLst/>
              <a:ahLst/>
              <a:cxnLst/>
              <a:rect l="l" t="t" r="r" b="b"/>
              <a:pathLst>
                <a:path w="3348990" h="2736215">
                  <a:moveTo>
                    <a:pt x="3300870" y="0"/>
                  </a:moveTo>
                  <a:lnTo>
                    <a:pt x="46395" y="0"/>
                  </a:lnTo>
                  <a:lnTo>
                    <a:pt x="28719" y="3329"/>
                  </a:lnTo>
                  <a:lnTo>
                    <a:pt x="14359" y="15546"/>
                  </a:lnTo>
                  <a:lnTo>
                    <a:pt x="3312" y="29982"/>
                  </a:lnTo>
                  <a:lnTo>
                    <a:pt x="0" y="48861"/>
                  </a:lnTo>
                  <a:lnTo>
                    <a:pt x="0" y="2688030"/>
                  </a:lnTo>
                  <a:lnTo>
                    <a:pt x="3312" y="2705798"/>
                  </a:lnTo>
                  <a:lnTo>
                    <a:pt x="14359" y="2720234"/>
                  </a:lnTo>
                  <a:lnTo>
                    <a:pt x="28719" y="2731340"/>
                  </a:lnTo>
                  <a:lnTo>
                    <a:pt x="46395" y="2735782"/>
                  </a:lnTo>
                  <a:lnTo>
                    <a:pt x="3300870" y="2735782"/>
                  </a:lnTo>
                  <a:lnTo>
                    <a:pt x="3319653" y="2731340"/>
                  </a:lnTo>
                  <a:lnTo>
                    <a:pt x="3335120" y="2720234"/>
                  </a:lnTo>
                  <a:lnTo>
                    <a:pt x="3345064" y="2705798"/>
                  </a:lnTo>
                  <a:lnTo>
                    <a:pt x="3348379" y="2688030"/>
                  </a:lnTo>
                  <a:lnTo>
                    <a:pt x="3348379" y="48861"/>
                  </a:lnTo>
                  <a:lnTo>
                    <a:pt x="3345064" y="29982"/>
                  </a:lnTo>
                  <a:lnTo>
                    <a:pt x="3335120" y="15546"/>
                  </a:lnTo>
                  <a:lnTo>
                    <a:pt x="3319653" y="3329"/>
                  </a:lnTo>
                  <a:lnTo>
                    <a:pt x="33008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2693" y="6821318"/>
              <a:ext cx="2348865" cy="32384"/>
            </a:xfrm>
            <a:custGeom>
              <a:avLst/>
              <a:gdLst/>
              <a:ahLst/>
              <a:cxnLst/>
              <a:rect l="l" t="t" r="r" b="b"/>
              <a:pathLst>
                <a:path w="2348865" h="32384">
                  <a:moveTo>
                    <a:pt x="2348307" y="0"/>
                  </a:moveTo>
                  <a:lnTo>
                    <a:pt x="0" y="0"/>
                  </a:lnTo>
                  <a:lnTo>
                    <a:pt x="0" y="32201"/>
                  </a:lnTo>
                  <a:lnTo>
                    <a:pt x="2348307" y="32201"/>
                  </a:lnTo>
                  <a:lnTo>
                    <a:pt x="234830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3244" y="6795223"/>
              <a:ext cx="2348865" cy="59055"/>
            </a:xfrm>
            <a:custGeom>
              <a:avLst/>
              <a:gdLst/>
              <a:ahLst/>
              <a:cxnLst/>
              <a:rect l="l" t="t" r="r" b="b"/>
              <a:pathLst>
                <a:path w="2348865" h="59054">
                  <a:moveTo>
                    <a:pt x="1104" y="58851"/>
                  </a:moveTo>
                  <a:lnTo>
                    <a:pt x="0" y="0"/>
                  </a:lnTo>
                  <a:lnTo>
                    <a:pt x="2348309" y="0"/>
                  </a:lnTo>
                  <a:lnTo>
                    <a:pt x="2348309" y="58851"/>
                  </a:lnTo>
                  <a:lnTo>
                    <a:pt x="1104" y="5885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3911" y="6762468"/>
              <a:ext cx="2391410" cy="59055"/>
            </a:xfrm>
            <a:custGeom>
              <a:avLst/>
              <a:gdLst/>
              <a:ahLst/>
              <a:cxnLst/>
              <a:rect l="l" t="t" r="r" b="b"/>
              <a:pathLst>
                <a:path w="2391409" h="59054">
                  <a:moveTo>
                    <a:pt x="2391397" y="0"/>
                  </a:moveTo>
                  <a:lnTo>
                    <a:pt x="0" y="0"/>
                  </a:lnTo>
                  <a:lnTo>
                    <a:pt x="0" y="58849"/>
                  </a:lnTo>
                  <a:lnTo>
                    <a:pt x="2391397" y="56630"/>
                  </a:lnTo>
                  <a:lnTo>
                    <a:pt x="23913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4462" y="6763023"/>
              <a:ext cx="2391410" cy="59055"/>
            </a:xfrm>
            <a:custGeom>
              <a:avLst/>
              <a:gdLst/>
              <a:ahLst/>
              <a:cxnLst/>
              <a:rect l="l" t="t" r="r" b="b"/>
              <a:pathLst>
                <a:path w="2391409" h="59054">
                  <a:moveTo>
                    <a:pt x="0" y="58850"/>
                  </a:moveTo>
                  <a:lnTo>
                    <a:pt x="0" y="0"/>
                  </a:lnTo>
                  <a:lnTo>
                    <a:pt x="2391399" y="0"/>
                  </a:lnTo>
                  <a:lnTo>
                    <a:pt x="2391399" y="56628"/>
                  </a:lnTo>
                  <a:lnTo>
                    <a:pt x="0" y="588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26687" y="6220409"/>
              <a:ext cx="75565" cy="22225"/>
            </a:xfrm>
            <a:custGeom>
              <a:avLst/>
              <a:gdLst/>
              <a:ahLst/>
              <a:cxnLst/>
              <a:rect l="l" t="t" r="r" b="b"/>
              <a:pathLst>
                <a:path w="75565" h="22225">
                  <a:moveTo>
                    <a:pt x="75158" y="0"/>
                  </a:moveTo>
                  <a:lnTo>
                    <a:pt x="0" y="0"/>
                  </a:lnTo>
                  <a:lnTo>
                    <a:pt x="0" y="12214"/>
                  </a:lnTo>
                  <a:lnTo>
                    <a:pt x="0" y="9994"/>
                  </a:lnTo>
                  <a:lnTo>
                    <a:pt x="0" y="22210"/>
                  </a:lnTo>
                  <a:lnTo>
                    <a:pt x="75158" y="22210"/>
                  </a:lnTo>
                  <a:lnTo>
                    <a:pt x="75158" y="9994"/>
                  </a:lnTo>
                  <a:lnTo>
                    <a:pt x="75158" y="12214"/>
                  </a:lnTo>
                  <a:lnTo>
                    <a:pt x="75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03312" y="6566968"/>
              <a:ext cx="1350645" cy="161290"/>
            </a:xfrm>
            <a:custGeom>
              <a:avLst/>
              <a:gdLst/>
              <a:ahLst/>
              <a:cxnLst/>
              <a:rect l="l" t="t" r="r" b="b"/>
              <a:pathLst>
                <a:path w="1350645" h="161290">
                  <a:moveTo>
                    <a:pt x="1350369" y="0"/>
                  </a:moveTo>
                  <a:lnTo>
                    <a:pt x="0" y="0"/>
                  </a:lnTo>
                  <a:lnTo>
                    <a:pt x="0" y="161039"/>
                  </a:lnTo>
                  <a:lnTo>
                    <a:pt x="1350369" y="161039"/>
                  </a:lnTo>
                  <a:lnTo>
                    <a:pt x="135036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45273" y="6519214"/>
              <a:ext cx="1270" cy="161290"/>
            </a:xfrm>
            <a:custGeom>
              <a:avLst/>
              <a:gdLst/>
              <a:ahLst/>
              <a:cxnLst/>
              <a:rect l="l" t="t" r="r" b="b"/>
              <a:pathLst>
                <a:path w="1270" h="161290">
                  <a:moveTo>
                    <a:pt x="0" y="0"/>
                  </a:moveTo>
                  <a:lnTo>
                    <a:pt x="0" y="159944"/>
                  </a:lnTo>
                  <a:lnTo>
                    <a:pt x="1087" y="161040"/>
                  </a:lnTo>
                  <a:lnTo>
                    <a:pt x="1087" y="2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46359" y="6521436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0" y="0"/>
                  </a:moveTo>
                  <a:lnTo>
                    <a:pt x="0" y="158819"/>
                  </a:lnTo>
                  <a:lnTo>
                    <a:pt x="2209" y="161040"/>
                  </a:lnTo>
                  <a:lnTo>
                    <a:pt x="2209" y="1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48571" y="6522547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70" h="160020">
                  <a:moveTo>
                    <a:pt x="1103" y="0"/>
                  </a:moveTo>
                  <a:lnTo>
                    <a:pt x="0" y="0"/>
                  </a:lnTo>
                  <a:lnTo>
                    <a:pt x="0" y="159928"/>
                  </a:lnTo>
                  <a:lnTo>
                    <a:pt x="1103" y="15992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49675" y="6522547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0" y="0"/>
                  </a:moveTo>
                  <a:lnTo>
                    <a:pt x="0" y="159929"/>
                  </a:lnTo>
                  <a:lnTo>
                    <a:pt x="2208" y="161039"/>
                  </a:lnTo>
                  <a:lnTo>
                    <a:pt x="2208" y="2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1885" y="6524767"/>
              <a:ext cx="1270" cy="159385"/>
            </a:xfrm>
            <a:custGeom>
              <a:avLst/>
              <a:gdLst/>
              <a:ahLst/>
              <a:cxnLst/>
              <a:rect l="l" t="t" r="r" b="b"/>
              <a:pathLst>
                <a:path w="1270" h="159384">
                  <a:moveTo>
                    <a:pt x="1103" y="0"/>
                  </a:moveTo>
                  <a:lnTo>
                    <a:pt x="0" y="0"/>
                  </a:lnTo>
                  <a:lnTo>
                    <a:pt x="0" y="158818"/>
                  </a:lnTo>
                  <a:lnTo>
                    <a:pt x="1103" y="15881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2991" y="6524767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0" y="0"/>
                  </a:moveTo>
                  <a:lnTo>
                    <a:pt x="0" y="158817"/>
                  </a:lnTo>
                  <a:lnTo>
                    <a:pt x="2208" y="161039"/>
                  </a:lnTo>
                  <a:lnTo>
                    <a:pt x="2208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5200" y="6526989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70" h="160020">
                  <a:moveTo>
                    <a:pt x="0" y="0"/>
                  </a:moveTo>
                  <a:lnTo>
                    <a:pt x="0" y="158818"/>
                  </a:lnTo>
                  <a:lnTo>
                    <a:pt x="1104" y="159929"/>
                  </a:lnTo>
                  <a:lnTo>
                    <a:pt x="1104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56304" y="6528098"/>
              <a:ext cx="2540" cy="159385"/>
            </a:xfrm>
            <a:custGeom>
              <a:avLst/>
              <a:gdLst/>
              <a:ahLst/>
              <a:cxnLst/>
              <a:rect l="l" t="t" r="r" b="b"/>
              <a:pathLst>
                <a:path w="2540" h="159384">
                  <a:moveTo>
                    <a:pt x="2208" y="0"/>
                  </a:moveTo>
                  <a:lnTo>
                    <a:pt x="0" y="0"/>
                  </a:lnTo>
                  <a:lnTo>
                    <a:pt x="0" y="158818"/>
                  </a:lnTo>
                  <a:lnTo>
                    <a:pt x="2208" y="15881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58504" y="6528103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0" y="0"/>
                  </a:moveTo>
                  <a:lnTo>
                    <a:pt x="0" y="158826"/>
                  </a:lnTo>
                  <a:lnTo>
                    <a:pt x="2208" y="161036"/>
                  </a:lnTo>
                  <a:lnTo>
                    <a:pt x="3314" y="161036"/>
                  </a:lnTo>
                  <a:lnTo>
                    <a:pt x="3314" y="2221"/>
                  </a:lnTo>
                  <a:lnTo>
                    <a:pt x="2208" y="2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61830" y="6530319"/>
              <a:ext cx="2540" cy="160020"/>
            </a:xfrm>
            <a:custGeom>
              <a:avLst/>
              <a:gdLst/>
              <a:ahLst/>
              <a:cxnLst/>
              <a:rect l="l" t="t" r="r" b="b"/>
              <a:pathLst>
                <a:path w="2540" h="160020">
                  <a:moveTo>
                    <a:pt x="0" y="0"/>
                  </a:moveTo>
                  <a:lnTo>
                    <a:pt x="0" y="158817"/>
                  </a:lnTo>
                  <a:lnTo>
                    <a:pt x="2208" y="159928"/>
                  </a:lnTo>
                  <a:lnTo>
                    <a:pt x="2208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64028" y="653160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2540"/>
                  </a:moveTo>
                  <a:lnTo>
                    <a:pt x="711" y="254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8750"/>
                  </a:lnTo>
                  <a:lnTo>
                    <a:pt x="673" y="158750"/>
                  </a:lnTo>
                  <a:lnTo>
                    <a:pt x="673" y="161290"/>
                  </a:lnTo>
                  <a:lnTo>
                    <a:pt x="3314" y="161290"/>
                  </a:lnTo>
                  <a:lnTo>
                    <a:pt x="3314" y="158750"/>
                  </a:lnTo>
                  <a:lnTo>
                    <a:pt x="3314" y="254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67330" y="6534150"/>
              <a:ext cx="3810" cy="160020"/>
            </a:xfrm>
            <a:custGeom>
              <a:avLst/>
              <a:gdLst/>
              <a:ahLst/>
              <a:cxnLst/>
              <a:rect l="l" t="t" r="r" b="b"/>
              <a:pathLst>
                <a:path w="3809" h="160020">
                  <a:moveTo>
                    <a:pt x="3352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533" y="158750"/>
                  </a:lnTo>
                  <a:lnTo>
                    <a:pt x="533" y="160020"/>
                  </a:lnTo>
                  <a:lnTo>
                    <a:pt x="3352" y="160020"/>
                  </a:lnTo>
                  <a:lnTo>
                    <a:pt x="3352" y="158750"/>
                  </a:lnTo>
                  <a:lnTo>
                    <a:pt x="3352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0713" y="6534761"/>
              <a:ext cx="1270" cy="161290"/>
            </a:xfrm>
            <a:custGeom>
              <a:avLst/>
              <a:gdLst/>
              <a:ahLst/>
              <a:cxnLst/>
              <a:rect l="l" t="t" r="r" b="b"/>
              <a:pathLst>
                <a:path w="1270" h="161290">
                  <a:moveTo>
                    <a:pt x="0" y="0"/>
                  </a:moveTo>
                  <a:lnTo>
                    <a:pt x="0" y="159929"/>
                  </a:lnTo>
                  <a:lnTo>
                    <a:pt x="1104" y="161040"/>
                  </a:lnTo>
                  <a:lnTo>
                    <a:pt x="1104" y="2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1820" y="6536983"/>
              <a:ext cx="2540" cy="159385"/>
            </a:xfrm>
            <a:custGeom>
              <a:avLst/>
              <a:gdLst/>
              <a:ahLst/>
              <a:cxnLst/>
              <a:rect l="l" t="t" r="r" b="b"/>
              <a:pathLst>
                <a:path w="2540" h="159384">
                  <a:moveTo>
                    <a:pt x="2208" y="0"/>
                  </a:moveTo>
                  <a:lnTo>
                    <a:pt x="0" y="0"/>
                  </a:lnTo>
                  <a:lnTo>
                    <a:pt x="0" y="158818"/>
                  </a:lnTo>
                  <a:lnTo>
                    <a:pt x="2208" y="15881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74028" y="6536982"/>
              <a:ext cx="1270" cy="161290"/>
            </a:xfrm>
            <a:custGeom>
              <a:avLst/>
              <a:gdLst/>
              <a:ahLst/>
              <a:cxnLst/>
              <a:rect l="l" t="t" r="r" b="b"/>
              <a:pathLst>
                <a:path w="1270" h="161290">
                  <a:moveTo>
                    <a:pt x="1103" y="0"/>
                  </a:moveTo>
                  <a:lnTo>
                    <a:pt x="0" y="0"/>
                  </a:lnTo>
                  <a:lnTo>
                    <a:pt x="0" y="158819"/>
                  </a:lnTo>
                  <a:lnTo>
                    <a:pt x="1103" y="16104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75133" y="6536982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0" y="0"/>
                  </a:moveTo>
                  <a:lnTo>
                    <a:pt x="0" y="161040"/>
                  </a:lnTo>
                  <a:lnTo>
                    <a:pt x="2209" y="161040"/>
                  </a:lnTo>
                  <a:lnTo>
                    <a:pt x="2209" y="1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77338" y="653795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2540"/>
                  </a:moveTo>
                  <a:lnTo>
                    <a:pt x="2768" y="2540"/>
                  </a:lnTo>
                  <a:lnTo>
                    <a:pt x="2768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0020"/>
                  </a:lnTo>
                  <a:lnTo>
                    <a:pt x="2794" y="160020"/>
                  </a:lnTo>
                  <a:lnTo>
                    <a:pt x="2794" y="161290"/>
                  </a:lnTo>
                  <a:lnTo>
                    <a:pt x="3314" y="161290"/>
                  </a:lnTo>
                  <a:lnTo>
                    <a:pt x="3314" y="160020"/>
                  </a:lnTo>
                  <a:lnTo>
                    <a:pt x="3314" y="254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80656" y="6540314"/>
              <a:ext cx="1270" cy="159385"/>
            </a:xfrm>
            <a:custGeom>
              <a:avLst/>
              <a:gdLst/>
              <a:ahLst/>
              <a:cxnLst/>
              <a:rect l="l" t="t" r="r" b="b"/>
              <a:pathLst>
                <a:path w="1270" h="159384">
                  <a:moveTo>
                    <a:pt x="1103" y="0"/>
                  </a:moveTo>
                  <a:lnTo>
                    <a:pt x="0" y="0"/>
                  </a:lnTo>
                  <a:lnTo>
                    <a:pt x="0" y="158818"/>
                  </a:lnTo>
                  <a:lnTo>
                    <a:pt x="1103" y="15881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81757" y="6540321"/>
              <a:ext cx="4445" cy="161290"/>
            </a:xfrm>
            <a:custGeom>
              <a:avLst/>
              <a:gdLst/>
              <a:ahLst/>
              <a:cxnLst/>
              <a:rect l="l" t="t" r="r" b="b"/>
              <a:pathLst>
                <a:path w="4445" h="161290">
                  <a:moveTo>
                    <a:pt x="2209" y="0"/>
                  </a:moveTo>
                  <a:lnTo>
                    <a:pt x="0" y="0"/>
                  </a:lnTo>
                  <a:lnTo>
                    <a:pt x="0" y="158812"/>
                  </a:lnTo>
                  <a:lnTo>
                    <a:pt x="2209" y="161035"/>
                  </a:lnTo>
                  <a:lnTo>
                    <a:pt x="4419" y="161035"/>
                  </a:lnTo>
                  <a:lnTo>
                    <a:pt x="4419" y="110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6182" y="6541426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70" h="160020">
                  <a:moveTo>
                    <a:pt x="1103" y="0"/>
                  </a:moveTo>
                  <a:lnTo>
                    <a:pt x="0" y="0"/>
                  </a:lnTo>
                  <a:lnTo>
                    <a:pt x="0" y="159928"/>
                  </a:lnTo>
                  <a:lnTo>
                    <a:pt x="1103" y="15992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87282" y="654176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1270"/>
                  </a:moveTo>
                  <a:lnTo>
                    <a:pt x="2692" y="1270"/>
                  </a:lnTo>
                  <a:lnTo>
                    <a:pt x="26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0020"/>
                  </a:lnTo>
                  <a:lnTo>
                    <a:pt x="2108" y="160020"/>
                  </a:lnTo>
                  <a:lnTo>
                    <a:pt x="2108" y="161290"/>
                  </a:lnTo>
                  <a:lnTo>
                    <a:pt x="3314" y="161290"/>
                  </a:lnTo>
                  <a:lnTo>
                    <a:pt x="3314" y="160020"/>
                  </a:lnTo>
                  <a:lnTo>
                    <a:pt x="3314" y="127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90597" y="654303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1206" y="160020"/>
                  </a:lnTo>
                  <a:lnTo>
                    <a:pt x="1206" y="161290"/>
                  </a:lnTo>
                  <a:lnTo>
                    <a:pt x="3314" y="161290"/>
                  </a:lnTo>
                  <a:lnTo>
                    <a:pt x="3314" y="16002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93899" y="654303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14" y="1270"/>
                  </a:moveTo>
                  <a:lnTo>
                    <a:pt x="50" y="1270"/>
                  </a:lnTo>
                  <a:lnTo>
                    <a:pt x="5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2476" y="161290"/>
                  </a:lnTo>
                  <a:lnTo>
                    <a:pt x="2476" y="162560"/>
                  </a:lnTo>
                  <a:lnTo>
                    <a:pt x="3314" y="162560"/>
                  </a:lnTo>
                  <a:lnTo>
                    <a:pt x="3314" y="161290"/>
                  </a:lnTo>
                  <a:lnTo>
                    <a:pt x="3314" y="127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97231" y="6544762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0"/>
                  </a:lnTo>
                  <a:lnTo>
                    <a:pt x="0" y="161039"/>
                  </a:lnTo>
                  <a:lnTo>
                    <a:pt x="2208" y="161039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99436" y="6544309"/>
              <a:ext cx="5715" cy="163830"/>
            </a:xfrm>
            <a:custGeom>
              <a:avLst/>
              <a:gdLst/>
              <a:ahLst/>
              <a:cxnLst/>
              <a:rect l="l" t="t" r="r" b="b"/>
              <a:pathLst>
                <a:path w="5715" h="163829">
                  <a:moveTo>
                    <a:pt x="5511" y="2540"/>
                  </a:moveTo>
                  <a:lnTo>
                    <a:pt x="393" y="254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2159" y="161290"/>
                  </a:lnTo>
                  <a:lnTo>
                    <a:pt x="2159" y="163830"/>
                  </a:lnTo>
                  <a:lnTo>
                    <a:pt x="5511" y="163830"/>
                  </a:lnTo>
                  <a:lnTo>
                    <a:pt x="5511" y="161290"/>
                  </a:lnTo>
                  <a:lnTo>
                    <a:pt x="5511" y="254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04964" y="6546978"/>
              <a:ext cx="1270" cy="162560"/>
            </a:xfrm>
            <a:custGeom>
              <a:avLst/>
              <a:gdLst/>
              <a:ahLst/>
              <a:cxnLst/>
              <a:rect l="l" t="t" r="r" b="b"/>
              <a:pathLst>
                <a:path w="1270" h="162559">
                  <a:moveTo>
                    <a:pt x="0" y="0"/>
                  </a:moveTo>
                  <a:lnTo>
                    <a:pt x="0" y="161044"/>
                  </a:lnTo>
                  <a:lnTo>
                    <a:pt x="1088" y="162155"/>
                  </a:lnTo>
                  <a:lnTo>
                    <a:pt x="1088" y="2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06053" y="6549211"/>
              <a:ext cx="3810" cy="160020"/>
            </a:xfrm>
            <a:custGeom>
              <a:avLst/>
              <a:gdLst/>
              <a:ahLst/>
              <a:cxnLst/>
              <a:rect l="l" t="t" r="r" b="b"/>
              <a:pathLst>
                <a:path w="3809" h="160020">
                  <a:moveTo>
                    <a:pt x="3314" y="0"/>
                  </a:moveTo>
                  <a:lnTo>
                    <a:pt x="0" y="0"/>
                  </a:lnTo>
                  <a:lnTo>
                    <a:pt x="0" y="159931"/>
                  </a:lnTo>
                  <a:lnTo>
                    <a:pt x="3314" y="159931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09367" y="6549211"/>
              <a:ext cx="5715" cy="162560"/>
            </a:xfrm>
            <a:custGeom>
              <a:avLst/>
              <a:gdLst/>
              <a:ahLst/>
              <a:cxnLst/>
              <a:rect l="l" t="t" r="r" b="b"/>
              <a:pathLst>
                <a:path w="5715" h="162559">
                  <a:moveTo>
                    <a:pt x="0" y="0"/>
                  </a:moveTo>
                  <a:lnTo>
                    <a:pt x="0" y="159931"/>
                  </a:lnTo>
                  <a:lnTo>
                    <a:pt x="2208" y="162154"/>
                  </a:lnTo>
                  <a:lnTo>
                    <a:pt x="5523" y="162154"/>
                  </a:lnTo>
                  <a:lnTo>
                    <a:pt x="5523" y="1104"/>
                  </a:lnTo>
                  <a:lnTo>
                    <a:pt x="2208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14892" y="6550659"/>
              <a:ext cx="4445" cy="161290"/>
            </a:xfrm>
            <a:custGeom>
              <a:avLst/>
              <a:gdLst/>
              <a:ahLst/>
              <a:cxnLst/>
              <a:rect l="l" t="t" r="r" b="b"/>
              <a:pathLst>
                <a:path w="4445" h="161290">
                  <a:moveTo>
                    <a:pt x="4406" y="1270"/>
                  </a:moveTo>
                  <a:lnTo>
                    <a:pt x="3035" y="1270"/>
                  </a:lnTo>
                  <a:lnTo>
                    <a:pt x="303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4406" y="161290"/>
                  </a:lnTo>
                  <a:lnTo>
                    <a:pt x="4406" y="127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9312" y="6551929"/>
              <a:ext cx="5715" cy="162560"/>
            </a:xfrm>
            <a:custGeom>
              <a:avLst/>
              <a:gdLst/>
              <a:ahLst/>
              <a:cxnLst/>
              <a:rect l="l" t="t" r="r" b="b"/>
              <a:pathLst>
                <a:path w="5715" h="162559">
                  <a:moveTo>
                    <a:pt x="5511" y="1270"/>
                  </a:moveTo>
                  <a:lnTo>
                    <a:pt x="4432" y="1270"/>
                  </a:lnTo>
                  <a:lnTo>
                    <a:pt x="443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0020"/>
                  </a:lnTo>
                  <a:lnTo>
                    <a:pt x="4051" y="160020"/>
                  </a:lnTo>
                  <a:lnTo>
                    <a:pt x="4051" y="162560"/>
                  </a:lnTo>
                  <a:lnTo>
                    <a:pt x="5511" y="162560"/>
                  </a:lnTo>
                  <a:lnTo>
                    <a:pt x="5511" y="160020"/>
                  </a:lnTo>
                  <a:lnTo>
                    <a:pt x="5511" y="127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24836" y="6553656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61035"/>
                  </a:lnTo>
                  <a:lnTo>
                    <a:pt x="3314" y="161035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28138" y="6553200"/>
              <a:ext cx="5715" cy="162560"/>
            </a:xfrm>
            <a:custGeom>
              <a:avLst/>
              <a:gdLst/>
              <a:ahLst/>
              <a:cxnLst/>
              <a:rect l="l" t="t" r="r" b="b"/>
              <a:pathLst>
                <a:path w="5715" h="162559">
                  <a:moveTo>
                    <a:pt x="5524" y="2540"/>
                  </a:moveTo>
                  <a:lnTo>
                    <a:pt x="825" y="2540"/>
                  </a:lnTo>
                  <a:lnTo>
                    <a:pt x="82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863" y="161290"/>
                  </a:lnTo>
                  <a:lnTo>
                    <a:pt x="863" y="162560"/>
                  </a:lnTo>
                  <a:lnTo>
                    <a:pt x="5524" y="162560"/>
                  </a:lnTo>
                  <a:lnTo>
                    <a:pt x="5524" y="161290"/>
                  </a:lnTo>
                  <a:lnTo>
                    <a:pt x="5524" y="254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33675" y="6555866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14" y="1117"/>
                  </a:moveTo>
                  <a:lnTo>
                    <a:pt x="1092" y="0"/>
                  </a:lnTo>
                  <a:lnTo>
                    <a:pt x="0" y="0"/>
                  </a:lnTo>
                  <a:lnTo>
                    <a:pt x="0" y="159931"/>
                  </a:lnTo>
                  <a:lnTo>
                    <a:pt x="1092" y="159931"/>
                  </a:lnTo>
                  <a:lnTo>
                    <a:pt x="3314" y="162153"/>
                  </a:lnTo>
                  <a:lnTo>
                    <a:pt x="3314" y="1117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36990" y="6556984"/>
              <a:ext cx="6985" cy="163830"/>
            </a:xfrm>
            <a:custGeom>
              <a:avLst/>
              <a:gdLst/>
              <a:ahLst/>
              <a:cxnLst/>
              <a:rect l="l" t="t" r="r" b="b"/>
              <a:pathLst>
                <a:path w="6984" h="163829">
                  <a:moveTo>
                    <a:pt x="1079" y="0"/>
                  </a:moveTo>
                  <a:lnTo>
                    <a:pt x="0" y="0"/>
                  </a:lnTo>
                  <a:lnTo>
                    <a:pt x="0" y="161048"/>
                  </a:lnTo>
                  <a:lnTo>
                    <a:pt x="1079" y="161048"/>
                  </a:lnTo>
                  <a:lnTo>
                    <a:pt x="1079" y="0"/>
                  </a:lnTo>
                  <a:close/>
                </a:path>
                <a:path w="6984" h="163829">
                  <a:moveTo>
                    <a:pt x="3289" y="0"/>
                  </a:moveTo>
                  <a:lnTo>
                    <a:pt x="1092" y="0"/>
                  </a:lnTo>
                  <a:lnTo>
                    <a:pt x="1092" y="161048"/>
                  </a:lnTo>
                  <a:lnTo>
                    <a:pt x="3289" y="161048"/>
                  </a:lnTo>
                  <a:lnTo>
                    <a:pt x="3289" y="0"/>
                  </a:lnTo>
                  <a:close/>
                </a:path>
                <a:path w="6984" h="163829">
                  <a:moveTo>
                    <a:pt x="4394" y="0"/>
                  </a:moveTo>
                  <a:lnTo>
                    <a:pt x="3302" y="0"/>
                  </a:lnTo>
                  <a:lnTo>
                    <a:pt x="3302" y="161048"/>
                  </a:lnTo>
                  <a:lnTo>
                    <a:pt x="4394" y="161048"/>
                  </a:lnTo>
                  <a:lnTo>
                    <a:pt x="4394" y="0"/>
                  </a:lnTo>
                  <a:close/>
                </a:path>
                <a:path w="6984" h="163829">
                  <a:moveTo>
                    <a:pt x="6629" y="2209"/>
                  </a:moveTo>
                  <a:lnTo>
                    <a:pt x="4419" y="0"/>
                  </a:lnTo>
                  <a:lnTo>
                    <a:pt x="4419" y="161048"/>
                  </a:lnTo>
                  <a:lnTo>
                    <a:pt x="6629" y="163258"/>
                  </a:lnTo>
                  <a:lnTo>
                    <a:pt x="6629" y="220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43619" y="6559206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2197" y="0"/>
                  </a:moveTo>
                  <a:lnTo>
                    <a:pt x="0" y="0"/>
                  </a:lnTo>
                  <a:lnTo>
                    <a:pt x="0" y="161036"/>
                  </a:lnTo>
                  <a:lnTo>
                    <a:pt x="2197" y="161036"/>
                  </a:lnTo>
                  <a:lnTo>
                    <a:pt x="2197" y="0"/>
                  </a:lnTo>
                  <a:close/>
                </a:path>
                <a:path w="3809" h="161290">
                  <a:moveTo>
                    <a:pt x="3302" y="0"/>
                  </a:moveTo>
                  <a:lnTo>
                    <a:pt x="2209" y="0"/>
                  </a:lnTo>
                  <a:lnTo>
                    <a:pt x="2209" y="161036"/>
                  </a:lnTo>
                  <a:lnTo>
                    <a:pt x="3302" y="16103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46934" y="6559206"/>
              <a:ext cx="6985" cy="162560"/>
            </a:xfrm>
            <a:custGeom>
              <a:avLst/>
              <a:gdLst/>
              <a:ahLst/>
              <a:cxnLst/>
              <a:rect l="l" t="t" r="r" b="b"/>
              <a:pathLst>
                <a:path w="6984" h="162559">
                  <a:moveTo>
                    <a:pt x="5511" y="1612"/>
                  </a:moveTo>
                  <a:lnTo>
                    <a:pt x="3187" y="1612"/>
                  </a:lnTo>
                  <a:lnTo>
                    <a:pt x="3187" y="342"/>
                  </a:lnTo>
                  <a:lnTo>
                    <a:pt x="2197" y="342"/>
                  </a:lnTo>
                  <a:lnTo>
                    <a:pt x="2197" y="0"/>
                  </a:lnTo>
                  <a:lnTo>
                    <a:pt x="0" y="0"/>
                  </a:lnTo>
                  <a:lnTo>
                    <a:pt x="0" y="161036"/>
                  </a:lnTo>
                  <a:lnTo>
                    <a:pt x="2197" y="161036"/>
                  </a:lnTo>
                  <a:lnTo>
                    <a:pt x="2197" y="161632"/>
                  </a:lnTo>
                  <a:lnTo>
                    <a:pt x="5511" y="161632"/>
                  </a:lnTo>
                  <a:lnTo>
                    <a:pt x="5511" y="1612"/>
                  </a:lnTo>
                  <a:close/>
                </a:path>
                <a:path w="6984" h="162559">
                  <a:moveTo>
                    <a:pt x="6604" y="1104"/>
                  </a:moveTo>
                  <a:lnTo>
                    <a:pt x="5524" y="1104"/>
                  </a:lnTo>
                  <a:lnTo>
                    <a:pt x="5524" y="162140"/>
                  </a:lnTo>
                  <a:lnTo>
                    <a:pt x="6604" y="162140"/>
                  </a:lnTo>
                  <a:lnTo>
                    <a:pt x="6604" y="1104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3564" y="6560311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29">
                  <a:moveTo>
                    <a:pt x="2197" y="0"/>
                  </a:moveTo>
                  <a:lnTo>
                    <a:pt x="0" y="0"/>
                  </a:lnTo>
                  <a:lnTo>
                    <a:pt x="0" y="161036"/>
                  </a:lnTo>
                  <a:lnTo>
                    <a:pt x="2197" y="161036"/>
                  </a:lnTo>
                  <a:lnTo>
                    <a:pt x="2197" y="0"/>
                  </a:lnTo>
                  <a:close/>
                </a:path>
                <a:path w="3809" h="163829">
                  <a:moveTo>
                    <a:pt x="3314" y="2222"/>
                  </a:moveTo>
                  <a:lnTo>
                    <a:pt x="2209" y="0"/>
                  </a:lnTo>
                  <a:lnTo>
                    <a:pt x="2209" y="161036"/>
                  </a:lnTo>
                  <a:lnTo>
                    <a:pt x="3314" y="163258"/>
                  </a:lnTo>
                  <a:lnTo>
                    <a:pt x="3314" y="22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56866" y="6562534"/>
              <a:ext cx="8890" cy="161290"/>
            </a:xfrm>
            <a:custGeom>
              <a:avLst/>
              <a:gdLst/>
              <a:ahLst/>
              <a:cxnLst/>
              <a:rect l="l" t="t" r="r" b="b"/>
              <a:pathLst>
                <a:path w="8890" h="161290">
                  <a:moveTo>
                    <a:pt x="2197" y="0"/>
                  </a:moveTo>
                  <a:lnTo>
                    <a:pt x="0" y="0"/>
                  </a:lnTo>
                  <a:lnTo>
                    <a:pt x="0" y="161036"/>
                  </a:lnTo>
                  <a:lnTo>
                    <a:pt x="2197" y="161036"/>
                  </a:lnTo>
                  <a:lnTo>
                    <a:pt x="2197" y="0"/>
                  </a:lnTo>
                  <a:close/>
                </a:path>
                <a:path w="8890" h="161290">
                  <a:moveTo>
                    <a:pt x="8826" y="0"/>
                  </a:moveTo>
                  <a:lnTo>
                    <a:pt x="2209" y="0"/>
                  </a:lnTo>
                  <a:lnTo>
                    <a:pt x="2209" y="161036"/>
                  </a:lnTo>
                  <a:lnTo>
                    <a:pt x="8826" y="161036"/>
                  </a:lnTo>
                  <a:lnTo>
                    <a:pt x="8826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65705" y="6562089"/>
              <a:ext cx="6985" cy="162560"/>
            </a:xfrm>
            <a:custGeom>
              <a:avLst/>
              <a:gdLst/>
              <a:ahLst/>
              <a:cxnLst/>
              <a:rect l="l" t="t" r="r" b="b"/>
              <a:pathLst>
                <a:path w="6984" h="162559">
                  <a:moveTo>
                    <a:pt x="6629" y="1270"/>
                  </a:moveTo>
                  <a:lnTo>
                    <a:pt x="2387" y="1270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2641" y="161290"/>
                  </a:lnTo>
                  <a:lnTo>
                    <a:pt x="2641" y="162560"/>
                  </a:lnTo>
                  <a:lnTo>
                    <a:pt x="6629" y="162560"/>
                  </a:lnTo>
                  <a:lnTo>
                    <a:pt x="6629" y="161290"/>
                  </a:lnTo>
                  <a:lnTo>
                    <a:pt x="6629" y="12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72334" y="6563638"/>
              <a:ext cx="5715" cy="161290"/>
            </a:xfrm>
            <a:custGeom>
              <a:avLst/>
              <a:gdLst/>
              <a:ahLst/>
              <a:cxnLst/>
              <a:rect l="l" t="t" r="r" b="b"/>
              <a:pathLst>
                <a:path w="5715" h="161290">
                  <a:moveTo>
                    <a:pt x="5524" y="0"/>
                  </a:moveTo>
                  <a:lnTo>
                    <a:pt x="0" y="0"/>
                  </a:lnTo>
                  <a:lnTo>
                    <a:pt x="0" y="161048"/>
                  </a:lnTo>
                  <a:lnTo>
                    <a:pt x="5524" y="161048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7846" y="6563359"/>
              <a:ext cx="8890" cy="163830"/>
            </a:xfrm>
            <a:custGeom>
              <a:avLst/>
              <a:gdLst/>
              <a:ahLst/>
              <a:cxnLst/>
              <a:rect l="l" t="t" r="r" b="b"/>
              <a:pathLst>
                <a:path w="8890" h="163829">
                  <a:moveTo>
                    <a:pt x="8877" y="2540"/>
                  </a:moveTo>
                  <a:lnTo>
                    <a:pt x="3810" y="254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3937" y="161290"/>
                  </a:lnTo>
                  <a:lnTo>
                    <a:pt x="3937" y="163830"/>
                  </a:lnTo>
                  <a:lnTo>
                    <a:pt x="8877" y="163830"/>
                  </a:lnTo>
                  <a:lnTo>
                    <a:pt x="8877" y="161290"/>
                  </a:lnTo>
                  <a:lnTo>
                    <a:pt x="8877" y="254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86735" y="6565860"/>
              <a:ext cx="6985" cy="161290"/>
            </a:xfrm>
            <a:custGeom>
              <a:avLst/>
              <a:gdLst/>
              <a:ahLst/>
              <a:cxnLst/>
              <a:rect l="l" t="t" r="r" b="b"/>
              <a:pathLst>
                <a:path w="6984" h="161290">
                  <a:moveTo>
                    <a:pt x="6630" y="0"/>
                  </a:moveTo>
                  <a:lnTo>
                    <a:pt x="0" y="0"/>
                  </a:lnTo>
                  <a:lnTo>
                    <a:pt x="0" y="161048"/>
                  </a:lnTo>
                  <a:lnTo>
                    <a:pt x="6630" y="161048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93365" y="6565900"/>
              <a:ext cx="8255" cy="162560"/>
            </a:xfrm>
            <a:custGeom>
              <a:avLst/>
              <a:gdLst/>
              <a:ahLst/>
              <a:cxnLst/>
              <a:rect l="l" t="t" r="r" b="b"/>
              <a:pathLst>
                <a:path w="8254" h="162559">
                  <a:moveTo>
                    <a:pt x="7734" y="1270"/>
                  </a:moveTo>
                  <a:lnTo>
                    <a:pt x="660" y="1270"/>
                  </a:lnTo>
                  <a:lnTo>
                    <a:pt x="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901" y="161290"/>
                  </a:lnTo>
                  <a:lnTo>
                    <a:pt x="901" y="162560"/>
                  </a:lnTo>
                  <a:lnTo>
                    <a:pt x="7734" y="162560"/>
                  </a:lnTo>
                  <a:lnTo>
                    <a:pt x="7734" y="161290"/>
                  </a:lnTo>
                  <a:lnTo>
                    <a:pt x="7734" y="127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1098" y="6566979"/>
              <a:ext cx="4445" cy="161290"/>
            </a:xfrm>
            <a:custGeom>
              <a:avLst/>
              <a:gdLst/>
              <a:ahLst/>
              <a:cxnLst/>
              <a:rect l="l" t="t" r="r" b="b"/>
              <a:pathLst>
                <a:path w="4445" h="161290">
                  <a:moveTo>
                    <a:pt x="4419" y="0"/>
                  </a:moveTo>
                  <a:lnTo>
                    <a:pt x="0" y="0"/>
                  </a:lnTo>
                  <a:lnTo>
                    <a:pt x="0" y="161036"/>
                  </a:lnTo>
                  <a:lnTo>
                    <a:pt x="4419" y="161036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13944" y="6511411"/>
              <a:ext cx="2540" cy="162560"/>
            </a:xfrm>
            <a:custGeom>
              <a:avLst/>
              <a:gdLst/>
              <a:ahLst/>
              <a:cxnLst/>
              <a:rect l="l" t="t" r="r" b="b"/>
              <a:pathLst>
                <a:path w="2540" h="162559">
                  <a:moveTo>
                    <a:pt x="2209" y="0"/>
                  </a:moveTo>
                  <a:lnTo>
                    <a:pt x="0" y="0"/>
                  </a:lnTo>
                  <a:lnTo>
                    <a:pt x="0" y="162197"/>
                  </a:lnTo>
                  <a:lnTo>
                    <a:pt x="2209" y="159975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12840" y="6512520"/>
              <a:ext cx="1270" cy="163830"/>
            </a:xfrm>
            <a:custGeom>
              <a:avLst/>
              <a:gdLst/>
              <a:ahLst/>
              <a:cxnLst/>
              <a:rect l="l" t="t" r="r" b="b"/>
              <a:pathLst>
                <a:path w="1270" h="163829">
                  <a:moveTo>
                    <a:pt x="1103" y="0"/>
                  </a:moveTo>
                  <a:lnTo>
                    <a:pt x="0" y="2220"/>
                  </a:lnTo>
                  <a:lnTo>
                    <a:pt x="0" y="163308"/>
                  </a:lnTo>
                  <a:lnTo>
                    <a:pt x="1103" y="1610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510630" y="6514741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0"/>
                  </a:lnTo>
                  <a:lnTo>
                    <a:pt x="0" y="161086"/>
                  </a:lnTo>
                  <a:lnTo>
                    <a:pt x="2208" y="16108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508420" y="6514741"/>
              <a:ext cx="2540" cy="162560"/>
            </a:xfrm>
            <a:custGeom>
              <a:avLst/>
              <a:gdLst/>
              <a:ahLst/>
              <a:cxnLst/>
              <a:rect l="l" t="t" r="r" b="b"/>
              <a:pathLst>
                <a:path w="2540" h="162559">
                  <a:moveTo>
                    <a:pt x="2209" y="0"/>
                  </a:moveTo>
                  <a:lnTo>
                    <a:pt x="0" y="1110"/>
                  </a:lnTo>
                  <a:lnTo>
                    <a:pt x="0" y="162197"/>
                  </a:lnTo>
                  <a:lnTo>
                    <a:pt x="2209" y="16108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507317" y="6515852"/>
              <a:ext cx="1270" cy="161290"/>
            </a:xfrm>
            <a:custGeom>
              <a:avLst/>
              <a:gdLst/>
              <a:ahLst/>
              <a:cxnLst/>
              <a:rect l="l" t="t" r="r" b="b"/>
              <a:pathLst>
                <a:path w="1270" h="161290">
                  <a:moveTo>
                    <a:pt x="1103" y="0"/>
                  </a:moveTo>
                  <a:lnTo>
                    <a:pt x="0" y="0"/>
                  </a:lnTo>
                  <a:lnTo>
                    <a:pt x="0" y="161086"/>
                  </a:lnTo>
                  <a:lnTo>
                    <a:pt x="1103" y="1610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505107" y="6515852"/>
              <a:ext cx="2540" cy="163830"/>
            </a:xfrm>
            <a:custGeom>
              <a:avLst/>
              <a:gdLst/>
              <a:ahLst/>
              <a:cxnLst/>
              <a:rect l="l" t="t" r="r" b="b"/>
              <a:pathLst>
                <a:path w="2540" h="163829">
                  <a:moveTo>
                    <a:pt x="2208" y="0"/>
                  </a:moveTo>
                  <a:lnTo>
                    <a:pt x="0" y="2250"/>
                  </a:lnTo>
                  <a:lnTo>
                    <a:pt x="0" y="163307"/>
                  </a:lnTo>
                  <a:lnTo>
                    <a:pt x="2208" y="16108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504001" y="6518104"/>
              <a:ext cx="1270" cy="162560"/>
            </a:xfrm>
            <a:custGeom>
              <a:avLst/>
              <a:gdLst/>
              <a:ahLst/>
              <a:cxnLst/>
              <a:rect l="l" t="t" r="r" b="b"/>
              <a:pathLst>
                <a:path w="1270" h="162559">
                  <a:moveTo>
                    <a:pt x="1103" y="0"/>
                  </a:moveTo>
                  <a:lnTo>
                    <a:pt x="0" y="1109"/>
                  </a:lnTo>
                  <a:lnTo>
                    <a:pt x="0" y="162151"/>
                  </a:lnTo>
                  <a:lnTo>
                    <a:pt x="1103" y="161055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501791" y="6519215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0"/>
                  </a:lnTo>
                  <a:lnTo>
                    <a:pt x="0" y="161039"/>
                  </a:lnTo>
                  <a:lnTo>
                    <a:pt x="2208" y="161039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98468" y="6518909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29">
                  <a:moveTo>
                    <a:pt x="3314" y="0"/>
                  </a:moveTo>
                  <a:lnTo>
                    <a:pt x="2832" y="0"/>
                  </a:lnTo>
                  <a:lnTo>
                    <a:pt x="2832" y="254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2705" y="163830"/>
                  </a:lnTo>
                  <a:lnTo>
                    <a:pt x="2705" y="161290"/>
                  </a:lnTo>
                  <a:lnTo>
                    <a:pt x="3314" y="161290"/>
                  </a:lnTo>
                  <a:lnTo>
                    <a:pt x="3314" y="254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97373" y="6521436"/>
              <a:ext cx="1270" cy="162560"/>
            </a:xfrm>
            <a:custGeom>
              <a:avLst/>
              <a:gdLst/>
              <a:ahLst/>
              <a:cxnLst/>
              <a:rect l="l" t="t" r="r" b="b"/>
              <a:pathLst>
                <a:path w="1270" h="162559">
                  <a:moveTo>
                    <a:pt x="1104" y="0"/>
                  </a:moveTo>
                  <a:lnTo>
                    <a:pt x="0" y="1110"/>
                  </a:lnTo>
                  <a:lnTo>
                    <a:pt x="0" y="162151"/>
                  </a:lnTo>
                  <a:lnTo>
                    <a:pt x="1104" y="161041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94048" y="6522553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29">
                  <a:moveTo>
                    <a:pt x="3314" y="0"/>
                  </a:moveTo>
                  <a:lnTo>
                    <a:pt x="1103" y="2221"/>
                  </a:lnTo>
                  <a:lnTo>
                    <a:pt x="0" y="2221"/>
                  </a:lnTo>
                  <a:lnTo>
                    <a:pt x="0" y="163259"/>
                  </a:lnTo>
                  <a:lnTo>
                    <a:pt x="1103" y="163259"/>
                  </a:lnTo>
                  <a:lnTo>
                    <a:pt x="3314" y="161037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491849" y="6524767"/>
              <a:ext cx="2540" cy="162560"/>
            </a:xfrm>
            <a:custGeom>
              <a:avLst/>
              <a:gdLst/>
              <a:ahLst/>
              <a:cxnLst/>
              <a:rect l="l" t="t" r="r" b="b"/>
              <a:pathLst>
                <a:path w="2540" h="162559">
                  <a:moveTo>
                    <a:pt x="2208" y="0"/>
                  </a:moveTo>
                  <a:lnTo>
                    <a:pt x="0" y="2219"/>
                  </a:lnTo>
                  <a:lnTo>
                    <a:pt x="0" y="162150"/>
                  </a:lnTo>
                  <a:lnTo>
                    <a:pt x="2208" y="16104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489640" y="6526989"/>
              <a:ext cx="2540" cy="160020"/>
            </a:xfrm>
            <a:custGeom>
              <a:avLst/>
              <a:gdLst/>
              <a:ahLst/>
              <a:cxnLst/>
              <a:rect l="l" t="t" r="r" b="b"/>
              <a:pathLst>
                <a:path w="2540" h="160020">
                  <a:moveTo>
                    <a:pt x="2208" y="0"/>
                  </a:moveTo>
                  <a:lnTo>
                    <a:pt x="0" y="0"/>
                  </a:lnTo>
                  <a:lnTo>
                    <a:pt x="0" y="159928"/>
                  </a:lnTo>
                  <a:lnTo>
                    <a:pt x="2208" y="15992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488504" y="6526989"/>
              <a:ext cx="1270" cy="162560"/>
            </a:xfrm>
            <a:custGeom>
              <a:avLst/>
              <a:gdLst/>
              <a:ahLst/>
              <a:cxnLst/>
              <a:rect l="l" t="t" r="r" b="b"/>
              <a:pathLst>
                <a:path w="1270" h="162559">
                  <a:moveTo>
                    <a:pt x="1134" y="0"/>
                  </a:moveTo>
                  <a:lnTo>
                    <a:pt x="0" y="1109"/>
                  </a:lnTo>
                  <a:lnTo>
                    <a:pt x="0" y="162151"/>
                  </a:lnTo>
                  <a:lnTo>
                    <a:pt x="1134" y="159929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486293" y="6528098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0"/>
                  </a:lnTo>
                  <a:lnTo>
                    <a:pt x="0" y="161039"/>
                  </a:lnTo>
                  <a:lnTo>
                    <a:pt x="2208" y="161039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485188" y="6528098"/>
              <a:ext cx="1270" cy="162560"/>
            </a:xfrm>
            <a:custGeom>
              <a:avLst/>
              <a:gdLst/>
              <a:ahLst/>
              <a:cxnLst/>
              <a:rect l="l" t="t" r="r" b="b"/>
              <a:pathLst>
                <a:path w="1270" h="162559">
                  <a:moveTo>
                    <a:pt x="1104" y="0"/>
                  </a:moveTo>
                  <a:lnTo>
                    <a:pt x="0" y="2220"/>
                  </a:lnTo>
                  <a:lnTo>
                    <a:pt x="0" y="162151"/>
                  </a:lnTo>
                  <a:lnTo>
                    <a:pt x="1104" y="161040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482980" y="6530319"/>
              <a:ext cx="2540" cy="160020"/>
            </a:xfrm>
            <a:custGeom>
              <a:avLst/>
              <a:gdLst/>
              <a:ahLst/>
              <a:cxnLst/>
              <a:rect l="l" t="t" r="r" b="b"/>
              <a:pathLst>
                <a:path w="2540" h="160020">
                  <a:moveTo>
                    <a:pt x="2208" y="0"/>
                  </a:moveTo>
                  <a:lnTo>
                    <a:pt x="0" y="0"/>
                  </a:lnTo>
                  <a:lnTo>
                    <a:pt x="0" y="159928"/>
                  </a:lnTo>
                  <a:lnTo>
                    <a:pt x="2208" y="15992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479659" y="653033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14" y="0"/>
                  </a:moveTo>
                  <a:lnTo>
                    <a:pt x="2654" y="0"/>
                  </a:lnTo>
                  <a:lnTo>
                    <a:pt x="2654" y="1270"/>
                  </a:lnTo>
                  <a:lnTo>
                    <a:pt x="0" y="1270"/>
                  </a:lnTo>
                  <a:lnTo>
                    <a:pt x="0" y="160020"/>
                  </a:lnTo>
                  <a:lnTo>
                    <a:pt x="0" y="162560"/>
                  </a:lnTo>
                  <a:lnTo>
                    <a:pt x="2628" y="162560"/>
                  </a:lnTo>
                  <a:lnTo>
                    <a:pt x="2628" y="160020"/>
                  </a:lnTo>
                  <a:lnTo>
                    <a:pt x="3314" y="160020"/>
                  </a:lnTo>
                  <a:lnTo>
                    <a:pt x="3314" y="127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478559" y="6531430"/>
              <a:ext cx="1270" cy="163830"/>
            </a:xfrm>
            <a:custGeom>
              <a:avLst/>
              <a:gdLst/>
              <a:ahLst/>
              <a:cxnLst/>
              <a:rect l="l" t="t" r="r" b="b"/>
              <a:pathLst>
                <a:path w="1270" h="163829">
                  <a:moveTo>
                    <a:pt x="1103" y="0"/>
                  </a:moveTo>
                  <a:lnTo>
                    <a:pt x="0" y="2220"/>
                  </a:lnTo>
                  <a:lnTo>
                    <a:pt x="0" y="163261"/>
                  </a:lnTo>
                  <a:lnTo>
                    <a:pt x="1103" y="16104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475239" y="6534150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161290"/>
                  </a:lnTo>
                  <a:lnTo>
                    <a:pt x="990" y="161290"/>
                  </a:lnTo>
                  <a:lnTo>
                    <a:pt x="990" y="160020"/>
                  </a:lnTo>
                  <a:lnTo>
                    <a:pt x="3314" y="16002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473035" y="6534761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0"/>
                  </a:lnTo>
                  <a:lnTo>
                    <a:pt x="0" y="161039"/>
                  </a:lnTo>
                  <a:lnTo>
                    <a:pt x="2208" y="161039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469715" y="6534150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29">
                  <a:moveTo>
                    <a:pt x="3314" y="0"/>
                  </a:moveTo>
                  <a:lnTo>
                    <a:pt x="2984" y="0"/>
                  </a:lnTo>
                  <a:lnTo>
                    <a:pt x="2984" y="254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1308" y="163830"/>
                  </a:lnTo>
                  <a:lnTo>
                    <a:pt x="1308" y="161290"/>
                  </a:lnTo>
                  <a:lnTo>
                    <a:pt x="3314" y="161290"/>
                  </a:lnTo>
                  <a:lnTo>
                    <a:pt x="3314" y="254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466388" y="653668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27" y="0"/>
                  </a:moveTo>
                  <a:lnTo>
                    <a:pt x="2654" y="0"/>
                  </a:lnTo>
                  <a:lnTo>
                    <a:pt x="2654" y="127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0" y="162560"/>
                  </a:lnTo>
                  <a:lnTo>
                    <a:pt x="520" y="162560"/>
                  </a:lnTo>
                  <a:lnTo>
                    <a:pt x="520" y="161290"/>
                  </a:lnTo>
                  <a:lnTo>
                    <a:pt x="3327" y="161290"/>
                  </a:lnTo>
                  <a:lnTo>
                    <a:pt x="3327" y="1270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463085" y="6538098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29">
                  <a:moveTo>
                    <a:pt x="3314" y="0"/>
                  </a:moveTo>
                  <a:lnTo>
                    <a:pt x="1103" y="2221"/>
                  </a:lnTo>
                  <a:lnTo>
                    <a:pt x="0" y="2221"/>
                  </a:lnTo>
                  <a:lnTo>
                    <a:pt x="0" y="163258"/>
                  </a:lnTo>
                  <a:lnTo>
                    <a:pt x="1103" y="161036"/>
                  </a:lnTo>
                  <a:lnTo>
                    <a:pt x="3314" y="16103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460883" y="6540314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1109"/>
                  </a:lnTo>
                  <a:lnTo>
                    <a:pt x="0" y="161039"/>
                  </a:lnTo>
                  <a:lnTo>
                    <a:pt x="2208" y="161039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456456" y="6541426"/>
              <a:ext cx="4445" cy="163830"/>
            </a:xfrm>
            <a:custGeom>
              <a:avLst/>
              <a:gdLst/>
              <a:ahLst/>
              <a:cxnLst/>
              <a:rect l="l" t="t" r="r" b="b"/>
              <a:pathLst>
                <a:path w="4445" h="163829">
                  <a:moveTo>
                    <a:pt x="4418" y="0"/>
                  </a:moveTo>
                  <a:lnTo>
                    <a:pt x="3313" y="0"/>
                  </a:lnTo>
                  <a:lnTo>
                    <a:pt x="1103" y="2221"/>
                  </a:lnTo>
                  <a:lnTo>
                    <a:pt x="0" y="2221"/>
                  </a:lnTo>
                  <a:lnTo>
                    <a:pt x="0" y="163271"/>
                  </a:lnTo>
                  <a:lnTo>
                    <a:pt x="1103" y="161048"/>
                  </a:lnTo>
                  <a:lnTo>
                    <a:pt x="3313" y="161048"/>
                  </a:lnTo>
                  <a:lnTo>
                    <a:pt x="4418" y="159931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454252" y="6543646"/>
              <a:ext cx="2540" cy="161290"/>
            </a:xfrm>
            <a:custGeom>
              <a:avLst/>
              <a:gdLst/>
              <a:ahLst/>
              <a:cxnLst/>
              <a:rect l="l" t="t" r="r" b="b"/>
              <a:pathLst>
                <a:path w="2540" h="161290">
                  <a:moveTo>
                    <a:pt x="2208" y="0"/>
                  </a:moveTo>
                  <a:lnTo>
                    <a:pt x="0" y="1109"/>
                  </a:lnTo>
                  <a:lnTo>
                    <a:pt x="0" y="161044"/>
                  </a:lnTo>
                  <a:lnTo>
                    <a:pt x="2208" y="161044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450932" y="654430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1397" y="0"/>
                  </a:lnTo>
                  <a:lnTo>
                    <a:pt x="1397" y="2540"/>
                  </a:lnTo>
                  <a:lnTo>
                    <a:pt x="0" y="2540"/>
                  </a:lnTo>
                  <a:lnTo>
                    <a:pt x="0" y="160020"/>
                  </a:lnTo>
                  <a:lnTo>
                    <a:pt x="0" y="161290"/>
                  </a:lnTo>
                  <a:lnTo>
                    <a:pt x="1663" y="161290"/>
                  </a:lnTo>
                  <a:lnTo>
                    <a:pt x="1663" y="160020"/>
                  </a:lnTo>
                  <a:lnTo>
                    <a:pt x="3314" y="160020"/>
                  </a:lnTo>
                  <a:lnTo>
                    <a:pt x="3314" y="254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447617" y="6546988"/>
              <a:ext cx="3810" cy="159385"/>
            </a:xfrm>
            <a:custGeom>
              <a:avLst/>
              <a:gdLst/>
              <a:ahLst/>
              <a:cxnLst/>
              <a:rect l="l" t="t" r="r" b="b"/>
              <a:pathLst>
                <a:path w="3809" h="159384">
                  <a:moveTo>
                    <a:pt x="3314" y="0"/>
                  </a:moveTo>
                  <a:lnTo>
                    <a:pt x="0" y="0"/>
                  </a:lnTo>
                  <a:lnTo>
                    <a:pt x="0" y="158814"/>
                  </a:lnTo>
                  <a:lnTo>
                    <a:pt x="3314" y="158814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442092" y="6546988"/>
              <a:ext cx="5715" cy="161290"/>
            </a:xfrm>
            <a:custGeom>
              <a:avLst/>
              <a:gdLst/>
              <a:ahLst/>
              <a:cxnLst/>
              <a:rect l="l" t="t" r="r" b="b"/>
              <a:pathLst>
                <a:path w="5715" h="161290">
                  <a:moveTo>
                    <a:pt x="5523" y="0"/>
                  </a:moveTo>
                  <a:lnTo>
                    <a:pt x="3313" y="2221"/>
                  </a:lnTo>
                  <a:lnTo>
                    <a:pt x="0" y="2221"/>
                  </a:lnTo>
                  <a:lnTo>
                    <a:pt x="0" y="161036"/>
                  </a:lnTo>
                  <a:lnTo>
                    <a:pt x="3313" y="161036"/>
                  </a:lnTo>
                  <a:lnTo>
                    <a:pt x="5523" y="158812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437673" y="6549389"/>
              <a:ext cx="4445" cy="160020"/>
            </a:xfrm>
            <a:custGeom>
              <a:avLst/>
              <a:gdLst/>
              <a:ahLst/>
              <a:cxnLst/>
              <a:rect l="l" t="t" r="r" b="b"/>
              <a:pathLst>
                <a:path w="4445" h="160020">
                  <a:moveTo>
                    <a:pt x="4406" y="0"/>
                  </a:moveTo>
                  <a:lnTo>
                    <a:pt x="3594" y="0"/>
                  </a:lnTo>
                  <a:lnTo>
                    <a:pt x="3594" y="1270"/>
                  </a:lnTo>
                  <a:lnTo>
                    <a:pt x="0" y="1270"/>
                  </a:lnTo>
                  <a:lnTo>
                    <a:pt x="0" y="158750"/>
                  </a:lnTo>
                  <a:lnTo>
                    <a:pt x="0" y="160020"/>
                  </a:lnTo>
                  <a:lnTo>
                    <a:pt x="3670" y="160020"/>
                  </a:lnTo>
                  <a:lnTo>
                    <a:pt x="3670" y="158750"/>
                  </a:lnTo>
                  <a:lnTo>
                    <a:pt x="4406" y="158750"/>
                  </a:lnTo>
                  <a:lnTo>
                    <a:pt x="4406" y="1270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434358" y="655065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114" y="0"/>
                  </a:lnTo>
                  <a:lnTo>
                    <a:pt x="114" y="1270"/>
                  </a:lnTo>
                  <a:lnTo>
                    <a:pt x="0" y="158750"/>
                  </a:lnTo>
                  <a:lnTo>
                    <a:pt x="0" y="161290"/>
                  </a:lnTo>
                  <a:lnTo>
                    <a:pt x="1778" y="161290"/>
                  </a:lnTo>
                  <a:lnTo>
                    <a:pt x="1778" y="158750"/>
                  </a:lnTo>
                  <a:lnTo>
                    <a:pt x="3314" y="158750"/>
                  </a:lnTo>
                  <a:lnTo>
                    <a:pt x="3314" y="127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428833" y="6551929"/>
              <a:ext cx="5715" cy="160020"/>
            </a:xfrm>
            <a:custGeom>
              <a:avLst/>
              <a:gdLst/>
              <a:ahLst/>
              <a:cxnLst/>
              <a:rect l="l" t="t" r="r" b="b"/>
              <a:pathLst>
                <a:path w="5715" h="160020">
                  <a:moveTo>
                    <a:pt x="5511" y="0"/>
                  </a:moveTo>
                  <a:lnTo>
                    <a:pt x="533" y="0"/>
                  </a:lnTo>
                  <a:lnTo>
                    <a:pt x="533" y="1270"/>
                  </a:lnTo>
                  <a:lnTo>
                    <a:pt x="0" y="1270"/>
                  </a:lnTo>
                  <a:lnTo>
                    <a:pt x="0" y="160020"/>
                  </a:lnTo>
                  <a:lnTo>
                    <a:pt x="5511" y="160020"/>
                  </a:lnTo>
                  <a:lnTo>
                    <a:pt x="5511" y="1270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425519" y="6553200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0" y="161290"/>
                  </a:lnTo>
                  <a:lnTo>
                    <a:pt x="723" y="161290"/>
                  </a:lnTo>
                  <a:lnTo>
                    <a:pt x="723" y="158750"/>
                  </a:lnTo>
                  <a:lnTo>
                    <a:pt x="3314" y="15875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418890" y="6553200"/>
              <a:ext cx="6985" cy="162560"/>
            </a:xfrm>
            <a:custGeom>
              <a:avLst/>
              <a:gdLst/>
              <a:ahLst/>
              <a:cxnLst/>
              <a:rect l="l" t="t" r="r" b="b"/>
              <a:pathLst>
                <a:path w="6984" h="162559">
                  <a:moveTo>
                    <a:pt x="6629" y="0"/>
                  </a:moveTo>
                  <a:lnTo>
                    <a:pt x="4000" y="0"/>
                  </a:lnTo>
                  <a:lnTo>
                    <a:pt x="4000" y="254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2560"/>
                  </a:lnTo>
                  <a:lnTo>
                    <a:pt x="2438" y="162560"/>
                  </a:lnTo>
                  <a:lnTo>
                    <a:pt x="2438" y="161290"/>
                  </a:lnTo>
                  <a:lnTo>
                    <a:pt x="6629" y="161290"/>
                  </a:lnTo>
                  <a:lnTo>
                    <a:pt x="6629" y="2540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415574" y="655573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14" y="0"/>
                  </a:moveTo>
                  <a:lnTo>
                    <a:pt x="2298" y="0"/>
                  </a:lnTo>
                  <a:lnTo>
                    <a:pt x="2298" y="1270"/>
                  </a:lnTo>
                  <a:lnTo>
                    <a:pt x="0" y="1270"/>
                  </a:lnTo>
                  <a:lnTo>
                    <a:pt x="0" y="160020"/>
                  </a:lnTo>
                  <a:lnTo>
                    <a:pt x="0" y="162560"/>
                  </a:lnTo>
                  <a:lnTo>
                    <a:pt x="482" y="162560"/>
                  </a:lnTo>
                  <a:lnTo>
                    <a:pt x="482" y="160020"/>
                  </a:lnTo>
                  <a:lnTo>
                    <a:pt x="3314" y="160020"/>
                  </a:lnTo>
                  <a:lnTo>
                    <a:pt x="3314" y="127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406761" y="6557009"/>
              <a:ext cx="8890" cy="163830"/>
            </a:xfrm>
            <a:custGeom>
              <a:avLst/>
              <a:gdLst/>
              <a:ahLst/>
              <a:cxnLst/>
              <a:rect l="l" t="t" r="r" b="b"/>
              <a:pathLst>
                <a:path w="8890" h="163829">
                  <a:moveTo>
                    <a:pt x="1079" y="2197"/>
                  </a:moveTo>
                  <a:lnTo>
                    <a:pt x="0" y="2197"/>
                  </a:lnTo>
                  <a:lnTo>
                    <a:pt x="0" y="163233"/>
                  </a:lnTo>
                  <a:lnTo>
                    <a:pt x="1079" y="163233"/>
                  </a:lnTo>
                  <a:lnTo>
                    <a:pt x="1079" y="2197"/>
                  </a:lnTo>
                  <a:close/>
                </a:path>
                <a:path w="8890" h="163829">
                  <a:moveTo>
                    <a:pt x="3289" y="2197"/>
                  </a:moveTo>
                  <a:lnTo>
                    <a:pt x="1092" y="2197"/>
                  </a:lnTo>
                  <a:lnTo>
                    <a:pt x="1092" y="163233"/>
                  </a:lnTo>
                  <a:lnTo>
                    <a:pt x="3289" y="163233"/>
                  </a:lnTo>
                  <a:lnTo>
                    <a:pt x="3289" y="2197"/>
                  </a:lnTo>
                  <a:close/>
                </a:path>
                <a:path w="8890" h="163829">
                  <a:moveTo>
                    <a:pt x="8801" y="0"/>
                  </a:moveTo>
                  <a:lnTo>
                    <a:pt x="5969" y="0"/>
                  </a:lnTo>
                  <a:lnTo>
                    <a:pt x="5969" y="2540"/>
                  </a:lnTo>
                  <a:lnTo>
                    <a:pt x="3302" y="2540"/>
                  </a:lnTo>
                  <a:lnTo>
                    <a:pt x="3302" y="161290"/>
                  </a:lnTo>
                  <a:lnTo>
                    <a:pt x="3302" y="163830"/>
                  </a:lnTo>
                  <a:lnTo>
                    <a:pt x="3975" y="163830"/>
                  </a:lnTo>
                  <a:lnTo>
                    <a:pt x="3975" y="161290"/>
                  </a:lnTo>
                  <a:lnTo>
                    <a:pt x="8801" y="161290"/>
                  </a:lnTo>
                  <a:lnTo>
                    <a:pt x="8801" y="2540"/>
                  </a:lnTo>
                  <a:lnTo>
                    <a:pt x="8801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403447" y="6559194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09" h="162559">
                  <a:moveTo>
                    <a:pt x="3314" y="0"/>
                  </a:moveTo>
                  <a:lnTo>
                    <a:pt x="1092" y="1117"/>
                  </a:lnTo>
                  <a:lnTo>
                    <a:pt x="0" y="1117"/>
                  </a:lnTo>
                  <a:lnTo>
                    <a:pt x="0" y="162153"/>
                  </a:lnTo>
                  <a:lnTo>
                    <a:pt x="1092" y="162153"/>
                  </a:lnTo>
                  <a:lnTo>
                    <a:pt x="3314" y="161048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396817" y="6560311"/>
              <a:ext cx="6985" cy="161290"/>
            </a:xfrm>
            <a:custGeom>
              <a:avLst/>
              <a:gdLst/>
              <a:ahLst/>
              <a:cxnLst/>
              <a:rect l="l" t="t" r="r" b="b"/>
              <a:pathLst>
                <a:path w="6984" h="161290">
                  <a:moveTo>
                    <a:pt x="1079" y="2222"/>
                  </a:moveTo>
                  <a:lnTo>
                    <a:pt x="0" y="2222"/>
                  </a:lnTo>
                  <a:lnTo>
                    <a:pt x="0" y="161036"/>
                  </a:lnTo>
                  <a:lnTo>
                    <a:pt x="1079" y="161036"/>
                  </a:lnTo>
                  <a:lnTo>
                    <a:pt x="1079" y="2222"/>
                  </a:lnTo>
                  <a:close/>
                </a:path>
                <a:path w="6984" h="161290">
                  <a:moveTo>
                    <a:pt x="4406" y="508"/>
                  </a:moveTo>
                  <a:lnTo>
                    <a:pt x="2171" y="508"/>
                  </a:lnTo>
                  <a:lnTo>
                    <a:pt x="2171" y="1778"/>
                  </a:lnTo>
                  <a:lnTo>
                    <a:pt x="1104" y="1778"/>
                  </a:lnTo>
                  <a:lnTo>
                    <a:pt x="1104" y="160528"/>
                  </a:lnTo>
                  <a:lnTo>
                    <a:pt x="4406" y="160528"/>
                  </a:lnTo>
                  <a:lnTo>
                    <a:pt x="4406" y="1778"/>
                  </a:lnTo>
                  <a:lnTo>
                    <a:pt x="4406" y="508"/>
                  </a:lnTo>
                  <a:close/>
                </a:path>
                <a:path w="6984" h="161290">
                  <a:moveTo>
                    <a:pt x="6616" y="0"/>
                  </a:moveTo>
                  <a:lnTo>
                    <a:pt x="4419" y="0"/>
                  </a:lnTo>
                  <a:lnTo>
                    <a:pt x="4419" y="161036"/>
                  </a:lnTo>
                  <a:lnTo>
                    <a:pt x="6616" y="161036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387978" y="6562089"/>
              <a:ext cx="8890" cy="161925"/>
            </a:xfrm>
            <a:custGeom>
              <a:avLst/>
              <a:gdLst/>
              <a:ahLst/>
              <a:cxnLst/>
              <a:rect l="l" t="t" r="r" b="b"/>
              <a:pathLst>
                <a:path w="8890" h="161925">
                  <a:moveTo>
                    <a:pt x="5499" y="0"/>
                  </a:moveTo>
                  <a:lnTo>
                    <a:pt x="2921" y="0"/>
                  </a:lnTo>
                  <a:lnTo>
                    <a:pt x="2921" y="127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5499" y="161290"/>
                  </a:lnTo>
                  <a:lnTo>
                    <a:pt x="5499" y="1270"/>
                  </a:lnTo>
                  <a:lnTo>
                    <a:pt x="5499" y="0"/>
                  </a:lnTo>
                  <a:close/>
                </a:path>
                <a:path w="8890" h="161925">
                  <a:moveTo>
                    <a:pt x="6604" y="444"/>
                  </a:moveTo>
                  <a:lnTo>
                    <a:pt x="5511" y="444"/>
                  </a:lnTo>
                  <a:lnTo>
                    <a:pt x="5511" y="161480"/>
                  </a:lnTo>
                  <a:lnTo>
                    <a:pt x="6604" y="161480"/>
                  </a:lnTo>
                  <a:lnTo>
                    <a:pt x="6604" y="444"/>
                  </a:lnTo>
                  <a:close/>
                </a:path>
                <a:path w="8890" h="161925">
                  <a:moveTo>
                    <a:pt x="8839" y="444"/>
                  </a:moveTo>
                  <a:lnTo>
                    <a:pt x="6616" y="444"/>
                  </a:lnTo>
                  <a:lnTo>
                    <a:pt x="6616" y="161480"/>
                  </a:lnTo>
                  <a:lnTo>
                    <a:pt x="8839" y="159258"/>
                  </a:lnTo>
                  <a:lnTo>
                    <a:pt x="8839" y="44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384663" y="656335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161290"/>
                  </a:lnTo>
                  <a:lnTo>
                    <a:pt x="2425" y="161290"/>
                  </a:lnTo>
                  <a:lnTo>
                    <a:pt x="2425" y="160020"/>
                  </a:lnTo>
                  <a:lnTo>
                    <a:pt x="3314" y="160020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374719" y="6563359"/>
              <a:ext cx="10160" cy="163830"/>
            </a:xfrm>
            <a:custGeom>
              <a:avLst/>
              <a:gdLst/>
              <a:ahLst/>
              <a:cxnLst/>
              <a:rect l="l" t="t" r="r" b="b"/>
              <a:pathLst>
                <a:path w="10159" h="163829">
                  <a:moveTo>
                    <a:pt x="9944" y="0"/>
                  </a:moveTo>
                  <a:lnTo>
                    <a:pt x="7239" y="0"/>
                  </a:lnTo>
                  <a:lnTo>
                    <a:pt x="7239" y="254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2082" y="163830"/>
                  </a:lnTo>
                  <a:lnTo>
                    <a:pt x="2082" y="161290"/>
                  </a:lnTo>
                  <a:lnTo>
                    <a:pt x="9944" y="161290"/>
                  </a:lnTo>
                  <a:lnTo>
                    <a:pt x="9944" y="2540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369144" y="6565900"/>
              <a:ext cx="5715" cy="161290"/>
            </a:xfrm>
            <a:custGeom>
              <a:avLst/>
              <a:gdLst/>
              <a:ahLst/>
              <a:cxnLst/>
              <a:rect l="l" t="t" r="r" b="b"/>
              <a:pathLst>
                <a:path w="5715" h="161290">
                  <a:moveTo>
                    <a:pt x="5562" y="0"/>
                  </a:moveTo>
                  <a:lnTo>
                    <a:pt x="431" y="0"/>
                  </a:lnTo>
                  <a:lnTo>
                    <a:pt x="431" y="127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5562" y="161290"/>
                  </a:lnTo>
                  <a:lnTo>
                    <a:pt x="5562" y="1270"/>
                  </a:lnTo>
                  <a:lnTo>
                    <a:pt x="556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360292" y="6567169"/>
              <a:ext cx="8890" cy="161290"/>
            </a:xfrm>
            <a:custGeom>
              <a:avLst/>
              <a:gdLst/>
              <a:ahLst/>
              <a:cxnLst/>
              <a:rect l="l" t="t" r="r" b="b"/>
              <a:pathLst>
                <a:path w="8890" h="161290">
                  <a:moveTo>
                    <a:pt x="8839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161290"/>
                  </a:lnTo>
                  <a:lnTo>
                    <a:pt x="5715" y="161290"/>
                  </a:lnTo>
                  <a:lnTo>
                    <a:pt x="5715" y="160020"/>
                  </a:lnTo>
                  <a:lnTo>
                    <a:pt x="8839" y="160020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356989" y="6566979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314" y="0"/>
                  </a:moveTo>
                  <a:lnTo>
                    <a:pt x="0" y="0"/>
                  </a:lnTo>
                  <a:lnTo>
                    <a:pt x="0" y="161036"/>
                  </a:lnTo>
                  <a:lnTo>
                    <a:pt x="3314" y="16103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304908" y="3954481"/>
              <a:ext cx="2747645" cy="2089785"/>
            </a:xfrm>
            <a:custGeom>
              <a:avLst/>
              <a:gdLst/>
              <a:ahLst/>
              <a:cxnLst/>
              <a:rect l="l" t="t" r="r" b="b"/>
              <a:pathLst>
                <a:path w="2747645" h="2089785">
                  <a:moveTo>
                    <a:pt x="2747190" y="0"/>
                  </a:moveTo>
                  <a:lnTo>
                    <a:pt x="0" y="8883"/>
                  </a:lnTo>
                  <a:lnTo>
                    <a:pt x="0" y="2089309"/>
                  </a:lnTo>
                  <a:lnTo>
                    <a:pt x="2747190" y="2080425"/>
                  </a:lnTo>
                  <a:lnTo>
                    <a:pt x="27471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73370" y="3850064"/>
              <a:ext cx="3011805" cy="2308225"/>
            </a:xfrm>
            <a:custGeom>
              <a:avLst/>
              <a:gdLst/>
              <a:ahLst/>
              <a:cxnLst/>
              <a:rect l="l" t="t" r="r" b="b"/>
              <a:pathLst>
                <a:path w="3011804" h="2308225">
                  <a:moveTo>
                    <a:pt x="2969342" y="2308126"/>
                  </a:moveTo>
                  <a:lnTo>
                    <a:pt x="3002488" y="2289247"/>
                  </a:lnTo>
                  <a:lnTo>
                    <a:pt x="3006907" y="2282600"/>
                  </a:lnTo>
                  <a:lnTo>
                    <a:pt x="3009117" y="2273715"/>
                  </a:lnTo>
                  <a:lnTo>
                    <a:pt x="3011372" y="2265942"/>
                  </a:lnTo>
                  <a:lnTo>
                    <a:pt x="3011372" y="45531"/>
                  </a:lnTo>
                  <a:lnTo>
                    <a:pt x="2991439" y="6663"/>
                  </a:lnTo>
                  <a:lnTo>
                    <a:pt x="2977076" y="0"/>
                  </a:lnTo>
                  <a:lnTo>
                    <a:pt x="2969342" y="0"/>
                  </a:lnTo>
                  <a:lnTo>
                    <a:pt x="39805" y="0"/>
                  </a:lnTo>
                  <a:lnTo>
                    <a:pt x="30966" y="0"/>
                  </a:lnTo>
                  <a:lnTo>
                    <a:pt x="23232" y="3331"/>
                  </a:lnTo>
                  <a:lnTo>
                    <a:pt x="0" y="35536"/>
                  </a:lnTo>
                  <a:lnTo>
                    <a:pt x="0" y="45531"/>
                  </a:lnTo>
                  <a:lnTo>
                    <a:pt x="0" y="2265942"/>
                  </a:lnTo>
                  <a:lnTo>
                    <a:pt x="0" y="2273715"/>
                  </a:lnTo>
                  <a:lnTo>
                    <a:pt x="2255" y="2282600"/>
                  </a:lnTo>
                  <a:lnTo>
                    <a:pt x="39805" y="2308126"/>
                  </a:lnTo>
                  <a:lnTo>
                    <a:pt x="2969342" y="2308126"/>
                  </a:lnTo>
                </a:path>
              </a:pathLst>
            </a:custGeom>
            <a:ln w="33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01594" y="3970019"/>
              <a:ext cx="2750820" cy="48260"/>
            </a:xfrm>
            <a:custGeom>
              <a:avLst/>
              <a:gdLst/>
              <a:ahLst/>
              <a:cxnLst/>
              <a:rect l="l" t="t" r="r" b="b"/>
              <a:pathLst>
                <a:path w="2750820" h="48260">
                  <a:moveTo>
                    <a:pt x="2750502" y="0"/>
                  </a:moveTo>
                  <a:lnTo>
                    <a:pt x="0" y="0"/>
                  </a:lnTo>
                  <a:lnTo>
                    <a:pt x="0" y="47745"/>
                  </a:lnTo>
                  <a:lnTo>
                    <a:pt x="2750502" y="47745"/>
                  </a:lnTo>
                  <a:lnTo>
                    <a:pt x="2750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02147" y="3970585"/>
              <a:ext cx="2750820" cy="48260"/>
            </a:xfrm>
            <a:custGeom>
              <a:avLst/>
              <a:gdLst/>
              <a:ahLst/>
              <a:cxnLst/>
              <a:rect l="l" t="t" r="r" b="b"/>
              <a:pathLst>
                <a:path w="2750820" h="48260">
                  <a:moveTo>
                    <a:pt x="0" y="0"/>
                  </a:moveTo>
                  <a:lnTo>
                    <a:pt x="2750504" y="0"/>
                  </a:lnTo>
                  <a:lnTo>
                    <a:pt x="2750504" y="47736"/>
                  </a:lnTo>
                  <a:lnTo>
                    <a:pt x="0" y="4773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86095" y="3914504"/>
              <a:ext cx="2801620" cy="52705"/>
            </a:xfrm>
            <a:custGeom>
              <a:avLst/>
              <a:gdLst/>
              <a:ahLst/>
              <a:cxnLst/>
              <a:rect l="l" t="t" r="r" b="b"/>
              <a:pathLst>
                <a:path w="2801620" h="52704">
                  <a:moveTo>
                    <a:pt x="2791444" y="0"/>
                  </a:moveTo>
                  <a:lnTo>
                    <a:pt x="0" y="0"/>
                  </a:lnTo>
                  <a:lnTo>
                    <a:pt x="0" y="2221"/>
                  </a:lnTo>
                  <a:lnTo>
                    <a:pt x="2209" y="7772"/>
                  </a:lnTo>
                  <a:lnTo>
                    <a:pt x="12183" y="26652"/>
                  </a:lnTo>
                  <a:lnTo>
                    <a:pt x="28756" y="52194"/>
                  </a:lnTo>
                  <a:lnTo>
                    <a:pt x="538182" y="48861"/>
                  </a:lnTo>
                  <a:lnTo>
                    <a:pt x="1031038" y="46640"/>
                  </a:lnTo>
                  <a:lnTo>
                    <a:pt x="1906261" y="46640"/>
                  </a:lnTo>
                  <a:lnTo>
                    <a:pt x="2526203" y="48861"/>
                  </a:lnTo>
                  <a:lnTo>
                    <a:pt x="2760478" y="49973"/>
                  </a:lnTo>
                  <a:lnTo>
                    <a:pt x="2801387" y="7772"/>
                  </a:lnTo>
                  <a:lnTo>
                    <a:pt x="279144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826111" y="4076098"/>
              <a:ext cx="51435" cy="1906270"/>
            </a:xfrm>
            <a:custGeom>
              <a:avLst/>
              <a:gdLst/>
              <a:ahLst/>
              <a:cxnLst/>
              <a:rect l="l" t="t" r="r" b="b"/>
              <a:pathLst>
                <a:path w="51434" h="1906270">
                  <a:moveTo>
                    <a:pt x="0" y="0"/>
                  </a:moveTo>
                  <a:lnTo>
                    <a:pt x="50854" y="0"/>
                  </a:lnTo>
                  <a:lnTo>
                    <a:pt x="50854" y="1906059"/>
                  </a:lnTo>
                  <a:lnTo>
                    <a:pt x="0" y="190605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913962" y="4068887"/>
              <a:ext cx="102870" cy="53340"/>
            </a:xfrm>
            <a:custGeom>
              <a:avLst/>
              <a:gdLst/>
              <a:ahLst/>
              <a:cxnLst/>
              <a:rect l="l" t="t" r="r" b="b"/>
              <a:pathLst>
                <a:path w="102870" h="53339">
                  <a:moveTo>
                    <a:pt x="102774" y="0"/>
                  </a:moveTo>
                  <a:lnTo>
                    <a:pt x="0" y="0"/>
                  </a:lnTo>
                  <a:lnTo>
                    <a:pt x="0" y="53299"/>
                  </a:lnTo>
                  <a:lnTo>
                    <a:pt x="102774" y="53299"/>
                  </a:lnTo>
                  <a:lnTo>
                    <a:pt x="10277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41902" y="3914504"/>
              <a:ext cx="73025" cy="2177415"/>
            </a:xfrm>
            <a:custGeom>
              <a:avLst/>
              <a:gdLst/>
              <a:ahLst/>
              <a:cxnLst/>
              <a:rect l="l" t="t" r="r" b="b"/>
              <a:pathLst>
                <a:path w="73025" h="2177415">
                  <a:moveTo>
                    <a:pt x="43088" y="0"/>
                  </a:moveTo>
                  <a:lnTo>
                    <a:pt x="32039" y="0"/>
                  </a:lnTo>
                  <a:lnTo>
                    <a:pt x="24305" y="3329"/>
                  </a:lnTo>
                  <a:lnTo>
                    <a:pt x="9942" y="14436"/>
                  </a:lnTo>
                  <a:lnTo>
                    <a:pt x="3313" y="24429"/>
                  </a:lnTo>
                  <a:lnTo>
                    <a:pt x="0" y="29982"/>
                  </a:lnTo>
                  <a:lnTo>
                    <a:pt x="0" y="2158191"/>
                  </a:lnTo>
                  <a:lnTo>
                    <a:pt x="3313" y="2164854"/>
                  </a:lnTo>
                  <a:lnTo>
                    <a:pt x="12152" y="2172627"/>
                  </a:lnTo>
                  <a:lnTo>
                    <a:pt x="22095" y="2175959"/>
                  </a:lnTo>
                  <a:lnTo>
                    <a:pt x="28724" y="2177069"/>
                  </a:lnTo>
                  <a:lnTo>
                    <a:pt x="43088" y="2160412"/>
                  </a:lnTo>
                  <a:lnTo>
                    <a:pt x="57481" y="2138170"/>
                  </a:lnTo>
                  <a:lnTo>
                    <a:pt x="72950" y="2110408"/>
                  </a:lnTo>
                  <a:lnTo>
                    <a:pt x="72950" y="52193"/>
                  </a:lnTo>
                  <a:lnTo>
                    <a:pt x="430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039946" y="3922278"/>
              <a:ext cx="47625" cy="2160905"/>
            </a:xfrm>
            <a:custGeom>
              <a:avLst/>
              <a:gdLst/>
              <a:ahLst/>
              <a:cxnLst/>
              <a:rect l="l" t="t" r="r" b="b"/>
              <a:pathLst>
                <a:path w="47625" h="2160904">
                  <a:moveTo>
                    <a:pt x="37594" y="0"/>
                  </a:moveTo>
                  <a:lnTo>
                    <a:pt x="0" y="42199"/>
                  </a:lnTo>
                  <a:lnTo>
                    <a:pt x="0" y="2102635"/>
                  </a:lnTo>
                  <a:lnTo>
                    <a:pt x="37594" y="2160413"/>
                  </a:lnTo>
                  <a:lnTo>
                    <a:pt x="44225" y="2153749"/>
                  </a:lnTo>
                  <a:lnTo>
                    <a:pt x="47537" y="2149307"/>
                  </a:lnTo>
                  <a:lnTo>
                    <a:pt x="47537" y="13326"/>
                  </a:lnTo>
                  <a:lnTo>
                    <a:pt x="44225" y="4441"/>
                  </a:lnTo>
                  <a:lnTo>
                    <a:pt x="37594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70628" y="6024912"/>
              <a:ext cx="2807335" cy="69215"/>
            </a:xfrm>
            <a:custGeom>
              <a:avLst/>
              <a:gdLst/>
              <a:ahLst/>
              <a:cxnLst/>
              <a:rect l="l" t="t" r="r" b="b"/>
              <a:pathLst>
                <a:path w="2807334" h="69214">
                  <a:moveTo>
                    <a:pt x="2769317" y="0"/>
                  </a:moveTo>
                  <a:lnTo>
                    <a:pt x="2532834" y="5552"/>
                  </a:lnTo>
                  <a:lnTo>
                    <a:pt x="1910680" y="12215"/>
                  </a:lnTo>
                  <a:lnTo>
                    <a:pt x="1038772" y="15547"/>
                  </a:lnTo>
                  <a:lnTo>
                    <a:pt x="796763" y="13326"/>
                  </a:lnTo>
                  <a:lnTo>
                    <a:pt x="550336" y="12215"/>
                  </a:lnTo>
                  <a:lnTo>
                    <a:pt x="49747" y="3330"/>
                  </a:lnTo>
                  <a:lnTo>
                    <a:pt x="22127" y="35536"/>
                  </a:lnTo>
                  <a:lnTo>
                    <a:pt x="5523" y="57777"/>
                  </a:lnTo>
                  <a:lnTo>
                    <a:pt x="0" y="65551"/>
                  </a:lnTo>
                  <a:lnTo>
                    <a:pt x="0" y="68882"/>
                  </a:lnTo>
                  <a:lnTo>
                    <a:pt x="2788099" y="68882"/>
                  </a:lnTo>
                  <a:lnTo>
                    <a:pt x="2800282" y="65551"/>
                  </a:lnTo>
                  <a:lnTo>
                    <a:pt x="2806913" y="57777"/>
                  </a:lnTo>
                  <a:lnTo>
                    <a:pt x="276931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49924" y="4890452"/>
              <a:ext cx="850900" cy="406400"/>
            </a:xfrm>
            <a:custGeom>
              <a:avLst/>
              <a:gdLst/>
              <a:ahLst/>
              <a:cxnLst/>
              <a:rect l="l" t="t" r="r" b="b"/>
              <a:pathLst>
                <a:path w="850900" h="406400">
                  <a:moveTo>
                    <a:pt x="8509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850900" y="406400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1003300" y="305307"/>
            <a:ext cx="2637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The</a:t>
            </a:r>
            <a:r>
              <a:rPr sz="2200" spc="-29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endl</a:t>
            </a:r>
            <a:r>
              <a:rPr sz="2200" spc="-80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Manipulator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17" name="object 117"/>
          <p:cNvSpPr txBox="1"/>
          <p:nvPr/>
        </p:nvSpPr>
        <p:spPr>
          <a:xfrm>
            <a:off x="484714" y="1223771"/>
            <a:ext cx="10596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A8218"/>
                </a:solidFill>
                <a:latin typeface="Courier New"/>
                <a:cs typeface="Courier New"/>
              </a:rPr>
              <a:t>endl</a:t>
            </a:r>
            <a:r>
              <a:rPr sz="2000" b="1" spc="-73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manipulator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output.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produce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lines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56164" y="2067051"/>
            <a:ext cx="5733415" cy="861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325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8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"Programming</a:t>
            </a:r>
            <a:r>
              <a:rPr sz="2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is"</a:t>
            </a:r>
            <a:r>
              <a:rPr sz="28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&lt;&lt;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"fun!";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625166" y="2175531"/>
            <a:ext cx="1063625" cy="406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73100" y="3653028"/>
            <a:ext cx="6579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A8218"/>
                </a:solidFill>
                <a:latin typeface="Courier New"/>
                <a:cs typeface="Courier New"/>
              </a:rPr>
              <a:t>\n</a:t>
            </a:r>
            <a:r>
              <a:rPr sz="2000" b="1" spc="-73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escape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start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output.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produce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lines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44550" y="4788915"/>
            <a:ext cx="575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8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"Programming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is\n";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44550" y="5191251"/>
            <a:ext cx="3206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"fun!";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305461" y="4076098"/>
            <a:ext cx="2520950" cy="193103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67640" marR="224790">
              <a:lnSpc>
                <a:spcPct val="70000"/>
              </a:lnSpc>
            </a:pPr>
            <a:r>
              <a:rPr sz="2000" dirty="0">
                <a:latin typeface="Courier New"/>
                <a:cs typeface="Courier New"/>
              </a:rPr>
              <a:t>Programming</a:t>
            </a:r>
            <a:r>
              <a:rPr sz="2000" spc="-1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is </a:t>
            </a:r>
            <a:r>
              <a:rPr sz="2000" spc="-20" dirty="0">
                <a:latin typeface="Courier New"/>
                <a:cs typeface="Courier New"/>
              </a:rPr>
              <a:t>fun!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595437"/>
            <a:ext cx="8077200" cy="28116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301" y="217932"/>
            <a:ext cx="7028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>
                <a:solidFill>
                  <a:srgbClr val="055C91"/>
                </a:solidFill>
              </a:rPr>
              <a:t>Passing</a:t>
            </a:r>
            <a:r>
              <a:rPr sz="3200" spc="-434" dirty="0">
                <a:solidFill>
                  <a:srgbClr val="055C91"/>
                </a:solidFill>
              </a:rPr>
              <a:t> </a:t>
            </a:r>
            <a:r>
              <a:rPr sz="3200" spc="-40" dirty="0">
                <a:solidFill>
                  <a:srgbClr val="055C91"/>
                </a:solidFill>
              </a:rPr>
              <a:t>Multiple</a:t>
            </a:r>
            <a:r>
              <a:rPr sz="3200" spc="-165" dirty="0">
                <a:solidFill>
                  <a:srgbClr val="055C91"/>
                </a:solidFill>
              </a:rPr>
              <a:t> </a:t>
            </a:r>
            <a:r>
              <a:rPr sz="3200" spc="-155" dirty="0">
                <a:solidFill>
                  <a:srgbClr val="055C91"/>
                </a:solidFill>
              </a:rPr>
              <a:t>Arguments</a:t>
            </a:r>
            <a:r>
              <a:rPr sz="3200" spc="-305" dirty="0">
                <a:solidFill>
                  <a:srgbClr val="055C91"/>
                </a:solidFill>
              </a:rPr>
              <a:t> </a:t>
            </a:r>
            <a:r>
              <a:rPr sz="3200" spc="-40" dirty="0">
                <a:solidFill>
                  <a:srgbClr val="055C91"/>
                </a:solidFill>
              </a:rPr>
              <a:t>in</a:t>
            </a:r>
            <a:r>
              <a:rPr sz="3200" spc="-200" dirty="0">
                <a:solidFill>
                  <a:srgbClr val="055C91"/>
                </a:solidFill>
              </a:rPr>
              <a:t> </a:t>
            </a:r>
            <a:r>
              <a:rPr sz="3200" spc="-190" dirty="0">
                <a:solidFill>
                  <a:srgbClr val="055C91"/>
                </a:solidFill>
              </a:rPr>
              <a:t>Program</a:t>
            </a:r>
            <a:r>
              <a:rPr sz="3200" spc="-340" dirty="0">
                <a:solidFill>
                  <a:srgbClr val="055C91"/>
                </a:solidFill>
              </a:rPr>
              <a:t> </a:t>
            </a:r>
            <a:r>
              <a:rPr sz="3200" spc="-145" dirty="0">
                <a:solidFill>
                  <a:srgbClr val="055C91"/>
                </a:solidFill>
              </a:rPr>
              <a:t>6-</a:t>
            </a:r>
            <a:r>
              <a:rPr sz="3200" spc="-50" dirty="0">
                <a:solidFill>
                  <a:srgbClr val="055C91"/>
                </a:solidFill>
              </a:rPr>
              <a:t>8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4904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</a:rPr>
              <a:t>Passing</a:t>
            </a:r>
            <a:r>
              <a:rPr sz="2200" spc="-250" dirty="0">
                <a:solidFill>
                  <a:srgbClr val="055C91"/>
                </a:solidFill>
              </a:rPr>
              <a:t> </a:t>
            </a:r>
            <a:r>
              <a:rPr sz="2200" spc="-65" dirty="0">
                <a:solidFill>
                  <a:srgbClr val="055C91"/>
                </a:solidFill>
              </a:rPr>
              <a:t>Information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10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Parameters</a:t>
            </a:r>
            <a:r>
              <a:rPr sz="2200" spc="-18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by</a:t>
            </a:r>
            <a:r>
              <a:rPr sz="2200" spc="-14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Value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74132" y="1452371"/>
            <a:ext cx="169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0551" y="1397056"/>
            <a:ext cx="2320290" cy="7099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val=5;</a:t>
            </a:r>
            <a:endParaRPr sz="2000">
              <a:latin typeface="Courier New"/>
              <a:cs typeface="Courier New"/>
            </a:endParaRPr>
          </a:p>
          <a:p>
            <a:pPr marL="278130">
              <a:lnSpc>
                <a:spcPct val="100000"/>
              </a:lnSpc>
              <a:spcBef>
                <a:spcPts val="390"/>
              </a:spcBef>
            </a:pP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evenOrOdd(val);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132" y="4613148"/>
            <a:ext cx="8431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evenOrOdd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num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effect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val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4800" y="32004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40"/>
              </a:lnSpc>
            </a:pPr>
            <a:r>
              <a:rPr sz="3200" dirty="0"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1987" y="2598420"/>
            <a:ext cx="749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ourier New"/>
                <a:cs typeface="Courier New"/>
              </a:rPr>
              <a:t>val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150" y="3608323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argument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8750" y="3885692"/>
            <a:ext cx="152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calling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1800" y="32004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40"/>
              </a:lnSpc>
            </a:pPr>
            <a:r>
              <a:rPr sz="3200" dirty="0">
                <a:latin typeface="Courier New"/>
                <a:cs typeface="Courier New"/>
              </a:rPr>
              <a:t>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4985" y="2598420"/>
            <a:ext cx="749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ourier New"/>
                <a:cs typeface="Courier New"/>
              </a:rPr>
              <a:t>num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6648" y="3602228"/>
            <a:ext cx="209677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parameter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75"/>
              </a:lnSpc>
            </a:pPr>
            <a:r>
              <a:rPr sz="1800" spc="-25" dirty="0">
                <a:latin typeface="Courier New"/>
                <a:cs typeface="Courier New"/>
              </a:rPr>
              <a:t>evenOrOdd</a:t>
            </a:r>
            <a:r>
              <a:rPr sz="1800" spc="-5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91000" y="3390901"/>
            <a:ext cx="3733800" cy="76200"/>
            <a:chOff x="4191000" y="3390901"/>
            <a:chExt cx="3733800" cy="762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0" y="3390901"/>
              <a:ext cx="76200" cy="7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91000" y="3424237"/>
              <a:ext cx="3657600" cy="9525"/>
            </a:xfrm>
            <a:custGeom>
              <a:avLst/>
              <a:gdLst/>
              <a:ahLst/>
              <a:cxnLst/>
              <a:rect l="l" t="t" r="r" b="b"/>
              <a:pathLst>
                <a:path w="3657600" h="9525">
                  <a:moveTo>
                    <a:pt x="3657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657600" y="9525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97000" cy="37197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01840" y="6087174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16900" y="0"/>
            <a:ext cx="36849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055C91"/>
                </a:solidFill>
              </a:rPr>
              <a:t>Performing</a:t>
            </a:r>
            <a:r>
              <a:rPr sz="2000" spc="-130" dirty="0">
                <a:solidFill>
                  <a:srgbClr val="055C91"/>
                </a:solidFill>
              </a:rPr>
              <a:t> </a:t>
            </a:r>
            <a:r>
              <a:rPr sz="2000" spc="-100" dirty="0">
                <a:solidFill>
                  <a:srgbClr val="055C91"/>
                </a:solidFill>
              </a:rPr>
              <a:t>Division</a:t>
            </a:r>
            <a:r>
              <a:rPr sz="2000" spc="-130" dirty="0">
                <a:solidFill>
                  <a:srgbClr val="055C91"/>
                </a:solidFill>
              </a:rPr>
              <a:t> </a:t>
            </a:r>
            <a:r>
              <a:rPr sz="2000" spc="-30" dirty="0">
                <a:solidFill>
                  <a:srgbClr val="055C91"/>
                </a:solidFill>
              </a:rPr>
              <a:t>in</a:t>
            </a:r>
            <a:r>
              <a:rPr sz="2000" spc="-75" dirty="0">
                <a:solidFill>
                  <a:srgbClr val="055C91"/>
                </a:solidFill>
              </a:rPr>
              <a:t> </a:t>
            </a:r>
            <a:r>
              <a:rPr sz="2000" spc="-125" dirty="0">
                <a:solidFill>
                  <a:srgbClr val="055C91"/>
                </a:solidFill>
              </a:rPr>
              <a:t>Program</a:t>
            </a:r>
            <a:r>
              <a:rPr sz="2000" spc="-145" dirty="0">
                <a:solidFill>
                  <a:srgbClr val="055C91"/>
                </a:solidFill>
              </a:rPr>
              <a:t> </a:t>
            </a:r>
            <a:r>
              <a:rPr sz="2000" spc="-110" dirty="0">
                <a:solidFill>
                  <a:srgbClr val="055C91"/>
                </a:solidFill>
              </a:rPr>
              <a:t>6-</a:t>
            </a:r>
            <a:r>
              <a:rPr sz="2000" spc="-25" dirty="0">
                <a:solidFill>
                  <a:srgbClr val="055C91"/>
                </a:solidFill>
              </a:rPr>
              <a:t>11</a:t>
            </a:r>
            <a:endParaRPr sz="2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3482280"/>
            <a:ext cx="5638800" cy="337571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903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Returning</a:t>
            </a:r>
            <a:r>
              <a:rPr sz="2200" spc="-17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270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Value</a:t>
            </a:r>
            <a:r>
              <a:rPr sz="2200" spc="-229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From</a:t>
            </a:r>
            <a:r>
              <a:rPr sz="2200" spc="-21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265" dirty="0">
                <a:solidFill>
                  <a:srgbClr val="055C91"/>
                </a:solidFill>
              </a:rPr>
              <a:t> </a:t>
            </a:r>
            <a:r>
              <a:rPr sz="2200" spc="-55" dirty="0">
                <a:solidFill>
                  <a:srgbClr val="055C91"/>
                </a:solidFill>
              </a:rPr>
              <a:t>Function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68300" y="1131315"/>
            <a:ext cx="6705600" cy="2329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marR="5080" indent="-171450">
              <a:lnSpc>
                <a:spcPct val="90700"/>
              </a:lnSpc>
              <a:spcBef>
                <a:spcPts val="40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value-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returning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function,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return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8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8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point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call.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ts val="3275"/>
              </a:lnSpc>
              <a:spcBef>
                <a:spcPts val="2135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sum(int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num1,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num2)</a:t>
            </a:r>
            <a:endParaRPr sz="2800">
              <a:latin typeface="Courier New"/>
              <a:cs typeface="Courier New"/>
            </a:endParaRPr>
          </a:p>
          <a:p>
            <a:pPr marL="184150">
              <a:lnSpc>
                <a:spcPts val="3275"/>
              </a:lnSpc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6150" y="3483476"/>
          <a:ext cx="4523740" cy="116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result;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05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05"/>
                        </a:lnSpc>
                      </a:pPr>
                      <a:r>
                        <a:rPr sz="2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num1</a:t>
                      </a:r>
                      <a:r>
                        <a:rPr sz="28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05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num2;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31750">
                        <a:lnSpc>
                          <a:spcPts val="2805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805"/>
                        </a:lnSpc>
                      </a:pPr>
                      <a:r>
                        <a:rPr sz="28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result;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9750" y="4545076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102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55C91"/>
                </a:solidFill>
              </a:rPr>
              <a:t>A</a:t>
            </a:r>
            <a:r>
              <a:rPr sz="2200" spc="-280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Value-</a:t>
            </a:r>
            <a:r>
              <a:rPr sz="2200" spc="-105" dirty="0">
                <a:solidFill>
                  <a:srgbClr val="055C91"/>
                </a:solidFill>
              </a:rPr>
              <a:t>Returning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60" dirty="0">
                <a:solidFill>
                  <a:srgbClr val="055C91"/>
                </a:solidFill>
              </a:rPr>
              <a:t>Function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83738" y="1684020"/>
            <a:ext cx="140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Return</a:t>
            </a:r>
            <a:r>
              <a:rPr sz="2000" spc="-9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6393" y="2280842"/>
            <a:ext cx="320675" cy="691515"/>
            <a:chOff x="3036393" y="2280842"/>
            <a:chExt cx="320675" cy="691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7034" y="2886692"/>
              <a:ext cx="69632" cy="851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36393" y="2280842"/>
              <a:ext cx="297180" cy="626745"/>
            </a:xfrm>
            <a:custGeom>
              <a:avLst/>
              <a:gdLst/>
              <a:ahLst/>
              <a:cxnLst/>
              <a:rect l="l" t="t" r="r" b="b"/>
              <a:pathLst>
                <a:path w="297179" h="626744">
                  <a:moveTo>
                    <a:pt x="23210" y="0"/>
                  </a:moveTo>
                  <a:lnTo>
                    <a:pt x="0" y="10313"/>
                  </a:lnTo>
                  <a:lnTo>
                    <a:pt x="273851" y="626482"/>
                  </a:lnTo>
                  <a:lnTo>
                    <a:pt x="297061" y="616165"/>
                  </a:lnTo>
                  <a:lnTo>
                    <a:pt x="23210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88638" y="2838195"/>
            <a:ext cx="5737225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sum(int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num1,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num2)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00"/>
              </a:lnSpc>
            </a:pP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875">
              <a:lnSpc>
                <a:spcPts val="3325"/>
              </a:lnSpc>
            </a:pPr>
            <a:r>
              <a:rPr sz="2800" dirty="0">
                <a:latin typeface="Courier New"/>
                <a:cs typeface="Courier New"/>
              </a:rPr>
              <a:t>double</a:t>
            </a:r>
            <a:r>
              <a:rPr sz="2800" spc="-1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result;</a:t>
            </a:r>
            <a:endParaRPr sz="2800">
              <a:latin typeface="Courier New"/>
              <a:cs typeface="Courier New"/>
            </a:endParaRPr>
          </a:p>
          <a:p>
            <a:pPr marL="650875" marR="636905">
              <a:lnSpc>
                <a:spcPct val="101400"/>
              </a:lnSpc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result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num1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+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num2; </a:t>
            </a:r>
            <a:r>
              <a:rPr sz="2800" dirty="0">
                <a:latin typeface="Courier New"/>
                <a:cs typeface="Courier New"/>
              </a:rPr>
              <a:t>return</a:t>
            </a:r>
            <a:r>
              <a:rPr sz="2800" spc="-1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result;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9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Value</a:t>
            </a:r>
            <a:r>
              <a:rPr sz="2000" spc="-9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Being</a:t>
            </a:r>
            <a:r>
              <a:rPr sz="2000" spc="-7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Returned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22393" y="5029200"/>
            <a:ext cx="320675" cy="691515"/>
            <a:chOff x="5322393" y="5029200"/>
            <a:chExt cx="320675" cy="691515"/>
          </a:xfrm>
        </p:grpSpPr>
        <p:sp>
          <p:nvSpPr>
            <p:cNvPr id="9" name="object 9"/>
            <p:cNvSpPr/>
            <p:nvPr/>
          </p:nvSpPr>
          <p:spPr>
            <a:xfrm>
              <a:off x="5322393" y="5093674"/>
              <a:ext cx="297180" cy="626745"/>
            </a:xfrm>
            <a:custGeom>
              <a:avLst/>
              <a:gdLst/>
              <a:ahLst/>
              <a:cxnLst/>
              <a:rect l="l" t="t" r="r" b="b"/>
              <a:pathLst>
                <a:path w="297179" h="626745">
                  <a:moveTo>
                    <a:pt x="273852" y="0"/>
                  </a:moveTo>
                  <a:lnTo>
                    <a:pt x="0" y="616167"/>
                  </a:lnTo>
                  <a:lnTo>
                    <a:pt x="23210" y="626483"/>
                  </a:lnTo>
                  <a:lnTo>
                    <a:pt x="297061" y="10316"/>
                  </a:lnTo>
                  <a:lnTo>
                    <a:pt x="273852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3034" y="5029200"/>
              <a:ext cx="69632" cy="8510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26" y="33759"/>
            <a:ext cx="6035752" cy="49196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25640" y="6010974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6900" y="161035"/>
            <a:ext cx="395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055C91"/>
                </a:solidFill>
                <a:latin typeface="Arial"/>
                <a:cs typeface="Arial"/>
              </a:rPr>
              <a:t>Returning</a:t>
            </a:r>
            <a:r>
              <a:rPr sz="1800" spc="-12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1800" spc="-2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055C91"/>
                </a:solidFill>
                <a:latin typeface="Arial"/>
                <a:cs typeface="Arial"/>
              </a:rPr>
              <a:t>Boolean</a:t>
            </a:r>
            <a:r>
              <a:rPr sz="1800" spc="-15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055C91"/>
                </a:solidFill>
                <a:latin typeface="Arial"/>
                <a:cs typeface="Arial"/>
              </a:rPr>
              <a:t>Value</a:t>
            </a:r>
            <a:r>
              <a:rPr sz="1800" spc="-1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55C91"/>
                </a:solidFill>
                <a:latin typeface="Arial"/>
                <a:cs typeface="Arial"/>
              </a:rPr>
              <a:t>in</a:t>
            </a:r>
            <a:r>
              <a:rPr sz="1800" spc="-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055C91"/>
                </a:solidFill>
                <a:latin typeface="Arial"/>
                <a:cs typeface="Arial"/>
              </a:rPr>
              <a:t>Program</a:t>
            </a:r>
            <a:r>
              <a:rPr sz="1800" spc="-1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55C91"/>
                </a:solidFill>
                <a:latin typeface="Arial"/>
                <a:cs typeface="Arial"/>
              </a:rPr>
              <a:t>6-</a:t>
            </a:r>
            <a:r>
              <a:rPr sz="1800" spc="-25" dirty="0">
                <a:solidFill>
                  <a:srgbClr val="055C91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0" y="3429000"/>
            <a:ext cx="6096000" cy="3429000"/>
            <a:chOff x="6096000" y="3429000"/>
            <a:chExt cx="6096000" cy="3429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3429000"/>
              <a:ext cx="6096000" cy="2799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6228759"/>
              <a:ext cx="5532327" cy="6292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600" y="1066800"/>
            <a:ext cx="5410200" cy="5181600"/>
            <a:chOff x="3276600" y="1066800"/>
            <a:chExt cx="5410200" cy="518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1066800"/>
              <a:ext cx="5410200" cy="5181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1066800"/>
              <a:ext cx="1686613" cy="3354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64985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" dirty="0">
                <a:solidFill>
                  <a:srgbClr val="055C91"/>
                </a:solidFill>
              </a:rPr>
              <a:t>Local</a:t>
            </a:r>
            <a:r>
              <a:rPr sz="2200" spc="-229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and</a:t>
            </a:r>
            <a:r>
              <a:rPr sz="2200" spc="-20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Global</a:t>
            </a:r>
            <a:r>
              <a:rPr sz="2200" spc="-185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Variables</a:t>
            </a:r>
            <a:r>
              <a:rPr sz="2200" spc="-204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Local</a:t>
            </a:r>
            <a:r>
              <a:rPr sz="2200" spc="-22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Variables</a:t>
            </a:r>
            <a:r>
              <a:rPr sz="2200" spc="-200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00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6-</a:t>
            </a:r>
            <a:r>
              <a:rPr sz="2200" spc="-25" dirty="0">
                <a:solidFill>
                  <a:srgbClr val="055C91"/>
                </a:solidFill>
              </a:rPr>
              <a:t>16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423027"/>
            <a:ext cx="9201362" cy="14811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000" y="4267201"/>
            <a:ext cx="4064000" cy="16527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5363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" dirty="0">
                <a:solidFill>
                  <a:srgbClr val="055C91"/>
                </a:solidFill>
              </a:rPr>
              <a:t>Local</a:t>
            </a:r>
            <a:r>
              <a:rPr sz="2200" spc="-225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Variables</a:t>
            </a:r>
            <a:r>
              <a:rPr sz="2200" spc="-204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0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6-</a:t>
            </a:r>
            <a:r>
              <a:rPr sz="2200" spc="-25" dirty="0">
                <a:solidFill>
                  <a:srgbClr val="055C91"/>
                </a:solidFill>
              </a:rPr>
              <a:t>16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371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Static</a:t>
            </a:r>
            <a:r>
              <a:rPr sz="2200" spc="-16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Local</a:t>
            </a:r>
            <a:r>
              <a:rPr sz="2200" spc="-21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1795779"/>
            <a:ext cx="1056703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2800" spc="-10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local</a:t>
            </a: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retain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 contents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calls.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55C91"/>
              </a:buClr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184150" marR="5080" indent="-171450">
              <a:lnSpc>
                <a:spcPts val="3000"/>
              </a:lnSpc>
              <a:spcBef>
                <a:spcPts val="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2800" spc="-10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local</a:t>
            </a: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initialized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executed.</a:t>
            </a:r>
            <a:r>
              <a:rPr sz="2800" spc="-4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2800" spc="-10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initialization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5611"/>
            <a:ext cx="12099290" cy="6385560"/>
            <a:chOff x="0" y="455611"/>
            <a:chExt cx="12099290" cy="6385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7" y="476570"/>
              <a:ext cx="7073183" cy="39747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5611"/>
              <a:ext cx="2320029" cy="4446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0" y="2709862"/>
              <a:ext cx="6172200" cy="39957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829" y="2709862"/>
              <a:ext cx="1654402" cy="33976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21200" y="88900"/>
            <a:ext cx="62109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solidFill>
                  <a:srgbClr val="055C91"/>
                </a:solidFill>
                <a:latin typeface="Arial"/>
                <a:cs typeface="Arial"/>
              </a:rPr>
              <a:t>Local</a:t>
            </a:r>
            <a:r>
              <a:rPr sz="1600" spc="-1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055C91"/>
                </a:solidFill>
                <a:latin typeface="Arial"/>
                <a:cs typeface="Arial"/>
              </a:rPr>
              <a:t>Variables</a:t>
            </a:r>
            <a:r>
              <a:rPr sz="1600" spc="-13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055C91"/>
                </a:solidFill>
                <a:latin typeface="Arial"/>
                <a:cs typeface="Arial"/>
              </a:rPr>
              <a:t>Do</a:t>
            </a:r>
            <a:r>
              <a:rPr sz="1600" spc="-1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055C91"/>
                </a:solidFill>
                <a:latin typeface="Arial"/>
                <a:cs typeface="Arial"/>
              </a:rPr>
              <a:t>Not</a:t>
            </a:r>
            <a:r>
              <a:rPr sz="1600" spc="-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055C91"/>
                </a:solidFill>
                <a:latin typeface="Arial"/>
                <a:cs typeface="Arial"/>
              </a:rPr>
              <a:t>Retain</a:t>
            </a:r>
            <a:r>
              <a:rPr sz="16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055C91"/>
                </a:solidFill>
                <a:latin typeface="Arial"/>
                <a:cs typeface="Arial"/>
              </a:rPr>
              <a:t>Values</a:t>
            </a:r>
            <a:r>
              <a:rPr sz="1600" spc="-1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055C91"/>
                </a:solidFill>
                <a:latin typeface="Arial"/>
                <a:cs typeface="Arial"/>
              </a:rPr>
              <a:t>Between</a:t>
            </a:r>
            <a:r>
              <a:rPr sz="1600" spc="-114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055C91"/>
                </a:solidFill>
                <a:latin typeface="Arial"/>
                <a:cs typeface="Arial"/>
              </a:rPr>
              <a:t>Function</a:t>
            </a:r>
            <a:r>
              <a:rPr sz="16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55C91"/>
                </a:solidFill>
                <a:latin typeface="Arial"/>
                <a:cs typeface="Arial"/>
              </a:rPr>
              <a:t>ca</a:t>
            </a:r>
            <a:r>
              <a:rPr sz="1600" spc="-2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055C91"/>
                </a:solidFill>
                <a:latin typeface="Arial"/>
                <a:cs typeface="Arial"/>
              </a:rPr>
              <a:t>ls</a:t>
            </a:r>
            <a:r>
              <a:rPr sz="1600" spc="-12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55C91"/>
                </a:solidFill>
                <a:latin typeface="Arial"/>
                <a:cs typeface="Arial"/>
              </a:rPr>
              <a:t>in</a:t>
            </a:r>
            <a:r>
              <a:rPr sz="1600" spc="-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055C91"/>
                </a:solidFill>
                <a:latin typeface="Arial"/>
                <a:cs typeface="Arial"/>
              </a:rPr>
              <a:t>Program</a:t>
            </a:r>
            <a:r>
              <a:rPr sz="16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055C91"/>
                </a:solidFill>
                <a:latin typeface="Arial"/>
                <a:cs typeface="Arial"/>
              </a:rPr>
              <a:t>6-</a:t>
            </a:r>
            <a:r>
              <a:rPr sz="1600" spc="-25" dirty="0">
                <a:solidFill>
                  <a:srgbClr val="055C91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91947"/>
            <a:ext cx="7187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9" dirty="0">
                <a:solidFill>
                  <a:srgbClr val="055C91"/>
                </a:solidFill>
              </a:rPr>
              <a:t>The</a:t>
            </a:r>
            <a:r>
              <a:rPr sz="4000" spc="-515" dirty="0">
                <a:solidFill>
                  <a:srgbClr val="055C91"/>
                </a:solidFill>
              </a:rPr>
              <a:t> </a:t>
            </a:r>
            <a:r>
              <a:rPr sz="4000" spc="-20" dirty="0">
                <a:solidFill>
                  <a:srgbClr val="055C91"/>
                </a:solidFill>
                <a:latin typeface="Courier New"/>
                <a:cs typeface="Courier New"/>
              </a:rPr>
              <a:t>string</a:t>
            </a:r>
            <a:r>
              <a:rPr sz="4000" spc="-146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4000" spc="-260" dirty="0">
                <a:solidFill>
                  <a:srgbClr val="055C91"/>
                </a:solidFill>
              </a:rPr>
              <a:t>class</a:t>
            </a:r>
            <a:r>
              <a:rPr sz="4000" spc="-480" dirty="0">
                <a:solidFill>
                  <a:srgbClr val="055C91"/>
                </a:solidFill>
              </a:rPr>
              <a:t> </a:t>
            </a:r>
            <a:r>
              <a:rPr sz="4000" spc="-45" dirty="0">
                <a:solidFill>
                  <a:srgbClr val="055C91"/>
                </a:solidFill>
              </a:rPr>
              <a:t>in</a:t>
            </a:r>
            <a:r>
              <a:rPr sz="4000" spc="-250" dirty="0">
                <a:solidFill>
                  <a:srgbClr val="055C91"/>
                </a:solidFill>
              </a:rPr>
              <a:t> </a:t>
            </a:r>
            <a:r>
              <a:rPr sz="4000" spc="-235" dirty="0">
                <a:solidFill>
                  <a:srgbClr val="055C91"/>
                </a:solidFill>
              </a:rPr>
              <a:t>Program</a:t>
            </a:r>
            <a:r>
              <a:rPr sz="4000" spc="-434" dirty="0">
                <a:solidFill>
                  <a:srgbClr val="055C91"/>
                </a:solidFill>
              </a:rPr>
              <a:t> </a:t>
            </a:r>
            <a:r>
              <a:rPr sz="4000" spc="-175" dirty="0">
                <a:solidFill>
                  <a:srgbClr val="055C91"/>
                </a:solidFill>
              </a:rPr>
              <a:t>2-</a:t>
            </a:r>
            <a:r>
              <a:rPr sz="4000" spc="-25" dirty="0">
                <a:solidFill>
                  <a:srgbClr val="055C91"/>
                </a:solidFill>
              </a:rPr>
              <a:t>15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508" y="1360959"/>
            <a:ext cx="7681989" cy="4632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4576" y="5995734"/>
            <a:ext cx="4078604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800" spc="-25" dirty="0">
                <a:solidFill>
                  <a:srgbClr val="898989"/>
                </a:solidFill>
                <a:latin typeface="Arial"/>
                <a:cs typeface="Arial"/>
              </a:rPr>
              <a:t>61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0739"/>
            <a:ext cx="12175490" cy="6837680"/>
            <a:chOff x="0" y="20739"/>
            <a:chExt cx="12175490" cy="6837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39"/>
              <a:ext cx="6008994" cy="38655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01" y="20739"/>
              <a:ext cx="2060022" cy="401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5699" y="2616992"/>
              <a:ext cx="6959600" cy="424100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66396" y="5945123"/>
            <a:ext cx="4557395" cy="98869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212590" algn="l"/>
              </a:tabLst>
            </a:pPr>
            <a:r>
              <a:rPr sz="2000" spc="-20" dirty="0">
                <a:solidFill>
                  <a:srgbClr val="FA8218"/>
                </a:solidFill>
                <a:latin typeface="Courier New"/>
                <a:cs typeface="Courier New"/>
              </a:rPr>
              <a:t>statNum</a:t>
            </a:r>
            <a:r>
              <a:rPr sz="2000" spc="-67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automatically</a:t>
            </a:r>
            <a:r>
              <a:rPr sz="2000" spc="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initialized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0.</a:t>
            </a:r>
            <a:r>
              <a:rPr sz="2000" spc="-6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Notice</a:t>
            </a: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it</a:t>
            </a:r>
            <a:r>
              <a:rPr sz="2000" spc="-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retains</a:t>
            </a: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its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between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function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calls.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5699" y="2616993"/>
            <a:ext cx="2183765" cy="3618865"/>
            <a:chOff x="5215699" y="2616993"/>
            <a:chExt cx="2183765" cy="361886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961" y="6159376"/>
              <a:ext cx="76271" cy="761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93137" y="6183458"/>
              <a:ext cx="706755" cy="27305"/>
            </a:xfrm>
            <a:custGeom>
              <a:avLst/>
              <a:gdLst/>
              <a:ahLst/>
              <a:cxnLst/>
              <a:rect l="l" t="t" r="r" b="b"/>
              <a:pathLst>
                <a:path w="706754" h="27304">
                  <a:moveTo>
                    <a:pt x="706170" y="0"/>
                  </a:moveTo>
                  <a:lnTo>
                    <a:pt x="0" y="1316"/>
                  </a:lnTo>
                  <a:lnTo>
                    <a:pt x="46" y="26716"/>
                  </a:lnTo>
                  <a:lnTo>
                    <a:pt x="706219" y="25399"/>
                  </a:lnTo>
                  <a:lnTo>
                    <a:pt x="706170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5699" y="2616993"/>
              <a:ext cx="1821638" cy="35470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88100" y="39116"/>
            <a:ext cx="558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55C91"/>
                </a:solidFill>
              </a:rPr>
              <a:t>A</a:t>
            </a:r>
            <a:r>
              <a:rPr sz="1800" spc="-250" dirty="0">
                <a:solidFill>
                  <a:srgbClr val="055C91"/>
                </a:solidFill>
              </a:rPr>
              <a:t> </a:t>
            </a:r>
            <a:r>
              <a:rPr sz="1800" spc="-60" dirty="0">
                <a:solidFill>
                  <a:srgbClr val="055C91"/>
                </a:solidFill>
              </a:rPr>
              <a:t>Different</a:t>
            </a:r>
            <a:r>
              <a:rPr sz="1800" spc="-75" dirty="0">
                <a:solidFill>
                  <a:srgbClr val="055C91"/>
                </a:solidFill>
              </a:rPr>
              <a:t> </a:t>
            </a:r>
            <a:r>
              <a:rPr sz="1800" spc="-100" dirty="0">
                <a:solidFill>
                  <a:srgbClr val="055C91"/>
                </a:solidFill>
              </a:rPr>
              <a:t>Approach,</a:t>
            </a:r>
            <a:r>
              <a:rPr sz="1800" spc="-130" dirty="0">
                <a:solidFill>
                  <a:srgbClr val="055C91"/>
                </a:solidFill>
              </a:rPr>
              <a:t> </a:t>
            </a:r>
            <a:r>
              <a:rPr sz="1800" spc="-105" dirty="0">
                <a:solidFill>
                  <a:srgbClr val="055C91"/>
                </a:solidFill>
              </a:rPr>
              <a:t>Using</a:t>
            </a:r>
            <a:r>
              <a:rPr sz="1800" spc="-145" dirty="0">
                <a:solidFill>
                  <a:srgbClr val="055C91"/>
                </a:solidFill>
              </a:rPr>
              <a:t> </a:t>
            </a:r>
            <a:r>
              <a:rPr sz="1800" dirty="0">
                <a:solidFill>
                  <a:srgbClr val="055C91"/>
                </a:solidFill>
              </a:rPr>
              <a:t>a</a:t>
            </a:r>
            <a:r>
              <a:rPr sz="1800" spc="-200" dirty="0">
                <a:solidFill>
                  <a:srgbClr val="055C91"/>
                </a:solidFill>
              </a:rPr>
              <a:t> </a:t>
            </a:r>
            <a:r>
              <a:rPr sz="1800" spc="-95" dirty="0">
                <a:solidFill>
                  <a:srgbClr val="055C91"/>
                </a:solidFill>
              </a:rPr>
              <a:t>Static</a:t>
            </a:r>
            <a:r>
              <a:rPr sz="1800" spc="-135" dirty="0">
                <a:solidFill>
                  <a:srgbClr val="055C91"/>
                </a:solidFill>
              </a:rPr>
              <a:t> </a:t>
            </a:r>
            <a:r>
              <a:rPr sz="1800" spc="-100" dirty="0">
                <a:solidFill>
                  <a:srgbClr val="055C91"/>
                </a:solidFill>
              </a:rPr>
              <a:t>Variable</a:t>
            </a:r>
            <a:r>
              <a:rPr sz="1800" spc="-135" dirty="0">
                <a:solidFill>
                  <a:srgbClr val="055C91"/>
                </a:solidFill>
              </a:rPr>
              <a:t> </a:t>
            </a:r>
            <a:r>
              <a:rPr sz="1800" spc="-25" dirty="0">
                <a:solidFill>
                  <a:srgbClr val="055C91"/>
                </a:solidFill>
              </a:rPr>
              <a:t>in</a:t>
            </a:r>
            <a:r>
              <a:rPr sz="1800" spc="-65" dirty="0">
                <a:solidFill>
                  <a:srgbClr val="055C91"/>
                </a:solidFill>
              </a:rPr>
              <a:t> </a:t>
            </a:r>
            <a:r>
              <a:rPr sz="1800" spc="-114" dirty="0">
                <a:solidFill>
                  <a:srgbClr val="055C91"/>
                </a:solidFill>
              </a:rPr>
              <a:t>Program</a:t>
            </a:r>
            <a:r>
              <a:rPr sz="1800" spc="-150" dirty="0">
                <a:solidFill>
                  <a:srgbClr val="055C91"/>
                </a:solidFill>
              </a:rPr>
              <a:t> </a:t>
            </a:r>
            <a:r>
              <a:rPr sz="1800" spc="-95" dirty="0">
                <a:solidFill>
                  <a:srgbClr val="055C91"/>
                </a:solidFill>
              </a:rPr>
              <a:t>6-</a:t>
            </a:r>
            <a:r>
              <a:rPr sz="1800" spc="-25" dirty="0">
                <a:solidFill>
                  <a:srgbClr val="055C91"/>
                </a:solidFill>
              </a:rPr>
              <a:t>22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3595"/>
            <a:ext cx="2143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Default</a:t>
            </a:r>
            <a:r>
              <a:rPr sz="2200" spc="-13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Arguments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Must</a:t>
            </a:r>
            <a:r>
              <a:rPr spc="-170" dirty="0"/>
              <a:t> </a:t>
            </a:r>
            <a:r>
              <a:rPr spc="-80" dirty="0"/>
              <a:t>be</a:t>
            </a:r>
            <a:r>
              <a:rPr spc="-254" dirty="0"/>
              <a:t> </a:t>
            </a:r>
            <a:r>
              <a:rPr dirty="0"/>
              <a:t>a</a:t>
            </a:r>
            <a:r>
              <a:rPr spc="-320" dirty="0"/>
              <a:t> </a:t>
            </a:r>
            <a:r>
              <a:rPr spc="-105" dirty="0"/>
              <a:t>constant</a:t>
            </a:r>
            <a:r>
              <a:rPr spc="-215" dirty="0"/>
              <a:t> </a:t>
            </a:r>
            <a:r>
              <a:rPr spc="-125" dirty="0"/>
              <a:t>declared</a:t>
            </a:r>
            <a:r>
              <a:rPr spc="-220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-10" dirty="0"/>
              <a:t>prototype: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8500" y="1910152"/>
            <a:ext cx="8218170" cy="276606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evenOrOdd(int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0);</a:t>
            </a:r>
            <a:endParaRPr sz="24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declared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55C91"/>
              </a:buClr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marL="184150" marR="5080" indent="-171450">
              <a:lnSpc>
                <a:spcPts val="31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Multi-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8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8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arguments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8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them: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ts val="2855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getSum(int,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int=0,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int=0);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1887" y="1673058"/>
            <a:ext cx="7774940" cy="4304030"/>
            <a:chOff x="2401887" y="1673058"/>
            <a:chExt cx="7774940" cy="430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887" y="1831976"/>
              <a:ext cx="7774543" cy="41449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0262" y="1673058"/>
              <a:ext cx="1104900" cy="1786255"/>
            </a:xfrm>
            <a:custGeom>
              <a:avLst/>
              <a:gdLst/>
              <a:ahLst/>
              <a:cxnLst/>
              <a:rect l="l" t="t" r="r" b="b"/>
              <a:pathLst>
                <a:path w="1104900" h="1786254">
                  <a:moveTo>
                    <a:pt x="1054314" y="0"/>
                  </a:moveTo>
                  <a:lnTo>
                    <a:pt x="28232" y="1714207"/>
                  </a:lnTo>
                  <a:lnTo>
                    <a:pt x="6437" y="1701166"/>
                  </a:lnTo>
                  <a:lnTo>
                    <a:pt x="0" y="1786116"/>
                  </a:lnTo>
                  <a:lnTo>
                    <a:pt x="71817" y="1740293"/>
                  </a:lnTo>
                  <a:lnTo>
                    <a:pt x="50024" y="1727250"/>
                  </a:lnTo>
                  <a:lnTo>
                    <a:pt x="1052549" y="52400"/>
                  </a:lnTo>
                  <a:lnTo>
                    <a:pt x="1054022" y="1709916"/>
                  </a:lnTo>
                  <a:lnTo>
                    <a:pt x="1028622" y="1709940"/>
                  </a:lnTo>
                  <a:lnTo>
                    <a:pt x="1066800" y="1786116"/>
                  </a:lnTo>
                  <a:lnTo>
                    <a:pt x="1104822" y="1709878"/>
                  </a:lnTo>
                  <a:lnTo>
                    <a:pt x="1079422" y="1709903"/>
                  </a:lnTo>
                  <a:lnTo>
                    <a:pt x="1077911" y="6515"/>
                  </a:lnTo>
                  <a:lnTo>
                    <a:pt x="1065211" y="6527"/>
                  </a:lnTo>
                  <a:lnTo>
                    <a:pt x="1054314" y="0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1887" y="1831976"/>
              <a:ext cx="1771648" cy="3619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26802" y="1255267"/>
            <a:ext cx="446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Default</a:t>
            </a:r>
            <a:r>
              <a:rPr sz="1800" spc="-6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arguments</a:t>
            </a:r>
            <a:r>
              <a:rPr sz="1800" spc="-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specified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prototype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92340" y="5821171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7301" y="152907"/>
            <a:ext cx="722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45" dirty="0">
                <a:solidFill>
                  <a:srgbClr val="055C91"/>
                </a:solidFill>
              </a:rPr>
              <a:t>Default</a:t>
            </a:r>
            <a:r>
              <a:rPr sz="4000" spc="-275" dirty="0">
                <a:solidFill>
                  <a:srgbClr val="055C91"/>
                </a:solidFill>
              </a:rPr>
              <a:t> </a:t>
            </a:r>
            <a:r>
              <a:rPr sz="4000" spc="-210" dirty="0">
                <a:solidFill>
                  <a:srgbClr val="055C91"/>
                </a:solidFill>
              </a:rPr>
              <a:t>Arguments</a:t>
            </a:r>
            <a:r>
              <a:rPr sz="4000" spc="-375" dirty="0">
                <a:solidFill>
                  <a:srgbClr val="055C91"/>
                </a:solidFill>
              </a:rPr>
              <a:t> </a:t>
            </a:r>
            <a:r>
              <a:rPr sz="4000" spc="-50" dirty="0">
                <a:solidFill>
                  <a:srgbClr val="055C91"/>
                </a:solidFill>
              </a:rPr>
              <a:t>in</a:t>
            </a:r>
            <a:r>
              <a:rPr sz="4000" spc="-215" dirty="0">
                <a:solidFill>
                  <a:srgbClr val="055C91"/>
                </a:solidFill>
              </a:rPr>
              <a:t> </a:t>
            </a:r>
            <a:r>
              <a:rPr sz="4000" spc="-235" dirty="0">
                <a:solidFill>
                  <a:srgbClr val="055C91"/>
                </a:solidFill>
              </a:rPr>
              <a:t>Program</a:t>
            </a:r>
            <a:r>
              <a:rPr sz="4000" spc="-409" dirty="0">
                <a:solidFill>
                  <a:srgbClr val="055C91"/>
                </a:solidFill>
              </a:rPr>
              <a:t> </a:t>
            </a:r>
            <a:r>
              <a:rPr sz="4000" spc="-175" dirty="0">
                <a:solidFill>
                  <a:srgbClr val="055C91"/>
                </a:solidFill>
              </a:rPr>
              <a:t>6-</a:t>
            </a:r>
            <a:r>
              <a:rPr sz="4000" spc="-25" dirty="0">
                <a:solidFill>
                  <a:srgbClr val="055C91"/>
                </a:solidFill>
              </a:rPr>
              <a:t>24</a:t>
            </a:r>
            <a:endParaRPr sz="4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997" y="1295401"/>
            <a:ext cx="5833188" cy="474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301" y="191515"/>
            <a:ext cx="650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055C91"/>
                </a:solidFill>
              </a:rPr>
              <a:t>Default</a:t>
            </a:r>
            <a:r>
              <a:rPr sz="3600" spc="-240" dirty="0">
                <a:solidFill>
                  <a:srgbClr val="055C91"/>
                </a:solidFill>
              </a:rPr>
              <a:t> </a:t>
            </a:r>
            <a:r>
              <a:rPr sz="3600" spc="-185" dirty="0">
                <a:solidFill>
                  <a:srgbClr val="055C91"/>
                </a:solidFill>
              </a:rPr>
              <a:t>Arguments</a:t>
            </a:r>
            <a:r>
              <a:rPr sz="3600" spc="-305" dirty="0">
                <a:solidFill>
                  <a:srgbClr val="055C91"/>
                </a:solidFill>
              </a:rPr>
              <a:t> </a:t>
            </a:r>
            <a:r>
              <a:rPr sz="3600" spc="-45" dirty="0">
                <a:solidFill>
                  <a:srgbClr val="055C91"/>
                </a:solidFill>
              </a:rPr>
              <a:t>in</a:t>
            </a:r>
            <a:r>
              <a:rPr sz="3600" spc="-165" dirty="0">
                <a:solidFill>
                  <a:srgbClr val="055C91"/>
                </a:solidFill>
              </a:rPr>
              <a:t> </a:t>
            </a:r>
            <a:r>
              <a:rPr sz="3600" spc="-220" dirty="0">
                <a:solidFill>
                  <a:srgbClr val="055C91"/>
                </a:solidFill>
              </a:rPr>
              <a:t>Program</a:t>
            </a:r>
            <a:r>
              <a:rPr sz="3600" spc="-350" dirty="0">
                <a:solidFill>
                  <a:srgbClr val="055C91"/>
                </a:solidFill>
              </a:rPr>
              <a:t> </a:t>
            </a:r>
            <a:r>
              <a:rPr sz="3600" spc="-170" dirty="0">
                <a:solidFill>
                  <a:srgbClr val="055C91"/>
                </a:solidFill>
              </a:rPr>
              <a:t>6-</a:t>
            </a:r>
            <a:r>
              <a:rPr sz="3600" spc="-25" dirty="0">
                <a:solidFill>
                  <a:srgbClr val="055C91"/>
                </a:solidFill>
              </a:rPr>
              <a:t>24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143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055C91"/>
                </a:solidFill>
              </a:rPr>
              <a:t>Default</a:t>
            </a:r>
            <a:r>
              <a:rPr sz="2200" spc="-135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Arguments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586484"/>
            <a:ext cx="8230234" cy="18300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marR="5080" indent="-171450">
              <a:lnSpc>
                <a:spcPts val="2110"/>
              </a:lnSpc>
              <a:spcBef>
                <a:spcPts val="40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values,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defaultless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ones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declared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list: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getSum(int,</a:t>
            </a:r>
            <a:r>
              <a:rPr sz="18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int=0,</a:t>
            </a:r>
            <a:r>
              <a:rPr sz="18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int=0);//</a:t>
            </a:r>
            <a:r>
              <a:rPr sz="18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  <a:tabLst>
                <a:tab pos="4335145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getSum(int,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int=0,</a:t>
            </a:r>
            <a:r>
              <a:rPr sz="18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int);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  <a:p>
            <a:pPr marL="184150" marR="80010" indent="-171450">
              <a:lnSpc>
                <a:spcPts val="1989"/>
              </a:lnSpc>
              <a:spcBef>
                <a:spcPts val="10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argument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omitted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call,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omitted: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150" y="3367532"/>
            <a:ext cx="3680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getSum(num1,</a:t>
            </a:r>
            <a:r>
              <a:rPr sz="1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num2);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sum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getSum(num1,</a:t>
            </a:r>
            <a:r>
              <a:rPr sz="18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num3);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4713" y="3388867"/>
            <a:ext cx="698500" cy="6045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4572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" dirty="0">
                <a:solidFill>
                  <a:srgbClr val="055C91"/>
                </a:solidFill>
              </a:rPr>
              <a:t>Using</a:t>
            </a:r>
            <a:r>
              <a:rPr sz="2200" spc="-204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Reference</a:t>
            </a:r>
            <a:r>
              <a:rPr sz="2200" spc="-185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Variables</a:t>
            </a:r>
            <a:r>
              <a:rPr sz="2200" spc="-17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as</a:t>
            </a:r>
            <a:r>
              <a:rPr sz="2200" spc="-27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Parameters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632203"/>
            <a:ext cx="7423784" cy="88519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Allows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modify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calling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Provides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‘return’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370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</a:rPr>
              <a:t>Passing</a:t>
            </a:r>
            <a:r>
              <a:rPr sz="2200" spc="-254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by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Reference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97056"/>
            <a:ext cx="7455534" cy="25520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ampersand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getDimensions(int&amp;,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int&amp;);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Changes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made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refers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implement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passing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i="1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165" dirty="0">
                <a:solidFill>
                  <a:srgbClr val="0070C0"/>
                </a:solidFill>
                <a:latin typeface="Arial"/>
                <a:cs typeface="Arial"/>
              </a:rPr>
              <a:t>void</a:t>
            </a:r>
            <a:r>
              <a:rPr sz="2800" b="1" spc="-2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070C0"/>
                </a:solidFill>
                <a:latin typeface="Arial"/>
                <a:cs typeface="Arial"/>
              </a:rPr>
              <a:t>doubleNum(int</a:t>
            </a:r>
            <a:r>
              <a:rPr sz="2800" b="1" spc="-20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Arial"/>
                <a:cs typeface="Arial"/>
              </a:rPr>
              <a:t>&amp;);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647825"/>
            <a:ext cx="7176808" cy="46005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72965" y="1455420"/>
            <a:ext cx="5064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&amp;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here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prototype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indicates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A8218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parameter</a:t>
            </a:r>
            <a:r>
              <a:rPr sz="20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reference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0" y="1647825"/>
            <a:ext cx="3288665" cy="3521075"/>
            <a:chOff x="2286000" y="1647825"/>
            <a:chExt cx="3288665" cy="3521075"/>
          </a:xfrm>
        </p:grpSpPr>
        <p:sp>
          <p:nvSpPr>
            <p:cNvPr id="5" name="object 5"/>
            <p:cNvSpPr/>
            <p:nvPr/>
          </p:nvSpPr>
          <p:spPr>
            <a:xfrm>
              <a:off x="4714875" y="2145207"/>
              <a:ext cx="859790" cy="3023870"/>
            </a:xfrm>
            <a:custGeom>
              <a:avLst/>
              <a:gdLst/>
              <a:ahLst/>
              <a:cxnLst/>
              <a:rect l="l" t="t" r="r" b="b"/>
              <a:pathLst>
                <a:path w="859789" h="3023870">
                  <a:moveTo>
                    <a:pt x="856970" y="2130691"/>
                  </a:moveTo>
                  <a:lnTo>
                    <a:pt x="838466" y="2113292"/>
                  </a:lnTo>
                  <a:lnTo>
                    <a:pt x="42926" y="2959481"/>
                  </a:lnTo>
                  <a:lnTo>
                    <a:pt x="24422" y="2942082"/>
                  </a:lnTo>
                  <a:lnTo>
                    <a:pt x="0" y="3023692"/>
                  </a:lnTo>
                  <a:lnTo>
                    <a:pt x="79946" y="2994279"/>
                  </a:lnTo>
                  <a:lnTo>
                    <a:pt x="61429" y="2976880"/>
                  </a:lnTo>
                  <a:lnTo>
                    <a:pt x="856970" y="2130691"/>
                  </a:lnTo>
                  <a:close/>
                </a:path>
                <a:path w="859789" h="3023870">
                  <a:moveTo>
                    <a:pt x="859675" y="8547"/>
                  </a:moveTo>
                  <a:lnTo>
                    <a:pt x="835761" y="0"/>
                  </a:lnTo>
                  <a:lnTo>
                    <a:pt x="404202" y="1207770"/>
                  </a:lnTo>
                  <a:lnTo>
                    <a:pt x="380276" y="1199222"/>
                  </a:lnTo>
                  <a:lnTo>
                    <a:pt x="390525" y="1283792"/>
                  </a:lnTo>
                  <a:lnTo>
                    <a:pt x="452043" y="1224864"/>
                  </a:lnTo>
                  <a:lnTo>
                    <a:pt x="428117" y="1216317"/>
                  </a:lnTo>
                  <a:lnTo>
                    <a:pt x="859675" y="8547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1647825"/>
              <a:ext cx="2133600" cy="4191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41340" y="3863340"/>
            <a:ext cx="3359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Here</a:t>
            </a:r>
            <a:r>
              <a:rPr sz="20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passing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A8218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reference.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397115" y="5976620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(Program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Continues)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59938" y="269747"/>
            <a:ext cx="7894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>
                <a:solidFill>
                  <a:srgbClr val="0488AE"/>
                </a:solidFill>
              </a:rPr>
              <a:t>Passing</a:t>
            </a:r>
            <a:r>
              <a:rPr sz="3200" spc="-400" dirty="0">
                <a:solidFill>
                  <a:srgbClr val="0488AE"/>
                </a:solidFill>
              </a:rPr>
              <a:t> </a:t>
            </a:r>
            <a:r>
              <a:rPr sz="3200" dirty="0">
                <a:solidFill>
                  <a:srgbClr val="0488AE"/>
                </a:solidFill>
              </a:rPr>
              <a:t>a</a:t>
            </a:r>
            <a:r>
              <a:rPr sz="3200" spc="-400" dirty="0">
                <a:solidFill>
                  <a:srgbClr val="0488AE"/>
                </a:solidFill>
              </a:rPr>
              <a:t> </a:t>
            </a:r>
            <a:r>
              <a:rPr sz="3200" spc="-145" dirty="0">
                <a:solidFill>
                  <a:srgbClr val="0488AE"/>
                </a:solidFill>
              </a:rPr>
              <a:t>Variable</a:t>
            </a:r>
            <a:r>
              <a:rPr sz="3200" spc="-260" dirty="0">
                <a:solidFill>
                  <a:srgbClr val="0488AE"/>
                </a:solidFill>
              </a:rPr>
              <a:t> </a:t>
            </a:r>
            <a:r>
              <a:rPr sz="3200" spc="-160" dirty="0">
                <a:solidFill>
                  <a:srgbClr val="0488AE"/>
                </a:solidFill>
              </a:rPr>
              <a:t>By</a:t>
            </a:r>
            <a:r>
              <a:rPr sz="3200" spc="-434" dirty="0">
                <a:solidFill>
                  <a:srgbClr val="0488AE"/>
                </a:solidFill>
              </a:rPr>
              <a:t> </a:t>
            </a:r>
            <a:r>
              <a:rPr sz="3200" spc="-190" dirty="0">
                <a:solidFill>
                  <a:srgbClr val="0488AE"/>
                </a:solidFill>
              </a:rPr>
              <a:t>Reference</a:t>
            </a:r>
            <a:r>
              <a:rPr sz="3200" spc="-305" dirty="0">
                <a:solidFill>
                  <a:srgbClr val="0488AE"/>
                </a:solidFill>
              </a:rPr>
              <a:t> </a:t>
            </a:r>
            <a:r>
              <a:rPr sz="3200" spc="-35" dirty="0">
                <a:solidFill>
                  <a:srgbClr val="0488AE"/>
                </a:solidFill>
              </a:rPr>
              <a:t>in</a:t>
            </a:r>
            <a:r>
              <a:rPr sz="3200" spc="-165" dirty="0">
                <a:solidFill>
                  <a:srgbClr val="0488AE"/>
                </a:solidFill>
              </a:rPr>
              <a:t> </a:t>
            </a:r>
            <a:r>
              <a:rPr sz="3200" spc="-180" dirty="0">
                <a:solidFill>
                  <a:srgbClr val="0488AE"/>
                </a:solidFill>
              </a:rPr>
              <a:t>Program</a:t>
            </a:r>
            <a:r>
              <a:rPr sz="3200" spc="-300" dirty="0">
                <a:solidFill>
                  <a:srgbClr val="0488AE"/>
                </a:solidFill>
              </a:rPr>
              <a:t> </a:t>
            </a:r>
            <a:r>
              <a:rPr sz="3200" spc="-155" dirty="0">
                <a:solidFill>
                  <a:srgbClr val="0488AE"/>
                </a:solidFill>
              </a:rPr>
              <a:t>6-</a:t>
            </a:r>
            <a:r>
              <a:rPr sz="3200" spc="-25" dirty="0">
                <a:solidFill>
                  <a:srgbClr val="0488AE"/>
                </a:solidFill>
              </a:rPr>
              <a:t>25</a:t>
            </a:r>
            <a:endParaRPr sz="3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6618" y="1925828"/>
            <a:ext cx="482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&amp;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also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appears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here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function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header.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Passing</a:t>
            </a:r>
            <a:r>
              <a:rPr spc="-490" dirty="0"/>
              <a:t> </a:t>
            </a:r>
            <a:r>
              <a:rPr dirty="0"/>
              <a:t>a</a:t>
            </a:r>
            <a:r>
              <a:rPr spc="-465" dirty="0"/>
              <a:t> </a:t>
            </a:r>
            <a:r>
              <a:rPr spc="-185" dirty="0"/>
              <a:t>Variable</a:t>
            </a:r>
            <a:r>
              <a:rPr spc="-350" dirty="0"/>
              <a:t> </a:t>
            </a:r>
            <a:r>
              <a:rPr spc="-195" dirty="0"/>
              <a:t>By</a:t>
            </a:r>
            <a:r>
              <a:rPr spc="-520" dirty="0"/>
              <a:t> </a:t>
            </a:r>
            <a:r>
              <a:rPr spc="-235" dirty="0"/>
              <a:t>Reference</a:t>
            </a:r>
            <a:r>
              <a:rPr spc="-390" dirty="0"/>
              <a:t> </a:t>
            </a:r>
            <a:r>
              <a:rPr spc="-45" dirty="0"/>
              <a:t>in</a:t>
            </a:r>
            <a:r>
              <a:rPr spc="-200" dirty="0"/>
              <a:t> </a:t>
            </a:r>
            <a:r>
              <a:rPr spc="-220" dirty="0"/>
              <a:t>Program</a:t>
            </a:r>
            <a:r>
              <a:rPr spc="-385" dirty="0"/>
              <a:t> </a:t>
            </a:r>
            <a:r>
              <a:rPr spc="-165" dirty="0"/>
              <a:t>6-</a:t>
            </a: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3571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Function</a:t>
            </a:r>
            <a:r>
              <a:rPr sz="2200" spc="-17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Overloading</a:t>
            </a:r>
            <a:r>
              <a:rPr sz="2200" spc="-145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Examples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87550" y="1396491"/>
            <a:ext cx="4954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overloaded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functions,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0250" y="1879848"/>
          <a:ext cx="7214870" cy="192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31115" algn="ctr">
                        <a:lnSpc>
                          <a:spcPts val="2480"/>
                        </a:lnSpc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480"/>
                        </a:lnSpc>
                        <a:tabLst>
                          <a:tab pos="5572760" algn="l"/>
                        </a:tabLst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getDimensions(int);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R="31115" algn="ctr">
                        <a:lnSpc>
                          <a:spcPts val="2570"/>
                        </a:lnSpc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70"/>
                        </a:lnSpc>
                        <a:tabLst>
                          <a:tab pos="5572760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getDimensions(int,</a:t>
                      </a:r>
                      <a:r>
                        <a:rPr sz="2400" spc="-2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int);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R="31115" algn="ctr">
                        <a:lnSpc>
                          <a:spcPts val="2570"/>
                        </a:lnSpc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70"/>
                        </a:lnSpc>
                        <a:tabLst>
                          <a:tab pos="5572760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getDimensions(int,</a:t>
                      </a:r>
                      <a:r>
                        <a:rPr sz="2400" spc="-2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double);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R="31115" algn="ctr">
                        <a:lnSpc>
                          <a:spcPts val="2570"/>
                        </a:lnSpc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getDimensions(double,</a:t>
                      </a:r>
                      <a:r>
                        <a:rPr sz="2400" spc="-2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double);//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20">
                <a:tc gridSpan="3">
                  <a:txBody>
                    <a:bodyPr/>
                    <a:lstStyle/>
                    <a:p>
                      <a:pPr>
                        <a:lnSpc>
                          <a:spcPts val="3295"/>
                        </a:lnSpc>
                        <a:spcBef>
                          <a:spcPts val="365"/>
                        </a:spcBef>
                      </a:pPr>
                      <a:r>
                        <a:rPr sz="2800" spc="-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800" spc="-1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compiler</a:t>
                      </a:r>
                      <a:r>
                        <a:rPr sz="2800" spc="-19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sz="2800" spc="-1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2800" spc="-31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sz="2800" spc="-1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800" spc="-3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follows: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3833616"/>
          <a:ext cx="6824978" cy="219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length,</a:t>
                      </a:r>
                      <a:r>
                        <a:rPr sz="24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width;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31750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spc="-7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base,</a:t>
                      </a:r>
                      <a:r>
                        <a:rPr sz="2400" spc="-6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height;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31750">
                        <a:lnSpc>
                          <a:spcPts val="2630"/>
                        </a:lnSpc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getDimensions(length);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630"/>
                        </a:lnSpc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3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ts val="257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getDimensions(length,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257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width);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70"/>
                        </a:lnSpc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ts val="257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getDimensions(length,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257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height);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70"/>
                        </a:lnSpc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getDimensions(height,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base);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60"/>
                        </a:lnSpc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3595"/>
            <a:ext cx="2533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</a:rPr>
              <a:t>Single-</a:t>
            </a:r>
            <a:r>
              <a:rPr sz="2200" spc="-110" dirty="0">
                <a:solidFill>
                  <a:srgbClr val="055C91"/>
                </a:solidFill>
              </a:rPr>
              <a:t>Line</a:t>
            </a:r>
            <a:r>
              <a:rPr sz="2200" spc="-12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Comments</a:t>
            </a:r>
            <a:endParaRPr sz="2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95701"/>
            <a:ext cx="5128260" cy="7359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Begin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7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line: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12;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inches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732" y="2075180"/>
            <a:ext cx="2049145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width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15;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area;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3302" y="2108707"/>
            <a:ext cx="246126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width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inches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calculated</a:t>
            </a:r>
            <a:r>
              <a:rPr sz="18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732" y="3105404"/>
            <a:ext cx="367411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calculate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area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width;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8300" y="314451"/>
            <a:ext cx="2468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55C91"/>
                </a:solidFill>
                <a:latin typeface="Arial"/>
                <a:cs typeface="Arial"/>
              </a:rPr>
              <a:t>Multi-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Line</a:t>
            </a:r>
            <a:r>
              <a:rPr sz="2200" spc="-1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Comments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1100" y="1260347"/>
            <a:ext cx="4601210" cy="27000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3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Begin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span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lines: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multi-line</a:t>
            </a:r>
            <a:endParaRPr sz="18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comment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2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begin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same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line: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5"/>
              </a:spcBef>
              <a:tabLst>
                <a:tab pos="1878330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area;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/*</a:t>
            </a:r>
            <a:r>
              <a:rPr sz="18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calculated</a:t>
            </a:r>
            <a:r>
              <a:rPr sz="18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r>
              <a:rPr sz="18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226965" cy="44361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7625" y="1888235"/>
            <a:ext cx="2146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overloaded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functions</a:t>
            </a: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different</a:t>
            </a:r>
            <a:r>
              <a:rPr sz="2000" spc="-10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A8218"/>
                </a:solidFill>
                <a:latin typeface="Arial"/>
                <a:cs typeface="Arial"/>
              </a:rPr>
              <a:t>parameter 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547" y="2162581"/>
            <a:ext cx="1221740" cy="237490"/>
          </a:xfrm>
          <a:custGeom>
            <a:avLst/>
            <a:gdLst/>
            <a:ahLst/>
            <a:cxnLst/>
            <a:rect l="l" t="t" r="r" b="b"/>
            <a:pathLst>
              <a:path w="1221739" h="237489">
                <a:moveTo>
                  <a:pt x="1221587" y="186245"/>
                </a:moveTo>
                <a:lnTo>
                  <a:pt x="520420" y="186258"/>
                </a:lnTo>
                <a:lnTo>
                  <a:pt x="520420" y="160858"/>
                </a:lnTo>
                <a:lnTo>
                  <a:pt x="444220" y="198958"/>
                </a:lnTo>
                <a:lnTo>
                  <a:pt x="520420" y="237058"/>
                </a:lnTo>
                <a:lnTo>
                  <a:pt x="520420" y="211658"/>
                </a:lnTo>
                <a:lnTo>
                  <a:pt x="1221587" y="211645"/>
                </a:lnTo>
                <a:lnTo>
                  <a:pt x="1221587" y="186245"/>
                </a:lnTo>
                <a:close/>
              </a:path>
              <a:path w="1221739" h="237489">
                <a:moveTo>
                  <a:pt x="1221587" y="25400"/>
                </a:moveTo>
                <a:lnTo>
                  <a:pt x="76200" y="2540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221587" y="50800"/>
                </a:lnTo>
                <a:lnTo>
                  <a:pt x="1221587" y="2540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1096" y="5018532"/>
            <a:ext cx="1797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Passing</a:t>
            </a:r>
            <a:r>
              <a:rPr sz="2000" spc="-4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A8218"/>
                </a:solidFill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685800"/>
            <a:ext cx="5111115" cy="4359910"/>
            <a:chOff x="0" y="685800"/>
            <a:chExt cx="5111115" cy="4359910"/>
          </a:xfrm>
        </p:grpSpPr>
        <p:sp>
          <p:nvSpPr>
            <p:cNvPr id="7" name="object 7"/>
            <p:cNvSpPr/>
            <p:nvPr/>
          </p:nvSpPr>
          <p:spPr>
            <a:xfrm>
              <a:off x="2165921" y="4320476"/>
              <a:ext cx="2945130" cy="725170"/>
            </a:xfrm>
            <a:custGeom>
              <a:avLst/>
              <a:gdLst/>
              <a:ahLst/>
              <a:cxnLst/>
              <a:rect l="l" t="t" r="r" b="b"/>
              <a:pathLst>
                <a:path w="2945129" h="725170">
                  <a:moveTo>
                    <a:pt x="76200" y="532561"/>
                  </a:moveTo>
                  <a:lnTo>
                    <a:pt x="38100" y="456361"/>
                  </a:lnTo>
                  <a:lnTo>
                    <a:pt x="0" y="532561"/>
                  </a:lnTo>
                  <a:lnTo>
                    <a:pt x="25400" y="532561"/>
                  </a:lnTo>
                  <a:lnTo>
                    <a:pt x="25400" y="724979"/>
                  </a:lnTo>
                  <a:lnTo>
                    <a:pt x="50800" y="724979"/>
                  </a:lnTo>
                  <a:lnTo>
                    <a:pt x="50800" y="532561"/>
                  </a:lnTo>
                  <a:lnTo>
                    <a:pt x="76200" y="532561"/>
                  </a:lnTo>
                  <a:close/>
                </a:path>
                <a:path w="2945129" h="725170">
                  <a:moveTo>
                    <a:pt x="2944850" y="11874"/>
                  </a:moveTo>
                  <a:lnTo>
                    <a:pt x="2922397" y="0"/>
                  </a:lnTo>
                  <a:lnTo>
                    <a:pt x="2789326" y="251523"/>
                  </a:lnTo>
                  <a:lnTo>
                    <a:pt x="2766872" y="239649"/>
                  </a:lnTo>
                  <a:lnTo>
                    <a:pt x="2764917" y="324815"/>
                  </a:lnTo>
                  <a:lnTo>
                    <a:pt x="2834221" y="275285"/>
                  </a:lnTo>
                  <a:lnTo>
                    <a:pt x="2811767" y="263398"/>
                  </a:lnTo>
                  <a:lnTo>
                    <a:pt x="2944850" y="11874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5800"/>
              <a:ext cx="1560730" cy="3427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58086" y="3927348"/>
            <a:ext cx="2116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Passing</a:t>
            </a:r>
            <a:r>
              <a:rPr sz="20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A8218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A8218"/>
                </a:solidFill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27301" y="191515"/>
            <a:ext cx="698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055C91"/>
                </a:solidFill>
              </a:rPr>
              <a:t>Function</a:t>
            </a:r>
            <a:r>
              <a:rPr sz="3600" spc="-270" dirty="0">
                <a:solidFill>
                  <a:srgbClr val="055C91"/>
                </a:solidFill>
              </a:rPr>
              <a:t> </a:t>
            </a:r>
            <a:r>
              <a:rPr sz="3600" spc="-180" dirty="0">
                <a:solidFill>
                  <a:srgbClr val="055C91"/>
                </a:solidFill>
              </a:rPr>
              <a:t>Overloading</a:t>
            </a:r>
            <a:r>
              <a:rPr sz="3600" spc="-310" dirty="0">
                <a:solidFill>
                  <a:srgbClr val="055C91"/>
                </a:solidFill>
              </a:rPr>
              <a:t> </a:t>
            </a:r>
            <a:r>
              <a:rPr sz="3600" spc="-40" dirty="0">
                <a:solidFill>
                  <a:srgbClr val="055C91"/>
                </a:solidFill>
              </a:rPr>
              <a:t>in</a:t>
            </a:r>
            <a:r>
              <a:rPr sz="3600" spc="-175" dirty="0">
                <a:solidFill>
                  <a:srgbClr val="055C91"/>
                </a:solidFill>
              </a:rPr>
              <a:t> </a:t>
            </a:r>
            <a:r>
              <a:rPr sz="3600" spc="-220" dirty="0">
                <a:solidFill>
                  <a:srgbClr val="055C91"/>
                </a:solidFill>
              </a:rPr>
              <a:t>Program</a:t>
            </a:r>
            <a:r>
              <a:rPr sz="3600" spc="-360" dirty="0">
                <a:solidFill>
                  <a:srgbClr val="055C91"/>
                </a:solidFill>
              </a:rPr>
              <a:t> </a:t>
            </a:r>
            <a:r>
              <a:rPr sz="3600" spc="-165" dirty="0">
                <a:solidFill>
                  <a:srgbClr val="055C91"/>
                </a:solidFill>
              </a:rPr>
              <a:t>6-</a:t>
            </a:r>
            <a:r>
              <a:rPr sz="3600" spc="-25" dirty="0">
                <a:solidFill>
                  <a:srgbClr val="055C91"/>
                </a:solidFill>
              </a:rPr>
              <a:t>27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9150" y="2658323"/>
            <a:ext cx="5812848" cy="41996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152907"/>
            <a:ext cx="70046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9" dirty="0">
                <a:solidFill>
                  <a:srgbClr val="055C91"/>
                </a:solidFill>
              </a:rPr>
              <a:t>Named</a:t>
            </a:r>
            <a:r>
              <a:rPr sz="4000" spc="-445" dirty="0">
                <a:solidFill>
                  <a:srgbClr val="055C91"/>
                </a:solidFill>
              </a:rPr>
              <a:t> </a:t>
            </a:r>
            <a:r>
              <a:rPr sz="4000" spc="-245" dirty="0">
                <a:solidFill>
                  <a:srgbClr val="055C91"/>
                </a:solidFill>
              </a:rPr>
              <a:t>Constants</a:t>
            </a:r>
            <a:r>
              <a:rPr sz="4000" spc="-385" dirty="0">
                <a:solidFill>
                  <a:srgbClr val="055C91"/>
                </a:solidFill>
              </a:rPr>
              <a:t> </a:t>
            </a:r>
            <a:r>
              <a:rPr sz="4000" spc="-45" dirty="0">
                <a:solidFill>
                  <a:srgbClr val="055C91"/>
                </a:solidFill>
              </a:rPr>
              <a:t>in</a:t>
            </a:r>
            <a:r>
              <a:rPr sz="4000" spc="-225" dirty="0">
                <a:solidFill>
                  <a:srgbClr val="055C91"/>
                </a:solidFill>
              </a:rPr>
              <a:t> </a:t>
            </a:r>
            <a:r>
              <a:rPr sz="4000" spc="-235" dirty="0">
                <a:solidFill>
                  <a:srgbClr val="055C91"/>
                </a:solidFill>
              </a:rPr>
              <a:t>Program</a:t>
            </a:r>
            <a:r>
              <a:rPr sz="4000" spc="-415" dirty="0">
                <a:solidFill>
                  <a:srgbClr val="055C91"/>
                </a:solidFill>
              </a:rPr>
              <a:t> </a:t>
            </a:r>
            <a:r>
              <a:rPr sz="4000" spc="-165" dirty="0">
                <a:solidFill>
                  <a:srgbClr val="055C91"/>
                </a:solidFill>
              </a:rPr>
              <a:t>2-</a:t>
            </a:r>
            <a:r>
              <a:rPr sz="4000" spc="-25" dirty="0">
                <a:solidFill>
                  <a:srgbClr val="055C91"/>
                </a:solidFill>
              </a:rPr>
              <a:t>28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8364" y="1340063"/>
            <a:ext cx="6226336" cy="49128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05307"/>
            <a:ext cx="3527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The</a:t>
            </a:r>
            <a:r>
              <a:rPr sz="2200" spc="-30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cin</a:t>
            </a:r>
            <a:r>
              <a:rPr sz="2200" spc="-79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85" dirty="0">
                <a:solidFill>
                  <a:srgbClr val="055C91"/>
                </a:solidFill>
              </a:rPr>
              <a:t>Object</a:t>
            </a:r>
            <a:r>
              <a:rPr sz="2200" spc="-195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in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Program</a:t>
            </a:r>
            <a:r>
              <a:rPr sz="2200" spc="-23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3-</a:t>
            </a:r>
            <a:r>
              <a:rPr sz="2200" spc="-50" dirty="0">
                <a:solidFill>
                  <a:srgbClr val="055C91"/>
                </a:solidFill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698" y="1536675"/>
            <a:ext cx="5756300" cy="4787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2066</Words>
  <Application>Microsoft Office PowerPoint</Application>
  <PresentationFormat>Widescreen</PresentationFormat>
  <Paragraphs>434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Courier New</vt:lpstr>
      <vt:lpstr>CourierNewPS-BoldItalicMT</vt:lpstr>
      <vt:lpstr>Times New Roman</vt:lpstr>
      <vt:lpstr>Office Theme</vt:lpstr>
      <vt:lpstr>DAY01</vt:lpstr>
      <vt:lpstr>Special Characters</vt:lpstr>
      <vt:lpstr>The Parts of a C++ Program</vt:lpstr>
      <vt:lpstr>The cout Object</vt:lpstr>
      <vt:lpstr>The endl Manipulator</vt:lpstr>
      <vt:lpstr>The string class in Program 2-15</vt:lpstr>
      <vt:lpstr>Single-Line Comments</vt:lpstr>
      <vt:lpstr>Named Constants in Program 2-28</vt:lpstr>
      <vt:lpstr>The cin Object in Program 3-1</vt:lpstr>
      <vt:lpstr>The cin Object Gathers Multiple Values in Program 3-2</vt:lpstr>
      <vt:lpstr>Type Casting in Program 3-9</vt:lpstr>
      <vt:lpstr>PowerPoint Presentation</vt:lpstr>
      <vt:lpstr>Combined Assignment Operators</vt:lpstr>
      <vt:lpstr>Stream Manipulators</vt:lpstr>
      <vt:lpstr>PowerPoint Presentation</vt:lpstr>
      <vt:lpstr>PowerPoint Presentation</vt:lpstr>
      <vt:lpstr>Decisions</vt:lpstr>
      <vt:lpstr>Preprocessor Directives (2 of 2)</vt:lpstr>
      <vt:lpstr>namespace and Using cin and cout in a Program</vt:lpstr>
      <vt:lpstr>Creating a C++ Program</vt:lpstr>
      <vt:lpstr>Two-Way Selection (1 of 2)</vt:lpstr>
      <vt:lpstr>To evaluate:</vt:lpstr>
      <vt:lpstr>if Statement in Program 4-2</vt:lpstr>
      <vt:lpstr>The if/else statement and Modulus Operator in Program 4-8</vt:lpstr>
      <vt:lpstr>Nested if Statement</vt:lpstr>
      <vt:lpstr>Using a Trailing else to Catch Errors in Program 4-14</vt:lpstr>
      <vt:lpstr>Logical Operators</vt:lpstr>
      <vt:lpstr>Checking Numeric Ranges with Logical Operators</vt:lpstr>
      <vt:lpstr>PowerPoint Presentation</vt:lpstr>
      <vt:lpstr>The switch Statement in Program 4-23</vt:lpstr>
      <vt:lpstr>Loops and Files</vt:lpstr>
      <vt:lpstr>How the while Loop in Program 5-3 Lines 9 through 13 Works</vt:lpstr>
      <vt:lpstr>Input Validation Example</vt:lpstr>
      <vt:lpstr>A Counter Variable Controls the Loop in Program 5-6</vt:lpstr>
      <vt:lpstr>An Example do-while Loop</vt:lpstr>
      <vt:lpstr>FORLOOP</vt:lpstr>
      <vt:lpstr>Chapter 6</vt:lpstr>
      <vt:lpstr>PowerPoint Presentation</vt:lpstr>
      <vt:lpstr>Function Definition</vt:lpstr>
      <vt:lpstr>Function Return Type</vt:lpstr>
      <vt:lpstr>PowerPoint Presentation</vt:lpstr>
      <vt:lpstr>Flow of Control in Program 6-1</vt:lpstr>
      <vt:lpstr>Function Prototypes</vt:lpstr>
      <vt:lpstr>Function Prototypes in Program 6-5</vt:lpstr>
      <vt:lpstr>PowerPoint Presentation</vt:lpstr>
      <vt:lpstr>A Function with a Parameter Variable</vt:lpstr>
      <vt:lpstr>Function with a Parameter in Program 6-6</vt:lpstr>
      <vt:lpstr>Parameters, Prototypes, and Function Headers</vt:lpstr>
      <vt:lpstr>Passing Multiple Arguments in Program 6-8</vt:lpstr>
      <vt:lpstr>Passing Multiple Arguments in Program 6-8</vt:lpstr>
      <vt:lpstr>Passing Information to Parameters by Value</vt:lpstr>
      <vt:lpstr>Performing Division in Program 6-11</vt:lpstr>
      <vt:lpstr>Returning a Value From a Function</vt:lpstr>
      <vt:lpstr>A Value-Returning Function</vt:lpstr>
      <vt:lpstr>PowerPoint Presentation</vt:lpstr>
      <vt:lpstr>Local and Global Variables Local Variables in Program 6-16</vt:lpstr>
      <vt:lpstr>Local Variables in Program 6-16</vt:lpstr>
      <vt:lpstr>Static Local Variables</vt:lpstr>
      <vt:lpstr>PowerPoint Presentation</vt:lpstr>
      <vt:lpstr>A Different Approach, Using a Static Variable in Program 6-22</vt:lpstr>
      <vt:lpstr>Must be a constant declared in prototype:</vt:lpstr>
      <vt:lpstr>Default Arguments in Program 6-24</vt:lpstr>
      <vt:lpstr>Default Arguments in Program 6-24</vt:lpstr>
      <vt:lpstr>Default Arguments</vt:lpstr>
      <vt:lpstr>Using Reference Variables as Parameters</vt:lpstr>
      <vt:lpstr>Passing by Reference</vt:lpstr>
      <vt:lpstr>Passing a Variable By Reference in Program 6-25</vt:lpstr>
      <vt:lpstr>Passing a Variable By Reference in Program 6-25</vt:lpstr>
      <vt:lpstr>Function Overloading Examples</vt:lpstr>
      <vt:lpstr>Function Overloading in Program 6-27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DAY01</dc:title>
  <cp:lastModifiedBy>Allen Westcott</cp:lastModifiedBy>
  <cp:revision>1</cp:revision>
  <dcterms:created xsi:type="dcterms:W3CDTF">2022-05-24T20:00:55Z</dcterms:created>
  <dcterms:modified xsi:type="dcterms:W3CDTF">2023-01-19T14:38:13Z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