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6" y="6578599"/>
            <a:ext cx="12064998" cy="2624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8500" y="1686051"/>
            <a:ext cx="131635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4400" y="2108707"/>
            <a:ext cx="7205980" cy="2418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2912" y="6541297"/>
            <a:ext cx="19050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444" y="2996691"/>
            <a:ext cx="1022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>
                <a:solidFill>
                  <a:srgbClr val="FFFFFF"/>
                </a:solidFill>
              </a:rPr>
              <a:t>DAY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spc="-105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406423" y="3688588"/>
            <a:ext cx="3378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solidFill>
                  <a:srgbClr val="898989"/>
                </a:solidFill>
                <a:latin typeface="Arial"/>
                <a:cs typeface="Arial"/>
              </a:rPr>
              <a:t>Chapters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&amp;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8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898989"/>
                </a:solidFill>
                <a:latin typeface="Arial"/>
                <a:cs typeface="Arial"/>
              </a:rPr>
              <a:t>Arrays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898989"/>
                </a:solidFill>
                <a:latin typeface="Arial"/>
                <a:cs typeface="Arial"/>
              </a:rPr>
              <a:t>&amp;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898989"/>
                </a:solidFill>
                <a:latin typeface="Arial"/>
                <a:cs typeface="Arial"/>
              </a:rPr>
              <a:t>Searching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arrays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100" y="503427"/>
            <a:ext cx="7313295" cy="424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Array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55C91"/>
                </a:solidFill>
                <a:latin typeface="Arial"/>
                <a:cs typeface="Arial"/>
              </a:rPr>
              <a:t>Initialization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98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initialized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initialization</a:t>
            </a:r>
            <a:r>
              <a:rPr sz="2000" u="sng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list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84150">
              <a:lnSpc>
                <a:spcPts val="3060"/>
              </a:lnSpc>
              <a:spcBef>
                <a:spcPts val="1895"/>
              </a:spcBef>
            </a:pP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const int SIZE = </a:t>
            </a:r>
            <a:r>
              <a:rPr sz="2600" spc="-25" dirty="0">
                <a:solidFill>
                  <a:srgbClr val="404040"/>
                </a:solidFill>
                <a:latin typeface="Courier New"/>
                <a:cs typeface="Courier New"/>
              </a:rPr>
              <a:t>5;</a:t>
            </a:r>
            <a:endParaRPr sz="2600">
              <a:latin typeface="Courier New"/>
              <a:cs typeface="Courier New"/>
            </a:endParaRPr>
          </a:p>
          <a:p>
            <a:pPr marL="184150">
              <a:lnSpc>
                <a:spcPts val="3060"/>
              </a:lnSpc>
            </a:pPr>
            <a:r>
              <a:rPr sz="2600" dirty="0">
                <a:solidFill>
                  <a:srgbClr val="404040"/>
                </a:solidFill>
                <a:latin typeface="Courier New"/>
                <a:cs typeface="Courier New"/>
              </a:rPr>
              <a:t>int tests[SIZE] = </a:t>
            </a:r>
            <a:r>
              <a:rPr sz="2600" spc="-10" dirty="0">
                <a:solidFill>
                  <a:srgbClr val="404040"/>
                </a:solidFill>
                <a:latin typeface="Courier New"/>
                <a:cs typeface="Courier New"/>
              </a:rPr>
              <a:t>{79,82,91,77,84};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Courier New"/>
              <a:cs typeface="Courier New"/>
            </a:endParaRPr>
          </a:p>
          <a:p>
            <a:pPr marL="184150" marR="183515" indent="-171450">
              <a:lnSpc>
                <a:spcPts val="319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appear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list.</a:t>
            </a:r>
            <a:endParaRPr sz="2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initialization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cannot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"/>
                <a:cs typeface="Arial"/>
              </a:rPr>
              <a:t>exceed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size.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998" y="3276600"/>
            <a:ext cx="6529543" cy="33986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7006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5" dirty="0">
                <a:solidFill>
                  <a:srgbClr val="055C91"/>
                </a:solidFill>
              </a:rPr>
              <a:t>Code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From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Program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7-</a:t>
            </a:r>
            <a:r>
              <a:rPr sz="2200" spc="-50" dirty="0">
                <a:solidFill>
                  <a:srgbClr val="055C91"/>
                </a:solidFill>
              </a:rPr>
              <a:t>3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096" y="1163980"/>
            <a:ext cx="6462674" cy="20663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821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055C91"/>
                </a:solidFill>
              </a:rPr>
              <a:t>Partial</a:t>
            </a:r>
            <a:r>
              <a:rPr sz="2200" spc="-6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Array</a:t>
            </a:r>
            <a:r>
              <a:rPr sz="2200" spc="-50" dirty="0">
                <a:solidFill>
                  <a:srgbClr val="055C91"/>
                </a:solidFill>
              </a:rPr>
              <a:t> </a:t>
            </a:r>
            <a:r>
              <a:rPr sz="2200" spc="-55" dirty="0">
                <a:solidFill>
                  <a:srgbClr val="055C91"/>
                </a:solidFill>
              </a:rPr>
              <a:t>Initialization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16100" y="1638300"/>
            <a:ext cx="7623809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0" marR="5080" indent="-171450">
              <a:lnSpc>
                <a:spcPts val="2210"/>
              </a:lnSpc>
              <a:spcBef>
                <a:spcPts val="3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initialized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fewer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initial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declarator,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remaining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elements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0: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508375"/>
            <a:ext cx="8077200" cy="2063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802" y="0"/>
            <a:ext cx="10830392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1" y="427227"/>
            <a:ext cx="2342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What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the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95" dirty="0">
                <a:solidFill>
                  <a:srgbClr val="055C91"/>
                </a:solidFill>
              </a:rPr>
              <a:t>Code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Does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468437"/>
            <a:ext cx="8305800" cy="49323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29691"/>
            <a:ext cx="31445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0" dirty="0">
                <a:solidFill>
                  <a:srgbClr val="055C91"/>
                </a:solidFill>
              </a:rPr>
              <a:t>The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95" dirty="0">
                <a:solidFill>
                  <a:srgbClr val="055C91"/>
                </a:solidFill>
              </a:rPr>
              <a:t>Range-</a:t>
            </a:r>
            <a:r>
              <a:rPr sz="2200" spc="-204" dirty="0">
                <a:solidFill>
                  <a:srgbClr val="055C91"/>
                </a:solidFill>
              </a:rPr>
              <a:t>Based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  <a:latin typeface="Courier New"/>
                <a:cs typeface="Courier New"/>
              </a:rPr>
              <a:t>for</a:t>
            </a:r>
            <a:r>
              <a:rPr sz="2200" spc="-78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2200" spc="-85" dirty="0">
                <a:solidFill>
                  <a:srgbClr val="055C91"/>
                </a:solidFill>
              </a:rPr>
              <a:t>Loop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486915"/>
            <a:ext cx="10198735" cy="3621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  <a:tab pos="3557270" algn="l"/>
                <a:tab pos="6029960" algn="l"/>
              </a:tabLst>
            </a:pP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Here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general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format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	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range-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based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loop: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2665095" marR="3562350" indent="-15240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</a:t>
            </a:r>
            <a:r>
              <a:rPr sz="2000" b="1" i="1" dirty="0">
                <a:latin typeface="CourierNewPS-BoldItalicMT"/>
                <a:cs typeface="CourierNewPS-BoldItalicMT"/>
              </a:rPr>
              <a:t>dataType</a:t>
            </a:r>
            <a:r>
              <a:rPr sz="2000" b="1" i="1" spc="-30" dirty="0">
                <a:latin typeface="CourierNewPS-BoldItalicMT"/>
                <a:cs typeface="CourierNewPS-BoldItalicMT"/>
              </a:rPr>
              <a:t> </a:t>
            </a:r>
            <a:r>
              <a:rPr sz="2000" b="1" i="1" dirty="0">
                <a:latin typeface="CourierNewPS-BoldItalicMT"/>
                <a:cs typeface="CourierNewPS-BoldItalicMT"/>
              </a:rPr>
              <a:t>rangeVariable</a:t>
            </a:r>
            <a:r>
              <a:rPr sz="2000" b="1" i="1" spc="-30" dirty="0">
                <a:latin typeface="CourierNewPS-BoldItalicMT"/>
                <a:cs typeface="CourierNewPS-BoldItalicMT"/>
              </a:rPr>
              <a:t> </a:t>
            </a:r>
            <a:r>
              <a:rPr sz="2000" b="1" i="1" dirty="0">
                <a:latin typeface="CourierNewPS-BoldItalicMT"/>
                <a:cs typeface="CourierNewPS-BoldItalicMT"/>
              </a:rPr>
              <a:t>:</a:t>
            </a:r>
            <a:r>
              <a:rPr sz="2000" b="1" i="1" spc="-30" dirty="0">
                <a:latin typeface="CourierNewPS-BoldItalicMT"/>
                <a:cs typeface="CourierNewPS-BoldItalicMT"/>
              </a:rPr>
              <a:t> </a:t>
            </a:r>
            <a:r>
              <a:rPr sz="2000" b="1" i="1" spc="-10" dirty="0">
                <a:latin typeface="CourierNewPS-BoldItalicMT"/>
                <a:cs typeface="CourierNewPS-BoldItalicMT"/>
              </a:rPr>
              <a:t>array</a:t>
            </a:r>
            <a:r>
              <a:rPr sz="2000" b="1" spc="-10" dirty="0">
                <a:latin typeface="Courier New"/>
                <a:cs typeface="Courier New"/>
              </a:rPr>
              <a:t>) </a:t>
            </a:r>
            <a:r>
              <a:rPr sz="2000" b="1" i="1" spc="-10" dirty="0">
                <a:latin typeface="CourierNewPS-BoldItalicMT"/>
                <a:cs typeface="CourierNewPS-BoldItalicMT"/>
              </a:rPr>
              <a:t>statement;</a:t>
            </a:r>
            <a:endParaRPr sz="2000">
              <a:latin typeface="CourierNewPS-BoldItalicMT"/>
              <a:cs typeface="CourierNewPS-BoldItalicMT"/>
            </a:endParaRPr>
          </a:p>
          <a:p>
            <a:pPr marL="184150" indent="-171450">
              <a:lnSpc>
                <a:spcPct val="100000"/>
              </a:lnSpc>
              <a:spcBef>
                <a:spcPts val="145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b="1" i="1" spc="-10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dataType</a:t>
            </a:r>
            <a:r>
              <a:rPr sz="2000" b="1" i="1" spc="-745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range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  <a:p>
            <a:pPr marL="184150" marR="5080" indent="-171450">
              <a:lnSpc>
                <a:spcPts val="2300"/>
              </a:lnSpc>
              <a:spcBef>
                <a:spcPts val="126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b="1" i="1" spc="-10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rangeVariable</a:t>
            </a:r>
            <a:r>
              <a:rPr sz="2000" b="1" i="1" spc="-755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range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000" spc="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receive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during</a:t>
            </a:r>
            <a:r>
              <a:rPr sz="20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loop</a:t>
            </a:r>
            <a:r>
              <a:rPr sz="20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iteration.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3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b="1" i="1" spc="-10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array</a:t>
            </a:r>
            <a:r>
              <a:rPr sz="2000" b="1" i="1" spc="-755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wish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loop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operate.</a:t>
            </a:r>
            <a:endParaRPr sz="2000">
              <a:latin typeface="Arial"/>
              <a:cs typeface="Arial"/>
            </a:endParaRPr>
          </a:p>
          <a:p>
            <a:pPr marL="184150" marR="50800" indent="-171450">
              <a:lnSpc>
                <a:spcPts val="2300"/>
              </a:lnSpc>
              <a:spcBef>
                <a:spcPts val="1265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b="1" i="1" spc="-10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statement</a:t>
            </a:r>
            <a:r>
              <a:rPr sz="2000" b="1" i="1" spc="-755" dirty="0">
                <a:solidFill>
                  <a:srgbClr val="404040"/>
                </a:solidFill>
                <a:latin typeface="CourierNewPS-BoldItalicMT"/>
                <a:cs typeface="CourierNewPS-BoldItalicMT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executes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during</a:t>
            </a:r>
            <a:r>
              <a:rPr sz="2000" spc="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loop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iteration.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execute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t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loop,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enclose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statements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set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braces.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358" y="319921"/>
            <a:ext cx="9102725" cy="5889625"/>
            <a:chOff x="609358" y="319921"/>
            <a:chExt cx="9102725" cy="588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358" y="319921"/>
              <a:ext cx="8593965" cy="42711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455" y="4591049"/>
              <a:ext cx="9102390" cy="161797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8139" y="1543811"/>
            <a:ext cx="688340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67479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const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SIZE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5;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numbers[5];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25958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Get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values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array. </a:t>
            </a: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A8218"/>
                </a:solidFill>
                <a:latin typeface="Courier New"/>
                <a:cs typeface="Courier New"/>
              </a:rPr>
              <a:t>&amp;val</a:t>
            </a:r>
            <a:r>
              <a:rPr sz="2000" b="1" spc="-15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numbers)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10718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"Enter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integer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value: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"; </a:t>
            </a:r>
            <a:r>
              <a:rPr sz="2000" dirty="0">
                <a:latin typeface="Courier New"/>
                <a:cs typeface="Courier New"/>
              </a:rPr>
              <a:t>cin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&gt;&gt;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val;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Display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values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array.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"Here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are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values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you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entered:\n"; </a:t>
            </a: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val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10" dirty="0">
                <a:latin typeface="Courier New"/>
                <a:cs typeface="Courier New"/>
              </a:rPr>
              <a:t> numbers)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val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7301" y="0"/>
            <a:ext cx="9605645" cy="10369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780"/>
              </a:spcBef>
            </a:pPr>
            <a:r>
              <a:rPr sz="3500" spc="-45" dirty="0">
                <a:solidFill>
                  <a:srgbClr val="055C91"/>
                </a:solidFill>
              </a:rPr>
              <a:t>Modifying</a:t>
            </a:r>
            <a:r>
              <a:rPr sz="3500" spc="-140" dirty="0">
                <a:solidFill>
                  <a:srgbClr val="055C91"/>
                </a:solidFill>
              </a:rPr>
              <a:t> </a:t>
            </a:r>
            <a:r>
              <a:rPr sz="3500" spc="-170" dirty="0">
                <a:solidFill>
                  <a:srgbClr val="055C91"/>
                </a:solidFill>
              </a:rPr>
              <a:t>an</a:t>
            </a:r>
            <a:r>
              <a:rPr sz="3500" spc="-135" dirty="0">
                <a:solidFill>
                  <a:srgbClr val="055C91"/>
                </a:solidFill>
              </a:rPr>
              <a:t> </a:t>
            </a:r>
            <a:r>
              <a:rPr sz="3500" spc="-160" dirty="0">
                <a:solidFill>
                  <a:srgbClr val="055C91"/>
                </a:solidFill>
              </a:rPr>
              <a:t>Array</a:t>
            </a:r>
            <a:r>
              <a:rPr sz="3500" spc="-135" dirty="0">
                <a:solidFill>
                  <a:srgbClr val="055C91"/>
                </a:solidFill>
              </a:rPr>
              <a:t> </a:t>
            </a:r>
            <a:r>
              <a:rPr sz="3500" dirty="0">
                <a:solidFill>
                  <a:srgbClr val="055C91"/>
                </a:solidFill>
              </a:rPr>
              <a:t>with</a:t>
            </a:r>
            <a:r>
              <a:rPr sz="3500" spc="-135" dirty="0">
                <a:solidFill>
                  <a:srgbClr val="055C91"/>
                </a:solidFill>
              </a:rPr>
              <a:t> </a:t>
            </a:r>
            <a:r>
              <a:rPr sz="3500" spc="-254" dirty="0">
                <a:solidFill>
                  <a:srgbClr val="055C91"/>
                </a:solidFill>
              </a:rPr>
              <a:t>a</a:t>
            </a:r>
            <a:r>
              <a:rPr sz="3500" spc="-130" dirty="0">
                <a:solidFill>
                  <a:srgbClr val="055C91"/>
                </a:solidFill>
              </a:rPr>
              <a:t> </a:t>
            </a:r>
            <a:r>
              <a:rPr sz="3500" spc="-254" dirty="0">
                <a:solidFill>
                  <a:srgbClr val="055C91"/>
                </a:solidFill>
              </a:rPr>
              <a:t>Range-</a:t>
            </a:r>
            <a:r>
              <a:rPr sz="3500" spc="-265" dirty="0">
                <a:solidFill>
                  <a:srgbClr val="055C91"/>
                </a:solidFill>
              </a:rPr>
              <a:t>Based</a:t>
            </a:r>
            <a:r>
              <a:rPr sz="3500" spc="-125" dirty="0">
                <a:solidFill>
                  <a:srgbClr val="055C91"/>
                </a:solidFill>
              </a:rPr>
              <a:t> </a:t>
            </a:r>
            <a:r>
              <a:rPr sz="3600" b="1" dirty="0">
                <a:solidFill>
                  <a:srgbClr val="055C91"/>
                </a:solidFill>
                <a:latin typeface="Courier New"/>
                <a:cs typeface="Courier New"/>
              </a:rPr>
              <a:t>for</a:t>
            </a:r>
            <a:r>
              <a:rPr sz="3600" b="1" spc="-1325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3500" spc="-185" dirty="0">
                <a:solidFill>
                  <a:srgbClr val="055C91"/>
                </a:solidFill>
              </a:rPr>
              <a:t>Loop</a:t>
            </a:r>
            <a:r>
              <a:rPr sz="3500" spc="-130" dirty="0">
                <a:solidFill>
                  <a:srgbClr val="055C91"/>
                </a:solidFill>
              </a:rPr>
              <a:t> </a:t>
            </a:r>
            <a:r>
              <a:rPr sz="3500" spc="-25" dirty="0">
                <a:solidFill>
                  <a:srgbClr val="055C91"/>
                </a:solidFill>
              </a:rPr>
              <a:t>in </a:t>
            </a:r>
            <a:r>
              <a:rPr sz="3500" spc="-190" dirty="0">
                <a:solidFill>
                  <a:srgbClr val="055C91"/>
                </a:solidFill>
              </a:rPr>
              <a:t>Program</a:t>
            </a:r>
            <a:r>
              <a:rPr sz="3500" spc="-75" dirty="0">
                <a:solidFill>
                  <a:srgbClr val="055C91"/>
                </a:solidFill>
              </a:rPr>
              <a:t> </a:t>
            </a:r>
            <a:r>
              <a:rPr sz="3500" spc="-120" dirty="0">
                <a:solidFill>
                  <a:srgbClr val="055C91"/>
                </a:solidFill>
              </a:rPr>
              <a:t>7-</a:t>
            </a:r>
            <a:r>
              <a:rPr sz="3500" spc="-25" dirty="0">
                <a:solidFill>
                  <a:srgbClr val="055C91"/>
                </a:solidFill>
              </a:rPr>
              <a:t>12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29691"/>
            <a:ext cx="5624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25" spc="-52" baseline="1291" dirty="0">
                <a:solidFill>
                  <a:srgbClr val="055C91"/>
                </a:solidFill>
                <a:latin typeface="Arial"/>
                <a:cs typeface="Arial"/>
              </a:rPr>
              <a:t>Modifying</a:t>
            </a:r>
            <a:r>
              <a:rPr sz="3225" spc="-97" baseline="1291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25" spc="-179" baseline="1291" dirty="0">
                <a:solidFill>
                  <a:srgbClr val="055C91"/>
                </a:solidFill>
                <a:latin typeface="Arial"/>
                <a:cs typeface="Arial"/>
              </a:rPr>
              <a:t>an</a:t>
            </a:r>
            <a:r>
              <a:rPr sz="3225" spc="-89" baseline="1291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25" spc="-157" baseline="1291" dirty="0">
                <a:solidFill>
                  <a:srgbClr val="055C91"/>
                </a:solidFill>
                <a:latin typeface="Arial"/>
                <a:cs typeface="Arial"/>
              </a:rPr>
              <a:t>Array</a:t>
            </a:r>
            <a:r>
              <a:rPr sz="3225" spc="-97" baseline="1291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25" baseline="1291" dirty="0">
                <a:solidFill>
                  <a:srgbClr val="055C91"/>
                </a:solidFill>
                <a:latin typeface="Arial"/>
                <a:cs typeface="Arial"/>
              </a:rPr>
              <a:t>with</a:t>
            </a:r>
            <a:r>
              <a:rPr sz="3225" spc="-89" baseline="1291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25" spc="-262" baseline="1291" dirty="0">
                <a:solidFill>
                  <a:srgbClr val="055C91"/>
                </a:solidFill>
                <a:latin typeface="Arial"/>
                <a:cs typeface="Arial"/>
              </a:rPr>
              <a:t>a</a:t>
            </a:r>
            <a:r>
              <a:rPr sz="3225" spc="-89" baseline="1291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3225" spc="-247" baseline="1291" dirty="0">
                <a:solidFill>
                  <a:srgbClr val="055C91"/>
                </a:solidFill>
                <a:latin typeface="Arial"/>
                <a:cs typeface="Arial"/>
              </a:rPr>
              <a:t>Range-</a:t>
            </a:r>
            <a:r>
              <a:rPr sz="3225" spc="-262" baseline="1291" dirty="0">
                <a:solidFill>
                  <a:srgbClr val="055C91"/>
                </a:solidFill>
                <a:latin typeface="Arial"/>
                <a:cs typeface="Arial"/>
              </a:rPr>
              <a:t>Based</a:t>
            </a:r>
            <a:r>
              <a:rPr sz="3225" spc="-97" baseline="1291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55C91"/>
                </a:solidFill>
                <a:latin typeface="Courier New"/>
                <a:cs typeface="Courier New"/>
              </a:rPr>
              <a:t>for</a:t>
            </a:r>
            <a:r>
              <a:rPr sz="2200" b="1" spc="-790" dirty="0">
                <a:solidFill>
                  <a:srgbClr val="055C91"/>
                </a:solidFill>
                <a:latin typeface="Courier New"/>
                <a:cs typeface="Courier New"/>
              </a:rPr>
              <a:t> </a:t>
            </a:r>
            <a:r>
              <a:rPr sz="3225" spc="-60" baseline="1291" dirty="0">
                <a:solidFill>
                  <a:srgbClr val="055C91"/>
                </a:solidFill>
                <a:latin typeface="Arial"/>
                <a:cs typeface="Arial"/>
              </a:rPr>
              <a:t>Loop</a:t>
            </a:r>
            <a:endParaRPr sz="3225" baseline="1291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4739" y="1304035"/>
            <a:ext cx="9219565" cy="113792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0"/>
              </a:spcBef>
            </a:pPr>
            <a:r>
              <a:rPr sz="2400" spc="-40" dirty="0">
                <a:solidFill>
                  <a:srgbClr val="FA8218"/>
                </a:solidFill>
              </a:rPr>
              <a:t>You</a:t>
            </a:r>
            <a:r>
              <a:rPr sz="2400" spc="-3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can</a:t>
            </a:r>
            <a:r>
              <a:rPr sz="2400" spc="-10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use</a:t>
            </a:r>
            <a:r>
              <a:rPr sz="2400" spc="-1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the</a:t>
            </a:r>
            <a:r>
              <a:rPr sz="2400" spc="-10" dirty="0">
                <a:solidFill>
                  <a:srgbClr val="FA8218"/>
                </a:solidFill>
              </a:rPr>
              <a:t> </a:t>
            </a:r>
            <a:r>
              <a:rPr sz="2400" spc="-10" dirty="0">
                <a:solidFill>
                  <a:srgbClr val="FA8218"/>
                </a:solidFill>
                <a:latin typeface="Courier New"/>
                <a:cs typeface="Courier New"/>
              </a:rPr>
              <a:t>auto</a:t>
            </a:r>
            <a:r>
              <a:rPr sz="2400" spc="-785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A8218"/>
                </a:solidFill>
              </a:rPr>
              <a:t>key</a:t>
            </a:r>
            <a:r>
              <a:rPr sz="2400" spc="-1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word</a:t>
            </a:r>
            <a:r>
              <a:rPr sz="2400" spc="-1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with</a:t>
            </a:r>
            <a:r>
              <a:rPr sz="2400" spc="-10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a</a:t>
            </a:r>
            <a:r>
              <a:rPr sz="2400" spc="-1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reference</a:t>
            </a:r>
            <a:r>
              <a:rPr sz="2400" spc="-10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range</a:t>
            </a:r>
            <a:r>
              <a:rPr sz="2400" spc="-1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variable.</a:t>
            </a:r>
            <a:r>
              <a:rPr sz="2400" spc="-15" dirty="0">
                <a:solidFill>
                  <a:srgbClr val="FA8218"/>
                </a:solidFill>
              </a:rPr>
              <a:t> </a:t>
            </a:r>
            <a:r>
              <a:rPr sz="2400" spc="-25" dirty="0">
                <a:solidFill>
                  <a:srgbClr val="FA8218"/>
                </a:solidFill>
              </a:rPr>
              <a:t>For </a:t>
            </a:r>
            <a:r>
              <a:rPr sz="2400" dirty="0">
                <a:solidFill>
                  <a:srgbClr val="FA8218"/>
                </a:solidFill>
              </a:rPr>
              <a:t>example,</a:t>
            </a:r>
            <a:r>
              <a:rPr sz="2400" spc="-1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the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code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in</a:t>
            </a:r>
            <a:r>
              <a:rPr sz="2400" spc="-10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lines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12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through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16</a:t>
            </a:r>
            <a:r>
              <a:rPr sz="2400" spc="-10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in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Program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7-12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spc="-10" dirty="0">
                <a:solidFill>
                  <a:srgbClr val="FA8218"/>
                </a:solidFill>
              </a:rPr>
              <a:t>could </a:t>
            </a:r>
            <a:r>
              <a:rPr sz="2400" dirty="0">
                <a:solidFill>
                  <a:srgbClr val="FA8218"/>
                </a:solidFill>
              </a:rPr>
              <a:t>have</a:t>
            </a:r>
            <a:r>
              <a:rPr sz="2400" spc="-20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been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written</a:t>
            </a:r>
            <a:r>
              <a:rPr sz="2400" spc="-10" dirty="0">
                <a:solidFill>
                  <a:srgbClr val="FA8218"/>
                </a:solidFill>
              </a:rPr>
              <a:t> </a:t>
            </a:r>
            <a:r>
              <a:rPr sz="2400" dirty="0">
                <a:solidFill>
                  <a:srgbClr val="FA8218"/>
                </a:solidFill>
              </a:rPr>
              <a:t>like</a:t>
            </a:r>
            <a:r>
              <a:rPr sz="2400" spc="-5" dirty="0">
                <a:solidFill>
                  <a:srgbClr val="FA8218"/>
                </a:solidFill>
              </a:rPr>
              <a:t> </a:t>
            </a:r>
            <a:r>
              <a:rPr sz="2400" spc="-20" dirty="0">
                <a:solidFill>
                  <a:srgbClr val="FA8218"/>
                </a:solidFill>
              </a:rPr>
              <a:t>this: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639" y="2749803"/>
            <a:ext cx="8108315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35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</a:rPr>
              <a:t>for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(auto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&amp;val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: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numbers)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650875" marR="5080">
              <a:lnSpc>
                <a:spcPts val="3410"/>
              </a:lnSpc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cout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&lt;&lt;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"Enter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an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integer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value: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"; </a:t>
            </a:r>
            <a:r>
              <a:rPr sz="2800" dirty="0">
                <a:latin typeface="Courier New"/>
                <a:cs typeface="Courier New"/>
              </a:rPr>
              <a:t>cin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&gt;&gt;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val;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941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Processing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Array</a:t>
            </a:r>
            <a:r>
              <a:rPr sz="2200" spc="-6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Contents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76755"/>
            <a:ext cx="8571865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treated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ordinary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variables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55C91"/>
              </a:buClr>
              <a:buFont typeface="Arial"/>
              <a:buChar char="•"/>
            </a:pPr>
            <a:endParaRPr sz="26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++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operators,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don’t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confuse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subscript:</a:t>
            </a:r>
            <a:endParaRPr sz="2000">
              <a:latin typeface="Arial"/>
              <a:cs typeface="Arial"/>
            </a:endParaRPr>
          </a:p>
          <a:p>
            <a:pPr marL="412115" marR="3782695">
              <a:lnSpc>
                <a:spcPct val="115599"/>
              </a:lnSpc>
              <a:spcBef>
                <a:spcPts val="5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tests[i]++;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add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tests[i]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tests[i++];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increment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i,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no</a:t>
            </a:r>
            <a:endParaRPr sz="1800">
              <a:latin typeface="Courier New"/>
              <a:cs typeface="Courier New"/>
            </a:endParaRPr>
          </a:p>
          <a:p>
            <a:pPr marL="301752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effect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on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tests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606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</a:rPr>
              <a:t>Array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Memory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Layout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74132" y="1445824"/>
            <a:ext cx="3510279" cy="11480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definition:</a:t>
            </a:r>
            <a:endParaRPr sz="200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tests[5];</a:t>
            </a:r>
            <a:endParaRPr sz="1800">
              <a:latin typeface="Courier New"/>
              <a:cs typeface="Courier New"/>
            </a:endParaRPr>
          </a:p>
          <a:p>
            <a:pPr marL="184150">
              <a:lnSpc>
                <a:spcPct val="100000"/>
              </a:lnSpc>
              <a:spcBef>
                <a:spcPts val="1050"/>
              </a:spcBef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allocates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memory: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3712" y="3871912"/>
          <a:ext cx="6096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26739" y="4858004"/>
            <a:ext cx="83883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10" dirty="0">
                <a:latin typeface="Arial"/>
                <a:cs typeface="Arial"/>
              </a:rPr>
              <a:t>first 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5940" y="4858004"/>
            <a:ext cx="83883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10" dirty="0">
                <a:latin typeface="Arial"/>
                <a:cs typeface="Arial"/>
              </a:rPr>
              <a:t>second 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5140" y="4858004"/>
            <a:ext cx="83883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10" dirty="0">
                <a:latin typeface="Arial"/>
                <a:cs typeface="Arial"/>
              </a:rPr>
              <a:t>third 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4340" y="4858004"/>
            <a:ext cx="83883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10" dirty="0">
                <a:latin typeface="Arial"/>
                <a:cs typeface="Arial"/>
              </a:rPr>
              <a:t>fourth 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3540" y="4858004"/>
            <a:ext cx="838835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10" dirty="0">
                <a:latin typeface="Arial"/>
                <a:cs typeface="Arial"/>
              </a:rPr>
              <a:t>fifth 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9501" y="44196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862" y="63500"/>
                </a:moveTo>
                <a:lnTo>
                  <a:pt x="33337" y="63500"/>
                </a:lnTo>
                <a:lnTo>
                  <a:pt x="33336" y="457200"/>
                </a:lnTo>
                <a:lnTo>
                  <a:pt x="42861" y="457200"/>
                </a:lnTo>
                <a:lnTo>
                  <a:pt x="42862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8698" y="44196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862" y="63500"/>
                </a:moveTo>
                <a:lnTo>
                  <a:pt x="33337" y="63500"/>
                </a:lnTo>
                <a:lnTo>
                  <a:pt x="33338" y="457200"/>
                </a:lnTo>
                <a:lnTo>
                  <a:pt x="42863" y="457200"/>
                </a:lnTo>
                <a:lnTo>
                  <a:pt x="42862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7901" y="44196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862" y="63500"/>
                </a:moveTo>
                <a:lnTo>
                  <a:pt x="33337" y="63500"/>
                </a:lnTo>
                <a:lnTo>
                  <a:pt x="33336" y="457200"/>
                </a:lnTo>
                <a:lnTo>
                  <a:pt x="42861" y="457200"/>
                </a:lnTo>
                <a:lnTo>
                  <a:pt x="42862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77101" y="44196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862" y="63500"/>
                </a:moveTo>
                <a:lnTo>
                  <a:pt x="33337" y="63500"/>
                </a:lnTo>
                <a:lnTo>
                  <a:pt x="33336" y="457200"/>
                </a:lnTo>
                <a:lnTo>
                  <a:pt x="42861" y="457200"/>
                </a:lnTo>
                <a:lnTo>
                  <a:pt x="42862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6301" y="44196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2862" y="63500"/>
                </a:moveTo>
                <a:lnTo>
                  <a:pt x="33337" y="63500"/>
                </a:lnTo>
                <a:lnTo>
                  <a:pt x="33336" y="457200"/>
                </a:lnTo>
                <a:lnTo>
                  <a:pt x="42861" y="457200"/>
                </a:lnTo>
                <a:lnTo>
                  <a:pt x="42862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869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Array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Assignment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574291"/>
            <a:ext cx="4793615" cy="259588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copy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one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another,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Don’t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assign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other: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15"/>
              </a:spcBef>
              <a:tabLst>
                <a:tab pos="3006090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newTests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tests;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Won't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work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Instead,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assign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element-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by-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element:</a:t>
            </a:r>
            <a:endParaRPr sz="20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(i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ARRAY_SIZE;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120015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newTests[i]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tests[i];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69442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055C91"/>
                </a:solidFill>
              </a:rPr>
              <a:t>Printing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the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Contents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0" dirty="0">
                <a:solidFill>
                  <a:srgbClr val="055C91"/>
                </a:solidFill>
              </a:rPr>
              <a:t>of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an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Array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156715"/>
            <a:ext cx="7572375" cy="14808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5080" indent="-171450">
              <a:lnSpc>
                <a:spcPts val="2180"/>
              </a:lnSpc>
              <a:spcBef>
                <a:spcPts val="3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display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contents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404040"/>
                </a:solidFill>
                <a:latin typeface="Arial"/>
                <a:cs typeface="Arial"/>
              </a:rPr>
              <a:t>character</a:t>
            </a:r>
            <a:r>
              <a:rPr sz="20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sending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cout: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864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fName[]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"Henry";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fName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5096" y="3695700"/>
            <a:ext cx="6590030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types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arrays,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must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print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element-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by-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element: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(i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ARRAY_SIZE;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endParaRPr sz="1800">
              <a:latin typeface="Courier New"/>
              <a:cs typeface="Courier New"/>
            </a:endParaRPr>
          </a:p>
          <a:p>
            <a:pPr marL="120015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tests[i]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4136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 dirty="0">
                <a:solidFill>
                  <a:srgbClr val="055C91"/>
                </a:solidFill>
              </a:rPr>
              <a:t>Finding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the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Highest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65" dirty="0">
                <a:solidFill>
                  <a:srgbClr val="055C91"/>
                </a:solidFill>
              </a:rPr>
              <a:t>Value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in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an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80" dirty="0">
                <a:solidFill>
                  <a:srgbClr val="055C91"/>
                </a:solidFill>
              </a:rPr>
              <a:t>Array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539" y="2142235"/>
            <a:ext cx="8220709" cy="3396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98600" marR="507555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highest;</a:t>
            </a:r>
            <a:endParaRPr sz="1800">
              <a:latin typeface="Courier New"/>
              <a:cs typeface="Courier New"/>
            </a:endParaRPr>
          </a:p>
          <a:p>
            <a:pPr marL="1498600">
              <a:lnSpc>
                <a:spcPts val="2150"/>
              </a:lnSpc>
            </a:pPr>
            <a:r>
              <a:rPr sz="1800" dirty="0">
                <a:latin typeface="Courier New"/>
                <a:cs typeface="Courier New"/>
              </a:rPr>
              <a:t>highest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numbers[0];</a:t>
            </a:r>
            <a:endParaRPr sz="1800">
              <a:latin typeface="Courier New"/>
              <a:cs typeface="Courier New"/>
            </a:endParaRPr>
          </a:p>
          <a:p>
            <a:pPr marL="1498600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(count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count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SIZE;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count++)</a:t>
            </a:r>
            <a:endParaRPr sz="1800">
              <a:latin typeface="Courier New"/>
              <a:cs typeface="Courier New"/>
            </a:endParaRPr>
          </a:p>
          <a:p>
            <a:pPr marL="1498600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317750" marR="2345690" indent="-409575">
              <a:lnSpc>
                <a:spcPts val="2090"/>
              </a:lnSpc>
              <a:spcBef>
                <a:spcPts val="175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(numbers[count]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highest) </a:t>
            </a:r>
            <a:r>
              <a:rPr sz="1800" dirty="0">
                <a:latin typeface="Courier New"/>
                <a:cs typeface="Courier New"/>
              </a:rPr>
              <a:t>highest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numbers[count];</a:t>
            </a:r>
            <a:endParaRPr sz="1800">
              <a:latin typeface="Courier New"/>
              <a:cs typeface="Courier New"/>
            </a:endParaRPr>
          </a:p>
          <a:p>
            <a:pPr marL="1498600">
              <a:lnSpc>
                <a:spcPts val="215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5080">
              <a:lnSpc>
                <a:spcPct val="101099"/>
              </a:lnSpc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When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code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finished,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highest</a:t>
            </a:r>
            <a:r>
              <a:rPr sz="1800" spc="-590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variable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will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contain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highest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value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numbers</a:t>
            </a:r>
            <a:r>
              <a:rPr sz="1800" spc="-585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array.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40805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 dirty="0">
                <a:solidFill>
                  <a:srgbClr val="055C91"/>
                </a:solidFill>
              </a:rPr>
              <a:t>Finding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</a:rPr>
              <a:t>the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Lowest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65" dirty="0">
                <a:solidFill>
                  <a:srgbClr val="055C91"/>
                </a:solidFill>
              </a:rPr>
              <a:t>Value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in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an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Array</a:t>
            </a:r>
            <a:endParaRPr sz="2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93440" y="2218435"/>
            <a:ext cx="5212715" cy="22174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369062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lowest;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ourier New"/>
                <a:cs typeface="Courier New"/>
              </a:rPr>
              <a:t>lowest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numbers[0];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Courier New"/>
                <a:cs typeface="Courier New"/>
              </a:rPr>
              <a:t>for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(count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count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SIZE;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count++)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31850" marR="960119" indent="-409575">
              <a:lnSpc>
                <a:spcPts val="2090"/>
              </a:lnSpc>
              <a:spcBef>
                <a:spcPts val="175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(numbers[count]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lowest) </a:t>
            </a:r>
            <a:r>
              <a:rPr sz="1800" dirty="0">
                <a:latin typeface="Courier New"/>
                <a:cs typeface="Courier New"/>
              </a:rPr>
              <a:t>lowest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numbers[count];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739" y="5342635"/>
            <a:ext cx="8109584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When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code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finished,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lowest</a:t>
            </a:r>
            <a:r>
              <a:rPr sz="1800" spc="-590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variable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will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contains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lowest</a:t>
            </a:r>
            <a:r>
              <a:rPr sz="1800" spc="-15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value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A8218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FA8218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A8218"/>
                </a:solidFill>
                <a:latin typeface="Courier New"/>
                <a:cs typeface="Courier New"/>
              </a:rPr>
              <a:t>numbers</a:t>
            </a:r>
            <a:r>
              <a:rPr sz="1800" spc="-585" dirty="0">
                <a:solidFill>
                  <a:srgbClr val="FA821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A8218"/>
                </a:solidFill>
                <a:latin typeface="Arial"/>
                <a:cs typeface="Arial"/>
              </a:rPr>
              <a:t>array.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017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5" dirty="0">
                <a:solidFill>
                  <a:srgbClr val="055C91"/>
                </a:solidFill>
              </a:rPr>
              <a:t>Comparing</a:t>
            </a:r>
            <a:r>
              <a:rPr sz="2200" spc="-65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Arrays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625091"/>
            <a:ext cx="8152130" cy="45745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4150" marR="5080" indent="-171450">
              <a:lnSpc>
                <a:spcPts val="3100"/>
              </a:lnSpc>
              <a:spcBef>
                <a:spcPts val="42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35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compare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arrays,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compare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element-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by-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element:</a:t>
            </a:r>
            <a:endParaRPr sz="2800">
              <a:latin typeface="Arial"/>
              <a:cs typeface="Arial"/>
            </a:endParaRPr>
          </a:p>
          <a:p>
            <a:pPr marL="1360805">
              <a:lnSpc>
                <a:spcPct val="100000"/>
              </a:lnSpc>
              <a:spcBef>
                <a:spcPts val="2415"/>
              </a:spcBef>
            </a:pPr>
            <a:r>
              <a:rPr sz="1400" dirty="0">
                <a:latin typeface="Courier New"/>
                <a:cs typeface="Courier New"/>
              </a:rPr>
              <a:t>const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SIZE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5;</a:t>
            </a:r>
            <a:endParaRPr sz="1400">
              <a:latin typeface="Courier New"/>
              <a:cs typeface="Courier New"/>
            </a:endParaRPr>
          </a:p>
          <a:p>
            <a:pPr marL="136080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firstArray[SIZE]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10,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15,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20,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25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};</a:t>
            </a:r>
            <a:endParaRPr sz="1400">
              <a:latin typeface="Courier New"/>
              <a:cs typeface="Courier New"/>
            </a:endParaRPr>
          </a:p>
          <a:p>
            <a:pPr marL="1360805" marR="1890395">
              <a:lnSpc>
                <a:spcPct val="101400"/>
              </a:lnSpc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secondArray[SIZE]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10,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15,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20,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25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}; </a:t>
            </a:r>
            <a:r>
              <a:rPr sz="1400" dirty="0">
                <a:latin typeface="Courier New"/>
                <a:cs typeface="Courier New"/>
              </a:rPr>
              <a:t>bool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arraysEqual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true;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Flag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variable</a:t>
            </a:r>
            <a:endParaRPr sz="1400">
              <a:latin typeface="Courier New"/>
              <a:cs typeface="Courier New"/>
            </a:endParaRPr>
          </a:p>
          <a:p>
            <a:pPr marL="1360805">
              <a:lnSpc>
                <a:spcPts val="1645"/>
              </a:lnSpc>
              <a:tabLst>
                <a:tab pos="4020185" algn="l"/>
              </a:tabLst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count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0;</a:t>
            </a:r>
            <a:r>
              <a:rPr sz="1400" dirty="0">
                <a:latin typeface="Courier New"/>
                <a:cs typeface="Courier New"/>
              </a:rPr>
              <a:t>	//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Loop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counter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variable</a:t>
            </a:r>
            <a:endParaRPr sz="1400">
              <a:latin typeface="Courier New"/>
              <a:cs typeface="Courier New"/>
            </a:endParaRPr>
          </a:p>
          <a:p>
            <a:pPr marL="1360805">
              <a:lnSpc>
                <a:spcPts val="1645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Compare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the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two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arrays.</a:t>
            </a:r>
            <a:endParaRPr sz="1400">
              <a:latin typeface="Courier New"/>
              <a:cs typeface="Courier New"/>
            </a:endParaRPr>
          </a:p>
          <a:p>
            <a:pPr marL="136080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while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(arraysEqual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&amp;&amp;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count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SIZE)</a:t>
            </a:r>
            <a:endParaRPr sz="1400">
              <a:latin typeface="Courier New"/>
              <a:cs typeface="Courier New"/>
            </a:endParaRPr>
          </a:p>
          <a:p>
            <a:pPr marL="136080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999614" marR="1783714" indent="-31940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(firstArray[count]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!=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secondArray[count]) </a:t>
            </a:r>
            <a:r>
              <a:rPr sz="1400" dirty="0">
                <a:latin typeface="Courier New"/>
                <a:cs typeface="Courier New"/>
              </a:rPr>
              <a:t>arraysEqual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  <a:p>
            <a:pPr marL="1680210">
              <a:lnSpc>
                <a:spcPts val="1610"/>
              </a:lnSpc>
            </a:pPr>
            <a:r>
              <a:rPr sz="1400" spc="-10" dirty="0">
                <a:latin typeface="Courier New"/>
                <a:cs typeface="Courier New"/>
              </a:rPr>
              <a:t>count++;</a:t>
            </a:r>
            <a:endParaRPr sz="1400">
              <a:latin typeface="Courier New"/>
              <a:cs typeface="Courier New"/>
            </a:endParaRPr>
          </a:p>
          <a:p>
            <a:pPr marL="136080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36080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(arraysEqual)</a:t>
            </a:r>
            <a:endParaRPr sz="1400">
              <a:latin typeface="Courier New"/>
              <a:cs typeface="Courier New"/>
            </a:endParaRPr>
          </a:p>
          <a:p>
            <a:pPr marL="1360805" marR="2847340" indent="31877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cout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"The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arrays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equal.\n"; </a:t>
            </a:r>
            <a:r>
              <a:rPr sz="1400" spc="-20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680210">
              <a:lnSpc>
                <a:spcPts val="1610"/>
              </a:lnSpc>
            </a:pPr>
            <a:r>
              <a:rPr sz="1400" dirty="0">
                <a:latin typeface="Courier New"/>
                <a:cs typeface="Courier New"/>
              </a:rPr>
              <a:t>cout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"The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arrays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equal.\n";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2910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</a:rPr>
              <a:t>Using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Parallel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Arrays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73124"/>
            <a:ext cx="7858759" cy="13335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Parallel</a:t>
            </a:r>
            <a:r>
              <a:rPr sz="2000" u="sng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arrays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contain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subscript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relate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arrays: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subscript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be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11189335" cy="4648200"/>
            <a:chOff x="762000" y="0"/>
            <a:chExt cx="11189335" cy="4648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5938556" cy="42127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76200"/>
              <a:ext cx="5397536" cy="457199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4884973"/>
            <a:ext cx="4191000" cy="19354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362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</a:rPr>
              <a:t>Arrays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229" dirty="0">
                <a:solidFill>
                  <a:srgbClr val="055C91"/>
                </a:solidFill>
              </a:rPr>
              <a:t>as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Function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Arguments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713483"/>
            <a:ext cx="8059420" cy="23247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84150" marR="5080" indent="-171450">
              <a:lnSpc>
                <a:spcPts val="2710"/>
              </a:lnSpc>
              <a:spcBef>
                <a:spcPts val="7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35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takes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parameter,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empty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2800" spc="-10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argument:</a:t>
            </a:r>
            <a:endParaRPr sz="2800">
              <a:latin typeface="Arial"/>
              <a:cs typeface="Arial"/>
            </a:endParaRPr>
          </a:p>
          <a:p>
            <a:pPr marL="241300" marR="4152265">
              <a:lnSpc>
                <a:spcPct val="105000"/>
              </a:lnSpc>
              <a:spcBef>
                <a:spcPts val="3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function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prototype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showScores(int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[]);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function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header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showScores(int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tests[])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362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0" dirty="0">
                <a:solidFill>
                  <a:srgbClr val="055C91"/>
                </a:solidFill>
                <a:latin typeface="Arial"/>
                <a:cs typeface="Arial"/>
              </a:rPr>
              <a:t>Arrays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29" dirty="0">
                <a:solidFill>
                  <a:srgbClr val="055C91"/>
                </a:solidFill>
                <a:latin typeface="Arial"/>
                <a:cs typeface="Arial"/>
              </a:rPr>
              <a:t>as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Function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Arguments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637283"/>
            <a:ext cx="8524875" cy="351980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84150" marR="5080" indent="-171450">
              <a:lnSpc>
                <a:spcPct val="80400"/>
              </a:lnSpc>
              <a:spcBef>
                <a:spcPts val="75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When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passing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function,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common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pass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knows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many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elements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process: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showScores(tests,</a:t>
            </a:r>
            <a:r>
              <a:rPr sz="24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ARRAY_SIZE);</a:t>
            </a:r>
            <a:endParaRPr sz="24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reflected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prototype,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header: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function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prototype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showScores(int</a:t>
            </a:r>
            <a:r>
              <a:rPr sz="20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[],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int);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function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header</a:t>
            </a:r>
            <a:endParaRPr sz="2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0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showScores(int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tests[],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size)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4540" y="6277355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72" y="180339"/>
            <a:ext cx="6702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>
                <a:solidFill>
                  <a:srgbClr val="0488AE"/>
                </a:solidFill>
              </a:rPr>
              <a:t>Passing</a:t>
            </a:r>
            <a:r>
              <a:rPr spc="-114" dirty="0">
                <a:solidFill>
                  <a:srgbClr val="0488AE"/>
                </a:solidFill>
              </a:rPr>
              <a:t> </a:t>
            </a:r>
            <a:r>
              <a:rPr spc="-190" dirty="0">
                <a:solidFill>
                  <a:srgbClr val="0488AE"/>
                </a:solidFill>
              </a:rPr>
              <a:t>an</a:t>
            </a:r>
            <a:r>
              <a:rPr spc="-114" dirty="0">
                <a:solidFill>
                  <a:srgbClr val="0488AE"/>
                </a:solidFill>
              </a:rPr>
              <a:t> </a:t>
            </a:r>
            <a:r>
              <a:rPr spc="-145" dirty="0">
                <a:solidFill>
                  <a:srgbClr val="0488AE"/>
                </a:solidFill>
              </a:rPr>
              <a:t>Array</a:t>
            </a:r>
            <a:r>
              <a:rPr spc="-110" dirty="0">
                <a:solidFill>
                  <a:srgbClr val="0488AE"/>
                </a:solidFill>
              </a:rPr>
              <a:t> </a:t>
            </a:r>
            <a:r>
              <a:rPr dirty="0">
                <a:solidFill>
                  <a:srgbClr val="0488AE"/>
                </a:solidFill>
              </a:rPr>
              <a:t>to</a:t>
            </a:r>
            <a:r>
              <a:rPr spc="-114" dirty="0">
                <a:solidFill>
                  <a:srgbClr val="0488AE"/>
                </a:solidFill>
              </a:rPr>
              <a:t> </a:t>
            </a:r>
            <a:r>
              <a:rPr spc="-254" dirty="0">
                <a:solidFill>
                  <a:srgbClr val="0488AE"/>
                </a:solidFill>
              </a:rPr>
              <a:t>a</a:t>
            </a:r>
            <a:r>
              <a:rPr spc="-114" dirty="0">
                <a:solidFill>
                  <a:srgbClr val="0488AE"/>
                </a:solidFill>
              </a:rPr>
              <a:t> </a:t>
            </a:r>
            <a:r>
              <a:rPr spc="-125" dirty="0">
                <a:solidFill>
                  <a:srgbClr val="0488AE"/>
                </a:solidFill>
              </a:rPr>
              <a:t>Function</a:t>
            </a:r>
            <a:r>
              <a:rPr spc="-120" dirty="0">
                <a:solidFill>
                  <a:srgbClr val="0488AE"/>
                </a:solidFill>
              </a:rPr>
              <a:t> </a:t>
            </a:r>
            <a:r>
              <a:rPr spc="-70" dirty="0">
                <a:solidFill>
                  <a:srgbClr val="0488AE"/>
                </a:solidFill>
              </a:rPr>
              <a:t>in</a:t>
            </a:r>
            <a:r>
              <a:rPr spc="-120" dirty="0">
                <a:solidFill>
                  <a:srgbClr val="0488AE"/>
                </a:solidFill>
              </a:rPr>
              <a:t> </a:t>
            </a:r>
            <a:r>
              <a:rPr spc="-165" dirty="0">
                <a:solidFill>
                  <a:srgbClr val="0488AE"/>
                </a:solidFill>
              </a:rPr>
              <a:t>Program</a:t>
            </a:r>
            <a:r>
              <a:rPr spc="-114" dirty="0">
                <a:solidFill>
                  <a:srgbClr val="0488AE"/>
                </a:solidFill>
              </a:rPr>
              <a:t> 7-</a:t>
            </a:r>
            <a:r>
              <a:rPr spc="-25" dirty="0">
                <a:solidFill>
                  <a:srgbClr val="0488AE"/>
                </a:solidFill>
              </a:rPr>
              <a:t>17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5486400" cy="5413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0841" y="3224255"/>
            <a:ext cx="5181600" cy="16236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064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Array</a:t>
            </a:r>
            <a:r>
              <a:rPr sz="2200" spc="-110" dirty="0">
                <a:solidFill>
                  <a:srgbClr val="055C91"/>
                </a:solidFill>
              </a:rPr>
              <a:t> Terminology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0" y="1754124"/>
            <a:ext cx="7808595" cy="24396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tests[5];</a:t>
            </a:r>
            <a:endParaRPr sz="20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01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85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tests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name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endParaRPr sz="2000">
              <a:latin typeface="Arial"/>
              <a:cs typeface="Arial"/>
            </a:endParaRPr>
          </a:p>
          <a:p>
            <a:pPr marL="184150" marR="5080" indent="-171450">
              <a:lnSpc>
                <a:spcPts val="2210"/>
              </a:lnSpc>
              <a:spcBef>
                <a:spcPts val="124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5,</a:t>
            </a:r>
            <a:r>
              <a:rPr sz="2000" spc="-7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[5],</a:t>
            </a:r>
            <a:r>
              <a:rPr sz="2000" spc="-7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size</a:t>
            </a:r>
            <a:r>
              <a:rPr sz="2000" u="sng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declarator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2000" spc="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shows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array.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844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u="sng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size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(number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elements)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(size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element)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724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Two-</a:t>
            </a:r>
            <a:r>
              <a:rPr sz="2200" spc="-114" dirty="0">
                <a:solidFill>
                  <a:srgbClr val="055C91"/>
                </a:solidFill>
              </a:rPr>
              <a:t>Dimensional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Arrays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412747"/>
            <a:ext cx="4853305" cy="215138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sets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table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spreadsheet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declarators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definition: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412750" marR="473709">
              <a:lnSpc>
                <a:spcPts val="19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ROWS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4,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COLS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3;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exams[ROWS][COLS];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100" y="503427"/>
            <a:ext cx="4390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  <a:latin typeface="Arial"/>
                <a:cs typeface="Arial"/>
              </a:rPr>
              <a:t>Two-</a:t>
            </a: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Dimensional</a:t>
            </a:r>
            <a:r>
              <a:rPr sz="2200" spc="-7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Array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Representation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7550" y="1600708"/>
            <a:ext cx="70758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80645">
              <a:lnSpc>
                <a:spcPts val="3000"/>
              </a:lnSpc>
              <a:spcBef>
                <a:spcPts val="500"/>
              </a:spcBef>
            </a:pPr>
            <a:r>
              <a:rPr dirty="0">
                <a:latin typeface="Courier New"/>
                <a:cs typeface="Courier New"/>
              </a:rPr>
              <a:t>const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ROWS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4,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COLS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3;</a:t>
            </a:r>
            <a:r>
              <a:rPr spc="-415" dirty="0">
                <a:latin typeface="Courier New"/>
                <a:cs typeface="Courier New"/>
              </a:rPr>
              <a:t> </a:t>
            </a:r>
            <a:r>
              <a:rPr spc="-25" dirty="0">
                <a:latin typeface="Courier New"/>
                <a:cs typeface="Courier New"/>
              </a:rPr>
              <a:t>int </a:t>
            </a:r>
            <a:r>
              <a:rPr spc="-10" dirty="0">
                <a:latin typeface="Courier New"/>
                <a:cs typeface="Courier New"/>
              </a:rPr>
              <a:t>exams[ROWS][COLS];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6100" y="5172117"/>
            <a:ext cx="5678805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4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subscripts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element: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exams[2][2]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86;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90912" y="2881312"/>
          <a:ext cx="5743575" cy="175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exams[0][0]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exams[0][1]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exams[0][2]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exams[1][0]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exams[1][1]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exams[1][2]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exams[2][0]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exams[2][1]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exams[2][2]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exams[3][0]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exams[3][1]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exams[3][2]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946140" y="2534411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A8218"/>
                </a:solidFill>
                <a:latin typeface="Arial"/>
                <a:cs typeface="Arial"/>
              </a:rPr>
              <a:t>columns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3875" y="3247644"/>
            <a:ext cx="183515" cy="10528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indent="49530" algn="just">
              <a:lnSpc>
                <a:spcPct val="79000"/>
              </a:lnSpc>
              <a:spcBef>
                <a:spcPts val="600"/>
              </a:spcBef>
            </a:pPr>
            <a:r>
              <a:rPr sz="2000" spc="-50" dirty="0">
                <a:solidFill>
                  <a:srgbClr val="FA8218"/>
                </a:solidFill>
                <a:latin typeface="Arial"/>
                <a:cs typeface="Arial"/>
              </a:rPr>
              <a:t>r o w 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2422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95" dirty="0">
                <a:solidFill>
                  <a:srgbClr val="055C91"/>
                </a:solidFill>
              </a:rPr>
              <a:t>2D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Array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55" dirty="0">
                <a:solidFill>
                  <a:srgbClr val="055C91"/>
                </a:solidFill>
              </a:rPr>
              <a:t>Initialization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625091"/>
            <a:ext cx="7461884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29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Two-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dimensional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initialized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row-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by-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row:</a:t>
            </a:r>
            <a:endParaRPr sz="2800">
              <a:latin typeface="Arial"/>
              <a:cs typeface="Arial"/>
            </a:endParaRPr>
          </a:p>
          <a:p>
            <a:pPr marL="184150">
              <a:lnSpc>
                <a:spcPts val="2450"/>
              </a:lnSpc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ROWS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2,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COLS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ourier New"/>
                <a:cs typeface="Courier New"/>
              </a:rPr>
              <a:t>2;</a:t>
            </a:r>
            <a:endParaRPr sz="2200">
              <a:latin typeface="Courier New"/>
              <a:cs typeface="Courier New"/>
            </a:endParaRPr>
          </a:p>
          <a:p>
            <a:pPr marL="184150">
              <a:lnSpc>
                <a:spcPts val="2520"/>
              </a:lnSpc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exams[ROWS][COLS]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{84,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ourier New"/>
                <a:cs typeface="Courier New"/>
              </a:rPr>
              <a:t>78},</a:t>
            </a:r>
            <a:endParaRPr sz="2200">
              <a:latin typeface="Courier New"/>
              <a:cs typeface="Courier New"/>
            </a:endParaRPr>
          </a:p>
          <a:p>
            <a:pPr marL="4752975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{92,</a:t>
            </a: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97}</a:t>
            </a:r>
            <a:r>
              <a:rPr sz="22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4255515"/>
            <a:ext cx="8274050" cy="8578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3190"/>
              </a:lnSpc>
              <a:spcBef>
                <a:spcPts val="345"/>
              </a:spcBef>
              <a:buClr>
                <a:srgbClr val="055C91"/>
              </a:buClr>
              <a:buChar char="•"/>
              <a:tabLst>
                <a:tab pos="184150" algn="l"/>
                <a:tab pos="7526655" algn="l"/>
              </a:tabLst>
            </a:pPr>
            <a:r>
              <a:rPr sz="2800" spc="-29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omit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inner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28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some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initial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row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without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initial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0</a:t>
            </a:r>
            <a:r>
              <a:rPr sz="2800" spc="-10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NULL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52912" y="3186112"/>
          <a:ext cx="10953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84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78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92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25" dirty="0">
                          <a:latin typeface="Courier New"/>
                          <a:cs typeface="Courier New"/>
                        </a:rPr>
                        <a:t>97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503427"/>
            <a:ext cx="53828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5" dirty="0">
                <a:solidFill>
                  <a:srgbClr val="055C91"/>
                </a:solidFill>
              </a:rPr>
              <a:t>Two-</a:t>
            </a:r>
            <a:r>
              <a:rPr sz="2200" spc="-114" dirty="0">
                <a:solidFill>
                  <a:srgbClr val="055C91"/>
                </a:solidFill>
              </a:rPr>
              <a:t>Dimensional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Array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229" dirty="0">
                <a:solidFill>
                  <a:srgbClr val="055C91"/>
                </a:solidFill>
              </a:rPr>
              <a:t>as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Parameter,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60" dirty="0">
                <a:solidFill>
                  <a:srgbClr val="055C91"/>
                </a:solidFill>
              </a:rPr>
              <a:t>Argument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559458"/>
            <a:ext cx="7922259" cy="3747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argument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call:</a:t>
            </a:r>
            <a:endParaRPr sz="24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2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getExams(exams,</a:t>
            </a:r>
            <a:r>
              <a:rPr sz="20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2);</a:t>
            </a:r>
            <a:endParaRPr sz="2000">
              <a:latin typeface="Courier New"/>
              <a:cs typeface="Courier New"/>
            </a:endParaRPr>
          </a:p>
          <a:p>
            <a:pPr marL="184150" marR="5080" indent="-171450">
              <a:lnSpc>
                <a:spcPts val="2780"/>
              </a:lnSpc>
              <a:spcBef>
                <a:spcPts val="129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21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empty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2400" spc="-89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row,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declarator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column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prototype, header:</a:t>
            </a:r>
            <a:endParaRPr sz="2400">
              <a:latin typeface="Arial"/>
              <a:cs typeface="Arial"/>
            </a:endParaRPr>
          </a:p>
          <a:p>
            <a:pPr marL="184150">
              <a:lnSpc>
                <a:spcPts val="245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COLS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2;</a:t>
            </a:r>
            <a:endParaRPr sz="2400">
              <a:latin typeface="Courier New"/>
              <a:cs typeface="Courier New"/>
            </a:endParaRPr>
          </a:p>
          <a:p>
            <a:pPr marL="184150">
              <a:lnSpc>
                <a:spcPts val="2750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Prototype</a:t>
            </a:r>
            <a:endParaRPr sz="2400">
              <a:latin typeface="Courier New"/>
              <a:cs typeface="Courier New"/>
            </a:endParaRPr>
          </a:p>
          <a:p>
            <a:pPr marL="184150">
              <a:lnSpc>
                <a:spcPts val="2845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getExams(int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[][COLS],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int);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urier New"/>
              <a:cs typeface="Courier New"/>
            </a:endParaRPr>
          </a:p>
          <a:p>
            <a:pPr marL="184150">
              <a:lnSpc>
                <a:spcPts val="2845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Header</a:t>
            </a:r>
            <a:endParaRPr sz="2400">
              <a:latin typeface="Courier New"/>
              <a:cs typeface="Courier New"/>
            </a:endParaRPr>
          </a:p>
          <a:p>
            <a:pPr marL="184150">
              <a:lnSpc>
                <a:spcPts val="2845"/>
              </a:lnSpc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getExams(int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exams[][COLS],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rows)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05483" y="3688588"/>
            <a:ext cx="3181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5" dirty="0">
                <a:solidFill>
                  <a:srgbClr val="898989"/>
                </a:solidFill>
                <a:latin typeface="Arial"/>
                <a:cs typeface="Arial"/>
              </a:rPr>
              <a:t>Chapters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8</a:t>
            </a:r>
            <a:r>
              <a:rPr sz="1600" spc="-5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14" dirty="0">
                <a:solidFill>
                  <a:srgbClr val="898989"/>
                </a:solidFill>
                <a:latin typeface="Arial"/>
                <a:cs typeface="Arial"/>
              </a:rPr>
              <a:t>Searching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and</a:t>
            </a:r>
            <a:r>
              <a:rPr sz="1600" spc="-4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Sortig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 arrays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5341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</a:rPr>
              <a:t>Linear</a:t>
            </a:r>
            <a:r>
              <a:rPr sz="2200" spc="-55" dirty="0">
                <a:solidFill>
                  <a:srgbClr val="055C91"/>
                </a:solidFill>
              </a:rPr>
              <a:t> </a:t>
            </a:r>
            <a:r>
              <a:rPr sz="2200" spc="-165" dirty="0">
                <a:solidFill>
                  <a:srgbClr val="055C91"/>
                </a:solidFill>
              </a:rPr>
              <a:t>Search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73124"/>
            <a:ext cx="10863580" cy="11811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sequential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184150" marR="5080" indent="-171450">
              <a:lnSpc>
                <a:spcPts val="2280"/>
              </a:lnSpc>
              <a:spcBef>
                <a:spcPts val="11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Starting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element,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sequentially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steps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through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examining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until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locates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searching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for.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691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</a:rPr>
              <a:t>Linear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80" dirty="0">
                <a:solidFill>
                  <a:srgbClr val="055C91"/>
                </a:solidFill>
              </a:rPr>
              <a:t>Search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829307"/>
            <a:ext cx="3926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numlist</a:t>
            </a:r>
            <a:r>
              <a:rPr sz="2800" spc="-10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contains: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3822700"/>
            <a:ext cx="8024495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18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Searching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ourier New"/>
                <a:cs typeface="Courier New"/>
              </a:rPr>
              <a:t>11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linear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search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examines</a:t>
            </a:r>
            <a:endParaRPr sz="2800" dirty="0">
              <a:latin typeface="Arial"/>
              <a:cs typeface="Arial"/>
            </a:endParaRPr>
          </a:p>
          <a:p>
            <a:pPr marL="184150">
              <a:lnSpc>
                <a:spcPts val="3180"/>
              </a:lnSpc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17,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23,</a:t>
            </a:r>
            <a:r>
              <a:rPr sz="28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5,</a:t>
            </a:r>
            <a:r>
              <a:rPr sz="2800" spc="-10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ourier New"/>
                <a:cs typeface="Courier New"/>
              </a:rPr>
              <a:t>11</a:t>
            </a:r>
            <a:endParaRPr sz="2800" dirty="0">
              <a:latin typeface="Courier New"/>
              <a:cs typeface="Courier New"/>
            </a:endParaRPr>
          </a:p>
          <a:p>
            <a:pPr marL="184150" indent="-171450">
              <a:lnSpc>
                <a:spcPts val="3180"/>
              </a:lnSpc>
              <a:spcBef>
                <a:spcPts val="8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Searching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linear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search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examines</a:t>
            </a:r>
            <a:endParaRPr sz="2800" dirty="0">
              <a:latin typeface="Arial"/>
              <a:cs typeface="Arial"/>
            </a:endParaRPr>
          </a:p>
          <a:p>
            <a:pPr marL="184150">
              <a:lnSpc>
                <a:spcPts val="3180"/>
              </a:lnSpc>
            </a:pP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17,</a:t>
            </a:r>
            <a:r>
              <a:rPr sz="2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23,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5,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11,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2,</a:t>
            </a:r>
            <a:r>
              <a:rPr sz="28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29,</a:t>
            </a:r>
            <a:r>
              <a:rPr sz="2800" spc="-10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endParaRPr sz="280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3712" y="2652712"/>
          <a:ext cx="609599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7599045" cy="522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  <a:latin typeface="Arial"/>
                <a:cs typeface="Arial"/>
              </a:rPr>
              <a:t>Linear</a:t>
            </a:r>
            <a:r>
              <a:rPr sz="2200" spc="-5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55C91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Algorithm:</a:t>
            </a:r>
            <a:endParaRPr sz="2800">
              <a:latin typeface="Arial"/>
              <a:cs typeface="Arial"/>
            </a:endParaRPr>
          </a:p>
          <a:p>
            <a:pPr marL="1407160" marR="5080">
              <a:lnSpc>
                <a:spcPts val="3220"/>
              </a:lnSpc>
              <a:spcBef>
                <a:spcPts val="150"/>
              </a:spcBef>
            </a:pP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404040"/>
                </a:solidFill>
                <a:latin typeface="Arial"/>
                <a:cs typeface="Arial"/>
              </a:rPr>
              <a:t>found</a:t>
            </a: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404040"/>
                </a:solidFill>
                <a:latin typeface="Arial"/>
                <a:cs typeface="Arial"/>
              </a:rPr>
              <a:t>false;</a:t>
            </a:r>
            <a:r>
              <a:rPr sz="2400" i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set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70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i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404040"/>
                </a:solidFill>
                <a:latin typeface="Arial"/>
                <a:cs typeface="Arial"/>
              </a:rPr>
              <a:t>–1;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set index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404040"/>
                </a:solidFill>
                <a:latin typeface="Arial"/>
                <a:cs typeface="Arial"/>
              </a:rPr>
              <a:t>0 </a:t>
            </a:r>
            <a:r>
              <a:rPr sz="2400" i="1" spc="-60" dirty="0">
                <a:solidFill>
                  <a:srgbClr val="404040"/>
                </a:solidFill>
                <a:latin typeface="Arial"/>
                <a:cs typeface="Arial"/>
              </a:rPr>
              <a:t>while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index </a:t>
            </a:r>
            <a:r>
              <a:rPr sz="2400" i="1" spc="-220" dirty="0">
                <a:solidFill>
                  <a:srgbClr val="404040"/>
                </a:solidFill>
                <a:latin typeface="Arial"/>
                <a:cs typeface="Arial"/>
              </a:rPr>
              <a:t>&lt;</a:t>
            </a: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404040"/>
                </a:solidFill>
                <a:latin typeface="Arial"/>
                <a:cs typeface="Arial"/>
              </a:rPr>
              <a:t>elts.</a:t>
            </a:r>
            <a:r>
              <a:rPr sz="2400" i="1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80" dirty="0">
                <a:solidFill>
                  <a:srgbClr val="404040"/>
                </a:solidFill>
                <a:latin typeface="Arial"/>
                <a:cs typeface="Arial"/>
              </a:rPr>
              <a:t>found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4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 marL="2058035">
              <a:lnSpc>
                <a:spcPct val="100000"/>
              </a:lnSpc>
              <a:spcBef>
                <a:spcPts val="145"/>
              </a:spcBef>
            </a:pP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400" i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65" dirty="0">
                <a:solidFill>
                  <a:srgbClr val="404040"/>
                </a:solidFill>
                <a:latin typeface="Arial"/>
                <a:cs typeface="Arial"/>
              </a:rPr>
              <a:t>list[index]</a:t>
            </a:r>
            <a:r>
              <a:rPr sz="24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4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10" dirty="0">
                <a:solidFill>
                  <a:srgbClr val="404040"/>
                </a:solidFill>
                <a:latin typeface="Arial"/>
                <a:cs typeface="Arial"/>
              </a:rPr>
              <a:t>equal</a:t>
            </a:r>
            <a:r>
              <a:rPr sz="24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i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55" dirty="0">
                <a:solidFill>
                  <a:srgbClr val="404040"/>
                </a:solidFill>
                <a:latin typeface="Arial"/>
                <a:cs typeface="Arial"/>
              </a:rPr>
              <a:t>search</a:t>
            </a:r>
            <a:r>
              <a:rPr sz="24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2604135" marR="2554605" indent="914400">
              <a:lnSpc>
                <a:spcPts val="3220"/>
              </a:lnSpc>
              <a:spcBef>
                <a:spcPts val="135"/>
              </a:spcBef>
            </a:pPr>
            <a:r>
              <a:rPr sz="2400" i="1" spc="-85" dirty="0">
                <a:solidFill>
                  <a:srgbClr val="404040"/>
                </a:solidFill>
                <a:latin typeface="Arial"/>
                <a:cs typeface="Arial"/>
              </a:rPr>
              <a:t>found</a:t>
            </a:r>
            <a:r>
              <a:rPr sz="2400" i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i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40" dirty="0">
                <a:solidFill>
                  <a:srgbClr val="404040"/>
                </a:solidFill>
                <a:latin typeface="Arial"/>
                <a:cs typeface="Arial"/>
              </a:rPr>
              <a:t>true </a:t>
            </a:r>
            <a:r>
              <a:rPr sz="2400" i="1" spc="-70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i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  <a:p>
            <a:pPr marL="2058035">
              <a:lnSpc>
                <a:spcPct val="100000"/>
              </a:lnSpc>
              <a:spcBef>
                <a:spcPts val="50"/>
              </a:spcBef>
            </a:pPr>
            <a:r>
              <a:rPr sz="2400" i="1" spc="-140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400" i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  <a:p>
            <a:pPr marL="1407160" marR="3791585" indent="650875">
              <a:lnSpc>
                <a:spcPct val="110800"/>
              </a:lnSpc>
            </a:pP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add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400" i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20" dirty="0">
                <a:solidFill>
                  <a:srgbClr val="404040"/>
                </a:solidFill>
                <a:latin typeface="Arial"/>
                <a:cs typeface="Arial"/>
              </a:rPr>
              <a:t>index </a:t>
            </a:r>
            <a:r>
              <a:rPr sz="2400" i="1" spc="-140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400" i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Arial"/>
                <a:cs typeface="Arial"/>
              </a:rPr>
              <a:t>while</a:t>
            </a:r>
            <a:endParaRPr sz="2400">
              <a:latin typeface="Arial"/>
              <a:cs typeface="Arial"/>
            </a:endParaRPr>
          </a:p>
          <a:p>
            <a:pPr marL="1407160">
              <a:lnSpc>
                <a:spcPct val="100000"/>
              </a:lnSpc>
              <a:spcBef>
                <a:spcPts val="335"/>
              </a:spcBef>
            </a:pPr>
            <a:r>
              <a:rPr sz="2400" i="1" spc="-50" dirty="0">
                <a:solidFill>
                  <a:srgbClr val="404040"/>
                </a:solidFill>
                <a:latin typeface="Arial"/>
                <a:cs typeface="Arial"/>
              </a:rPr>
              <a:t>return</a:t>
            </a:r>
            <a:r>
              <a:rPr sz="2400" i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798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40" dirty="0">
                <a:solidFill>
                  <a:srgbClr val="055C91"/>
                </a:solidFill>
              </a:rPr>
              <a:t>A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Linear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85" dirty="0">
                <a:solidFill>
                  <a:srgbClr val="055C91"/>
                </a:solidFill>
              </a:rPr>
              <a:t>Search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Function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539" y="1530603"/>
            <a:ext cx="589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int linearSearch(int arr[], int size, int </a:t>
            </a:r>
            <a:r>
              <a:rPr sz="1600" spc="-10" dirty="0">
                <a:latin typeface="Courier New"/>
                <a:cs typeface="Courier New"/>
              </a:rPr>
              <a:t>value)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5202" y="2074160"/>
          <a:ext cx="7640954" cy="144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9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835">
                <a:tc>
                  <a:txBody>
                    <a:bodyPr/>
                    <a:lstStyle/>
                    <a:p>
                      <a:pPr marL="31750">
                        <a:lnSpc>
                          <a:spcPts val="163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int index =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 marR="53340">
                        <a:lnSpc>
                          <a:spcPts val="19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int position =</a:t>
                      </a:r>
                      <a:r>
                        <a:rPr sz="16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1;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bool found =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false;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39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1895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191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39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Used as a subscript to search the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array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960" marR="146050">
                        <a:lnSpc>
                          <a:spcPts val="19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To record the position of search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value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Flag to indicate if value was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found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while (index &lt; 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{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271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&amp;&amp;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271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!found)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927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07539" y="3487420"/>
            <a:ext cx="7115175" cy="221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125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if (arr[index] == value) // If the value is </a:t>
            </a:r>
            <a:r>
              <a:rPr sz="1600" spc="-10" dirty="0">
                <a:latin typeface="Courier New"/>
                <a:cs typeface="Courier New"/>
              </a:rPr>
              <a:t>found</a:t>
            </a:r>
            <a:endParaRPr sz="1600">
              <a:latin typeface="Courier New"/>
              <a:cs typeface="Courier New"/>
            </a:endParaRPr>
          </a:p>
          <a:p>
            <a:pPr marL="746125">
              <a:lnSpc>
                <a:spcPts val="1895"/>
              </a:lnSpc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1252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found = true; // Set the </a:t>
            </a:r>
            <a:r>
              <a:rPr sz="1600" spc="-20" dirty="0">
                <a:latin typeface="Courier New"/>
                <a:cs typeface="Courier New"/>
              </a:rPr>
              <a:t>flag</a:t>
            </a:r>
            <a:endParaRPr sz="1600">
              <a:latin typeface="Courier New"/>
              <a:cs typeface="Courier New"/>
            </a:endParaRPr>
          </a:p>
          <a:p>
            <a:pPr marL="111252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position = index; // Record the value's </a:t>
            </a:r>
            <a:r>
              <a:rPr sz="1600" spc="-10" dirty="0">
                <a:latin typeface="Courier New"/>
                <a:cs typeface="Courier New"/>
              </a:rPr>
              <a:t>subscript</a:t>
            </a:r>
            <a:endParaRPr sz="1600">
              <a:latin typeface="Courier New"/>
              <a:cs typeface="Courier New"/>
            </a:endParaRPr>
          </a:p>
          <a:p>
            <a:pPr marL="746125">
              <a:lnSpc>
                <a:spcPts val="1910"/>
              </a:lnSpc>
              <a:spcBef>
                <a:spcPts val="7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46125">
              <a:lnSpc>
                <a:spcPts val="1895"/>
              </a:lnSpc>
            </a:pPr>
            <a:r>
              <a:rPr sz="1600" dirty="0">
                <a:latin typeface="Courier New"/>
                <a:cs typeface="Courier New"/>
              </a:rPr>
              <a:t>index++; // Go to the next </a:t>
            </a:r>
            <a:r>
              <a:rPr sz="1600" spc="-10" dirty="0">
                <a:latin typeface="Courier New"/>
                <a:cs typeface="Courier New"/>
              </a:rPr>
              <a:t>element</a:t>
            </a:r>
            <a:endParaRPr sz="1600">
              <a:latin typeface="Courier New"/>
              <a:cs typeface="Courier New"/>
            </a:endParaRPr>
          </a:p>
          <a:p>
            <a:pPr marL="379095">
              <a:lnSpc>
                <a:spcPts val="1895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return position; // Return the position, or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-</a:t>
            </a:r>
            <a:r>
              <a:rPr sz="1600" spc="-50" dirty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781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30" dirty="0">
                <a:solidFill>
                  <a:srgbClr val="055C91"/>
                </a:solidFill>
              </a:rPr>
              <a:t>Linear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80" dirty="0">
                <a:solidFill>
                  <a:srgbClr val="055C91"/>
                </a:solidFill>
              </a:rPr>
              <a:t>Search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Tradeoffs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32278"/>
            <a:ext cx="10704195" cy="23634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Benefits: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215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5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any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D3857"/>
              </a:buClr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Disadvantages:</a:t>
            </a:r>
            <a:endParaRPr sz="2000">
              <a:latin typeface="Arial"/>
              <a:cs typeface="Arial"/>
            </a:endParaRPr>
          </a:p>
          <a:p>
            <a:pPr marL="412115" marR="5080" lvl="1" indent="-171450">
              <a:lnSpc>
                <a:spcPts val="2020"/>
              </a:lnSpc>
              <a:spcBef>
                <a:spcPts val="67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Inefficient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(slow):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elements,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examines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N/2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elements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average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array,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elements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7938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40" dirty="0">
                <a:solidFill>
                  <a:srgbClr val="055C91"/>
                </a:solidFill>
              </a:rPr>
              <a:t>Size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Declarators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501140"/>
            <a:ext cx="607187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Named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constants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commonly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declarators.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184150" marR="2983865">
              <a:lnSpc>
                <a:spcPts val="221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5;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tests[SIZE];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1552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Binary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055C91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3300" y="1600708"/>
            <a:ext cx="5565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Requires</a:t>
            </a:r>
            <a:r>
              <a:rPr spc="-110" dirty="0"/>
              <a:t> </a:t>
            </a:r>
            <a:r>
              <a:rPr spc="-135" dirty="0"/>
              <a:t>array</a:t>
            </a:r>
            <a:r>
              <a:rPr spc="-120" dirty="0"/>
              <a:t> </a:t>
            </a:r>
            <a:r>
              <a:rPr spc="-114" dirty="0"/>
              <a:t>elements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-140" dirty="0"/>
              <a:t>be</a:t>
            </a:r>
            <a:r>
              <a:rPr spc="-125" dirty="0"/>
              <a:t> </a:t>
            </a:r>
            <a:r>
              <a:rPr spc="-30" dirty="0"/>
              <a:t>in</a:t>
            </a:r>
            <a:r>
              <a:rPr spc="-110" dirty="0"/>
              <a:t> </a:t>
            </a:r>
            <a:r>
              <a:rPr spc="-10" dirty="0"/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6100" y="2085509"/>
            <a:ext cx="8286115" cy="39420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Divides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three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sections:</a:t>
            </a:r>
            <a:endParaRPr sz="2800">
              <a:latin typeface="Arial"/>
              <a:cs typeface="Arial"/>
            </a:endParaRPr>
          </a:p>
          <a:p>
            <a:pPr marL="927100" lvl="1" indent="-342900">
              <a:lnSpc>
                <a:spcPct val="100000"/>
              </a:lnSpc>
              <a:spcBef>
                <a:spcPts val="330"/>
              </a:spcBef>
              <a:buClr>
                <a:srgbClr val="0D3857"/>
              </a:buClr>
              <a:buChar char="•"/>
              <a:tabLst>
                <a:tab pos="926465" algn="l"/>
                <a:tab pos="927100" algn="l"/>
              </a:tabLst>
            </a:pP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middle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927100" lvl="1" indent="-342900">
              <a:lnSpc>
                <a:spcPct val="100000"/>
              </a:lnSpc>
              <a:spcBef>
                <a:spcPts val="335"/>
              </a:spcBef>
              <a:buClr>
                <a:srgbClr val="0D3857"/>
              </a:buClr>
              <a:buChar char="•"/>
              <a:tabLst>
                <a:tab pos="926465" algn="l"/>
                <a:tab pos="927100" algn="l"/>
              </a:tabLst>
            </a:pP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side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middle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927100" lvl="1" indent="-342900">
              <a:lnSpc>
                <a:spcPct val="100000"/>
              </a:lnSpc>
              <a:spcBef>
                <a:spcPts val="310"/>
              </a:spcBef>
              <a:buClr>
                <a:srgbClr val="0D3857"/>
              </a:buClr>
              <a:buChar char="•"/>
              <a:tabLst>
                <a:tab pos="926465" algn="l"/>
                <a:tab pos="927100" algn="l"/>
              </a:tabLst>
            </a:pP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side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middle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marL="469900" marR="689610" indent="-457200">
              <a:lnSpc>
                <a:spcPct val="90700"/>
              </a:lnSpc>
              <a:spcBef>
                <a:spcPts val="114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middle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correct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value,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done. 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Otherwise,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1.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half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"/>
                <a:cs typeface="Arial"/>
              </a:rPr>
              <a:t>may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contain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correct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value.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3000"/>
              </a:lnSpc>
              <a:spcBef>
                <a:spcPts val="1240"/>
              </a:spcBef>
              <a:buClr>
                <a:srgbClr val="000000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Continue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"/>
                <a:cs typeface="Arial"/>
              </a:rPr>
              <a:t>steps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1.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2.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until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either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value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found or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elements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examine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709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Binary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85" dirty="0">
                <a:solidFill>
                  <a:srgbClr val="055C91"/>
                </a:solidFill>
              </a:rPr>
              <a:t>Search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68501" y="1812035"/>
            <a:ext cx="3017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numlist2</a:t>
            </a:r>
            <a:r>
              <a:rPr sz="2000" spc="-7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contains: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501" y="2970276"/>
            <a:ext cx="7525384" cy="11531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8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Searching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11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binary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search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examines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11</a:t>
            </a:r>
            <a:r>
              <a:rPr sz="20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stops</a:t>
            </a:r>
            <a:endParaRPr sz="2000">
              <a:latin typeface="Arial"/>
              <a:cs typeface="Arial"/>
            </a:endParaRPr>
          </a:p>
          <a:p>
            <a:pPr marL="184150" marR="5080" indent="-171450">
              <a:lnSpc>
                <a:spcPts val="2110"/>
              </a:lnSpc>
              <a:spcBef>
                <a:spcPts val="13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Searching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7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linear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search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examines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11,</a:t>
            </a:r>
            <a:r>
              <a:rPr sz="20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3,</a:t>
            </a:r>
            <a:r>
              <a:rPr sz="20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5,</a:t>
            </a:r>
            <a:r>
              <a:rPr sz="2000" spc="-7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stops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7512" y="2424112"/>
          <a:ext cx="5514975" cy="539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9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552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Binary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165" dirty="0">
                <a:solidFill>
                  <a:srgbClr val="055C91"/>
                </a:solidFill>
              </a:rPr>
              <a:t>Search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539" y="1544828"/>
            <a:ext cx="70421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first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 marR="3364229">
              <a:lnSpc>
                <a:spcPct val="101099"/>
              </a:lnSpc>
              <a:spcBef>
                <a:spcPts val="25"/>
              </a:spcBef>
            </a:pP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last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last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subscript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in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array </a:t>
            </a: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found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 </a:t>
            </a:r>
            <a:r>
              <a:rPr sz="1800" i="1" spc="-20" dirty="0">
                <a:latin typeface="Times New Roman"/>
                <a:cs typeface="Times New Roman"/>
              </a:rPr>
              <a:t>false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0"/>
              </a:lnSpc>
            </a:pP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position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-</a:t>
            </a:r>
            <a:r>
              <a:rPr sz="1800" i="1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i="1" dirty="0">
                <a:latin typeface="Times New Roman"/>
                <a:cs typeface="Times New Roman"/>
              </a:rPr>
              <a:t>While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found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is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not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true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and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first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is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less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than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or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equal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last</a:t>
            </a:r>
            <a:endParaRPr sz="1800">
              <a:latin typeface="Times New Roman"/>
              <a:cs typeface="Times New Roman"/>
            </a:endParaRPr>
          </a:p>
          <a:p>
            <a:pPr marL="298450" marR="5080">
              <a:lnSpc>
                <a:spcPts val="2210"/>
              </a:lnSpc>
              <a:spcBef>
                <a:spcPts val="10"/>
              </a:spcBef>
            </a:pP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middle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subscript</a:t>
            </a:r>
            <a:r>
              <a:rPr sz="1800" i="1" spc="-10" dirty="0">
                <a:latin typeface="Times New Roman"/>
                <a:cs typeface="Times New Roman"/>
              </a:rPr>
              <a:t> half-</a:t>
            </a:r>
            <a:r>
              <a:rPr sz="1800" i="1" dirty="0">
                <a:latin typeface="Times New Roman"/>
                <a:cs typeface="Times New Roman"/>
              </a:rPr>
              <a:t>way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between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array[first]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and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array[last]. </a:t>
            </a: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array[middle]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equals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desired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value</a:t>
            </a:r>
            <a:endParaRPr sz="1800">
              <a:latin typeface="Times New Roman"/>
              <a:cs typeface="Times New Roman"/>
            </a:endParaRPr>
          </a:p>
          <a:p>
            <a:pPr marL="584200">
              <a:lnSpc>
                <a:spcPts val="2075"/>
              </a:lnSpc>
            </a:pP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found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 </a:t>
            </a:r>
            <a:r>
              <a:rPr sz="1800" i="1" spc="-20" dirty="0">
                <a:latin typeface="Times New Roman"/>
                <a:cs typeface="Times New Roman"/>
              </a:rPr>
              <a:t>true</a:t>
            </a:r>
            <a:endParaRPr sz="1800">
              <a:latin typeface="Times New Roman"/>
              <a:cs typeface="Times New Roman"/>
            </a:endParaRPr>
          </a:p>
          <a:p>
            <a:pPr marL="584200">
              <a:lnSpc>
                <a:spcPts val="2135"/>
              </a:lnSpc>
            </a:pP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position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middle</a:t>
            </a:r>
            <a:endParaRPr sz="1800">
              <a:latin typeface="Times New Roman"/>
              <a:cs typeface="Times New Roman"/>
            </a:endParaRPr>
          </a:p>
          <a:p>
            <a:pPr marL="584200" marR="1774825" indent="-285750">
              <a:lnSpc>
                <a:spcPts val="2110"/>
              </a:lnSpc>
              <a:spcBef>
                <a:spcPts val="135"/>
              </a:spcBef>
            </a:pPr>
            <a:r>
              <a:rPr sz="1800" i="1" dirty="0">
                <a:latin typeface="Times New Roman"/>
                <a:cs typeface="Times New Roman"/>
              </a:rPr>
              <a:t>Else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If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array[middle]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is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greater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than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desired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value </a:t>
            </a: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last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middle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-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ts val="2150"/>
              </a:lnSpc>
            </a:pPr>
            <a:r>
              <a:rPr sz="1800" i="1" spc="-20" dirty="0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298450" marR="4448175" indent="285750">
              <a:lnSpc>
                <a:spcPts val="2110"/>
              </a:lnSpc>
              <a:spcBef>
                <a:spcPts val="135"/>
              </a:spcBef>
            </a:pPr>
            <a:r>
              <a:rPr sz="1800" i="1" dirty="0">
                <a:latin typeface="Times New Roman"/>
                <a:cs typeface="Times New Roman"/>
              </a:rPr>
              <a:t>Set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first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middle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+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1 </a:t>
            </a:r>
            <a:r>
              <a:rPr sz="1800" i="1" dirty="0">
                <a:latin typeface="Times New Roman"/>
                <a:cs typeface="Times New Roman"/>
              </a:rPr>
              <a:t>End </a:t>
            </a:r>
            <a:r>
              <a:rPr sz="1800" i="1" spc="-25" dirty="0">
                <a:latin typeface="Times New Roman"/>
                <a:cs typeface="Times New Roman"/>
              </a:rPr>
              <a:t>If.</a:t>
            </a:r>
            <a:endParaRPr sz="1800">
              <a:latin typeface="Times New Roman"/>
              <a:cs typeface="Times New Roman"/>
            </a:endParaRPr>
          </a:p>
          <a:p>
            <a:pPr marL="12700" marR="5547995">
              <a:lnSpc>
                <a:spcPts val="2110"/>
              </a:lnSpc>
              <a:spcBef>
                <a:spcPts val="80"/>
              </a:spcBef>
            </a:pPr>
            <a:r>
              <a:rPr sz="1800" i="1" dirty="0">
                <a:latin typeface="Times New Roman"/>
                <a:cs typeface="Times New Roman"/>
              </a:rPr>
              <a:t>End</a:t>
            </a:r>
            <a:r>
              <a:rPr sz="1800" i="1" spc="-10" dirty="0">
                <a:latin typeface="Times New Roman"/>
                <a:cs typeface="Times New Roman"/>
              </a:rPr>
              <a:t> While. </a:t>
            </a:r>
            <a:r>
              <a:rPr sz="1800" i="1" dirty="0">
                <a:latin typeface="Times New Roman"/>
                <a:cs typeface="Times New Roman"/>
              </a:rPr>
              <a:t>Return</a:t>
            </a:r>
            <a:r>
              <a:rPr sz="1800" i="1" spc="-10" dirty="0">
                <a:latin typeface="Times New Roman"/>
                <a:cs typeface="Times New Roman"/>
              </a:rPr>
              <a:t> position.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1" y="274827"/>
            <a:ext cx="2817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40" dirty="0">
                <a:solidFill>
                  <a:srgbClr val="055C91"/>
                </a:solidFill>
              </a:rPr>
              <a:t>A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Binary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85" dirty="0">
                <a:solidFill>
                  <a:srgbClr val="055C91"/>
                </a:solidFill>
              </a:rPr>
              <a:t>Search</a:t>
            </a:r>
            <a:r>
              <a:rPr sz="2200" spc="-114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Function</a:t>
            </a:r>
            <a:endParaRPr sz="2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36116" y="1501140"/>
            <a:ext cx="534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binarySearch(int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array[],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size,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5203" y="1930908"/>
            <a:ext cx="215265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first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0,</a:t>
            </a:r>
            <a:endParaRPr sz="1400">
              <a:latin typeface="Courier New"/>
              <a:cs typeface="Courier New"/>
            </a:endParaRPr>
          </a:p>
          <a:p>
            <a:pPr marL="438150" marR="5080">
              <a:lnSpc>
                <a:spcPct val="101400"/>
              </a:lnSpc>
            </a:pPr>
            <a:r>
              <a:rPr sz="1400" dirty="0">
                <a:latin typeface="Courier New"/>
                <a:cs typeface="Courier New"/>
              </a:rPr>
              <a:t>last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size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1, </a:t>
            </a:r>
            <a:r>
              <a:rPr sz="1400" spc="-10" dirty="0">
                <a:latin typeface="Courier New"/>
                <a:cs typeface="Courier New"/>
              </a:rPr>
              <a:t>middle,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10"/>
              </a:lnSpc>
            </a:pPr>
            <a:r>
              <a:rPr sz="1400" dirty="0">
                <a:latin typeface="Courier New"/>
                <a:cs typeface="Courier New"/>
              </a:rPr>
              <a:t>position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-</a:t>
            </a:r>
            <a:r>
              <a:rPr sz="1400" spc="-25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bool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found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false;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6644" y="1930908"/>
            <a:ext cx="2897505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First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array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element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Last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array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element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Mid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point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of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search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Position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of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search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Flag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5203" y="3214115"/>
            <a:ext cx="3641725" cy="300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while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(!found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&amp;&amp;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first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last)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1470" marR="323850">
              <a:lnSpc>
                <a:spcPts val="1680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middle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(first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last)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2; 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(array[middle]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==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value)</a:t>
            </a:r>
            <a:endParaRPr sz="1400">
              <a:latin typeface="Courier New"/>
              <a:cs typeface="Courier New"/>
            </a:endParaRPr>
          </a:p>
          <a:p>
            <a:pPr marL="331470">
              <a:lnSpc>
                <a:spcPts val="165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650875" marR="1068070">
              <a:lnSpc>
                <a:spcPct val="101400"/>
              </a:lnSpc>
            </a:pPr>
            <a:r>
              <a:rPr sz="1400" dirty="0">
                <a:latin typeface="Courier New"/>
                <a:cs typeface="Courier New"/>
              </a:rPr>
              <a:t>found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true; </a:t>
            </a:r>
            <a:r>
              <a:rPr sz="1400" dirty="0">
                <a:latin typeface="Courier New"/>
                <a:cs typeface="Courier New"/>
              </a:rPr>
              <a:t>position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middle;</a:t>
            </a:r>
            <a:endParaRPr sz="1400">
              <a:latin typeface="Courier New"/>
              <a:cs typeface="Courier New"/>
            </a:endParaRPr>
          </a:p>
          <a:p>
            <a:pPr marL="331470">
              <a:lnSpc>
                <a:spcPts val="161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650875" marR="5080" indent="-319405">
              <a:lnSpc>
                <a:spcPts val="1700"/>
              </a:lnSpc>
              <a:spcBef>
                <a:spcPts val="40"/>
              </a:spcBef>
            </a:pPr>
            <a:r>
              <a:rPr sz="1400" dirty="0">
                <a:latin typeface="Courier New"/>
                <a:cs typeface="Courier New"/>
              </a:rPr>
              <a:t>else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(array[middle]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value) </a:t>
            </a:r>
            <a:r>
              <a:rPr sz="1400" dirty="0">
                <a:latin typeface="Courier New"/>
                <a:cs typeface="Courier New"/>
              </a:rPr>
              <a:t>last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middle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331470">
              <a:lnSpc>
                <a:spcPts val="1650"/>
              </a:lnSpc>
            </a:pPr>
            <a:r>
              <a:rPr sz="1400" spc="-20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650875">
              <a:lnSpc>
                <a:spcPts val="1645"/>
              </a:lnSpc>
              <a:spcBef>
                <a:spcPts val="20"/>
              </a:spcBef>
            </a:pPr>
            <a:r>
              <a:rPr sz="1400" dirty="0">
                <a:latin typeface="Courier New"/>
                <a:cs typeface="Courier New"/>
              </a:rPr>
              <a:t>first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middle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return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position;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3753" y="3634740"/>
            <a:ext cx="289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Calculate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mid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point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found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mid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3701" y="4914900"/>
            <a:ext cx="300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lower</a:t>
            </a:r>
            <a:r>
              <a:rPr sz="1400" spc="-20" dirty="0">
                <a:latin typeface="Courier New"/>
                <a:cs typeface="Courier New"/>
              </a:rPr>
              <a:t> half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917" y="5564123"/>
            <a:ext cx="300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//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is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upper</a:t>
            </a:r>
            <a:r>
              <a:rPr sz="1400" spc="-20" dirty="0">
                <a:latin typeface="Courier New"/>
                <a:cs typeface="Courier New"/>
              </a:rPr>
              <a:t> half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116" y="6198108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8003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Binary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85" dirty="0">
                <a:solidFill>
                  <a:srgbClr val="055C91"/>
                </a:solidFill>
              </a:rPr>
              <a:t>Search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Tradeoffs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6032" y="1432278"/>
            <a:ext cx="9991725" cy="17659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22225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Benefits:</a:t>
            </a:r>
            <a:endParaRPr sz="2000">
              <a:latin typeface="Arial"/>
              <a:cs typeface="Arial"/>
            </a:endParaRPr>
          </a:p>
          <a:p>
            <a:pPr marL="4508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50850" algn="l"/>
              </a:tabLst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Much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efficient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linear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search.</a:t>
            </a:r>
            <a:r>
              <a:rPr sz="1800" spc="3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array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elements,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performs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most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TimesNewRomanPS-BoldItalicMT"/>
                <a:cs typeface="TimesNewRomanPS-BoldItalicMT"/>
              </a:rPr>
              <a:t>log</a:t>
            </a:r>
            <a:r>
              <a:rPr sz="1800" b="1" i="1" baseline="-13888" dirty="0">
                <a:solidFill>
                  <a:srgbClr val="404040"/>
                </a:solidFill>
                <a:latin typeface="TimesNewRomanPS-BoldItalicMT"/>
                <a:cs typeface="TimesNewRomanPS-BoldItalicMT"/>
              </a:rPr>
              <a:t>2</a:t>
            </a:r>
            <a:r>
              <a:rPr sz="1800" b="1" i="1" dirty="0">
                <a:solidFill>
                  <a:srgbClr val="404040"/>
                </a:solidFill>
                <a:latin typeface="TimesNewRomanPS-BoldItalicMT"/>
                <a:cs typeface="TimesNewRomanPS-BoldItalicMT"/>
              </a:rPr>
              <a:t>N</a:t>
            </a:r>
            <a:r>
              <a:rPr sz="1800" b="1" i="1" spc="-35" dirty="0">
                <a:solidFill>
                  <a:srgbClr val="404040"/>
                </a:solidFill>
                <a:latin typeface="TimesNewRomanPS-BoldItalicMT"/>
                <a:cs typeface="TimesNewRomanPS-BoldItalic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comparisons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D3857"/>
              </a:buClr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2222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222250" algn="l"/>
              </a:tabLst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Disadvantages:</a:t>
            </a:r>
            <a:endParaRPr sz="2000">
              <a:latin typeface="Arial"/>
              <a:cs typeface="Arial"/>
            </a:endParaRPr>
          </a:p>
          <a:p>
            <a:pPr marL="450850" lvl="1" indent="-171450">
              <a:lnSpc>
                <a:spcPct val="100000"/>
              </a:lnSpc>
              <a:spcBef>
                <a:spcPts val="509"/>
              </a:spcBef>
              <a:buClr>
                <a:srgbClr val="0D3857"/>
              </a:buClr>
              <a:buChar char="•"/>
              <a:tabLst>
                <a:tab pos="45085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Requires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sorted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862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solidFill>
                  <a:srgbClr val="055C91"/>
                </a:solidFill>
              </a:rPr>
              <a:t>Introduction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Sorting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Algorithms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21440"/>
            <a:ext cx="3720465" cy="26790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Sort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arrange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values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order: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Alphabetical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34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Ascending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numeric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3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Descending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numeric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D3857"/>
              </a:buClr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algorithms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considered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here: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1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Bubble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4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Selection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sort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13335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Bubble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Sort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Concept: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580"/>
              </a:spcBef>
              <a:buClr>
                <a:srgbClr val="0D3857"/>
              </a:buClr>
              <a:buChar char="•"/>
              <a:tabLst>
                <a:tab pos="196850" algn="l"/>
              </a:tabLst>
            </a:pPr>
            <a:r>
              <a:rPr spc="-155" dirty="0"/>
              <a:t>Compare</a:t>
            </a:r>
            <a:r>
              <a:rPr spc="-125" dirty="0"/>
              <a:t> </a:t>
            </a:r>
            <a:r>
              <a:rPr spc="-25" dirty="0"/>
              <a:t>1</a:t>
            </a:r>
            <a:r>
              <a:rPr sz="2400" spc="-37" baseline="24305" dirty="0"/>
              <a:t>st</a:t>
            </a:r>
            <a:r>
              <a:rPr sz="2400" spc="-67" baseline="24305" dirty="0"/>
              <a:t> </a:t>
            </a:r>
            <a:r>
              <a:rPr sz="2400" dirty="0"/>
              <a:t>two</a:t>
            </a:r>
            <a:r>
              <a:rPr sz="2400" spc="-165" dirty="0"/>
              <a:t> </a:t>
            </a:r>
            <a:r>
              <a:rPr sz="2400" spc="-10" dirty="0"/>
              <a:t>elements</a:t>
            </a:r>
            <a:endParaRPr sz="2400"/>
          </a:p>
          <a:p>
            <a:pPr marL="254000">
              <a:lnSpc>
                <a:spcPct val="100000"/>
              </a:lnSpc>
              <a:spcBef>
                <a:spcPts val="400"/>
              </a:spcBef>
            </a:pPr>
            <a:r>
              <a:rPr sz="2000" dirty="0"/>
              <a:t>-</a:t>
            </a:r>
            <a:r>
              <a:rPr sz="2000" spc="-325" dirty="0"/>
              <a:t> </a:t>
            </a:r>
            <a:r>
              <a:rPr sz="2000" dirty="0"/>
              <a:t>If</a:t>
            </a:r>
            <a:r>
              <a:rPr sz="2000" spc="-105" dirty="0"/>
              <a:t> </a:t>
            </a:r>
            <a:r>
              <a:rPr sz="2000" dirty="0"/>
              <a:t>out</a:t>
            </a:r>
            <a:r>
              <a:rPr sz="2000" spc="-100" dirty="0"/>
              <a:t> </a:t>
            </a:r>
            <a:r>
              <a:rPr sz="2000" dirty="0"/>
              <a:t>of</a:t>
            </a:r>
            <a:r>
              <a:rPr sz="2000" spc="-100" dirty="0"/>
              <a:t> </a:t>
            </a:r>
            <a:r>
              <a:rPr sz="2000" spc="-80" dirty="0"/>
              <a:t>order,</a:t>
            </a:r>
            <a:r>
              <a:rPr sz="2000" spc="-105" dirty="0"/>
              <a:t> </a:t>
            </a:r>
            <a:r>
              <a:rPr sz="2000" spc="-145" dirty="0"/>
              <a:t>exchange</a:t>
            </a:r>
            <a:r>
              <a:rPr sz="2000" spc="-100" dirty="0"/>
              <a:t> </a:t>
            </a:r>
            <a:r>
              <a:rPr sz="2000" spc="-50" dirty="0"/>
              <a:t>them</a:t>
            </a:r>
            <a:r>
              <a:rPr sz="2000" spc="-100" dirty="0"/>
              <a:t> </a:t>
            </a:r>
            <a:r>
              <a:rPr sz="2000" dirty="0"/>
              <a:t>to</a:t>
            </a:r>
            <a:r>
              <a:rPr sz="2000" spc="-114" dirty="0"/>
              <a:t> </a:t>
            </a:r>
            <a:r>
              <a:rPr sz="2000" spc="-10" dirty="0"/>
              <a:t>put</a:t>
            </a:r>
            <a:r>
              <a:rPr sz="2000" spc="-100" dirty="0"/>
              <a:t> </a:t>
            </a:r>
            <a:r>
              <a:rPr sz="2000" spc="-30" dirty="0"/>
              <a:t>in</a:t>
            </a:r>
            <a:r>
              <a:rPr sz="2000" spc="-105" dirty="0"/>
              <a:t> </a:t>
            </a:r>
            <a:r>
              <a:rPr sz="2000" spc="-10" dirty="0"/>
              <a:t>order</a:t>
            </a:r>
            <a:endParaRPr sz="2000"/>
          </a:p>
          <a:p>
            <a:pPr marL="196850" marR="17780" indent="-171450">
              <a:lnSpc>
                <a:spcPts val="2690"/>
              </a:lnSpc>
              <a:spcBef>
                <a:spcPts val="665"/>
              </a:spcBef>
              <a:buClr>
                <a:srgbClr val="0D3857"/>
              </a:buClr>
              <a:buChar char="•"/>
              <a:tabLst>
                <a:tab pos="196850" algn="l"/>
                <a:tab pos="3074035" algn="l"/>
              </a:tabLst>
            </a:pPr>
            <a:r>
              <a:rPr spc="-95" dirty="0"/>
              <a:t>Move</a:t>
            </a:r>
            <a:r>
              <a:rPr spc="-125" dirty="0"/>
              <a:t> </a:t>
            </a:r>
            <a:r>
              <a:rPr spc="-80" dirty="0"/>
              <a:t>down</a:t>
            </a:r>
            <a:r>
              <a:rPr spc="-130" dirty="0"/>
              <a:t> </a:t>
            </a:r>
            <a:r>
              <a:rPr spc="-110" dirty="0"/>
              <a:t>one</a:t>
            </a:r>
            <a:r>
              <a:rPr spc="-125" dirty="0"/>
              <a:t> </a:t>
            </a:r>
            <a:r>
              <a:rPr spc="-75" dirty="0"/>
              <a:t>element,</a:t>
            </a:r>
            <a:r>
              <a:rPr spc="-130" dirty="0"/>
              <a:t> </a:t>
            </a:r>
            <a:r>
              <a:rPr spc="-120" dirty="0"/>
              <a:t>compare</a:t>
            </a:r>
            <a:r>
              <a:rPr spc="-125" dirty="0"/>
              <a:t> </a:t>
            </a:r>
            <a:r>
              <a:rPr spc="-25" dirty="0"/>
              <a:t>2</a:t>
            </a:r>
            <a:r>
              <a:rPr sz="2400" spc="-37" baseline="24305" dirty="0"/>
              <a:t>nd</a:t>
            </a:r>
            <a:r>
              <a:rPr sz="2400" spc="97" baseline="24305" dirty="0"/>
              <a:t> </a:t>
            </a:r>
            <a:r>
              <a:rPr sz="2400" spc="-125" dirty="0"/>
              <a:t>and</a:t>
            </a:r>
            <a:r>
              <a:rPr sz="2400" spc="-130" dirty="0"/>
              <a:t> </a:t>
            </a:r>
            <a:r>
              <a:rPr sz="2400" spc="-60" dirty="0"/>
              <a:t>3</a:t>
            </a:r>
            <a:r>
              <a:rPr sz="2400" spc="-89" baseline="24305" dirty="0"/>
              <a:t>rd</a:t>
            </a:r>
            <a:r>
              <a:rPr sz="2400" spc="-135" baseline="24305" dirty="0"/>
              <a:t> </a:t>
            </a:r>
            <a:r>
              <a:rPr sz="2400" spc="-60" dirty="0"/>
              <a:t>elements, </a:t>
            </a:r>
            <a:r>
              <a:rPr sz="2400" spc="-170" dirty="0"/>
              <a:t>exchange</a:t>
            </a:r>
            <a:r>
              <a:rPr sz="2400" spc="-80" dirty="0"/>
              <a:t> </a:t>
            </a:r>
            <a:r>
              <a:rPr sz="2400" dirty="0"/>
              <a:t>if</a:t>
            </a:r>
            <a:r>
              <a:rPr sz="2400" spc="-80" dirty="0"/>
              <a:t> </a:t>
            </a:r>
            <a:r>
              <a:rPr sz="2400" spc="-50" dirty="0"/>
              <a:t>necessary.</a:t>
            </a:r>
            <a:r>
              <a:rPr sz="2400" dirty="0"/>
              <a:t>	</a:t>
            </a:r>
            <a:r>
              <a:rPr sz="2400" spc="-105" dirty="0"/>
              <a:t>Continue</a:t>
            </a:r>
            <a:r>
              <a:rPr sz="2400" spc="-125" dirty="0"/>
              <a:t> </a:t>
            </a:r>
            <a:r>
              <a:rPr sz="2400" dirty="0"/>
              <a:t>until</a:t>
            </a:r>
            <a:r>
              <a:rPr sz="2400" spc="-145" dirty="0"/>
              <a:t> </a:t>
            </a:r>
            <a:r>
              <a:rPr sz="2400" spc="-110" dirty="0"/>
              <a:t>end</a:t>
            </a:r>
            <a:r>
              <a:rPr sz="2400" spc="-130" dirty="0"/>
              <a:t> </a:t>
            </a:r>
            <a:r>
              <a:rPr sz="2400" dirty="0"/>
              <a:t>of</a:t>
            </a:r>
            <a:r>
              <a:rPr sz="2400" spc="-130" dirty="0"/>
              <a:t> </a:t>
            </a:r>
            <a:r>
              <a:rPr sz="2400" spc="-10" dirty="0"/>
              <a:t>array.</a:t>
            </a:r>
            <a:endParaRPr sz="2400"/>
          </a:p>
          <a:p>
            <a:pPr marL="196850" indent="-171450">
              <a:lnSpc>
                <a:spcPct val="100000"/>
              </a:lnSpc>
              <a:spcBef>
                <a:spcPts val="465"/>
              </a:spcBef>
              <a:buClr>
                <a:srgbClr val="0D3857"/>
              </a:buClr>
              <a:buChar char="•"/>
              <a:tabLst>
                <a:tab pos="196850" algn="l"/>
              </a:tabLst>
            </a:pPr>
            <a:r>
              <a:rPr spc="-290" dirty="0"/>
              <a:t>Pass</a:t>
            </a:r>
            <a:r>
              <a:rPr spc="-120" dirty="0"/>
              <a:t> </a:t>
            </a:r>
            <a:r>
              <a:rPr spc="-65" dirty="0"/>
              <a:t>through</a:t>
            </a:r>
            <a:r>
              <a:rPr spc="-110" dirty="0"/>
              <a:t> </a:t>
            </a:r>
            <a:r>
              <a:rPr spc="-105" dirty="0"/>
              <a:t>array</a:t>
            </a:r>
            <a:r>
              <a:rPr spc="-110" dirty="0"/>
              <a:t> </a:t>
            </a:r>
            <a:r>
              <a:rPr spc="-130" dirty="0"/>
              <a:t>again,</a:t>
            </a:r>
            <a:r>
              <a:rPr spc="-110" dirty="0"/>
              <a:t> </a:t>
            </a:r>
            <a:r>
              <a:rPr spc="-150" dirty="0"/>
              <a:t>exchanging</a:t>
            </a:r>
            <a:r>
              <a:rPr spc="-120" dirty="0"/>
              <a:t> </a:t>
            </a:r>
            <a:r>
              <a:rPr spc="-235" dirty="0"/>
              <a:t>as</a:t>
            </a:r>
            <a:r>
              <a:rPr spc="-114" dirty="0"/>
              <a:t> </a:t>
            </a:r>
            <a:r>
              <a:rPr spc="-30" dirty="0"/>
              <a:t>necessary</a:t>
            </a:r>
          </a:p>
          <a:p>
            <a:pPr marL="196850" indent="-171450">
              <a:lnSpc>
                <a:spcPct val="100000"/>
              </a:lnSpc>
              <a:spcBef>
                <a:spcPts val="409"/>
              </a:spcBef>
              <a:buClr>
                <a:srgbClr val="0D3857"/>
              </a:buClr>
              <a:buChar char="•"/>
              <a:tabLst>
                <a:tab pos="196850" algn="l"/>
              </a:tabLst>
            </a:pPr>
            <a:r>
              <a:rPr spc="-155" dirty="0"/>
              <a:t>Repeat</a:t>
            </a:r>
            <a:r>
              <a:rPr spc="-130" dirty="0"/>
              <a:t> </a:t>
            </a:r>
            <a:r>
              <a:rPr dirty="0"/>
              <a:t>until</a:t>
            </a:r>
            <a:r>
              <a:rPr spc="-125" dirty="0"/>
              <a:t> </a:t>
            </a:r>
            <a:r>
              <a:rPr spc="-200" dirty="0"/>
              <a:t>pass</a:t>
            </a:r>
            <a:r>
              <a:rPr spc="-125" dirty="0"/>
              <a:t> </a:t>
            </a:r>
            <a:r>
              <a:rPr spc="-135" dirty="0"/>
              <a:t>made</a:t>
            </a:r>
            <a:r>
              <a:rPr spc="-120" dirty="0"/>
              <a:t> </a:t>
            </a:r>
            <a:r>
              <a:rPr dirty="0"/>
              <a:t>with</a:t>
            </a:r>
            <a:r>
              <a:rPr spc="-120" dirty="0"/>
              <a:t> </a:t>
            </a:r>
            <a:r>
              <a:rPr spc="-90" dirty="0"/>
              <a:t>no</a:t>
            </a:r>
            <a:r>
              <a:rPr spc="-130" dirty="0"/>
              <a:t> </a:t>
            </a:r>
            <a:r>
              <a:rPr spc="-60" dirty="0"/>
              <a:t>exchanges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2625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</a:rPr>
              <a:t>Example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–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First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300" dirty="0">
                <a:solidFill>
                  <a:srgbClr val="055C91"/>
                </a:solidFill>
              </a:rPr>
              <a:t>Pass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968500" y="1894332"/>
            <a:ext cx="2846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numlist3</a:t>
            </a:r>
            <a:r>
              <a:rPr sz="2000" spc="-7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contains: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3713" y="2652712"/>
          <a:ext cx="351155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043235" y="3576637"/>
            <a:ext cx="1609725" cy="542290"/>
            <a:chOff x="3043235" y="3576637"/>
            <a:chExt cx="1609725" cy="542290"/>
          </a:xfrm>
        </p:grpSpPr>
        <p:sp>
          <p:nvSpPr>
            <p:cNvPr id="6" name="object 6"/>
            <p:cNvSpPr/>
            <p:nvPr/>
          </p:nvSpPr>
          <p:spPr>
            <a:xfrm>
              <a:off x="3047998" y="35814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5550" y="3657600"/>
              <a:ext cx="764540" cy="461645"/>
            </a:xfrm>
            <a:custGeom>
              <a:avLst/>
              <a:gdLst/>
              <a:ahLst/>
              <a:cxnLst/>
              <a:rect l="l" t="t" r="r" b="b"/>
              <a:pathLst>
                <a:path w="764539" h="461645">
                  <a:moveTo>
                    <a:pt x="696658" y="35120"/>
                  </a:moveTo>
                  <a:lnTo>
                    <a:pt x="0" y="453115"/>
                  </a:lnTo>
                  <a:lnTo>
                    <a:pt x="4899" y="461284"/>
                  </a:lnTo>
                  <a:lnTo>
                    <a:pt x="701559" y="43288"/>
                  </a:lnTo>
                  <a:lnTo>
                    <a:pt x="696658" y="35120"/>
                  </a:lnTo>
                  <a:close/>
                </a:path>
                <a:path w="764539" h="461645">
                  <a:moveTo>
                    <a:pt x="746258" y="28586"/>
                  </a:moveTo>
                  <a:lnTo>
                    <a:pt x="707548" y="28586"/>
                  </a:lnTo>
                  <a:lnTo>
                    <a:pt x="712448" y="36755"/>
                  </a:lnTo>
                  <a:lnTo>
                    <a:pt x="701559" y="43288"/>
                  </a:lnTo>
                  <a:lnTo>
                    <a:pt x="718710" y="71874"/>
                  </a:lnTo>
                  <a:lnTo>
                    <a:pt x="746258" y="28586"/>
                  </a:lnTo>
                  <a:close/>
                </a:path>
                <a:path w="764539" h="461645">
                  <a:moveTo>
                    <a:pt x="707548" y="28586"/>
                  </a:moveTo>
                  <a:lnTo>
                    <a:pt x="696658" y="35120"/>
                  </a:lnTo>
                  <a:lnTo>
                    <a:pt x="701559" y="43288"/>
                  </a:lnTo>
                  <a:lnTo>
                    <a:pt x="712448" y="36755"/>
                  </a:lnTo>
                  <a:lnTo>
                    <a:pt x="707548" y="28586"/>
                  </a:lnTo>
                  <a:close/>
                </a:path>
                <a:path w="764539" h="461645">
                  <a:moveTo>
                    <a:pt x="764449" y="0"/>
                  </a:moveTo>
                  <a:lnTo>
                    <a:pt x="679505" y="6534"/>
                  </a:lnTo>
                  <a:lnTo>
                    <a:pt x="696658" y="35120"/>
                  </a:lnTo>
                  <a:lnTo>
                    <a:pt x="707548" y="28586"/>
                  </a:lnTo>
                  <a:lnTo>
                    <a:pt x="746258" y="28586"/>
                  </a:lnTo>
                  <a:lnTo>
                    <a:pt x="764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7539" y="4082796"/>
            <a:ext cx="474408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  <a:p>
            <a:pPr marL="12700" marR="2212975" algn="just">
              <a:lnSpc>
                <a:spcPct val="79000"/>
              </a:lnSpc>
              <a:spcBef>
                <a:spcPts val="260"/>
              </a:spcBef>
            </a:pPr>
            <a:r>
              <a:rPr sz="2000" spc="-365" dirty="0">
                <a:latin typeface="Courier New"/>
                <a:cs typeface="Courier New"/>
              </a:rPr>
              <a:t>17</a:t>
            </a:r>
            <a:r>
              <a:rPr sz="2000" spc="6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65" dirty="0">
                <a:latin typeface="Courier New"/>
                <a:cs typeface="Courier New"/>
              </a:rPr>
              <a:t>23</a:t>
            </a:r>
            <a:r>
              <a:rPr sz="2000" spc="6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correct </a:t>
            </a:r>
            <a:r>
              <a:rPr sz="2000" dirty="0">
                <a:latin typeface="Arial"/>
                <a:cs typeface="Arial"/>
              </a:rPr>
              <a:t>order,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exchange</a:t>
            </a:r>
            <a:endParaRPr sz="2000">
              <a:latin typeface="Arial"/>
              <a:cs typeface="Arial"/>
            </a:endParaRPr>
          </a:p>
          <a:p>
            <a:pPr marL="2070100" marR="5080" algn="just">
              <a:lnSpc>
                <a:spcPct val="81000"/>
              </a:lnSpc>
              <a:spcBef>
                <a:spcPts val="890"/>
              </a:spcBef>
            </a:pPr>
            <a:r>
              <a:rPr sz="2000" dirty="0">
                <a:latin typeface="Arial"/>
                <a:cs typeface="Arial"/>
              </a:rPr>
              <a:t>co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5" dirty="0">
                <a:latin typeface="Arial"/>
                <a:cs typeface="Arial"/>
              </a:rPr>
              <a:t>rr</a:t>
            </a:r>
            <a:r>
              <a:rPr sz="2000" dirty="0">
                <a:latin typeface="Arial"/>
                <a:cs typeface="Arial"/>
              </a:rPr>
              <a:t>ect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1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 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exchange</a:t>
            </a:r>
            <a:r>
              <a:rPr sz="2000" spc="-10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hem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57635" y="3576637"/>
            <a:ext cx="2524125" cy="1377315"/>
            <a:chOff x="3957635" y="3576637"/>
            <a:chExt cx="2524125" cy="1377315"/>
          </a:xfrm>
        </p:grpSpPr>
        <p:sp>
          <p:nvSpPr>
            <p:cNvPr id="10" name="object 10"/>
            <p:cNvSpPr/>
            <p:nvPr/>
          </p:nvSpPr>
          <p:spPr>
            <a:xfrm>
              <a:off x="3962398" y="37338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1983" y="3810000"/>
              <a:ext cx="255904" cy="1144270"/>
            </a:xfrm>
            <a:custGeom>
              <a:avLst/>
              <a:gdLst/>
              <a:ahLst/>
              <a:cxnLst/>
              <a:rect l="l" t="t" r="r" b="b"/>
              <a:pathLst>
                <a:path w="255904" h="1144270">
                  <a:moveTo>
                    <a:pt x="42031" y="73785"/>
                  </a:moveTo>
                  <a:lnTo>
                    <a:pt x="32690" y="75653"/>
                  </a:lnTo>
                  <a:lnTo>
                    <a:pt x="246346" y="1143933"/>
                  </a:lnTo>
                  <a:lnTo>
                    <a:pt x="255686" y="1142065"/>
                  </a:lnTo>
                  <a:lnTo>
                    <a:pt x="42031" y="73785"/>
                  </a:lnTo>
                  <a:close/>
                </a:path>
                <a:path w="255904" h="1144270">
                  <a:moveTo>
                    <a:pt x="22416" y="0"/>
                  </a:moveTo>
                  <a:lnTo>
                    <a:pt x="0" y="82191"/>
                  </a:lnTo>
                  <a:lnTo>
                    <a:pt x="32690" y="75653"/>
                  </a:lnTo>
                  <a:lnTo>
                    <a:pt x="30199" y="63199"/>
                  </a:lnTo>
                  <a:lnTo>
                    <a:pt x="39540" y="61330"/>
                  </a:lnTo>
                  <a:lnTo>
                    <a:pt x="70118" y="61330"/>
                  </a:lnTo>
                  <a:lnTo>
                    <a:pt x="22416" y="0"/>
                  </a:lnTo>
                  <a:close/>
                </a:path>
                <a:path w="255904" h="1144270">
                  <a:moveTo>
                    <a:pt x="39540" y="61330"/>
                  </a:moveTo>
                  <a:lnTo>
                    <a:pt x="30199" y="63199"/>
                  </a:lnTo>
                  <a:lnTo>
                    <a:pt x="32690" y="75653"/>
                  </a:lnTo>
                  <a:lnTo>
                    <a:pt x="42031" y="73785"/>
                  </a:lnTo>
                  <a:lnTo>
                    <a:pt x="39540" y="61330"/>
                  </a:lnTo>
                  <a:close/>
                </a:path>
                <a:path w="255904" h="1144270">
                  <a:moveTo>
                    <a:pt x="70118" y="61330"/>
                  </a:moveTo>
                  <a:lnTo>
                    <a:pt x="39540" y="61330"/>
                  </a:lnTo>
                  <a:lnTo>
                    <a:pt x="42031" y="73785"/>
                  </a:lnTo>
                  <a:lnTo>
                    <a:pt x="74720" y="67247"/>
                  </a:lnTo>
                  <a:lnTo>
                    <a:pt x="70118" y="61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798" y="35814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54265" y="4223004"/>
            <a:ext cx="2795270" cy="8274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1500"/>
              </a:lnSpc>
              <a:spcBef>
                <a:spcPts val="540"/>
              </a:spcBef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23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Courier New"/>
                <a:cs typeface="Courier New"/>
              </a:rPr>
              <a:t>11</a:t>
            </a:r>
            <a:r>
              <a:rPr sz="2000" spc="-66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order,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exchange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5000" y="3632868"/>
            <a:ext cx="3125470" cy="563245"/>
          </a:xfrm>
          <a:custGeom>
            <a:avLst/>
            <a:gdLst/>
            <a:ahLst/>
            <a:cxnLst/>
            <a:rect l="l" t="t" r="r" b="b"/>
            <a:pathLst>
              <a:path w="3125470" h="563245">
                <a:moveTo>
                  <a:pt x="75914" y="32861"/>
                </a:moveTo>
                <a:lnTo>
                  <a:pt x="74311" y="42251"/>
                </a:lnTo>
                <a:lnTo>
                  <a:pt x="3123398" y="562825"/>
                </a:lnTo>
                <a:lnTo>
                  <a:pt x="3125001" y="553436"/>
                </a:lnTo>
                <a:lnTo>
                  <a:pt x="75914" y="32861"/>
                </a:lnTo>
                <a:close/>
              </a:path>
              <a:path w="3125470" h="563245">
                <a:moveTo>
                  <a:pt x="81525" y="0"/>
                </a:moveTo>
                <a:lnTo>
                  <a:pt x="0" y="24731"/>
                </a:lnTo>
                <a:lnTo>
                  <a:pt x="68700" y="75112"/>
                </a:lnTo>
                <a:lnTo>
                  <a:pt x="74311" y="42251"/>
                </a:lnTo>
                <a:lnTo>
                  <a:pt x="61795" y="40114"/>
                </a:lnTo>
                <a:lnTo>
                  <a:pt x="63398" y="30725"/>
                </a:lnTo>
                <a:lnTo>
                  <a:pt x="76279" y="30725"/>
                </a:lnTo>
                <a:lnTo>
                  <a:pt x="81525" y="0"/>
                </a:lnTo>
                <a:close/>
              </a:path>
              <a:path w="3125470" h="563245">
                <a:moveTo>
                  <a:pt x="63398" y="30725"/>
                </a:moveTo>
                <a:lnTo>
                  <a:pt x="61795" y="40114"/>
                </a:lnTo>
                <a:lnTo>
                  <a:pt x="74311" y="42251"/>
                </a:lnTo>
                <a:lnTo>
                  <a:pt x="75914" y="32861"/>
                </a:lnTo>
                <a:lnTo>
                  <a:pt x="63398" y="30725"/>
                </a:lnTo>
                <a:close/>
              </a:path>
              <a:path w="3125470" h="563245">
                <a:moveTo>
                  <a:pt x="76279" y="30725"/>
                </a:moveTo>
                <a:lnTo>
                  <a:pt x="63398" y="30725"/>
                </a:lnTo>
                <a:lnTo>
                  <a:pt x="75914" y="32861"/>
                </a:lnTo>
                <a:lnTo>
                  <a:pt x="76279" y="30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600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</a:rPr>
              <a:t>Example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–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80" dirty="0">
                <a:solidFill>
                  <a:srgbClr val="055C91"/>
                </a:solidFill>
              </a:rPr>
              <a:t>Second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300" dirty="0">
                <a:solidFill>
                  <a:srgbClr val="055C91"/>
                </a:solidFill>
              </a:rPr>
              <a:t>Pass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968500" y="1894332"/>
            <a:ext cx="4439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pass,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array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numlist3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contains: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3713" y="2652712"/>
          <a:ext cx="351155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043235" y="3576637"/>
            <a:ext cx="1609725" cy="542290"/>
            <a:chOff x="3043235" y="3576637"/>
            <a:chExt cx="1609725" cy="542290"/>
          </a:xfrm>
        </p:grpSpPr>
        <p:sp>
          <p:nvSpPr>
            <p:cNvPr id="6" name="object 6"/>
            <p:cNvSpPr/>
            <p:nvPr/>
          </p:nvSpPr>
          <p:spPr>
            <a:xfrm>
              <a:off x="3047998" y="35814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5550" y="3657600"/>
              <a:ext cx="764540" cy="461645"/>
            </a:xfrm>
            <a:custGeom>
              <a:avLst/>
              <a:gdLst/>
              <a:ahLst/>
              <a:cxnLst/>
              <a:rect l="l" t="t" r="r" b="b"/>
              <a:pathLst>
                <a:path w="764539" h="461645">
                  <a:moveTo>
                    <a:pt x="696658" y="35120"/>
                  </a:moveTo>
                  <a:lnTo>
                    <a:pt x="0" y="453115"/>
                  </a:lnTo>
                  <a:lnTo>
                    <a:pt x="4899" y="461284"/>
                  </a:lnTo>
                  <a:lnTo>
                    <a:pt x="701559" y="43288"/>
                  </a:lnTo>
                  <a:lnTo>
                    <a:pt x="696658" y="35120"/>
                  </a:lnTo>
                  <a:close/>
                </a:path>
                <a:path w="764539" h="461645">
                  <a:moveTo>
                    <a:pt x="746258" y="28586"/>
                  </a:moveTo>
                  <a:lnTo>
                    <a:pt x="707548" y="28586"/>
                  </a:lnTo>
                  <a:lnTo>
                    <a:pt x="712448" y="36755"/>
                  </a:lnTo>
                  <a:lnTo>
                    <a:pt x="701559" y="43288"/>
                  </a:lnTo>
                  <a:lnTo>
                    <a:pt x="718710" y="71874"/>
                  </a:lnTo>
                  <a:lnTo>
                    <a:pt x="746258" y="28586"/>
                  </a:lnTo>
                  <a:close/>
                </a:path>
                <a:path w="764539" h="461645">
                  <a:moveTo>
                    <a:pt x="707548" y="28586"/>
                  </a:moveTo>
                  <a:lnTo>
                    <a:pt x="696658" y="35120"/>
                  </a:lnTo>
                  <a:lnTo>
                    <a:pt x="701559" y="43288"/>
                  </a:lnTo>
                  <a:lnTo>
                    <a:pt x="712448" y="36755"/>
                  </a:lnTo>
                  <a:lnTo>
                    <a:pt x="707548" y="28586"/>
                  </a:lnTo>
                  <a:close/>
                </a:path>
                <a:path w="764539" h="461645">
                  <a:moveTo>
                    <a:pt x="764449" y="0"/>
                  </a:moveTo>
                  <a:lnTo>
                    <a:pt x="679505" y="6534"/>
                  </a:lnTo>
                  <a:lnTo>
                    <a:pt x="696658" y="35120"/>
                  </a:lnTo>
                  <a:lnTo>
                    <a:pt x="707548" y="28586"/>
                  </a:lnTo>
                  <a:lnTo>
                    <a:pt x="746258" y="28586"/>
                  </a:lnTo>
                  <a:lnTo>
                    <a:pt x="764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7541" y="4088892"/>
            <a:ext cx="4852670" cy="16624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2171065" algn="just">
              <a:lnSpc>
                <a:spcPct val="81000"/>
              </a:lnSpc>
              <a:spcBef>
                <a:spcPts val="555"/>
              </a:spcBef>
            </a:pPr>
            <a:r>
              <a:rPr sz="2000" dirty="0">
                <a:latin typeface="Arial"/>
                <a:cs typeface="Arial"/>
              </a:rPr>
              <a:t>co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</a:t>
            </a:r>
            <a:r>
              <a:rPr sz="2000" dirty="0">
                <a:latin typeface="Courier New"/>
                <a:cs typeface="Courier New"/>
              </a:rPr>
              <a:t>7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5" dirty="0">
                <a:latin typeface="Arial"/>
                <a:cs typeface="Arial"/>
              </a:rPr>
              <a:t>rr</a:t>
            </a:r>
            <a:r>
              <a:rPr sz="2000" dirty="0">
                <a:latin typeface="Arial"/>
                <a:cs typeface="Arial"/>
              </a:rPr>
              <a:t>ect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1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 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exchange</a:t>
            </a:r>
            <a:r>
              <a:rPr sz="2000" spc="-10" dirty="0">
                <a:latin typeface="Arial"/>
                <a:cs typeface="Arial"/>
              </a:rPr>
              <a:t> t</a:t>
            </a:r>
            <a:r>
              <a:rPr sz="2000" dirty="0">
                <a:latin typeface="Arial"/>
                <a:cs typeface="Arial"/>
              </a:rPr>
              <a:t>hem</a:t>
            </a:r>
            <a:endParaRPr sz="2000">
              <a:latin typeface="Arial"/>
              <a:cs typeface="Arial"/>
            </a:endParaRPr>
          </a:p>
          <a:p>
            <a:pPr marL="2070100" marR="5080">
              <a:lnSpc>
                <a:spcPct val="81000"/>
              </a:lnSpc>
              <a:spcBef>
                <a:spcPts val="770"/>
              </a:spcBef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17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Courier New"/>
                <a:cs typeface="Courier New"/>
              </a:rPr>
              <a:t>11</a:t>
            </a:r>
            <a:r>
              <a:rPr sz="2000" spc="-66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order,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exchange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57635" y="3576637"/>
            <a:ext cx="2524125" cy="1377315"/>
            <a:chOff x="3957635" y="3576637"/>
            <a:chExt cx="2524125" cy="1377315"/>
          </a:xfrm>
        </p:grpSpPr>
        <p:sp>
          <p:nvSpPr>
            <p:cNvPr id="10" name="object 10"/>
            <p:cNvSpPr/>
            <p:nvPr/>
          </p:nvSpPr>
          <p:spPr>
            <a:xfrm>
              <a:off x="3962398" y="37338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1983" y="3810000"/>
              <a:ext cx="255904" cy="1144270"/>
            </a:xfrm>
            <a:custGeom>
              <a:avLst/>
              <a:gdLst/>
              <a:ahLst/>
              <a:cxnLst/>
              <a:rect l="l" t="t" r="r" b="b"/>
              <a:pathLst>
                <a:path w="255904" h="1144270">
                  <a:moveTo>
                    <a:pt x="42031" y="73785"/>
                  </a:moveTo>
                  <a:lnTo>
                    <a:pt x="32690" y="75653"/>
                  </a:lnTo>
                  <a:lnTo>
                    <a:pt x="246346" y="1143933"/>
                  </a:lnTo>
                  <a:lnTo>
                    <a:pt x="255686" y="1142065"/>
                  </a:lnTo>
                  <a:lnTo>
                    <a:pt x="42031" y="73785"/>
                  </a:lnTo>
                  <a:close/>
                </a:path>
                <a:path w="255904" h="1144270">
                  <a:moveTo>
                    <a:pt x="22416" y="0"/>
                  </a:moveTo>
                  <a:lnTo>
                    <a:pt x="0" y="82191"/>
                  </a:lnTo>
                  <a:lnTo>
                    <a:pt x="32690" y="75653"/>
                  </a:lnTo>
                  <a:lnTo>
                    <a:pt x="30199" y="63199"/>
                  </a:lnTo>
                  <a:lnTo>
                    <a:pt x="39540" y="61330"/>
                  </a:lnTo>
                  <a:lnTo>
                    <a:pt x="70118" y="61330"/>
                  </a:lnTo>
                  <a:lnTo>
                    <a:pt x="22416" y="0"/>
                  </a:lnTo>
                  <a:close/>
                </a:path>
                <a:path w="255904" h="1144270">
                  <a:moveTo>
                    <a:pt x="39540" y="61330"/>
                  </a:moveTo>
                  <a:lnTo>
                    <a:pt x="30199" y="63199"/>
                  </a:lnTo>
                  <a:lnTo>
                    <a:pt x="32690" y="75653"/>
                  </a:lnTo>
                  <a:lnTo>
                    <a:pt x="42031" y="73785"/>
                  </a:lnTo>
                  <a:lnTo>
                    <a:pt x="39540" y="61330"/>
                  </a:lnTo>
                  <a:close/>
                </a:path>
                <a:path w="255904" h="1144270">
                  <a:moveTo>
                    <a:pt x="70118" y="61330"/>
                  </a:moveTo>
                  <a:lnTo>
                    <a:pt x="39540" y="61330"/>
                  </a:lnTo>
                  <a:lnTo>
                    <a:pt x="42031" y="73785"/>
                  </a:lnTo>
                  <a:lnTo>
                    <a:pt x="74720" y="67247"/>
                  </a:lnTo>
                  <a:lnTo>
                    <a:pt x="70118" y="61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798" y="35814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54265" y="4223004"/>
            <a:ext cx="2686685" cy="8274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1500"/>
              </a:lnSpc>
              <a:spcBef>
                <a:spcPts val="540"/>
              </a:spcBef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17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Courier New"/>
                <a:cs typeface="Courier New"/>
              </a:rPr>
              <a:t>23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10" dirty="0">
                <a:latin typeface="Arial"/>
                <a:cs typeface="Arial"/>
              </a:rPr>
              <a:t> order,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 exchange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5000" y="3632868"/>
            <a:ext cx="3125470" cy="563245"/>
          </a:xfrm>
          <a:custGeom>
            <a:avLst/>
            <a:gdLst/>
            <a:ahLst/>
            <a:cxnLst/>
            <a:rect l="l" t="t" r="r" b="b"/>
            <a:pathLst>
              <a:path w="3125470" h="563245">
                <a:moveTo>
                  <a:pt x="75914" y="32861"/>
                </a:moveTo>
                <a:lnTo>
                  <a:pt x="74311" y="42251"/>
                </a:lnTo>
                <a:lnTo>
                  <a:pt x="3123398" y="562825"/>
                </a:lnTo>
                <a:lnTo>
                  <a:pt x="3125001" y="553436"/>
                </a:lnTo>
                <a:lnTo>
                  <a:pt x="75914" y="32861"/>
                </a:lnTo>
                <a:close/>
              </a:path>
              <a:path w="3125470" h="563245">
                <a:moveTo>
                  <a:pt x="81525" y="0"/>
                </a:moveTo>
                <a:lnTo>
                  <a:pt x="0" y="24731"/>
                </a:lnTo>
                <a:lnTo>
                  <a:pt x="68700" y="75112"/>
                </a:lnTo>
                <a:lnTo>
                  <a:pt x="74311" y="42251"/>
                </a:lnTo>
                <a:lnTo>
                  <a:pt x="61795" y="40114"/>
                </a:lnTo>
                <a:lnTo>
                  <a:pt x="63398" y="30725"/>
                </a:lnTo>
                <a:lnTo>
                  <a:pt x="76279" y="30725"/>
                </a:lnTo>
                <a:lnTo>
                  <a:pt x="81525" y="0"/>
                </a:lnTo>
                <a:close/>
              </a:path>
              <a:path w="3125470" h="563245">
                <a:moveTo>
                  <a:pt x="63398" y="30725"/>
                </a:moveTo>
                <a:lnTo>
                  <a:pt x="61795" y="40114"/>
                </a:lnTo>
                <a:lnTo>
                  <a:pt x="74311" y="42251"/>
                </a:lnTo>
                <a:lnTo>
                  <a:pt x="75914" y="32861"/>
                </a:lnTo>
                <a:lnTo>
                  <a:pt x="63398" y="30725"/>
                </a:lnTo>
                <a:close/>
              </a:path>
              <a:path w="3125470" h="563245">
                <a:moveTo>
                  <a:pt x="76279" y="30725"/>
                </a:moveTo>
                <a:lnTo>
                  <a:pt x="63398" y="30725"/>
                </a:lnTo>
                <a:lnTo>
                  <a:pt x="75914" y="32861"/>
                </a:lnTo>
                <a:lnTo>
                  <a:pt x="76279" y="30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3628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</a:rPr>
              <a:t>Example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–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Third</a:t>
            </a:r>
            <a:r>
              <a:rPr sz="2200" spc="-110" dirty="0">
                <a:solidFill>
                  <a:srgbClr val="055C91"/>
                </a:solidFill>
              </a:rPr>
              <a:t> </a:t>
            </a:r>
            <a:r>
              <a:rPr sz="2200" spc="-300" dirty="0">
                <a:solidFill>
                  <a:srgbClr val="055C91"/>
                </a:solidFill>
              </a:rPr>
              <a:t>Pass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816100" y="1930908"/>
            <a:ext cx="4768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second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pass,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numlist3</a:t>
            </a:r>
            <a:r>
              <a:rPr sz="2000" spc="-7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contains: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3713" y="2652712"/>
          <a:ext cx="351155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5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043235" y="3576637"/>
            <a:ext cx="1609725" cy="542290"/>
            <a:chOff x="3043235" y="3576637"/>
            <a:chExt cx="1609725" cy="542290"/>
          </a:xfrm>
        </p:grpSpPr>
        <p:sp>
          <p:nvSpPr>
            <p:cNvPr id="6" name="object 6"/>
            <p:cNvSpPr/>
            <p:nvPr/>
          </p:nvSpPr>
          <p:spPr>
            <a:xfrm>
              <a:off x="3047998" y="35814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5550" y="3657600"/>
              <a:ext cx="764540" cy="461645"/>
            </a:xfrm>
            <a:custGeom>
              <a:avLst/>
              <a:gdLst/>
              <a:ahLst/>
              <a:cxnLst/>
              <a:rect l="l" t="t" r="r" b="b"/>
              <a:pathLst>
                <a:path w="764539" h="461645">
                  <a:moveTo>
                    <a:pt x="696658" y="35120"/>
                  </a:moveTo>
                  <a:lnTo>
                    <a:pt x="0" y="453115"/>
                  </a:lnTo>
                  <a:lnTo>
                    <a:pt x="4899" y="461284"/>
                  </a:lnTo>
                  <a:lnTo>
                    <a:pt x="701559" y="43288"/>
                  </a:lnTo>
                  <a:lnTo>
                    <a:pt x="696658" y="35120"/>
                  </a:lnTo>
                  <a:close/>
                </a:path>
                <a:path w="764539" h="461645">
                  <a:moveTo>
                    <a:pt x="746258" y="28586"/>
                  </a:moveTo>
                  <a:lnTo>
                    <a:pt x="707548" y="28586"/>
                  </a:lnTo>
                  <a:lnTo>
                    <a:pt x="712448" y="36755"/>
                  </a:lnTo>
                  <a:lnTo>
                    <a:pt x="701559" y="43288"/>
                  </a:lnTo>
                  <a:lnTo>
                    <a:pt x="718710" y="71874"/>
                  </a:lnTo>
                  <a:lnTo>
                    <a:pt x="746258" y="28586"/>
                  </a:lnTo>
                  <a:close/>
                </a:path>
                <a:path w="764539" h="461645">
                  <a:moveTo>
                    <a:pt x="707548" y="28586"/>
                  </a:moveTo>
                  <a:lnTo>
                    <a:pt x="696658" y="35120"/>
                  </a:lnTo>
                  <a:lnTo>
                    <a:pt x="701559" y="43288"/>
                  </a:lnTo>
                  <a:lnTo>
                    <a:pt x="712448" y="36755"/>
                  </a:lnTo>
                  <a:lnTo>
                    <a:pt x="707548" y="28586"/>
                  </a:lnTo>
                  <a:close/>
                </a:path>
                <a:path w="764539" h="461645">
                  <a:moveTo>
                    <a:pt x="764449" y="0"/>
                  </a:moveTo>
                  <a:lnTo>
                    <a:pt x="679505" y="6534"/>
                  </a:lnTo>
                  <a:lnTo>
                    <a:pt x="696658" y="35120"/>
                  </a:lnTo>
                  <a:lnTo>
                    <a:pt x="707548" y="28586"/>
                  </a:lnTo>
                  <a:lnTo>
                    <a:pt x="746258" y="28586"/>
                  </a:lnTo>
                  <a:lnTo>
                    <a:pt x="764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07541" y="4088892"/>
            <a:ext cx="4744085" cy="16624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2214880">
              <a:lnSpc>
                <a:spcPct val="81000"/>
              </a:lnSpc>
              <a:spcBef>
                <a:spcPts val="555"/>
              </a:spcBef>
              <a:tabLst>
                <a:tab pos="668020" algn="l"/>
              </a:tabLst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Courier New"/>
                <a:cs typeface="Courier New"/>
              </a:rPr>
              <a:t>11</a:t>
            </a:r>
            <a:r>
              <a:rPr sz="2000" spc="-64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Arial"/>
                <a:cs typeface="Arial"/>
              </a:rPr>
              <a:t>–</a:t>
            </a:r>
            <a:r>
              <a:rPr sz="2000" dirty="0">
                <a:latin typeface="Arial"/>
                <a:cs typeface="Arial"/>
              </a:rPr>
              <a:t>	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order,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 exchange</a:t>
            </a:r>
            <a:endParaRPr sz="2000">
              <a:latin typeface="Arial"/>
              <a:cs typeface="Arial"/>
            </a:endParaRPr>
          </a:p>
          <a:p>
            <a:pPr marL="2069464" marR="5080">
              <a:lnSpc>
                <a:spcPct val="81000"/>
              </a:lnSpc>
              <a:spcBef>
                <a:spcPts val="770"/>
              </a:spcBef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11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Courier New"/>
                <a:cs typeface="Courier New"/>
              </a:rPr>
              <a:t>17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10" dirty="0">
                <a:latin typeface="Arial"/>
                <a:cs typeface="Arial"/>
              </a:rPr>
              <a:t> order,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 exchange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57635" y="3576637"/>
            <a:ext cx="2524125" cy="1377315"/>
            <a:chOff x="3957635" y="3576637"/>
            <a:chExt cx="2524125" cy="1377315"/>
          </a:xfrm>
        </p:grpSpPr>
        <p:sp>
          <p:nvSpPr>
            <p:cNvPr id="10" name="object 10"/>
            <p:cNvSpPr/>
            <p:nvPr/>
          </p:nvSpPr>
          <p:spPr>
            <a:xfrm>
              <a:off x="3962398" y="37338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1983" y="3810000"/>
              <a:ext cx="255904" cy="1144270"/>
            </a:xfrm>
            <a:custGeom>
              <a:avLst/>
              <a:gdLst/>
              <a:ahLst/>
              <a:cxnLst/>
              <a:rect l="l" t="t" r="r" b="b"/>
              <a:pathLst>
                <a:path w="255904" h="1144270">
                  <a:moveTo>
                    <a:pt x="42031" y="73785"/>
                  </a:moveTo>
                  <a:lnTo>
                    <a:pt x="32690" y="75653"/>
                  </a:lnTo>
                  <a:lnTo>
                    <a:pt x="246346" y="1143933"/>
                  </a:lnTo>
                  <a:lnTo>
                    <a:pt x="255686" y="1142065"/>
                  </a:lnTo>
                  <a:lnTo>
                    <a:pt x="42031" y="73785"/>
                  </a:lnTo>
                  <a:close/>
                </a:path>
                <a:path w="255904" h="1144270">
                  <a:moveTo>
                    <a:pt x="22416" y="0"/>
                  </a:moveTo>
                  <a:lnTo>
                    <a:pt x="0" y="82191"/>
                  </a:lnTo>
                  <a:lnTo>
                    <a:pt x="32690" y="75653"/>
                  </a:lnTo>
                  <a:lnTo>
                    <a:pt x="30199" y="63199"/>
                  </a:lnTo>
                  <a:lnTo>
                    <a:pt x="39540" y="61330"/>
                  </a:lnTo>
                  <a:lnTo>
                    <a:pt x="70118" y="61330"/>
                  </a:lnTo>
                  <a:lnTo>
                    <a:pt x="22416" y="0"/>
                  </a:lnTo>
                  <a:close/>
                </a:path>
                <a:path w="255904" h="1144270">
                  <a:moveTo>
                    <a:pt x="39540" y="61330"/>
                  </a:moveTo>
                  <a:lnTo>
                    <a:pt x="30199" y="63199"/>
                  </a:lnTo>
                  <a:lnTo>
                    <a:pt x="32690" y="75653"/>
                  </a:lnTo>
                  <a:lnTo>
                    <a:pt x="42031" y="73785"/>
                  </a:lnTo>
                  <a:lnTo>
                    <a:pt x="39540" y="61330"/>
                  </a:lnTo>
                  <a:close/>
                </a:path>
                <a:path w="255904" h="1144270">
                  <a:moveTo>
                    <a:pt x="70118" y="61330"/>
                  </a:moveTo>
                  <a:lnTo>
                    <a:pt x="39540" y="61330"/>
                  </a:lnTo>
                  <a:lnTo>
                    <a:pt x="42031" y="73785"/>
                  </a:lnTo>
                  <a:lnTo>
                    <a:pt x="74720" y="67247"/>
                  </a:lnTo>
                  <a:lnTo>
                    <a:pt x="70118" y="61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798" y="3581400"/>
              <a:ext cx="1600200" cy="76200"/>
            </a:xfrm>
            <a:custGeom>
              <a:avLst/>
              <a:gdLst/>
              <a:ahLst/>
              <a:cxnLst/>
              <a:rect l="l" t="t" r="r" b="b"/>
              <a:pathLst>
                <a:path w="1600200" h="76200">
                  <a:moveTo>
                    <a:pt x="1600202" y="0"/>
                  </a:moveTo>
                  <a:lnTo>
                    <a:pt x="1589722" y="14830"/>
                  </a:lnTo>
                  <a:lnTo>
                    <a:pt x="1561145" y="26940"/>
                  </a:lnTo>
                  <a:lnTo>
                    <a:pt x="1518758" y="35105"/>
                  </a:lnTo>
                  <a:lnTo>
                    <a:pt x="1466853" y="38100"/>
                  </a:lnTo>
                  <a:lnTo>
                    <a:pt x="933448" y="38100"/>
                  </a:lnTo>
                  <a:lnTo>
                    <a:pt x="881543" y="41094"/>
                  </a:lnTo>
                  <a:lnTo>
                    <a:pt x="839157" y="49259"/>
                  </a:lnTo>
                  <a:lnTo>
                    <a:pt x="810579" y="61369"/>
                  </a:lnTo>
                  <a:lnTo>
                    <a:pt x="800100" y="76200"/>
                  </a:lnTo>
                  <a:lnTo>
                    <a:pt x="789621" y="61369"/>
                  </a:lnTo>
                  <a:lnTo>
                    <a:pt x="761043" y="49259"/>
                  </a:lnTo>
                  <a:lnTo>
                    <a:pt x="718657" y="41094"/>
                  </a:lnTo>
                  <a:lnTo>
                    <a:pt x="666752" y="38100"/>
                  </a:lnTo>
                  <a:lnTo>
                    <a:pt x="133348" y="38100"/>
                  </a:lnTo>
                  <a:lnTo>
                    <a:pt x="81442" y="35105"/>
                  </a:lnTo>
                  <a:lnTo>
                    <a:pt x="39056" y="26940"/>
                  </a:lnTo>
                  <a:lnTo>
                    <a:pt x="10479" y="1483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54265" y="4223004"/>
            <a:ext cx="2686685" cy="8274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1500"/>
              </a:lnSpc>
              <a:spcBef>
                <a:spcPts val="540"/>
              </a:spcBef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17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spc="-10" dirty="0">
                <a:latin typeface="Courier New"/>
                <a:cs typeface="Courier New"/>
              </a:rPr>
              <a:t>23</a:t>
            </a:r>
            <a:r>
              <a:rPr sz="2000" spc="-65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10" dirty="0">
                <a:latin typeface="Arial"/>
                <a:cs typeface="Arial"/>
              </a:rPr>
              <a:t> order,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10" dirty="0">
                <a:latin typeface="Arial"/>
                <a:cs typeface="Arial"/>
              </a:rPr>
              <a:t> exchange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5000" y="3632868"/>
            <a:ext cx="3125470" cy="563245"/>
          </a:xfrm>
          <a:custGeom>
            <a:avLst/>
            <a:gdLst/>
            <a:ahLst/>
            <a:cxnLst/>
            <a:rect l="l" t="t" r="r" b="b"/>
            <a:pathLst>
              <a:path w="3125470" h="563245">
                <a:moveTo>
                  <a:pt x="75914" y="32861"/>
                </a:moveTo>
                <a:lnTo>
                  <a:pt x="74311" y="42251"/>
                </a:lnTo>
                <a:lnTo>
                  <a:pt x="3123398" y="562825"/>
                </a:lnTo>
                <a:lnTo>
                  <a:pt x="3125001" y="553436"/>
                </a:lnTo>
                <a:lnTo>
                  <a:pt x="75914" y="32861"/>
                </a:lnTo>
                <a:close/>
              </a:path>
              <a:path w="3125470" h="563245">
                <a:moveTo>
                  <a:pt x="81525" y="0"/>
                </a:moveTo>
                <a:lnTo>
                  <a:pt x="0" y="24731"/>
                </a:lnTo>
                <a:lnTo>
                  <a:pt x="68700" y="75112"/>
                </a:lnTo>
                <a:lnTo>
                  <a:pt x="74311" y="42251"/>
                </a:lnTo>
                <a:lnTo>
                  <a:pt x="61795" y="40114"/>
                </a:lnTo>
                <a:lnTo>
                  <a:pt x="63398" y="30725"/>
                </a:lnTo>
                <a:lnTo>
                  <a:pt x="76279" y="30725"/>
                </a:lnTo>
                <a:lnTo>
                  <a:pt x="81525" y="0"/>
                </a:lnTo>
                <a:close/>
              </a:path>
              <a:path w="3125470" h="563245">
                <a:moveTo>
                  <a:pt x="63398" y="30725"/>
                </a:moveTo>
                <a:lnTo>
                  <a:pt x="61795" y="40114"/>
                </a:lnTo>
                <a:lnTo>
                  <a:pt x="74311" y="42251"/>
                </a:lnTo>
                <a:lnTo>
                  <a:pt x="75914" y="32861"/>
                </a:lnTo>
                <a:lnTo>
                  <a:pt x="63398" y="30725"/>
                </a:lnTo>
                <a:close/>
              </a:path>
              <a:path w="3125470" h="563245">
                <a:moveTo>
                  <a:pt x="76279" y="30725"/>
                </a:moveTo>
                <a:lnTo>
                  <a:pt x="63398" y="30725"/>
                </a:lnTo>
                <a:lnTo>
                  <a:pt x="75914" y="32861"/>
                </a:lnTo>
                <a:lnTo>
                  <a:pt x="76279" y="30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41540" y="5367020"/>
            <a:ext cx="18548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exchanges,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so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872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</a:rPr>
              <a:t>Accessing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25" dirty="0">
                <a:solidFill>
                  <a:srgbClr val="055C91"/>
                </a:solidFill>
              </a:rPr>
              <a:t>Array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10" dirty="0">
                <a:solidFill>
                  <a:srgbClr val="055C91"/>
                </a:solidFill>
              </a:rPr>
              <a:t>Elements</a:t>
            </a:r>
            <a:endParaRPr sz="22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714500"/>
            <a:ext cx="8011795" cy="6108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0" marR="5080" indent="-171450">
              <a:lnSpc>
                <a:spcPts val="2210"/>
              </a:lnSpc>
              <a:spcBef>
                <a:spcPts val="3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last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element’s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subscript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where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9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elements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339" y="4003096"/>
            <a:ext cx="1239520" cy="7099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latin typeface="Arial"/>
                <a:cs typeface="Arial"/>
              </a:rPr>
              <a:t>subscripts:</a:t>
            </a:r>
            <a:endParaRPr sz="20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9740" y="441299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940" y="441299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8140" y="441299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7340" y="441299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57512" y="4772026"/>
          <a:ext cx="612457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28016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40" dirty="0">
                <a:solidFill>
                  <a:srgbClr val="055C91"/>
                </a:solidFill>
                <a:latin typeface="Arial"/>
                <a:cs typeface="Arial"/>
              </a:rPr>
              <a:t>A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Bubble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Sort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Function</a:t>
            </a:r>
            <a:r>
              <a:rPr sz="2200" spc="-9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2837" y="335788"/>
            <a:ext cx="2059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5" dirty="0">
                <a:solidFill>
                  <a:srgbClr val="055C91"/>
                </a:solidFill>
              </a:rPr>
              <a:t>From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Program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8-</a:t>
            </a:r>
            <a:r>
              <a:rPr sz="2200" spc="-50" dirty="0">
                <a:solidFill>
                  <a:srgbClr val="055C91"/>
                </a:solidFill>
              </a:rPr>
              <a:t>4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908" y="1722782"/>
            <a:ext cx="5334593" cy="44991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582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5" dirty="0">
                <a:solidFill>
                  <a:srgbClr val="055C91"/>
                </a:solidFill>
              </a:rPr>
              <a:t>Bubble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Sort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Tradeoffs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32278"/>
            <a:ext cx="3662045" cy="17659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Benefit: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215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implement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D3857"/>
              </a:buClr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Disadvantage: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509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Inefficient: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slow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large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579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Selection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75" dirty="0">
                <a:solidFill>
                  <a:srgbClr val="055C91"/>
                </a:solidFill>
              </a:rPr>
              <a:t>Sort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32278"/>
            <a:ext cx="7630795" cy="14090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Concept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sort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ascending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order: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Locate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smallest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array.</a:t>
            </a:r>
            <a:r>
              <a:rPr sz="1800" spc="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Exchange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5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Locate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smallest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array.</a:t>
            </a:r>
            <a:r>
              <a:rPr sz="1800" spc="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Exchange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53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Continue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until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elements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arranged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7381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Selection </a:t>
            </a:r>
            <a:r>
              <a:rPr sz="2200" spc="-120" dirty="0">
                <a:solidFill>
                  <a:srgbClr val="055C91"/>
                </a:solidFill>
              </a:rPr>
              <a:t>Sort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40" dirty="0">
                <a:solidFill>
                  <a:srgbClr val="055C91"/>
                </a:solidFill>
              </a:rPr>
              <a:t>Example</a:t>
            </a:r>
            <a:endParaRPr sz="2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07734" y="1488947"/>
            <a:ext cx="2693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numlist</a:t>
            </a:r>
            <a:r>
              <a:rPr sz="2000" spc="-7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contains: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2734" y="3101340"/>
            <a:ext cx="8051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sz="2000" spc="-25" dirty="0">
                <a:latin typeface="Arial"/>
                <a:cs typeface="Arial"/>
              </a:rPr>
              <a:t>1.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Smallest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2000" spc="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Exchange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2000" spc="-7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1950" spc="-15" baseline="25641" dirty="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sz="1950" spc="142" baseline="2564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38512" y="2347912"/>
          <a:ext cx="3686175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62312" y="4938712"/>
          <a:ext cx="3762375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364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80" dirty="0">
                <a:solidFill>
                  <a:srgbClr val="055C91"/>
                </a:solidFill>
              </a:rPr>
              <a:t>Example</a:t>
            </a:r>
            <a:r>
              <a:rPr sz="2200" spc="-45" dirty="0">
                <a:solidFill>
                  <a:srgbClr val="055C91"/>
                </a:solidFill>
              </a:rPr>
              <a:t> </a:t>
            </a:r>
            <a:r>
              <a:rPr sz="2200" spc="-90" dirty="0">
                <a:solidFill>
                  <a:srgbClr val="055C91"/>
                </a:solidFill>
              </a:rPr>
              <a:t>(Continued)</a:t>
            </a:r>
            <a:endParaRPr sz="2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43101" y="1603755"/>
            <a:ext cx="7136765" cy="861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47700" marR="43180" indent="-609600">
              <a:lnSpc>
                <a:spcPts val="3220"/>
              </a:lnSpc>
              <a:spcBef>
                <a:spcPts val="325"/>
              </a:spcBef>
              <a:tabLst>
                <a:tab pos="647065" algn="l"/>
                <a:tab pos="4715510" algn="l"/>
              </a:tabLst>
            </a:pPr>
            <a:r>
              <a:rPr sz="2800" spc="-25" dirty="0">
                <a:latin typeface="Arial"/>
                <a:cs typeface="Arial"/>
              </a:rPr>
              <a:t>2.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smallest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800" spc="-235" dirty="0">
                <a:solidFill>
                  <a:srgbClr val="404040"/>
                </a:solidFill>
                <a:latin typeface="Arial"/>
                <a:cs typeface="Arial"/>
              </a:rPr>
              <a:t>Exchange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3</a:t>
            </a:r>
            <a:r>
              <a:rPr sz="2800" spc="-10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sz="2850" spc="-67" baseline="23391" dirty="0">
                <a:solidFill>
                  <a:srgbClr val="404040"/>
                </a:solidFill>
                <a:latin typeface="Arial"/>
                <a:cs typeface="Arial"/>
              </a:rPr>
              <a:t>nd</a:t>
            </a:r>
            <a:r>
              <a:rPr sz="2850" spc="82" baseline="2339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array: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3101" y="3801364"/>
            <a:ext cx="756221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47700" marR="43180" indent="-609600">
              <a:lnSpc>
                <a:spcPts val="3310"/>
              </a:lnSpc>
              <a:spcBef>
                <a:spcPts val="250"/>
              </a:spcBef>
              <a:tabLst>
                <a:tab pos="647065" algn="l"/>
                <a:tab pos="4928235" algn="l"/>
              </a:tabLst>
            </a:pPr>
            <a:r>
              <a:rPr sz="2800" spc="-25" dirty="0">
                <a:latin typeface="Arial"/>
                <a:cs typeface="Arial"/>
              </a:rPr>
              <a:t>3.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smallest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11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800" spc="-235" dirty="0">
                <a:solidFill>
                  <a:srgbClr val="404040"/>
                </a:solidFill>
                <a:latin typeface="Arial"/>
                <a:cs typeface="Arial"/>
              </a:rPr>
              <a:t>Exchange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11</a:t>
            </a:r>
            <a:r>
              <a:rPr sz="2800" spc="-10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r>
              <a:rPr sz="2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r>
              <a:rPr sz="2850" baseline="23391" dirty="0">
                <a:solidFill>
                  <a:srgbClr val="404040"/>
                </a:solidFill>
                <a:latin typeface="Arial"/>
                <a:cs typeface="Arial"/>
              </a:rPr>
              <a:t>rd</a:t>
            </a:r>
            <a:r>
              <a:rPr sz="2850" spc="15" baseline="2339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position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array: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38512" y="2805112"/>
          <a:ext cx="365887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62312" y="5167312"/>
          <a:ext cx="373507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29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048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40" dirty="0">
                <a:solidFill>
                  <a:srgbClr val="055C91"/>
                </a:solidFill>
                <a:latin typeface="Arial"/>
                <a:cs typeface="Arial"/>
              </a:rPr>
              <a:t>A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Selection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Sort</a:t>
            </a: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Function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Arial"/>
                <a:cs typeface="Arial"/>
              </a:rPr>
              <a:t>–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335788"/>
            <a:ext cx="2059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5" dirty="0">
                <a:solidFill>
                  <a:srgbClr val="055C91"/>
                </a:solidFill>
              </a:rPr>
              <a:t>From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45" dirty="0">
                <a:solidFill>
                  <a:srgbClr val="055C91"/>
                </a:solidFill>
              </a:rPr>
              <a:t>Program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8-</a:t>
            </a:r>
            <a:r>
              <a:rPr sz="2200" spc="-50" dirty="0">
                <a:solidFill>
                  <a:srgbClr val="055C91"/>
                </a:solidFill>
              </a:rPr>
              <a:t>5</a:t>
            </a:r>
            <a:endParaRPr sz="2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267" y="1605878"/>
            <a:ext cx="6913756" cy="4503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828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Selection </a:t>
            </a:r>
            <a:r>
              <a:rPr sz="2200" spc="-120" dirty="0">
                <a:solidFill>
                  <a:srgbClr val="055C91"/>
                </a:solidFill>
              </a:rPr>
              <a:t>Sort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-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14" dirty="0">
                <a:solidFill>
                  <a:srgbClr val="055C91"/>
                </a:solidFill>
              </a:rPr>
              <a:t>Tradeoffs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432278"/>
            <a:ext cx="5544820" cy="17659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Benefit: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efficient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than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Bubble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Sort,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since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fewer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exchanges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D3857"/>
              </a:buClr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Disadvantage: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509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Bubble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Sort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understand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57496" y="2999739"/>
            <a:ext cx="2477135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8.5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85"/>
              </a:spcBef>
            </a:pP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Sorting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and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110" dirty="0">
                <a:solidFill>
                  <a:srgbClr val="898989"/>
                </a:solidFill>
                <a:latin typeface="Arial"/>
                <a:cs typeface="Arial"/>
              </a:rPr>
              <a:t>Searching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898989"/>
                </a:solidFill>
                <a:latin typeface="Arial"/>
                <a:cs typeface="Arial"/>
              </a:rPr>
              <a:t>Vectors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3610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Sorting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and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55" dirty="0">
                <a:solidFill>
                  <a:srgbClr val="055C91"/>
                </a:solidFill>
              </a:rPr>
              <a:t>Searching</a:t>
            </a:r>
            <a:r>
              <a:rPr sz="2200" spc="-70" dirty="0">
                <a:solidFill>
                  <a:srgbClr val="055C91"/>
                </a:solidFill>
              </a:rPr>
              <a:t> </a:t>
            </a:r>
            <a:r>
              <a:rPr sz="2200" spc="-105" dirty="0">
                <a:solidFill>
                  <a:srgbClr val="055C91"/>
                </a:solidFill>
              </a:rPr>
              <a:t>Vectors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4132" y="1373124"/>
            <a:ext cx="8519795" cy="15570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Sorting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searching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algorithms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applied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vectors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well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1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slight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modifications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vector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arguments: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84"/>
              </a:spcBef>
              <a:buClr>
                <a:srgbClr val="0D3857"/>
              </a:buClr>
              <a:buFont typeface="Arial"/>
              <a:buChar char="•"/>
              <a:tabLst>
                <a:tab pos="412750" algn="l"/>
              </a:tabLst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vector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&lt;type&gt;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&amp;</a:t>
            </a:r>
            <a:r>
              <a:rPr sz="1800" spc="-2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prototype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34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indicate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vector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size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functions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r>
              <a:rPr sz="1800" spc="-6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member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2872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75" dirty="0">
                <a:solidFill>
                  <a:srgbClr val="055C91"/>
                </a:solidFill>
                <a:latin typeface="Arial"/>
                <a:cs typeface="Arial"/>
              </a:rPr>
              <a:t>Accessing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055C91"/>
                </a:solidFill>
                <a:latin typeface="Arial"/>
                <a:cs typeface="Arial"/>
              </a:rPr>
              <a:t>Array</a:t>
            </a:r>
            <a:r>
              <a:rPr sz="2200" spc="-9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055C91"/>
                </a:solidFill>
                <a:latin typeface="Arial"/>
                <a:cs typeface="Arial"/>
              </a:rPr>
              <a:t>Elements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6100" y="1649137"/>
            <a:ext cx="7212965" cy="317373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0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elements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7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regular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variables:</a:t>
            </a:r>
            <a:endParaRPr sz="2800">
              <a:latin typeface="Arial"/>
              <a:cs typeface="Arial"/>
            </a:endParaRPr>
          </a:p>
          <a:p>
            <a:pPr marL="412750" marR="3688715">
              <a:lnSpc>
                <a:spcPts val="3290"/>
              </a:lnSpc>
              <a:spcBef>
                <a:spcPts val="120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tests[0]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79;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tests[0];</a:t>
            </a:r>
            <a:endParaRPr sz="2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cin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&gt;&gt;</a:t>
            </a:r>
            <a:r>
              <a:rPr sz="24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tests[1];</a:t>
            </a:r>
            <a:endParaRPr sz="2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tests[4]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tests[0]</a:t>
            </a:r>
            <a:r>
              <a:rPr sz="24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tests[1];</a:t>
            </a:r>
            <a:endParaRPr sz="24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113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75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must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404040"/>
                </a:solidFill>
                <a:latin typeface="Arial"/>
                <a:cs typeface="Arial"/>
              </a:rPr>
              <a:t>accessed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via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individual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Arial"/>
                <a:cs typeface="Arial"/>
              </a:rPr>
              <a:t>elements:</a:t>
            </a:r>
            <a:endParaRPr sz="28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4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tests;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24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legal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0"/>
            <a:ext cx="5659755" cy="6807200"/>
            <a:chOff x="304800" y="0"/>
            <a:chExt cx="5659755" cy="680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0"/>
              <a:ext cx="5659138" cy="429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4287489"/>
              <a:ext cx="5654675" cy="251936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3186" y="5065063"/>
            <a:ext cx="5534025" cy="10874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43224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5" dirty="0">
                <a:solidFill>
                  <a:srgbClr val="055C91"/>
                </a:solidFill>
              </a:rPr>
              <a:t>Using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204" dirty="0">
                <a:solidFill>
                  <a:srgbClr val="055C91"/>
                </a:solidFill>
              </a:rPr>
              <a:t>a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Loop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dirty="0">
                <a:solidFill>
                  <a:srgbClr val="055C91"/>
                </a:solidFill>
              </a:rPr>
              <a:t>to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165" dirty="0">
                <a:solidFill>
                  <a:srgbClr val="055C91"/>
                </a:solidFill>
              </a:rPr>
              <a:t>Step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Through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an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70" dirty="0">
                <a:solidFill>
                  <a:srgbClr val="055C91"/>
                </a:solidFill>
              </a:rPr>
              <a:t>Array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17139" y="2356611"/>
            <a:ext cx="8102600" cy="17081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87477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latin typeface="Courier New"/>
                <a:cs typeface="Courier New"/>
              </a:rPr>
              <a:t>const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int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ARRAY_SIZE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5; </a:t>
            </a:r>
            <a:r>
              <a:rPr sz="2200" dirty="0">
                <a:latin typeface="Courier New"/>
                <a:cs typeface="Courier New"/>
              </a:rPr>
              <a:t>int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numbers[ARRAY_SIZE];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Courier New"/>
              <a:cs typeface="Courier New"/>
            </a:endParaRPr>
          </a:p>
          <a:p>
            <a:pPr marL="854075" marR="5080" indent="-841375">
              <a:lnSpc>
                <a:spcPts val="2620"/>
              </a:lnSpc>
            </a:pP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(int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count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0;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count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ARRAY_SIZE;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count++) </a:t>
            </a:r>
            <a:r>
              <a:rPr sz="2200" dirty="0">
                <a:latin typeface="Courier New"/>
                <a:cs typeface="Courier New"/>
              </a:rPr>
              <a:t>numbers[count]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99;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9063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40" dirty="0">
                <a:solidFill>
                  <a:srgbClr val="055C91"/>
                </a:solidFill>
              </a:rPr>
              <a:t>A</a:t>
            </a:r>
            <a:r>
              <a:rPr sz="2200" spc="-105" dirty="0">
                <a:solidFill>
                  <a:srgbClr val="055C91"/>
                </a:solidFill>
              </a:rPr>
              <a:t> </a:t>
            </a:r>
            <a:r>
              <a:rPr sz="2200" spc="-150" dirty="0">
                <a:solidFill>
                  <a:srgbClr val="055C91"/>
                </a:solidFill>
              </a:rPr>
              <a:t>Closer</a:t>
            </a:r>
            <a:r>
              <a:rPr sz="2200" spc="-95" dirty="0">
                <a:solidFill>
                  <a:srgbClr val="055C91"/>
                </a:solidFill>
              </a:rPr>
              <a:t> </a:t>
            </a:r>
            <a:r>
              <a:rPr sz="2200" spc="-160" dirty="0">
                <a:solidFill>
                  <a:srgbClr val="055C91"/>
                </a:solidFill>
              </a:rPr>
              <a:t>Look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At </a:t>
            </a:r>
            <a:r>
              <a:rPr sz="2200" spc="-45" dirty="0">
                <a:solidFill>
                  <a:srgbClr val="055C91"/>
                </a:solidFill>
              </a:rPr>
              <a:t>the</a:t>
            </a:r>
            <a:r>
              <a:rPr sz="2200" spc="-10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Loop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752600"/>
            <a:ext cx="10001751" cy="36575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2798</Words>
  <Application>Microsoft Office PowerPoint</Application>
  <PresentationFormat>Widescreen</PresentationFormat>
  <Paragraphs>473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Courier New</vt:lpstr>
      <vt:lpstr>CourierNewPS-BoldItalicMT</vt:lpstr>
      <vt:lpstr>Times New Roman</vt:lpstr>
      <vt:lpstr>TimesNewRomanPS-BoldItalicMT</vt:lpstr>
      <vt:lpstr>Office Theme</vt:lpstr>
      <vt:lpstr>DAY 03</vt:lpstr>
      <vt:lpstr>Array - Memory Layout</vt:lpstr>
      <vt:lpstr>Array Terminology</vt:lpstr>
      <vt:lpstr>Size Declarators</vt:lpstr>
      <vt:lpstr>Accessing Array Elements</vt:lpstr>
      <vt:lpstr>PowerPoint Presentation</vt:lpstr>
      <vt:lpstr>PowerPoint Presentation</vt:lpstr>
      <vt:lpstr>Using a Loop to Step Through an Array</vt:lpstr>
      <vt:lpstr>A Closer Look At the Loop</vt:lpstr>
      <vt:lpstr>PowerPoint Presentation</vt:lpstr>
      <vt:lpstr>Code From Program 7-3</vt:lpstr>
      <vt:lpstr>Partial Array Initialization</vt:lpstr>
      <vt:lpstr>PowerPoint Presentation</vt:lpstr>
      <vt:lpstr>What the Code Does</vt:lpstr>
      <vt:lpstr>The Range-Based for Loop</vt:lpstr>
      <vt:lpstr>PowerPoint Presentation</vt:lpstr>
      <vt:lpstr>Modifying an Array with a Range-Based for Loop in Program 7-12</vt:lpstr>
      <vt:lpstr>You can use the auto key word with a reference range variable. For example, the code in lines 12 through 16 in Program 7-12 could have been written like this:</vt:lpstr>
      <vt:lpstr>Processing Array Contents</vt:lpstr>
      <vt:lpstr>Array Assignment</vt:lpstr>
      <vt:lpstr>Printing the Contents of an Array</vt:lpstr>
      <vt:lpstr>Finding the Highest Value in an Array</vt:lpstr>
      <vt:lpstr>Finding the Lowest Value in an Array</vt:lpstr>
      <vt:lpstr>Comparing Arrays</vt:lpstr>
      <vt:lpstr>Using Parallel Arrays</vt:lpstr>
      <vt:lpstr>PowerPoint Presentation</vt:lpstr>
      <vt:lpstr>Arrays as Function Arguments</vt:lpstr>
      <vt:lpstr>PowerPoint Presentation</vt:lpstr>
      <vt:lpstr>Passing an Array to a Function in Program 7-17</vt:lpstr>
      <vt:lpstr>Two-Dimensional Arrays</vt:lpstr>
      <vt:lpstr>const int ROWS = 4, COLS = 3; int exams[ROWS][COLS];</vt:lpstr>
      <vt:lpstr>2D Array Initialization</vt:lpstr>
      <vt:lpstr>Two-Dimensional Array as Parameter, Argument</vt:lpstr>
      <vt:lpstr>PowerPoint Presentation</vt:lpstr>
      <vt:lpstr>Linear Search</vt:lpstr>
      <vt:lpstr>Linear Search - Example</vt:lpstr>
      <vt:lpstr>PowerPoint Presentation</vt:lpstr>
      <vt:lpstr>A Linear Search Function</vt:lpstr>
      <vt:lpstr>Linear Search - Tradeoffs</vt:lpstr>
      <vt:lpstr>Requires array elements to be in order</vt:lpstr>
      <vt:lpstr>Binary Search - Example</vt:lpstr>
      <vt:lpstr>Binary Search</vt:lpstr>
      <vt:lpstr>A Binary Search Function</vt:lpstr>
      <vt:lpstr>Binary Search - Tradeoffs</vt:lpstr>
      <vt:lpstr>Introduction to Sorting Algorithms</vt:lpstr>
      <vt:lpstr>Concept:</vt:lpstr>
      <vt:lpstr>Example – First Pass</vt:lpstr>
      <vt:lpstr>Example – Second Pass</vt:lpstr>
      <vt:lpstr>Example – Third Pass</vt:lpstr>
      <vt:lpstr>From Program 8-4</vt:lpstr>
      <vt:lpstr>Bubble Sort - Tradeoffs</vt:lpstr>
      <vt:lpstr>Selection Sort</vt:lpstr>
      <vt:lpstr>Selection Sort - Example</vt:lpstr>
      <vt:lpstr>Example (Continued)</vt:lpstr>
      <vt:lpstr>From Program 8-5</vt:lpstr>
      <vt:lpstr>Selection Sort - Tradeoffs</vt:lpstr>
      <vt:lpstr>PowerPoint Presentation</vt:lpstr>
      <vt:lpstr>Sorting and Searching 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03</dc:title>
  <cp:lastModifiedBy>Allen Westcott</cp:lastModifiedBy>
  <cp:revision>1</cp:revision>
  <dcterms:created xsi:type="dcterms:W3CDTF">2022-05-24T20:05:31Z</dcterms:created>
  <dcterms:modified xsi:type="dcterms:W3CDTF">2023-01-26T23:18:02Z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