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62962" y="2996691"/>
            <a:ext cx="186607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55C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55C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55C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866" y="6578599"/>
            <a:ext cx="12064998" cy="2624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3300" y="335788"/>
            <a:ext cx="1018540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55C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2354" y="1474723"/>
            <a:ext cx="8347290" cy="290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2912" y="6541297"/>
            <a:ext cx="190500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9112" y="6536435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2962" y="2996691"/>
            <a:ext cx="1865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70" dirty="0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0036" y="3688588"/>
            <a:ext cx="1431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6.6,</a:t>
            </a:r>
            <a:r>
              <a:rPr sz="1600" spc="-8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898989"/>
                </a:solidFill>
                <a:latin typeface="Arial"/>
                <a:cs typeface="Arial"/>
              </a:rPr>
              <a:t>6.18*</a:t>
            </a: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898989"/>
                </a:solidFill>
                <a:latin typeface="Arial"/>
                <a:cs typeface="Arial"/>
              </a:rPr>
              <a:t>&amp;</a:t>
            </a:r>
            <a:r>
              <a:rPr sz="1600" spc="-8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6.20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4630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325627"/>
            <a:ext cx="416877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18: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Job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Estimator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53439" y="10871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429003"/>
            <a:ext cx="426085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one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will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cover.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39" y="18237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154428"/>
            <a:ext cx="3892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hourly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labor.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439" y="23698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2712211"/>
            <a:ext cx="205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2940" y="478027"/>
            <a:ext cx="113093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25640" y="12395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2940" y="1581403"/>
            <a:ext cx="8547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900" y="3854196"/>
            <a:ext cx="6754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enum </a:t>
            </a:r>
            <a:r>
              <a:rPr sz="2000" spc="-295" dirty="0">
                <a:solidFill>
                  <a:srgbClr val="404040"/>
                </a:solidFill>
                <a:latin typeface="Arial"/>
                <a:cs typeface="Arial"/>
              </a:rPr>
              <a:t>CAR_TYPE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{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TESLA,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FORD,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10" dirty="0">
                <a:solidFill>
                  <a:srgbClr val="404040"/>
                </a:solidFill>
                <a:latin typeface="Arial"/>
                <a:cs typeface="Arial"/>
              </a:rPr>
              <a:t>CHEVY,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BMW,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MERCEDES_BENZ};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40939" y="643635"/>
            <a:ext cx="7250430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7F7F7F"/>
                </a:solidFill>
                <a:latin typeface="Lucida Grande"/>
                <a:cs typeface="Lucida Grande"/>
              </a:rPr>
              <a:t>Enumerated</a:t>
            </a:r>
            <a:r>
              <a:rPr sz="1600" b="1" spc="-3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b="1" spc="-10" dirty="0">
                <a:solidFill>
                  <a:srgbClr val="7F7F7F"/>
                </a:solidFill>
                <a:latin typeface="Lucida Grande"/>
                <a:cs typeface="Lucida Grande"/>
              </a:rPr>
              <a:t>Constants</a:t>
            </a:r>
            <a:endParaRPr sz="1600">
              <a:latin typeface="Lucida Grande"/>
              <a:cs typeface="Lucida Gran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Lucida Grande"/>
              <a:cs typeface="Lucida Grande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7F7F7F"/>
                </a:solidFill>
                <a:latin typeface="Lucida Grande"/>
                <a:cs typeface="Lucida Grande"/>
              </a:rPr>
              <a:t>Not</a:t>
            </a:r>
            <a:r>
              <a:rPr sz="1600" b="1" spc="-2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b="1" dirty="0">
                <a:solidFill>
                  <a:srgbClr val="7F7F7F"/>
                </a:solidFill>
                <a:latin typeface="Lucida Grande"/>
                <a:cs typeface="Lucida Grande"/>
              </a:rPr>
              <a:t>doing</a:t>
            </a:r>
            <a:r>
              <a:rPr sz="1600" b="1" spc="-2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b="1" dirty="0">
                <a:solidFill>
                  <a:srgbClr val="7F7F7F"/>
                </a:solidFill>
                <a:latin typeface="Lucida Grande"/>
                <a:cs typeface="Lucida Grande"/>
              </a:rPr>
              <a:t>this</a:t>
            </a:r>
            <a:r>
              <a:rPr sz="1600" b="1" spc="-2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b="1" dirty="0">
                <a:solidFill>
                  <a:srgbClr val="7F7F7F"/>
                </a:solidFill>
                <a:latin typeface="Lucida Grande"/>
                <a:cs typeface="Lucida Grande"/>
              </a:rPr>
              <a:t>now</a:t>
            </a:r>
            <a:r>
              <a:rPr sz="1600" b="1" spc="-2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b="1" dirty="0">
                <a:solidFill>
                  <a:srgbClr val="7F7F7F"/>
                </a:solidFill>
                <a:latin typeface="Lucida Grande"/>
                <a:cs typeface="Lucida Grande"/>
              </a:rPr>
              <a:t>but</a:t>
            </a:r>
            <a:r>
              <a:rPr sz="1600" b="1" spc="-1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b="1" dirty="0">
                <a:solidFill>
                  <a:srgbClr val="7F7F7F"/>
                </a:solidFill>
                <a:latin typeface="Lucida Grande"/>
                <a:cs typeface="Lucida Grande"/>
              </a:rPr>
              <a:t>remember</a:t>
            </a:r>
            <a:r>
              <a:rPr sz="1600" b="1" spc="-1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b="1" dirty="0">
                <a:solidFill>
                  <a:srgbClr val="7F7F7F"/>
                </a:solidFill>
                <a:latin typeface="Lucida Grande"/>
                <a:cs typeface="Lucida Grande"/>
              </a:rPr>
              <a:t>when</a:t>
            </a:r>
            <a:r>
              <a:rPr sz="1600" b="1" spc="-1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b="1" dirty="0">
                <a:solidFill>
                  <a:srgbClr val="7F7F7F"/>
                </a:solidFill>
                <a:latin typeface="Lucida Grande"/>
                <a:cs typeface="Lucida Grande"/>
              </a:rPr>
              <a:t>using</a:t>
            </a:r>
            <a:r>
              <a:rPr sz="1600" b="1" spc="-2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b="1" dirty="0">
                <a:solidFill>
                  <a:srgbClr val="7F7F7F"/>
                </a:solidFill>
                <a:latin typeface="Lucida Grande"/>
                <a:cs typeface="Lucida Grande"/>
              </a:rPr>
              <a:t>named</a:t>
            </a:r>
            <a:r>
              <a:rPr sz="1600" b="1" spc="-10" dirty="0">
                <a:solidFill>
                  <a:srgbClr val="7F7F7F"/>
                </a:solidFill>
                <a:latin typeface="Lucida Grande"/>
                <a:cs typeface="Lucida Grande"/>
              </a:rPr>
              <a:t> spaces</a:t>
            </a:r>
            <a:endParaRPr sz="1600">
              <a:latin typeface="Lucida Grande"/>
              <a:cs typeface="Lucida Gran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Lucida Grande"/>
              <a:cs typeface="Lucida Grande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Enumerated</a:t>
            </a:r>
            <a:r>
              <a:rPr sz="1600" spc="-1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constants</a:t>
            </a:r>
            <a:r>
              <a:rPr sz="1600" spc="-1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create</a:t>
            </a:r>
            <a:r>
              <a:rPr sz="1600" spc="-1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a set</a:t>
            </a:r>
            <a:r>
              <a:rPr sz="1600" spc="-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of</a:t>
            </a:r>
            <a:r>
              <a:rPr sz="1600" spc="-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constants</a:t>
            </a:r>
            <a:r>
              <a:rPr sz="1600" spc="-1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FF0000"/>
                </a:solidFill>
                <a:latin typeface="Lucida Grande"/>
                <a:cs typeface="Lucida Grande"/>
              </a:rPr>
              <a:t>with</a:t>
            </a:r>
            <a:r>
              <a:rPr sz="1600" spc="-10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FF0000"/>
                </a:solidFill>
                <a:latin typeface="Lucida Grande"/>
                <a:cs typeface="Lucida Grande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FF0000"/>
                </a:solidFill>
                <a:latin typeface="Lucida Grande"/>
                <a:cs typeface="Lucida Grande"/>
              </a:rPr>
              <a:t>single</a:t>
            </a:r>
            <a:r>
              <a:rPr sz="1600" spc="-10" dirty="0">
                <a:solidFill>
                  <a:srgbClr val="FF0000"/>
                </a:solidFill>
                <a:latin typeface="Lucida Grande"/>
                <a:cs typeface="Lucida Grande"/>
              </a:rPr>
              <a:t> statement</a:t>
            </a:r>
            <a:r>
              <a:rPr sz="1600" spc="-10" dirty="0">
                <a:latin typeface="Lucida Grande"/>
                <a:cs typeface="Lucida Grande"/>
              </a:rPr>
              <a:t>.</a:t>
            </a:r>
            <a:endParaRPr sz="1600">
              <a:latin typeface="Lucida Grande"/>
              <a:cs typeface="Lucida Gran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Lucida Grande"/>
              <a:cs typeface="Lucida Grande"/>
            </a:endParaRPr>
          </a:p>
          <a:p>
            <a:pPr marL="12700" marR="5080">
              <a:lnSpc>
                <a:spcPts val="1900"/>
              </a:lnSpc>
            </a:pP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They</a:t>
            </a:r>
            <a:r>
              <a:rPr sz="1600" spc="-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are</a:t>
            </a:r>
            <a:r>
              <a:rPr sz="1600" spc="-1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defined with</a:t>
            </a:r>
            <a:r>
              <a:rPr sz="1600" spc="-1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the</a:t>
            </a:r>
            <a:r>
              <a:rPr sz="1600" spc="-1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keyword enum followed by</a:t>
            </a:r>
            <a:r>
              <a:rPr sz="1600" spc="-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a series</a:t>
            </a:r>
            <a:r>
              <a:rPr sz="1600" spc="-1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of </a:t>
            </a:r>
            <a:r>
              <a:rPr sz="1600" spc="-10" dirty="0">
                <a:solidFill>
                  <a:srgbClr val="7F7F7F"/>
                </a:solidFill>
                <a:latin typeface="Lucida Grande"/>
                <a:cs typeface="Lucida Grande"/>
              </a:rPr>
              <a:t>comma-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separated</a:t>
            </a:r>
            <a:r>
              <a:rPr sz="1600" spc="-2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names</a:t>
            </a:r>
            <a:r>
              <a:rPr sz="1600" spc="-1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surrounded</a:t>
            </a:r>
            <a:r>
              <a:rPr sz="1600" spc="-1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7F7F7F"/>
                </a:solidFill>
                <a:latin typeface="Lucida Grande"/>
                <a:cs typeface="Lucida Grande"/>
              </a:rPr>
              <a:t>by</a:t>
            </a:r>
            <a:r>
              <a:rPr sz="1600" spc="-1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Lucida Grande"/>
                <a:cs typeface="Lucida Grande"/>
              </a:rPr>
              <a:t>braces:</a:t>
            </a:r>
            <a:endParaRPr sz="1600">
              <a:latin typeface="Lucida Grande"/>
              <a:cs typeface="Lucida Gran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25627"/>
            <a:ext cx="4537075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18: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Job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Estimator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2766695">
              <a:lnSpc>
                <a:spcPts val="1420"/>
              </a:lnSpc>
              <a:spcBef>
                <a:spcPts val="40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&lt;iomanip&gt;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97811"/>
            <a:ext cx="435292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don’t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use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line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code,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use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things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namespace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like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this.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std::cout,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std::endl.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523235"/>
            <a:ext cx="416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one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will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cover.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WALL_AREA_PER_GALLON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0" dirty="0">
                <a:latin typeface="Menlo"/>
                <a:cs typeface="Menlo"/>
              </a:rPr>
              <a:t>110;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257803"/>
            <a:ext cx="3892550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hourly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labor.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const double </a:t>
            </a:r>
            <a:r>
              <a:rPr sz="1200" dirty="0">
                <a:latin typeface="Menlo"/>
                <a:cs typeface="Menlo"/>
              </a:rPr>
              <a:t>HOURLY_RATE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25.0;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803395"/>
            <a:ext cx="205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40" y="40081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1340" y="325627"/>
            <a:ext cx="361315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rooms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0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Accumulator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1340" y="1974596"/>
            <a:ext cx="2512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1340" y="2343403"/>
            <a:ext cx="3801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1340" y="2712211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1340" y="3068828"/>
            <a:ext cx="4168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1340" y="3437635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1340" y="3803395"/>
            <a:ext cx="2696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1340" y="4172204"/>
            <a:ext cx="8547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5234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Parameters,</a:t>
            </a:r>
            <a:r>
              <a:rPr spc="-80" dirty="0"/>
              <a:t> </a:t>
            </a:r>
            <a:r>
              <a:rPr spc="-100" dirty="0"/>
              <a:t>Prototypes,</a:t>
            </a:r>
            <a:r>
              <a:rPr spc="-75" dirty="0"/>
              <a:t> </a:t>
            </a:r>
            <a:r>
              <a:rPr spc="-135" dirty="0"/>
              <a:t>and</a:t>
            </a:r>
            <a:r>
              <a:rPr spc="-85" dirty="0"/>
              <a:t> </a:t>
            </a:r>
            <a:r>
              <a:rPr spc="-100" dirty="0"/>
              <a:t>Function</a:t>
            </a:r>
            <a:r>
              <a:rPr spc="-80" dirty="0"/>
              <a:t> </a:t>
            </a:r>
            <a:r>
              <a:rPr spc="-114" dirty="0"/>
              <a:t>Headers</a:t>
            </a:r>
          </a:p>
        </p:txBody>
      </p:sp>
      <p:sp>
        <p:nvSpPr>
          <p:cNvPr id="3" name="object 3"/>
          <p:cNvSpPr/>
          <p:nvPr/>
        </p:nvSpPr>
        <p:spPr>
          <a:xfrm>
            <a:off x="2422525" y="3114674"/>
            <a:ext cx="7445375" cy="406400"/>
          </a:xfrm>
          <a:custGeom>
            <a:avLst/>
            <a:gdLst/>
            <a:ahLst/>
            <a:cxnLst/>
            <a:rect l="l" t="t" r="r" b="b"/>
            <a:pathLst>
              <a:path w="7445375" h="406400">
                <a:moveTo>
                  <a:pt x="1063612" y="0"/>
                </a:moveTo>
                <a:lnTo>
                  <a:pt x="0" y="0"/>
                </a:lnTo>
                <a:lnTo>
                  <a:pt x="0" y="406400"/>
                </a:lnTo>
                <a:lnTo>
                  <a:pt x="1063612" y="406400"/>
                </a:lnTo>
                <a:lnTo>
                  <a:pt x="1063612" y="0"/>
                </a:lnTo>
                <a:close/>
              </a:path>
              <a:path w="7445375" h="406400">
                <a:moveTo>
                  <a:pt x="7445375" y="0"/>
                </a:moveTo>
                <a:lnTo>
                  <a:pt x="2978150" y="0"/>
                </a:lnTo>
                <a:lnTo>
                  <a:pt x="1063625" y="0"/>
                </a:lnTo>
                <a:lnTo>
                  <a:pt x="1063625" y="406400"/>
                </a:lnTo>
                <a:lnTo>
                  <a:pt x="2978150" y="406400"/>
                </a:lnTo>
                <a:lnTo>
                  <a:pt x="7445375" y="406400"/>
                </a:lnTo>
                <a:lnTo>
                  <a:pt x="74453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7450" y="3990975"/>
            <a:ext cx="6381750" cy="457200"/>
          </a:xfrm>
          <a:custGeom>
            <a:avLst/>
            <a:gdLst/>
            <a:ahLst/>
            <a:cxnLst/>
            <a:rect l="l" t="t" r="r" b="b"/>
            <a:pathLst>
              <a:path w="6381750" h="457200">
                <a:moveTo>
                  <a:pt x="6381750" y="0"/>
                </a:moveTo>
                <a:lnTo>
                  <a:pt x="2765425" y="0"/>
                </a:lnTo>
                <a:lnTo>
                  <a:pt x="2127250" y="0"/>
                </a:lnTo>
                <a:lnTo>
                  <a:pt x="1914525" y="0"/>
                </a:lnTo>
                <a:lnTo>
                  <a:pt x="0" y="0"/>
                </a:lnTo>
                <a:lnTo>
                  <a:pt x="0" y="457200"/>
                </a:lnTo>
                <a:lnTo>
                  <a:pt x="1914525" y="457200"/>
                </a:lnTo>
                <a:lnTo>
                  <a:pt x="2127250" y="457200"/>
                </a:lnTo>
                <a:lnTo>
                  <a:pt x="2765425" y="457200"/>
                </a:lnTo>
                <a:lnTo>
                  <a:pt x="6381750" y="457200"/>
                </a:lnTo>
                <a:lnTo>
                  <a:pt x="638175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44700" y="1683229"/>
            <a:ext cx="8094345" cy="18084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6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argument,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1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prototype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include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inside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parentheses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34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header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include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tabLst>
                <a:tab pos="5482590" algn="l"/>
              </a:tabLst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evenOrOdd(int);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//prototype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457450" y="3571875"/>
            <a:ext cx="6807200" cy="4064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65"/>
              </a:lnSpc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evenOrOdd(int</a:t>
            </a:r>
            <a:r>
              <a:rPr sz="28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num)</a:t>
            </a:r>
            <a:r>
              <a:rPr sz="2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//header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7450" y="3965955"/>
            <a:ext cx="6394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04765" algn="l"/>
              </a:tabLst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evenOrOdd(val);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//call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25627"/>
            <a:ext cx="4537075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18: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Job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Estimator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2766695">
              <a:lnSpc>
                <a:spcPts val="1420"/>
              </a:lnSpc>
              <a:spcBef>
                <a:spcPts val="40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&lt;iomanip&gt;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97811"/>
            <a:ext cx="435292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don’t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use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line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code,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use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things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namespace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like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this.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std::cout,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std::endl.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523235"/>
            <a:ext cx="416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one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will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cover.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WALL_AREA_PER_GALLON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0" dirty="0">
                <a:latin typeface="Menlo"/>
                <a:cs typeface="Menlo"/>
              </a:rPr>
              <a:t>110;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257803"/>
            <a:ext cx="3892550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hourly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labor.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const double </a:t>
            </a:r>
            <a:r>
              <a:rPr sz="1200" dirty="0">
                <a:latin typeface="Menlo"/>
                <a:cs typeface="Menlo"/>
              </a:rPr>
              <a:t>HOURLY_RATE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25.0;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803395"/>
            <a:ext cx="3524885" cy="1303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85570">
              <a:lnSpc>
                <a:spcPct val="100800"/>
              </a:lnSpc>
              <a:spcBef>
                <a:spcPts val="8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prototypes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getNumberOfRooms();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getPaintPrice();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getWallSquareFeet();</a:t>
            </a:r>
            <a:endParaRPr sz="1200">
              <a:latin typeface="Menlo"/>
              <a:cs typeface="Menlo"/>
            </a:endParaRPr>
          </a:p>
          <a:p>
            <a:pPr marL="12700" marR="925830">
              <a:lnSpc>
                <a:spcPts val="1390"/>
              </a:lnSpc>
              <a:spcBef>
                <a:spcPts val="14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numberOfGallons(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laborHours(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displayCost(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1340" y="325627"/>
            <a:ext cx="361315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rooms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0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Accumulator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1340" y="1974596"/>
            <a:ext cx="2512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1340" y="2343403"/>
            <a:ext cx="3801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1340" y="2712211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1340" y="3068828"/>
            <a:ext cx="4168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1340" y="3437635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1340" y="3803395"/>
            <a:ext cx="2696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1340" y="4172204"/>
            <a:ext cx="8547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502" y="2128519"/>
            <a:ext cx="2127250" cy="203200"/>
          </a:xfrm>
          <a:custGeom>
            <a:avLst/>
            <a:gdLst/>
            <a:ahLst/>
            <a:cxnLst/>
            <a:rect l="l" t="t" r="r" b="b"/>
            <a:pathLst>
              <a:path w="2127250" h="203200">
                <a:moveTo>
                  <a:pt x="2127250" y="0"/>
                </a:moveTo>
                <a:lnTo>
                  <a:pt x="1701800" y="0"/>
                </a:lnTo>
                <a:lnTo>
                  <a:pt x="957262" y="0"/>
                </a:lnTo>
                <a:lnTo>
                  <a:pt x="531812" y="0"/>
                </a:lnTo>
                <a:lnTo>
                  <a:pt x="0" y="0"/>
                </a:lnTo>
                <a:lnTo>
                  <a:pt x="0" y="203200"/>
                </a:lnTo>
                <a:lnTo>
                  <a:pt x="531812" y="203200"/>
                </a:lnTo>
                <a:lnTo>
                  <a:pt x="957262" y="203200"/>
                </a:lnTo>
                <a:lnTo>
                  <a:pt x="1701800" y="203200"/>
                </a:lnTo>
                <a:lnTo>
                  <a:pt x="2127250" y="203200"/>
                </a:lnTo>
                <a:lnTo>
                  <a:pt x="21272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325627"/>
            <a:ext cx="5457825" cy="115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F7F7F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18: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Job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Estimator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spc="-25" dirty="0">
                <a:solidFill>
                  <a:srgbClr val="7F7F7F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3309620">
              <a:lnSpc>
                <a:spcPct val="97400"/>
              </a:lnSpc>
              <a:spcBef>
                <a:spcPts val="85"/>
              </a:spcBef>
            </a:pP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#include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#include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&lt;iomanip&gt; </a:t>
            </a:r>
            <a:r>
              <a:rPr sz="1400" dirty="0">
                <a:solidFill>
                  <a:srgbClr val="0000FF"/>
                </a:solidFill>
                <a:latin typeface="Menlo"/>
                <a:cs typeface="Menlo"/>
              </a:rPr>
              <a:t>using</a:t>
            </a:r>
            <a:r>
              <a:rPr sz="1400" spc="-7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00FF"/>
                </a:solidFill>
                <a:latin typeface="Menlo"/>
                <a:cs typeface="Menlo"/>
              </a:rPr>
              <a:t>namespace</a:t>
            </a:r>
            <a:r>
              <a:rPr sz="1400" spc="-7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400" spc="-20" dirty="0">
                <a:latin typeface="Menlo"/>
                <a:cs typeface="Menlo"/>
              </a:rPr>
              <a:t>std;</a:t>
            </a:r>
            <a:endParaRPr sz="1400">
              <a:latin typeface="Menlo"/>
              <a:cs typeface="Menl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671828"/>
            <a:ext cx="502412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400" spc="-3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sz="1400" spc="-3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we</a:t>
            </a:r>
            <a:r>
              <a:rPr sz="1400" spc="-3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don’t</a:t>
            </a:r>
            <a:r>
              <a:rPr sz="1400" spc="-3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want</a:t>
            </a:r>
            <a:r>
              <a:rPr sz="1400" spc="-3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400" spc="-3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use</a:t>
            </a:r>
            <a:r>
              <a:rPr sz="1400" spc="-3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sz="1400" spc="-3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line</a:t>
            </a:r>
            <a:r>
              <a:rPr sz="1400" spc="-3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400" spc="-3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008000"/>
                </a:solidFill>
                <a:latin typeface="Menlo"/>
                <a:cs typeface="Menlo"/>
              </a:rPr>
              <a:t>code,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400" spc="-4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we</a:t>
            </a:r>
            <a:r>
              <a:rPr sz="1400" spc="-4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can</a:t>
            </a:r>
            <a:r>
              <a:rPr sz="1400" spc="-4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use</a:t>
            </a:r>
            <a:r>
              <a:rPr sz="1400" spc="-4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400" spc="-4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things</a:t>
            </a:r>
            <a:r>
              <a:rPr sz="1400" spc="-4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sz="1400" spc="-4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sz="1400" spc="-4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namespace</a:t>
            </a:r>
            <a:r>
              <a:rPr sz="1400" spc="-4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spc="-20" dirty="0">
                <a:solidFill>
                  <a:srgbClr val="008000"/>
                </a:solidFill>
                <a:latin typeface="Menlo"/>
                <a:cs typeface="Menlo"/>
              </a:rPr>
              <a:t>like</a:t>
            </a:r>
            <a:endParaRPr sz="14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101596"/>
            <a:ext cx="3217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400" spc="-6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008000"/>
                </a:solidFill>
                <a:latin typeface="Menlo"/>
                <a:cs typeface="Menlo"/>
              </a:rPr>
              <a:t>this.</a:t>
            </a:r>
            <a:r>
              <a:rPr sz="1400" spc="-6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FF0000"/>
                </a:solidFill>
                <a:latin typeface="Menlo"/>
                <a:cs typeface="Menlo"/>
              </a:rPr>
              <a:t>std::cout,</a:t>
            </a:r>
            <a:r>
              <a:rPr sz="1400" spc="-60" dirty="0">
                <a:solidFill>
                  <a:srgbClr val="FF0000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enlo"/>
                <a:cs typeface="Menlo"/>
              </a:rPr>
              <a:t>std::endl</a:t>
            </a:r>
            <a:r>
              <a:rPr sz="1400" spc="-10" dirty="0">
                <a:solidFill>
                  <a:srgbClr val="008000"/>
                </a:solidFill>
                <a:latin typeface="Menlo"/>
                <a:cs typeface="Menlo"/>
              </a:rPr>
              <a:t>.</a:t>
            </a:r>
            <a:endParaRPr sz="14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495803"/>
            <a:ext cx="416877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that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one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//</a:t>
            </a:r>
            <a:r>
              <a:rPr sz="1200" spc="-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will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cover.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const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WALL_AREA_PER_GALLON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=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Menlo"/>
                <a:cs typeface="Menlo"/>
              </a:rPr>
              <a:t>110;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221228"/>
            <a:ext cx="389255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hourly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rate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labor.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const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double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HOURLY_RATE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=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25.0;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779011"/>
            <a:ext cx="3524250" cy="12998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385570">
              <a:lnSpc>
                <a:spcPct val="97500"/>
              </a:lnSpc>
              <a:spcBef>
                <a:spcPts val="135"/>
              </a:spcBef>
            </a:pP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prototypes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getNumberOfRooms();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double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getPaintPrice();</a:t>
            </a:r>
            <a:endParaRPr sz="1200">
              <a:latin typeface="Menlo"/>
              <a:cs typeface="Menlo"/>
            </a:endParaRPr>
          </a:p>
          <a:p>
            <a:pPr marL="12700" marR="925194">
              <a:lnSpc>
                <a:spcPct val="100800"/>
              </a:lnSpc>
              <a:spcBef>
                <a:spcPts val="35"/>
              </a:spcBef>
            </a:pP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double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getWallSquareFeet();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numberOfGallons(double);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double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laborHours(double);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void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displayCost(int,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7F7F7F"/>
                </a:solidFill>
                <a:latin typeface="Menlo"/>
                <a:cs typeface="Menlo"/>
              </a:rPr>
              <a:t>double,</a:t>
            </a:r>
            <a:r>
              <a:rPr sz="1200" spc="5" dirty="0">
                <a:solidFill>
                  <a:srgbClr val="7F7F7F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Menlo"/>
                <a:cs typeface="Menlo"/>
              </a:rPr>
              <a:t>double);</a:t>
            </a:r>
            <a:endParaRPr sz="1200">
              <a:latin typeface="Menlo"/>
              <a:cs typeface="Menlo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620059" y="1061719"/>
          <a:ext cx="377825" cy="90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607359" y="478027"/>
            <a:ext cx="946785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8959" y="846835"/>
            <a:ext cx="31559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rooms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Accumulator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endParaRPr sz="1200">
              <a:latin typeface="Menlo"/>
              <a:cs typeface="Menlo"/>
            </a:endParaRPr>
          </a:p>
          <a:p>
            <a:pPr marL="22225">
              <a:lnSpc>
                <a:spcPts val="1430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7359" y="2126996"/>
            <a:ext cx="2512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7359" y="2495803"/>
            <a:ext cx="3801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7359" y="2864611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7359" y="3221228"/>
            <a:ext cx="4168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7359" y="3590035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07359" y="3955795"/>
            <a:ext cx="2696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07359" y="4324604"/>
            <a:ext cx="8547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16483"/>
            <a:ext cx="5457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18: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Job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Estimator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3595370">
              <a:lnSpc>
                <a:spcPts val="1390"/>
              </a:lnSpc>
              <a:spcBef>
                <a:spcPts val="160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&lt;iomanip&gt;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599691"/>
            <a:ext cx="416877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one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will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cover.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WALL_AREA_PER_GALLON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0" dirty="0">
                <a:latin typeface="Menlo"/>
                <a:cs typeface="Menlo"/>
              </a:rPr>
              <a:t>110;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337308"/>
            <a:ext cx="389255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hourly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labor.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const double </a:t>
            </a:r>
            <a:r>
              <a:rPr sz="1200" dirty="0">
                <a:latin typeface="Menlo"/>
                <a:cs typeface="Menlo"/>
              </a:rPr>
              <a:t>HOURLY_RATE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25.0;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882900"/>
            <a:ext cx="3524885" cy="1299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85570">
              <a:lnSpc>
                <a:spcPct val="100800"/>
              </a:lnSpc>
              <a:spcBef>
                <a:spcPts val="8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prototypes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getNumberOfRooms();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getPaintPrice();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getWallSquareFeet();</a:t>
            </a:r>
            <a:endParaRPr sz="1200">
              <a:latin typeface="Menlo"/>
              <a:cs typeface="Menlo"/>
            </a:endParaRPr>
          </a:p>
          <a:p>
            <a:pPr marL="12700" marR="925830">
              <a:lnSpc>
                <a:spcPts val="1390"/>
              </a:lnSpc>
              <a:spcBef>
                <a:spcPts val="16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numberOfGallons(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laborHours(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displayCost(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0940" y="304291"/>
            <a:ext cx="946785" cy="4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0940" y="865123"/>
            <a:ext cx="1222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numRooms;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2540" y="673100"/>
            <a:ext cx="3257550" cy="4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  <a:p>
            <a:pPr marL="758825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rooms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0940" y="1041907"/>
            <a:ext cx="5090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790" algn="l"/>
              </a:tabLst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paintPrice;</a:t>
            </a:r>
            <a:r>
              <a:rPr sz="1200" dirty="0">
                <a:latin typeface="Menlo"/>
                <a:cs typeface="Menlo"/>
              </a:rPr>
              <a:t>	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0940" y="1218691"/>
            <a:ext cx="527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totalWallArea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0;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Accumulator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0940" y="1410715"/>
            <a:ext cx="122237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-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gallons;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hours;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8665" y="1410715"/>
            <a:ext cx="251206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0940" y="1956308"/>
            <a:ext cx="2512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3640" y="215965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0940" y="2501900"/>
            <a:ext cx="3801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3640" y="271845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0940" y="3047491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63640" y="326455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0940" y="3608323"/>
            <a:ext cx="4168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0940" y="3961892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0940" y="4330700"/>
            <a:ext cx="269621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325627"/>
            <a:ext cx="4168775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18: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Job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Estimator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2398395">
              <a:lnSpc>
                <a:spcPts val="1420"/>
              </a:lnSpc>
              <a:spcBef>
                <a:spcPts val="40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&lt;iomanip&gt;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1340" y="6380750"/>
            <a:ext cx="854710" cy="3797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797811"/>
            <a:ext cx="416877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one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will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cover.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WALL_AREA_PER_GALLON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0" dirty="0">
                <a:latin typeface="Menlo"/>
                <a:cs typeface="Menlo"/>
              </a:rPr>
              <a:t>110;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2523235"/>
            <a:ext cx="389255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hourly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labor.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const double </a:t>
            </a:r>
            <a:r>
              <a:rPr sz="1200" dirty="0">
                <a:latin typeface="Menlo"/>
                <a:cs typeface="Menlo"/>
              </a:rPr>
              <a:t>HOURLY_RATE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25.0;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3068828"/>
            <a:ext cx="3524885" cy="1311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85570">
              <a:lnSpc>
                <a:spcPct val="100800"/>
              </a:lnSpc>
              <a:spcBef>
                <a:spcPts val="8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prototypes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getNumberOfRooms();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getPaintPrice();</a:t>
            </a:r>
            <a:endParaRPr sz="1200">
              <a:latin typeface="Menlo"/>
              <a:cs typeface="Menlo"/>
            </a:endParaRPr>
          </a:p>
          <a:p>
            <a:pPr marL="12700" marR="925830">
              <a:lnSpc>
                <a:spcPct val="97500"/>
              </a:lnSpc>
              <a:spcBef>
                <a:spcPts val="8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getWallSquareFeet();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numberOfGallons(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laborHours(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displayCost(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1340" y="325627"/>
            <a:ext cx="946785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940" y="694435"/>
            <a:ext cx="1130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1340" y="883411"/>
            <a:ext cx="1222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numRooms;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1340" y="1060195"/>
            <a:ext cx="1682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paintPrice;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59065" y="883411"/>
            <a:ext cx="297243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rooms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1340" y="1240028"/>
            <a:ext cx="527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totalWallArea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0;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Accumulator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1340" y="1429003"/>
            <a:ext cx="122237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-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gallons;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hours;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9065" y="1429003"/>
            <a:ext cx="251206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1340" y="1974596"/>
            <a:ext cx="278828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 </a:t>
            </a:r>
            <a:r>
              <a:rPr sz="1200" dirty="0">
                <a:latin typeface="Menlo"/>
                <a:cs typeface="Menlo"/>
              </a:rPr>
              <a:t>numRooms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getNumberOfRooms();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1340" y="2523235"/>
            <a:ext cx="380111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gallon. </a:t>
            </a:r>
            <a:r>
              <a:rPr sz="1200" dirty="0">
                <a:latin typeface="Menlo"/>
                <a:cs typeface="Menlo"/>
              </a:rPr>
              <a:t>paintPrice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getPaintPrice();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1340" y="3068828"/>
            <a:ext cx="3708400" cy="14916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i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1;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i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&lt;=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numRooms;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0" dirty="0">
                <a:latin typeface="Menlo"/>
                <a:cs typeface="Menlo"/>
              </a:rPr>
              <a:t>i++)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5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  <a:p>
            <a:pPr marL="12700" marR="833119">
              <a:lnSpc>
                <a:spcPts val="1420"/>
              </a:lnSpc>
              <a:spcBef>
                <a:spcPts val="4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"Room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i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wallArea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getWallSquareFeet();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totalWallArea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+=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1340" y="4717795"/>
            <a:ext cx="4168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4040" y="49225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41340" y="5266435"/>
            <a:ext cx="370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4040" y="54813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1340" y="5812028"/>
            <a:ext cx="2696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54040" y="60274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325627"/>
            <a:ext cx="4168775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18: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Job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Estimator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2398395">
              <a:lnSpc>
                <a:spcPts val="1420"/>
              </a:lnSpc>
              <a:spcBef>
                <a:spcPts val="40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&lt;iomanip&gt;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1340" y="6380750"/>
            <a:ext cx="854710" cy="3797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797811"/>
            <a:ext cx="416877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one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will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cover.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WALL_AREA_PER_GALLON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0" dirty="0">
                <a:latin typeface="Menlo"/>
                <a:cs typeface="Menlo"/>
              </a:rPr>
              <a:t>110;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2523235"/>
            <a:ext cx="389255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hourly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labor.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const double </a:t>
            </a:r>
            <a:r>
              <a:rPr sz="1200" dirty="0">
                <a:latin typeface="Menlo"/>
                <a:cs typeface="Menlo"/>
              </a:rPr>
              <a:t>HOURLY_RATE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25.0;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3068828"/>
            <a:ext cx="3524885" cy="1311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85570">
              <a:lnSpc>
                <a:spcPct val="100800"/>
              </a:lnSpc>
              <a:spcBef>
                <a:spcPts val="8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prototypes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getNumberOfRooms();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getPaintPrice();</a:t>
            </a:r>
            <a:endParaRPr sz="1200">
              <a:latin typeface="Menlo"/>
              <a:cs typeface="Menlo"/>
            </a:endParaRPr>
          </a:p>
          <a:p>
            <a:pPr marL="12700" marR="925830">
              <a:lnSpc>
                <a:spcPct val="97500"/>
              </a:lnSpc>
              <a:spcBef>
                <a:spcPts val="8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getWallSquareFeet();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numberOfGallons(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laborHours(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displayCost(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1340" y="325627"/>
            <a:ext cx="946785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940" y="694435"/>
            <a:ext cx="1130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1340" y="883411"/>
            <a:ext cx="1222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numRooms;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1340" y="1060195"/>
            <a:ext cx="1682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paintPrice;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7340" y="883411"/>
            <a:ext cx="297243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rooms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1340" y="1240028"/>
            <a:ext cx="527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totalWallArea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0;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Accumulator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1340" y="1429003"/>
            <a:ext cx="122237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-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gallons;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hours;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27340" y="1429003"/>
            <a:ext cx="251206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1340" y="1974596"/>
            <a:ext cx="278828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 </a:t>
            </a:r>
            <a:r>
              <a:rPr sz="1200" dirty="0">
                <a:latin typeface="Menlo"/>
                <a:cs typeface="Menlo"/>
              </a:rPr>
              <a:t>numRooms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getNumberOfRooms();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1340" y="2523235"/>
            <a:ext cx="380111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gallon. </a:t>
            </a:r>
            <a:r>
              <a:rPr sz="1200" dirty="0">
                <a:latin typeface="Menlo"/>
                <a:cs typeface="Menlo"/>
              </a:rPr>
              <a:t>paintPrice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getPaintPrice();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1340" y="3068828"/>
            <a:ext cx="3708400" cy="14916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i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1;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i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&lt;=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numRooms;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0" dirty="0">
                <a:latin typeface="Menlo"/>
                <a:cs typeface="Menlo"/>
              </a:rPr>
              <a:t>i++)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5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  <a:p>
            <a:pPr marL="12700" marR="833119">
              <a:lnSpc>
                <a:spcPts val="1420"/>
              </a:lnSpc>
              <a:spcBef>
                <a:spcPts val="4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"Room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i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wallArea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getWallSquareFeet();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totalWallArea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+=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1340" y="4717795"/>
            <a:ext cx="4168775" cy="14916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 </a:t>
            </a:r>
            <a:r>
              <a:rPr sz="1200" dirty="0">
                <a:latin typeface="Menlo"/>
                <a:cs typeface="Menlo"/>
              </a:rPr>
              <a:t>gallons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numberOfGallons(totalWallArea);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Menlo"/>
              <a:cs typeface="Menlo"/>
            </a:endParaRPr>
          </a:p>
          <a:p>
            <a:pPr marL="12700" marR="466090">
              <a:lnSpc>
                <a:spcPct val="103299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 </a:t>
            </a:r>
            <a:r>
              <a:rPr sz="1200" dirty="0">
                <a:latin typeface="Menlo"/>
                <a:cs typeface="Menlo"/>
              </a:rPr>
              <a:t>hours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laborHours(totalWallArea);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Menlo"/>
              <a:cs typeface="Menlo"/>
            </a:endParaRPr>
          </a:p>
          <a:p>
            <a:pPr marL="12700" marR="465455">
              <a:lnSpc>
                <a:spcPct val="103299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 </a:t>
            </a:r>
            <a:r>
              <a:rPr sz="1200" dirty="0">
                <a:latin typeface="Menlo"/>
                <a:cs typeface="Menlo"/>
              </a:rPr>
              <a:t>displayCost(gallons,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paintPrice,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hours);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394" y="1894603"/>
            <a:ext cx="8145209" cy="30687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0233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66927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getNumberOfRooms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asks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user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enter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719327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rooms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are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be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painted.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883919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rooms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integer.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036319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392428"/>
            <a:ext cx="205168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getNumberOfRooms()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240" y="19634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306828"/>
            <a:ext cx="122301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rooms;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7140" y="63093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7140" y="795527"/>
            <a:ext cx="4805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getPaintPrice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asks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user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enter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gallon.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7140" y="1112519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890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6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6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7140" y="1264920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7140" y="1621028"/>
            <a:ext cx="205168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getPaintPrice()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9840" y="21920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7140" y="2535428"/>
            <a:ext cx="122301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price;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38327"/>
            <a:ext cx="49898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502919"/>
            <a:ext cx="49898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2040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 The getNumberOfRooms function asks the user to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enter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667511"/>
            <a:ext cx="49898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 the number of rooms that are to be painted. The number 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832103"/>
            <a:ext cx="49898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2040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 of rooms is returned as an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integer.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996695"/>
            <a:ext cx="49898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1352803"/>
            <a:ext cx="20516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getNumberOfRooms()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rooms;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2078228"/>
            <a:ext cx="2512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840" y="22936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2636011"/>
            <a:ext cx="205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Validate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input.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2992628"/>
            <a:ext cx="122301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rooms;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9540" y="384047"/>
            <a:ext cx="49898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9540" y="551688"/>
            <a:ext cx="498983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4892040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 The getPaintPrice function asks the user to enter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  <a:tabLst>
                <a:tab pos="4892040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 price of the paint per gallon. The price is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  <a:tabLst>
                <a:tab pos="489267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 as a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9540" y="1045463"/>
            <a:ext cx="49898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9540" y="1401571"/>
            <a:ext cx="20516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getPaintPrice()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price;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9540" y="2123947"/>
            <a:ext cx="2604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2240" y="234133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9540" y="2684779"/>
            <a:ext cx="205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Validate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input.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9540" y="3038347"/>
            <a:ext cx="1223010" cy="4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price;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97" y="42671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1197" y="207263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getNumberOfRooms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asks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user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enter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97" y="359663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rooms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are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be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painted.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97" y="524255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rooms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integer.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97" y="67665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97" y="1032763"/>
            <a:ext cx="20516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getNumberOfRooms()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rooms;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97" y="1758188"/>
            <a:ext cx="481330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rooms.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rooms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be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painted: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-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rooms;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97" y="2492755"/>
            <a:ext cx="4813300" cy="13030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2766695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Validate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input.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while </a:t>
            </a:r>
            <a:r>
              <a:rPr sz="1200" dirty="0">
                <a:latin typeface="Menlo"/>
                <a:cs typeface="Menlo"/>
              </a:rPr>
              <a:t>(rooms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&lt;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35" dirty="0">
                <a:latin typeface="Menlo"/>
                <a:cs typeface="Menlo"/>
              </a:rPr>
              <a:t>1)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-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"ERROR: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1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greater.\n"</a:t>
            </a:r>
            <a:r>
              <a:rPr sz="1200" spc="-10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135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rooms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be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painted: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-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rooms;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97" y="3955795"/>
            <a:ext cx="122301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rooms;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9540" y="70104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9540" y="234695"/>
            <a:ext cx="4805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getPaintPrice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asks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user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enter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gallon.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9540" y="551688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890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6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6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9540" y="704088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9540" y="1060195"/>
            <a:ext cx="20516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getPaintPrice()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price;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9540" y="1785620"/>
            <a:ext cx="4905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135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paint,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gallon: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-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price;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9540" y="2520188"/>
            <a:ext cx="5273675" cy="13030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22707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Validate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input.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while </a:t>
            </a:r>
            <a:r>
              <a:rPr sz="1200" dirty="0">
                <a:latin typeface="Menlo"/>
                <a:cs typeface="Menlo"/>
              </a:rPr>
              <a:t>(price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&lt;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0" dirty="0">
                <a:latin typeface="Menlo"/>
                <a:cs typeface="Menlo"/>
              </a:rPr>
              <a:t>10.0)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"ERROR: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Paint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must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be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10.00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greater.\n"</a:t>
            </a:r>
            <a:r>
              <a:rPr sz="1200" spc="-10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 marR="373380">
              <a:lnSpc>
                <a:spcPts val="1390"/>
              </a:lnSpc>
              <a:spcBef>
                <a:spcPts val="16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paint,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gallon: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-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price;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9540" y="3971035"/>
            <a:ext cx="1223010" cy="40957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price;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7373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939" y="338327"/>
            <a:ext cx="4805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getWallSquareFeet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asks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user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enter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room.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655319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807719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1163828"/>
            <a:ext cx="241998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getWallSquareFeet()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639" y="15570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877059"/>
            <a:ext cx="1499235" cy="40957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340" y="192023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3340" y="356615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numberOfGallons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8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argument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3340" y="509015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3340" y="673607"/>
            <a:ext cx="43160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required.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integer.</a:t>
            </a:r>
            <a:endParaRPr sz="11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98484" y="673607"/>
            <a:ext cx="1098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3340" y="993647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3340" y="1325371"/>
            <a:ext cx="3340100" cy="5867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numberOfGallons(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wallArea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6040" y="1919584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3340" y="2239771"/>
            <a:ext cx="1683385" cy="40957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intGallons;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42671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939" y="207263"/>
            <a:ext cx="4805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getWallSquareFeet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asks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user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enter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room.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524255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67665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1032763"/>
            <a:ext cx="24199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getWallSquareFeet()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1758188"/>
            <a:ext cx="2511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area.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639" y="1973232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39" y="2315971"/>
            <a:ext cx="205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Validate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input.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939" y="2861564"/>
            <a:ext cx="149923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3340" y="51816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3340" y="216407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numberOfGallons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8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argument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3340" y="368807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3340" y="536447"/>
            <a:ext cx="43160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required.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integer.</a:t>
            </a:r>
            <a:endParaRPr sz="11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98484" y="536447"/>
            <a:ext cx="1098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3340" y="853439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3340" y="1194308"/>
            <a:ext cx="334010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numberOfGallons(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wallArea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6040" y="1779864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3340" y="2108708"/>
            <a:ext cx="3432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3340" y="2477515"/>
            <a:ext cx="3616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truncated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3340" y="2846323"/>
            <a:ext cx="4260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fractional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part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3340" y="3215132"/>
            <a:ext cx="518160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Determine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fractional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part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intGallons;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853" y="2711856"/>
            <a:ext cx="368300" cy="177800"/>
          </a:xfrm>
          <a:custGeom>
            <a:avLst/>
            <a:gdLst/>
            <a:ahLst/>
            <a:cxnLst/>
            <a:rect l="l" t="t" r="r" b="b"/>
            <a:pathLst>
              <a:path w="368300" h="177800">
                <a:moveTo>
                  <a:pt x="368299" y="0"/>
                </a:moveTo>
                <a:lnTo>
                  <a:pt x="0" y="0"/>
                </a:lnTo>
                <a:lnTo>
                  <a:pt x="0" y="177800"/>
                </a:lnTo>
                <a:lnTo>
                  <a:pt x="368299" y="177800"/>
                </a:lnTo>
                <a:lnTo>
                  <a:pt x="368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153" y="57911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13153" y="222503"/>
            <a:ext cx="4805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getWallSquareFeet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asks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user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enter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room.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53" y="539495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53" y="69189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53" y="1048003"/>
            <a:ext cx="24199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getWallSquareFeet()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53" y="1773428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area.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135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space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in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square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feet: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53" y="2507996"/>
            <a:ext cx="205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Validate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input.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53" y="2687828"/>
            <a:ext cx="394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53" y="3053588"/>
            <a:ext cx="1499235" cy="4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3340" y="17373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3340" y="338327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numberOfGallons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8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argument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3340" y="490727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3340" y="655319"/>
            <a:ext cx="43160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required.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integer.</a:t>
            </a:r>
            <a:endParaRPr sz="11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98484" y="655319"/>
            <a:ext cx="1098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3340" y="972311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3340" y="1316228"/>
            <a:ext cx="33401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numberOfGallons(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wallArea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  <a:p>
            <a:pPr marL="12700" marR="1385570">
              <a:lnSpc>
                <a:spcPts val="1390"/>
              </a:lnSpc>
              <a:spcBef>
                <a:spcPts val="13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doubleGallons;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remainder;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intGallons;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3340" y="2599435"/>
            <a:ext cx="3432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6040" y="28143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3340" y="3145028"/>
            <a:ext cx="3616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truncated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16040" y="33604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3340" y="3702811"/>
            <a:ext cx="4260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fractional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part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16040" y="39065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03340" y="4248404"/>
            <a:ext cx="518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Determine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fractional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part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16040" y="44526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03340" y="4793995"/>
            <a:ext cx="168338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intGallons;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9753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939" y="262127"/>
            <a:ext cx="4805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getWallSquareFeet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asks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user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enter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room.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579119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731519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1087627"/>
            <a:ext cx="24199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getWallSquareFeet()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1800859"/>
            <a:ext cx="5181600" cy="5867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area.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16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space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in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square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feet: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2547620"/>
            <a:ext cx="5549900" cy="12998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3503295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Validate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input.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while </a:t>
            </a:r>
            <a:r>
              <a:rPr sz="1200" dirty="0">
                <a:latin typeface="Menlo"/>
                <a:cs typeface="Menlo"/>
              </a:rPr>
              <a:t>(wallArea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&lt;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0)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0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"ERROR: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must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be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non-negative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number.\n"</a:t>
            </a:r>
            <a:r>
              <a:rPr sz="1200" spc="-10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 marR="373380">
              <a:lnSpc>
                <a:spcPts val="1390"/>
              </a:lnSpc>
              <a:spcBef>
                <a:spcPts val="16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area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space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in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square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feet: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39" y="4007611"/>
            <a:ext cx="1499235" cy="4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wallArea;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0940" y="17373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0940" y="338327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numberOfGallons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8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argument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0940" y="490727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0940" y="655319"/>
            <a:ext cx="43160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required.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integer.</a:t>
            </a:r>
            <a:endParaRPr sz="11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46084" y="655319"/>
            <a:ext cx="1098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0940" y="972311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0940" y="1316228"/>
            <a:ext cx="334010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numberOfGallons(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wallArea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doubleGallons;</a:t>
            </a:r>
            <a:endParaRPr sz="1200">
              <a:latin typeface="Menlo"/>
              <a:cs typeface="Menlo"/>
            </a:endParaRPr>
          </a:p>
          <a:p>
            <a:pPr marL="12700" marR="1753870">
              <a:lnSpc>
                <a:spcPts val="1390"/>
              </a:lnSpc>
              <a:spcBef>
                <a:spcPts val="13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remainder;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intGallons;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0940" y="2419603"/>
            <a:ext cx="444563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double. </a:t>
            </a:r>
            <a:r>
              <a:rPr sz="1200" dirty="0">
                <a:latin typeface="Menlo"/>
                <a:cs typeface="Menlo"/>
              </a:rPr>
              <a:t>doubleGallons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wallArea </a:t>
            </a:r>
            <a:r>
              <a:rPr sz="1200" dirty="0">
                <a:latin typeface="Menlo"/>
                <a:cs typeface="Menlo"/>
              </a:rPr>
              <a:t>/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WALL_AREA_PER_GALLON;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0940" y="2965196"/>
            <a:ext cx="4169410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truncated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gallons. </a:t>
            </a:r>
            <a:r>
              <a:rPr sz="1200" dirty="0">
                <a:latin typeface="Menlo"/>
                <a:cs typeface="Menlo"/>
              </a:rPr>
              <a:t>intGallons</a:t>
            </a:r>
            <a:r>
              <a:rPr sz="1200" spc="-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static_cast</a:t>
            </a:r>
            <a:r>
              <a:rPr sz="1200" spc="-10" dirty="0">
                <a:latin typeface="Menlo"/>
                <a:cs typeface="Menlo"/>
              </a:rPr>
              <a:t>&lt;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-10" dirty="0">
                <a:latin typeface="Menlo"/>
                <a:cs typeface="Menlo"/>
              </a:rPr>
              <a:t>&gt;(doubleGallons);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0940" y="3513835"/>
            <a:ext cx="5550535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fractional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part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remainder</a:t>
            </a:r>
            <a:r>
              <a:rPr sz="1200" spc="-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doubleGallons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-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static_cast</a:t>
            </a:r>
            <a:r>
              <a:rPr sz="1200" spc="-10" dirty="0">
                <a:latin typeface="Menlo"/>
                <a:cs typeface="Menlo"/>
              </a:rPr>
              <a:t>&lt;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-10" dirty="0">
                <a:latin typeface="Menlo"/>
                <a:cs typeface="Menlo"/>
              </a:rPr>
              <a:t>&gt;(doubleGallons);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0940" y="4059428"/>
            <a:ext cx="5181600" cy="11226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Determine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fractional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part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needed.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if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(remainder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&gt;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0)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tabLst>
                <a:tab pos="1669414" algn="l"/>
              </a:tabLst>
            </a:pPr>
            <a:r>
              <a:rPr sz="1200" dirty="0">
                <a:latin typeface="Menlo"/>
                <a:cs typeface="Menlo"/>
              </a:rPr>
              <a:t>intGallons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+=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1;</a:t>
            </a:r>
            <a:r>
              <a:rPr sz="1200" dirty="0">
                <a:latin typeface="Menlo"/>
                <a:cs typeface="Menlo"/>
              </a:rPr>
              <a:t>	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so,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add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gallon.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intGallons;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851" y="1709420"/>
            <a:ext cx="368300" cy="177800"/>
          </a:xfrm>
          <a:custGeom>
            <a:avLst/>
            <a:gdLst/>
            <a:ahLst/>
            <a:cxnLst/>
            <a:rect l="l" t="t" r="r" b="b"/>
            <a:pathLst>
              <a:path w="368300" h="177800">
                <a:moveTo>
                  <a:pt x="368299" y="0"/>
                </a:moveTo>
                <a:lnTo>
                  <a:pt x="0" y="0"/>
                </a:lnTo>
                <a:lnTo>
                  <a:pt x="0" y="177800"/>
                </a:lnTo>
                <a:lnTo>
                  <a:pt x="368299" y="177800"/>
                </a:lnTo>
                <a:lnTo>
                  <a:pt x="368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151" y="17373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13151" y="338327"/>
            <a:ext cx="439674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laborHours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argument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needed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amount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space.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8289" y="338327"/>
            <a:ext cx="10985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51" y="972311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51" y="1316228"/>
            <a:ext cx="315595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laborHours(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wallArea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51" y="1685035"/>
            <a:ext cx="394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51" y="2050796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0326" y="24993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0326" y="414527"/>
            <a:ext cx="480504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displayCost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arguments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paint,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gallon,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required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displays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estimated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40326" y="1048511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0326" y="1392428"/>
            <a:ext cx="57340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displayCost(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gallons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paintPrice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hours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9271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3026" y="19761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0326" y="2306828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2133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939" y="188976"/>
            <a:ext cx="439674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laborHours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argument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needed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amount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space.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endParaRPr sz="11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0084" y="188976"/>
            <a:ext cx="10985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822959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1166876"/>
            <a:ext cx="370840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laborHours(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wallArea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required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every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115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space.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639" y="1927777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2270252"/>
            <a:ext cx="122301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hours;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8037" y="173735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8037" y="338327"/>
            <a:ext cx="480504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displayCost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arguments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paint,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gallon,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required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displays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estimated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8037" y="972311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8037" y="1316228"/>
            <a:ext cx="57340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displayCost(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gallons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paintPrice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hours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9271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0737" y="1899920"/>
            <a:ext cx="381000" cy="1752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8411" y="1874011"/>
            <a:ext cx="370840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0737" y="2074744"/>
            <a:ext cx="381000" cy="1797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0737" y="2254266"/>
            <a:ext cx="381000" cy="1790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8037" y="2599435"/>
            <a:ext cx="38004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charges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2671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207263"/>
            <a:ext cx="439674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laborHours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argument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needed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amount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space.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endParaRPr sz="11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3877" y="207263"/>
            <a:ext cx="10985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841247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185164"/>
            <a:ext cx="435356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laborHours(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wallArea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required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every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115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space.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hours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wallArea </a:t>
            </a:r>
            <a:r>
              <a:rPr sz="1200" dirty="0">
                <a:latin typeface="Menlo"/>
                <a:cs typeface="Menlo"/>
              </a:rPr>
              <a:t>/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WALL_AREA_PER_GALLON;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291588"/>
            <a:ext cx="122301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hours;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4740" y="121919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4740" y="286511"/>
            <a:ext cx="480504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displayCost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arguments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paint,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gallon,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required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displays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estimated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4740" y="923544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4740" y="1264411"/>
            <a:ext cx="582612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displayCost(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gallons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paintPrice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hours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tabLst>
                <a:tab pos="2221865" algn="l"/>
              </a:tabLst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totalPaintCost;</a:t>
            </a:r>
            <a:r>
              <a:rPr sz="1200" dirty="0">
                <a:latin typeface="Menlo"/>
                <a:cs typeface="Menlo"/>
              </a:rPr>
              <a:t>	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paint.</a:t>
            </a:r>
            <a:endParaRPr sz="1200">
              <a:latin typeface="Menlo"/>
              <a:cs typeface="Menlo"/>
            </a:endParaRPr>
          </a:p>
          <a:p>
            <a:pPr marL="12700" marR="557530">
              <a:lnSpc>
                <a:spcPts val="1390"/>
              </a:lnSpc>
              <a:spcBef>
                <a:spcPts val="16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totalLabor;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totalCharges;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4740" y="2370835"/>
            <a:ext cx="3800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7440" y="257341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4740" y="2916428"/>
            <a:ext cx="3432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7440" y="311951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4740" y="3462020"/>
            <a:ext cx="3616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7440" y="367831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4740" y="4007611"/>
            <a:ext cx="3248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charges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7440" y="422441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4740" y="437642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81000"/>
            <a:ext cx="9317583" cy="58010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262127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426719"/>
            <a:ext cx="439674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laborHours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argument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space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needed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paint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that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amount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space.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returned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endParaRPr sz="11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6277" y="426719"/>
            <a:ext cx="10985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1060703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404620"/>
            <a:ext cx="435356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laborHours(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wallArea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required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every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115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square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feet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wall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space.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hours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wallArea </a:t>
            </a:r>
            <a:r>
              <a:rPr sz="1200" dirty="0">
                <a:latin typeface="Menlo"/>
                <a:cs typeface="Menlo"/>
              </a:rPr>
              <a:t>/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WALL_AREA_PER_GALLON;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2507996"/>
            <a:ext cx="12230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10" dirty="0">
                <a:latin typeface="Menlo"/>
                <a:cs typeface="Menlo"/>
              </a:rPr>
              <a:t>hours;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6753" y="246379"/>
            <a:ext cx="5457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6753" y="435355"/>
            <a:ext cx="545782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arguments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paint,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gallon,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hours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required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6753" y="983995"/>
            <a:ext cx="5457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estimated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6753" y="1160779"/>
            <a:ext cx="5458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6753" y="1529588"/>
            <a:ext cx="573405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displayCost(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gallons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paintPrice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hours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6753" y="1898396"/>
            <a:ext cx="5826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1865" algn="l"/>
              </a:tabLst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totalPaintCost;</a:t>
            </a:r>
            <a:r>
              <a:rPr sz="1200" dirty="0">
                <a:latin typeface="Menlo"/>
                <a:cs typeface="Menlo"/>
              </a:rPr>
              <a:t>	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6753" y="2075179"/>
            <a:ext cx="4906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totalLabor;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56753" y="2264155"/>
            <a:ext cx="527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totalCharges;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56753" y="2632964"/>
            <a:ext cx="380047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paint. </a:t>
            </a:r>
            <a:r>
              <a:rPr sz="1200" dirty="0">
                <a:latin typeface="Menlo"/>
                <a:cs typeface="Menlo"/>
              </a:rPr>
              <a:t>totalPaintCost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gallons </a:t>
            </a:r>
            <a:r>
              <a:rPr sz="1200" dirty="0">
                <a:latin typeface="Menlo"/>
                <a:cs typeface="Menlo"/>
              </a:rPr>
              <a:t>*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paintPrice</a:t>
            </a:r>
            <a:r>
              <a:rPr sz="1200" spc="-10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6753" y="3178555"/>
            <a:ext cx="4261485" cy="16713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833755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labor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charges. </a:t>
            </a:r>
            <a:r>
              <a:rPr sz="1200" dirty="0">
                <a:latin typeface="Menlo"/>
                <a:cs typeface="Menlo"/>
              </a:rPr>
              <a:t>totalLabor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hours </a:t>
            </a:r>
            <a:r>
              <a:rPr sz="1200" dirty="0">
                <a:latin typeface="Menlo"/>
                <a:cs typeface="Menlo"/>
              </a:rPr>
              <a:t>*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HOURLY_RATE;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Menlo"/>
              <a:cs typeface="Menlo"/>
            </a:endParaRPr>
          </a:p>
          <a:p>
            <a:pPr marL="12700" marR="281305">
              <a:lnSpc>
                <a:spcPts val="139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total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cost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job. </a:t>
            </a:r>
            <a:r>
              <a:rPr sz="1200" dirty="0">
                <a:latin typeface="Menlo"/>
                <a:cs typeface="Menlo"/>
              </a:rPr>
              <a:t>totalCharges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totalPaintCost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+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totalLabor;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charges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job.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fixed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showpoint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setprecision(2); </a:t>
            </a: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"\nESTIMATED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CHARGES\n"</a:t>
            </a:r>
            <a:r>
              <a:rPr sz="1200" spc="-10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6753" y="4818379"/>
            <a:ext cx="854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98128" y="4935854"/>
            <a:ext cx="1657985" cy="0"/>
          </a:xfrm>
          <a:custGeom>
            <a:avLst/>
            <a:gdLst/>
            <a:ahLst/>
            <a:cxnLst/>
            <a:rect l="l" t="t" r="r" b="b"/>
            <a:pathLst>
              <a:path w="1657984">
                <a:moveTo>
                  <a:pt x="0" y="0"/>
                </a:moveTo>
                <a:lnTo>
                  <a:pt x="1657441" y="0"/>
                </a:lnTo>
              </a:path>
            </a:pathLst>
          </a:custGeom>
          <a:ln w="12649">
            <a:solidFill>
              <a:srgbClr val="A2141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56753" y="4818379"/>
            <a:ext cx="453771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8040" algn="ctr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A31515"/>
                </a:solidFill>
                <a:latin typeface="Menlo"/>
                <a:cs typeface="Menlo"/>
              </a:rPr>
              <a:t>\n"</a:t>
            </a:r>
            <a:r>
              <a:rPr sz="1200" spc="-20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  <a:tabLst>
                <a:tab pos="2577465" algn="l"/>
              </a:tabLst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"Gallons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paint: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	"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gallons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6056753" y="5187188"/>
            <a:ext cx="4813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"Price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gallon: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$"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paintPrice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2789" y="5376164"/>
            <a:ext cx="2696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$"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totalPaintCost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2766" y="5555996"/>
            <a:ext cx="251206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totalLabor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$"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totalCharges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56753" y="5376164"/>
            <a:ext cx="2235200" cy="754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35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"Paint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cost: </a:t>
            </a: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"Hours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labor: </a:t>
            </a:r>
            <a:r>
              <a:rPr sz="1200" dirty="0">
                <a:latin typeface="Menlo"/>
                <a:cs typeface="Menlo"/>
              </a:rPr>
              <a:t>cout</a:t>
            </a:r>
            <a:r>
              <a:rPr sz="1200" spc="-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"Total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charges: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447800"/>
            <a:ext cx="9044484" cy="366883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99" y="0"/>
            <a:ext cx="11277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98779"/>
            <a:ext cx="4168775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20: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Stock Profit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839" y="982472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313179"/>
            <a:ext cx="204533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926465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39" y="1896872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227579"/>
            <a:ext cx="85471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9940" y="590803"/>
            <a:ext cx="545846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arguments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9940" y="959611"/>
            <a:ext cx="54578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shares,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share,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paid,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share,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paid.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loss)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from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stock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9940" y="1685035"/>
            <a:ext cx="5458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98779"/>
            <a:ext cx="4168775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20: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Stock Profit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956563"/>
            <a:ext cx="186753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35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&lt;iomanip&gt;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681988"/>
            <a:ext cx="1959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047747"/>
            <a:ext cx="204533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926465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05839" y="2620772"/>
          <a:ext cx="377825" cy="109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869940" y="401827"/>
            <a:ext cx="2972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9940" y="770635"/>
            <a:ext cx="2604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commission.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9940" y="1136396"/>
            <a:ext cx="2419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loss.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9940" y="1505203"/>
            <a:ext cx="205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result.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9940" y="1874011"/>
            <a:ext cx="85471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9940" y="2419603"/>
            <a:ext cx="5458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05839" y="2620772"/>
          <a:ext cx="10341610" cy="2193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3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31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24765" algn="r">
                        <a:lnSpc>
                          <a:spcPts val="1370"/>
                        </a:lnSpc>
                        <a:tabLst>
                          <a:tab pos="3047365" algn="l"/>
                        </a:tabLst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Number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of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shares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//</a:t>
                      </a:r>
                      <a:r>
                        <a:rPr sz="1200" spc="-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profit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function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accepts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as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arguments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number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of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5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</a:t>
                      </a:r>
                      <a:endParaRPr sz="1200">
                        <a:latin typeface="Menlo"/>
                        <a:cs typeface="Menlo"/>
                      </a:endParaRPr>
                    </a:p>
                    <a:p>
                      <a:pPr marR="24765" algn="r">
                        <a:lnSpc>
                          <a:spcPts val="1415"/>
                        </a:lnSpc>
                        <a:spcBef>
                          <a:spcPts val="45"/>
                        </a:spcBef>
                        <a:tabLst>
                          <a:tab pos="3961765" algn="l"/>
                          <a:tab pos="9302115" algn="l"/>
                        </a:tabLst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price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//</a:t>
                      </a:r>
                      <a:r>
                        <a:rPr sz="1200" spc="-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shares,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purchase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price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share,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purchase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5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</a:t>
                      </a:r>
                      <a:endParaRPr sz="1200">
                        <a:latin typeface="Menlo"/>
                        <a:cs typeface="Menlo"/>
                      </a:endParaRPr>
                    </a:p>
                    <a:p>
                      <a:pPr marR="24765" algn="r">
                        <a:lnSpc>
                          <a:spcPts val="1405"/>
                        </a:lnSpc>
                        <a:tabLst>
                          <a:tab pos="3961765" algn="l"/>
                          <a:tab pos="9302115" algn="l"/>
                        </a:tabLst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commission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//</a:t>
                      </a:r>
                      <a:r>
                        <a:rPr sz="1200" spc="-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commission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paid,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price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share,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and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5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</a:t>
                      </a:r>
                      <a:endParaRPr sz="1200">
                        <a:latin typeface="Menlo"/>
                        <a:cs typeface="Menlo"/>
                      </a:endParaRPr>
                    </a:p>
                    <a:p>
                      <a:pPr marR="24765" algn="r">
                        <a:lnSpc>
                          <a:spcPts val="1430"/>
                        </a:lnSpc>
                        <a:tabLst>
                          <a:tab pos="3961765" algn="l"/>
                          <a:tab pos="9302115" algn="l"/>
                        </a:tabLst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Purchase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price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//</a:t>
                      </a:r>
                      <a:r>
                        <a:rPr sz="1200" spc="-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commission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paid.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function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returns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profit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5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</a:t>
                      </a:r>
                      <a:endParaRPr sz="1200">
                        <a:latin typeface="Menlo"/>
                        <a:cs typeface="Menlo"/>
                      </a:endParaRPr>
                    </a:p>
                    <a:p>
                      <a:pPr marR="24130" algn="r">
                        <a:lnSpc>
                          <a:spcPts val="1380"/>
                        </a:lnSpc>
                        <a:spcBef>
                          <a:spcPts val="50"/>
                        </a:spcBef>
                        <a:tabLst>
                          <a:tab pos="3961765" algn="l"/>
                          <a:tab pos="9302115" algn="l"/>
                        </a:tabLst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Purchase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commission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//</a:t>
                      </a:r>
                      <a:r>
                        <a:rPr sz="1200" spc="-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(or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loss)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from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of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stock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as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double.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5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ts val="1320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Profit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from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2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320"/>
                        </a:lnSpc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20"/>
                        </a:lnSpc>
                      </a:pP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********************************************************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385"/>
                        </a:lnSpc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5720" marR="38100" algn="just">
                        <a:lnSpc>
                          <a:spcPts val="2900"/>
                        </a:lnSpc>
                        <a:spcBef>
                          <a:spcPts val="50"/>
                        </a:spcBef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Get Get Get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number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of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shares.</a:t>
                      </a:r>
                      <a:endParaRPr sz="1200">
                        <a:latin typeface="Menlo"/>
                        <a:cs typeface="Menlo"/>
                      </a:endParaRPr>
                    </a:p>
                    <a:p>
                      <a:pPr marL="45720" marR="773430">
                        <a:lnSpc>
                          <a:spcPct val="201700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purchase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price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share.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purchase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commission.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839" y="3903471"/>
            <a:ext cx="368300" cy="177800"/>
          </a:xfrm>
          <a:custGeom>
            <a:avLst/>
            <a:gdLst/>
            <a:ahLst/>
            <a:cxnLst/>
            <a:rect l="l" t="t" r="r" b="b"/>
            <a:pathLst>
              <a:path w="368300" h="177800">
                <a:moveTo>
                  <a:pt x="368300" y="0"/>
                </a:moveTo>
                <a:lnTo>
                  <a:pt x="0" y="0"/>
                </a:lnTo>
                <a:lnTo>
                  <a:pt x="0" y="177800"/>
                </a:lnTo>
                <a:lnTo>
                  <a:pt x="368300" y="177800"/>
                </a:lnTo>
                <a:lnTo>
                  <a:pt x="368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839" y="4449571"/>
            <a:ext cx="368300" cy="177800"/>
          </a:xfrm>
          <a:custGeom>
            <a:avLst/>
            <a:gdLst/>
            <a:ahLst/>
            <a:cxnLst/>
            <a:rect l="l" t="t" r="r" b="b"/>
            <a:pathLst>
              <a:path w="368300" h="177800">
                <a:moveTo>
                  <a:pt x="368300" y="0"/>
                </a:moveTo>
                <a:lnTo>
                  <a:pt x="0" y="0"/>
                </a:lnTo>
                <a:lnTo>
                  <a:pt x="0" y="177800"/>
                </a:lnTo>
                <a:lnTo>
                  <a:pt x="368300" y="177800"/>
                </a:lnTo>
                <a:lnTo>
                  <a:pt x="368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398779"/>
            <a:ext cx="4168775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20: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Stock Profit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956563"/>
            <a:ext cx="186753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35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&lt;iomanip&gt;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1681988"/>
            <a:ext cx="1959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2047747"/>
            <a:ext cx="9467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ns;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4264" y="2416555"/>
            <a:ext cx="1775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4790947"/>
            <a:ext cx="2880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5839" y="4995671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82640" y="4274820"/>
            <a:ext cx="368300" cy="177800"/>
          </a:xfrm>
          <a:custGeom>
            <a:avLst/>
            <a:gdLst/>
            <a:ahLst/>
            <a:cxnLst/>
            <a:rect l="l" t="t" r="r" b="b"/>
            <a:pathLst>
              <a:path w="368300" h="177800">
                <a:moveTo>
                  <a:pt x="368300" y="0"/>
                </a:moveTo>
                <a:lnTo>
                  <a:pt x="0" y="0"/>
                </a:lnTo>
                <a:lnTo>
                  <a:pt x="0" y="177799"/>
                </a:lnTo>
                <a:lnTo>
                  <a:pt x="368300" y="177799"/>
                </a:lnTo>
                <a:lnTo>
                  <a:pt x="368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9940" y="401827"/>
            <a:ext cx="2972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2640" y="6172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9940" y="959611"/>
            <a:ext cx="2604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2640" y="11633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69940" y="1505203"/>
            <a:ext cx="2419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loss.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2640" y="17094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9940" y="2050796"/>
            <a:ext cx="205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result.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82640" y="22555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9940" y="2419603"/>
            <a:ext cx="85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05839" y="2620026"/>
          <a:ext cx="10341610" cy="200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4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>
                        <a:lnSpc>
                          <a:spcPts val="1355"/>
                        </a:lnSpc>
                      </a:pPr>
                      <a:r>
                        <a:rPr sz="1200" spc="-10" dirty="0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double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55"/>
                        </a:lnSpc>
                        <a:tabLst>
                          <a:tab pos="782320" algn="l"/>
                        </a:tabLst>
                      </a:pPr>
                      <a:r>
                        <a:rPr sz="1200" spc="-25" dirty="0">
                          <a:latin typeface="Menlo"/>
                          <a:cs typeface="Menlo"/>
                        </a:rPr>
                        <a:t>sp;</a:t>
                      </a:r>
                      <a:r>
                        <a:rPr sz="1200" dirty="0"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55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price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5"/>
                        </a:lnSpc>
                      </a:pPr>
                      <a:r>
                        <a:rPr sz="1200" dirty="0">
                          <a:latin typeface="Menlo"/>
                          <a:cs typeface="Menlo"/>
                        </a:rPr>
                        <a:t>}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R="38100">
                        <a:lnSpc>
                          <a:spcPts val="1390"/>
                        </a:lnSpc>
                      </a:pPr>
                      <a:r>
                        <a:rPr sz="1200" spc="-10" dirty="0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double double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65"/>
                        </a:lnSpc>
                        <a:tabLst>
                          <a:tab pos="782320" algn="l"/>
                        </a:tabLst>
                      </a:pPr>
                      <a:r>
                        <a:rPr sz="1200" spc="-25" dirty="0">
                          <a:latin typeface="Menlo"/>
                          <a:cs typeface="Menlo"/>
                        </a:rPr>
                        <a:t>sc;</a:t>
                      </a:r>
                      <a:r>
                        <a:rPr sz="1200" dirty="0"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  <a:p>
                      <a:pPr marL="45720">
                        <a:lnSpc>
                          <a:spcPts val="1380"/>
                        </a:lnSpc>
                        <a:tabLst>
                          <a:tab pos="782320" algn="l"/>
                        </a:tabLst>
                      </a:pPr>
                      <a:r>
                        <a:rPr sz="1200" spc="-25" dirty="0">
                          <a:latin typeface="Menlo"/>
                          <a:cs typeface="Menlo"/>
                        </a:rPr>
                        <a:t>pp;</a:t>
                      </a:r>
                      <a:r>
                        <a:rPr sz="1200" dirty="0"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1002030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commission</a:t>
                      </a:r>
                      <a:r>
                        <a:rPr sz="1200" spc="5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Purchase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price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380"/>
                        </a:lnSpc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ts val="1380"/>
                        </a:lnSpc>
                      </a:pP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********************************************************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sz="1200" spc="-10" dirty="0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double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50"/>
                        </a:lnSpc>
                        <a:tabLst>
                          <a:tab pos="782320" algn="l"/>
                        </a:tabLst>
                      </a:pPr>
                      <a:r>
                        <a:rPr sz="1200" spc="-25" dirty="0">
                          <a:latin typeface="Menlo"/>
                          <a:cs typeface="Menlo"/>
                        </a:rPr>
                        <a:t>pc;</a:t>
                      </a:r>
                      <a:r>
                        <a:rPr sz="1200" dirty="0"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50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Purchase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commission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350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profit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function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accepts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as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arguments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number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of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5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ts val="1385"/>
                        </a:lnSpc>
                      </a:pPr>
                      <a:r>
                        <a:rPr sz="1200" spc="-10" dirty="0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double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85"/>
                        </a:lnSpc>
                        <a:tabLst>
                          <a:tab pos="782320" algn="l"/>
                        </a:tabLst>
                      </a:pPr>
                      <a:r>
                        <a:rPr sz="1200" spc="-10" dirty="0">
                          <a:latin typeface="Menlo"/>
                          <a:cs typeface="Menlo"/>
                        </a:rPr>
                        <a:t>prof;</a:t>
                      </a:r>
                      <a:r>
                        <a:rPr sz="1200" dirty="0"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85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Profit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from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2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  <a:p>
                      <a:pPr>
                        <a:lnSpc>
                          <a:spcPts val="1405"/>
                        </a:lnSpc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24765">
                        <a:lnSpc>
                          <a:spcPts val="1420"/>
                        </a:lnSpc>
                        <a:tabLst>
                          <a:tab pos="5109845" algn="l"/>
                        </a:tabLst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shares,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purchase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price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share,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purchase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5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commission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paid,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price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share,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and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5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ts val="1355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Get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55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number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55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of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shares.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5"/>
                        </a:lnSpc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355"/>
                        </a:lnSpc>
                        <a:tabLst>
                          <a:tab pos="5063490" algn="l"/>
                        </a:tabLst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commission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paid.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function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returns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profit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5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95"/>
                        </a:lnSpc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tabLst>
                          <a:tab pos="5063490" algn="l"/>
                        </a:tabLst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(or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loss)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from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sale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of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stock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as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a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double.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	</a:t>
                      </a:r>
                      <a:r>
                        <a:rPr sz="1200" spc="-5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70"/>
                        </a:lnSpc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70"/>
                        </a:lnSpc>
                      </a:pP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********************************************************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//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2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Get</a:t>
                      </a:r>
                      <a:endParaRPr sz="1200">
                        <a:latin typeface="Menlo"/>
                        <a:cs typeface="Menlo"/>
                      </a:endParaRPr>
                    </a:p>
                    <a:p>
                      <a:pPr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ts val="1355"/>
                        </a:lnSpc>
                      </a:pP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the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purchase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price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per</a:t>
                      </a:r>
                      <a:r>
                        <a:rPr sz="1200" spc="5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200" spc="-10" dirty="0">
                          <a:solidFill>
                            <a:srgbClr val="008000"/>
                          </a:solidFill>
                          <a:latin typeface="Menlo"/>
                          <a:cs typeface="Menlo"/>
                        </a:rPr>
                        <a:t>share.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Menlo"/>
                          <a:cs typeface="Menlo"/>
                        </a:rPr>
                        <a:t>****</a:t>
                      </a:r>
                      <a:endParaRPr sz="1200">
                        <a:latin typeface="Menlo"/>
                        <a:cs typeface="Menl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706372"/>
            <a:ext cx="368300" cy="177800"/>
          </a:xfrm>
          <a:custGeom>
            <a:avLst/>
            <a:gdLst/>
            <a:ahLst/>
            <a:cxnLst/>
            <a:rect l="l" t="t" r="r" b="b"/>
            <a:pathLst>
              <a:path w="368300" h="177800">
                <a:moveTo>
                  <a:pt x="368300" y="0"/>
                </a:moveTo>
                <a:lnTo>
                  <a:pt x="0" y="0"/>
                </a:lnTo>
                <a:lnTo>
                  <a:pt x="0" y="177800"/>
                </a:lnTo>
                <a:lnTo>
                  <a:pt x="368300" y="177800"/>
                </a:lnTo>
                <a:lnTo>
                  <a:pt x="368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398779"/>
            <a:ext cx="4813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20: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Stock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67588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&lt;iomanip&gt;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502155"/>
            <a:ext cx="1959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681988"/>
            <a:ext cx="394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047747"/>
            <a:ext cx="113030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ns;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latin typeface="Menlo"/>
                <a:cs typeface="Menlo"/>
              </a:rPr>
              <a:t>sp;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latin typeface="Menlo"/>
                <a:cs typeface="Menlo"/>
              </a:rPr>
              <a:t>sc;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latin typeface="Menlo"/>
                <a:cs typeface="Menlo"/>
              </a:rPr>
              <a:t>pp;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latin typeface="Menlo"/>
                <a:cs typeface="Menlo"/>
              </a:rPr>
              <a:t>pc;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prof;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9864" y="2416555"/>
            <a:ext cx="2511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from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699764"/>
            <a:ext cx="499745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shares.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4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"How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many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shares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did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you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buy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and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then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sell?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ns;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4425188"/>
            <a:ext cx="43529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did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you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pay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stock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  <a:p>
            <a:pPr marL="12700" marR="2766695">
              <a:lnSpc>
                <a:spcPts val="1420"/>
              </a:lnSpc>
              <a:spcBef>
                <a:spcPts val="40"/>
              </a:spcBef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"per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share?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pp;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5339588"/>
            <a:ext cx="416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135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commission?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pc;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9940" y="401827"/>
            <a:ext cx="42608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share?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sp;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9940" y="1136396"/>
            <a:ext cx="38925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commission?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sc;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9940" y="1874011"/>
            <a:ext cx="2419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loss.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9940" y="2050796"/>
            <a:ext cx="577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enlo"/>
                <a:cs typeface="Menlo"/>
              </a:rPr>
              <a:t>prof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50" dirty="0">
                <a:latin typeface="Menlo"/>
                <a:cs typeface="Menlo"/>
              </a:rPr>
              <a:t>=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7165" y="20777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9940" y="2419603"/>
            <a:ext cx="453707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result.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from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stock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$"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setprecision(2)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fixed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showpoint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prof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9940" y="3334003"/>
            <a:ext cx="8547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9940" y="3879595"/>
            <a:ext cx="545846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arguments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9940" y="4248404"/>
            <a:ext cx="54578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shares,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share,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paid,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share,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paid.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loss)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from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stock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69940" y="4973828"/>
            <a:ext cx="5458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82640" y="53670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8312" y="6536435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898989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2891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Function</a:t>
            </a:r>
            <a:r>
              <a:rPr spc="-85" dirty="0"/>
              <a:t> </a:t>
            </a:r>
            <a:r>
              <a:rPr spc="-90" dirty="0"/>
              <a:t>Prototypes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9715" marR="165100" indent="-171450">
              <a:lnSpc>
                <a:spcPts val="2620"/>
              </a:lnSpc>
              <a:spcBef>
                <a:spcPts val="405"/>
              </a:spcBef>
              <a:buClr>
                <a:srgbClr val="055C91"/>
              </a:buClr>
              <a:buChar char="•"/>
              <a:tabLst>
                <a:tab pos="259715" algn="l"/>
              </a:tabLst>
            </a:pPr>
            <a:r>
              <a:rPr spc="-225" dirty="0"/>
              <a:t>Ways</a:t>
            </a:r>
            <a:r>
              <a:rPr spc="-12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10" dirty="0"/>
              <a:t>notify</a:t>
            </a:r>
            <a:r>
              <a:rPr spc="-114" dirty="0"/>
              <a:t> </a:t>
            </a:r>
            <a:r>
              <a:rPr spc="-35" dirty="0"/>
              <a:t>the</a:t>
            </a:r>
            <a:r>
              <a:rPr spc="-110" dirty="0"/>
              <a:t> </a:t>
            </a:r>
            <a:r>
              <a:rPr spc="-75" dirty="0"/>
              <a:t>compiler</a:t>
            </a:r>
            <a:r>
              <a:rPr spc="-114" dirty="0"/>
              <a:t> </a:t>
            </a:r>
            <a:r>
              <a:rPr spc="-60" dirty="0"/>
              <a:t>about</a:t>
            </a:r>
            <a:r>
              <a:rPr spc="-120" dirty="0"/>
              <a:t> </a:t>
            </a:r>
            <a:r>
              <a:rPr spc="-195" dirty="0"/>
              <a:t>a</a:t>
            </a:r>
            <a:r>
              <a:rPr spc="-114" dirty="0"/>
              <a:t> </a:t>
            </a:r>
            <a:r>
              <a:rPr spc="-45" dirty="0"/>
              <a:t>function</a:t>
            </a:r>
            <a:r>
              <a:rPr spc="-114" dirty="0"/>
              <a:t> </a:t>
            </a:r>
            <a:r>
              <a:rPr spc="-80" dirty="0"/>
              <a:t>before</a:t>
            </a:r>
            <a:r>
              <a:rPr spc="-110" dirty="0"/>
              <a:t> </a:t>
            </a:r>
            <a:r>
              <a:rPr spc="-195" dirty="0"/>
              <a:t>a</a:t>
            </a:r>
            <a:r>
              <a:rPr spc="-114" dirty="0"/>
              <a:t> </a:t>
            </a:r>
            <a:r>
              <a:rPr spc="-95" dirty="0"/>
              <a:t>call</a:t>
            </a:r>
            <a:r>
              <a:rPr spc="-114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5" dirty="0"/>
              <a:t>the </a:t>
            </a:r>
            <a:r>
              <a:rPr spc="-10" dirty="0"/>
              <a:t>function:</a:t>
            </a:r>
          </a:p>
          <a:p>
            <a:pPr marL="75565">
              <a:lnSpc>
                <a:spcPct val="100000"/>
              </a:lnSpc>
              <a:spcBef>
                <a:spcPts val="50"/>
              </a:spcBef>
              <a:buClr>
                <a:srgbClr val="055C91"/>
              </a:buClr>
              <a:buFont typeface="Arial"/>
              <a:buChar char="•"/>
            </a:pPr>
            <a:endParaRPr sz="2450"/>
          </a:p>
          <a:p>
            <a:pPr marL="488315" lvl="1" indent="-171450">
              <a:lnSpc>
                <a:spcPct val="100000"/>
              </a:lnSpc>
              <a:buClr>
                <a:srgbClr val="0D3857"/>
              </a:buClr>
              <a:buChar char="•"/>
              <a:tabLst>
                <a:tab pos="488315" algn="l"/>
              </a:tabLst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before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calling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function’s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  <a:p>
            <a:pPr marL="75565" lvl="1">
              <a:lnSpc>
                <a:spcPct val="100000"/>
              </a:lnSpc>
              <a:spcBef>
                <a:spcPts val="50"/>
              </a:spcBef>
              <a:buClr>
                <a:srgbClr val="0D3857"/>
              </a:buClr>
              <a:buFont typeface="Arial"/>
              <a:buChar char="•"/>
            </a:pPr>
            <a:endParaRPr sz="2350"/>
          </a:p>
          <a:p>
            <a:pPr marL="488315" marR="5080" lvl="1" indent="-171450">
              <a:lnSpc>
                <a:spcPts val="2180"/>
              </a:lnSpc>
              <a:buClr>
                <a:srgbClr val="0D3857"/>
              </a:buClr>
              <a:buChar char="•"/>
              <a:tabLst>
                <a:tab pos="488315" algn="l"/>
              </a:tabLst>
            </a:pP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function</a:t>
            </a:r>
            <a:r>
              <a:rPr sz="2000" u="sng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prototype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2000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function</a:t>
            </a:r>
            <a:r>
              <a:rPr sz="2000" u="sng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declaration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)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like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definition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without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body</a:t>
            </a:r>
            <a:endParaRPr sz="2000">
              <a:latin typeface="Arial"/>
              <a:cs typeface="Arial"/>
            </a:endParaRPr>
          </a:p>
          <a:p>
            <a:pPr marL="659765" lvl="2" indent="-114300">
              <a:lnSpc>
                <a:spcPct val="100000"/>
              </a:lnSpc>
              <a:spcBef>
                <a:spcPts val="170"/>
              </a:spcBef>
              <a:buChar char="-"/>
              <a:tabLst>
                <a:tab pos="659765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Header: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printHeading()</a:t>
            </a:r>
            <a:endParaRPr sz="1800">
              <a:latin typeface="Courier New"/>
              <a:cs typeface="Courier New"/>
            </a:endParaRPr>
          </a:p>
          <a:p>
            <a:pPr marL="659765" lvl="2" indent="-114300">
              <a:lnSpc>
                <a:spcPct val="100000"/>
              </a:lnSpc>
              <a:spcBef>
                <a:spcPts val="240"/>
              </a:spcBef>
              <a:buChar char="-"/>
              <a:tabLst>
                <a:tab pos="659765" algn="l"/>
              </a:tabLst>
            </a:pP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Prototype: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printHeading();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98779"/>
            <a:ext cx="4813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20: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Stock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767588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&lt;iomanip&gt;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502155"/>
            <a:ext cx="499808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b="1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b="1" dirty="0">
                <a:latin typeface="Menlo"/>
                <a:cs typeface="Menlo"/>
              </a:rPr>
              <a:t>profit(</a:t>
            </a:r>
            <a:r>
              <a:rPr sz="1200" b="1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b="1" dirty="0">
                <a:latin typeface="Menlo"/>
                <a:cs typeface="Menlo"/>
              </a:rPr>
              <a:t>,</a:t>
            </a:r>
            <a:r>
              <a:rPr sz="1200" b="1" spc="5" dirty="0">
                <a:latin typeface="Menlo"/>
                <a:cs typeface="Menlo"/>
              </a:rPr>
              <a:t> </a:t>
            </a:r>
            <a:r>
              <a:rPr sz="1200" b="1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b="1" dirty="0">
                <a:latin typeface="Menlo"/>
                <a:cs typeface="Menlo"/>
              </a:rPr>
              <a:t>,</a:t>
            </a:r>
            <a:r>
              <a:rPr sz="1200" b="1" spc="5" dirty="0">
                <a:latin typeface="Menlo"/>
                <a:cs typeface="Menlo"/>
              </a:rPr>
              <a:t> </a:t>
            </a:r>
            <a:r>
              <a:rPr sz="1200" b="1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b="1" dirty="0">
                <a:latin typeface="Menlo"/>
                <a:cs typeface="Menlo"/>
              </a:rPr>
              <a:t>,</a:t>
            </a:r>
            <a:r>
              <a:rPr sz="1200" b="1" spc="5" dirty="0">
                <a:latin typeface="Menlo"/>
                <a:cs typeface="Menlo"/>
              </a:rPr>
              <a:t> </a:t>
            </a:r>
            <a:r>
              <a:rPr sz="1200" b="1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b="1" dirty="0">
                <a:latin typeface="Menlo"/>
                <a:cs typeface="Menlo"/>
              </a:rPr>
              <a:t>,</a:t>
            </a:r>
            <a:r>
              <a:rPr sz="1200" b="1" spc="5" dirty="0">
                <a:latin typeface="Menlo"/>
                <a:cs typeface="Menlo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b="1" spc="-10" dirty="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2047747"/>
            <a:ext cx="113030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ns;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latin typeface="Menlo"/>
                <a:cs typeface="Menlo"/>
              </a:rPr>
              <a:t>sp;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latin typeface="Menlo"/>
                <a:cs typeface="Menlo"/>
              </a:rPr>
              <a:t>sc;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latin typeface="Menlo"/>
                <a:cs typeface="Menlo"/>
              </a:rPr>
              <a:t>pp;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latin typeface="Menlo"/>
                <a:cs typeface="Menlo"/>
              </a:rPr>
              <a:t>pc;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prof;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264" y="2416555"/>
            <a:ext cx="2511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from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3699764"/>
            <a:ext cx="499745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shares.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4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"How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many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shares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did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you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buy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and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then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sell?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ns;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4425188"/>
            <a:ext cx="43529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did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you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pay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for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stock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  <a:p>
            <a:pPr marL="12700" marR="2766695">
              <a:lnSpc>
                <a:spcPts val="1420"/>
              </a:lnSpc>
              <a:spcBef>
                <a:spcPts val="40"/>
              </a:spcBef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"per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share?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pp;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5339588"/>
            <a:ext cx="416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135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commission?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pc;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9940" y="401827"/>
            <a:ext cx="42608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share?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sp;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9940" y="1136396"/>
            <a:ext cx="38925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commission?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sc;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9940" y="1874011"/>
            <a:ext cx="315658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loss.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b="1" dirty="0">
                <a:latin typeface="Menlo"/>
                <a:cs typeface="Menlo"/>
              </a:rPr>
              <a:t>prof</a:t>
            </a:r>
            <a:r>
              <a:rPr sz="1200" b="1" spc="5" dirty="0">
                <a:latin typeface="Menlo"/>
                <a:cs typeface="Menlo"/>
              </a:rPr>
              <a:t> </a:t>
            </a:r>
            <a:r>
              <a:rPr sz="1200" b="1" dirty="0">
                <a:latin typeface="Menlo"/>
                <a:cs typeface="Menlo"/>
              </a:rPr>
              <a:t>=</a:t>
            </a:r>
            <a:r>
              <a:rPr sz="1200" b="1" spc="5" dirty="0">
                <a:latin typeface="Menlo"/>
                <a:cs typeface="Menlo"/>
              </a:rPr>
              <a:t> </a:t>
            </a:r>
            <a:r>
              <a:rPr sz="1200" b="1" dirty="0">
                <a:latin typeface="Menlo"/>
                <a:cs typeface="Menlo"/>
              </a:rPr>
              <a:t>profit(ns,</a:t>
            </a:r>
            <a:r>
              <a:rPr sz="1200" b="1" spc="5" dirty="0">
                <a:latin typeface="Menlo"/>
                <a:cs typeface="Menlo"/>
              </a:rPr>
              <a:t> </a:t>
            </a:r>
            <a:r>
              <a:rPr sz="1200" b="1" dirty="0">
                <a:latin typeface="Menlo"/>
                <a:cs typeface="Menlo"/>
              </a:rPr>
              <a:t>pp,</a:t>
            </a:r>
            <a:r>
              <a:rPr sz="1200" b="1" spc="5" dirty="0">
                <a:latin typeface="Menlo"/>
                <a:cs typeface="Menlo"/>
              </a:rPr>
              <a:t> </a:t>
            </a:r>
            <a:r>
              <a:rPr sz="1200" b="1" dirty="0">
                <a:latin typeface="Menlo"/>
                <a:cs typeface="Menlo"/>
              </a:rPr>
              <a:t>pc,</a:t>
            </a:r>
            <a:r>
              <a:rPr sz="1200" b="1" spc="5" dirty="0">
                <a:latin typeface="Menlo"/>
                <a:cs typeface="Menlo"/>
              </a:rPr>
              <a:t> </a:t>
            </a:r>
            <a:r>
              <a:rPr sz="1200" b="1" dirty="0">
                <a:latin typeface="Menlo"/>
                <a:cs typeface="Menlo"/>
              </a:rPr>
              <a:t>sp,</a:t>
            </a:r>
            <a:r>
              <a:rPr sz="1200" b="1" spc="5" dirty="0">
                <a:latin typeface="Menlo"/>
                <a:cs typeface="Menlo"/>
              </a:rPr>
              <a:t> </a:t>
            </a:r>
            <a:r>
              <a:rPr sz="1200" b="1" spc="-20" dirty="0">
                <a:latin typeface="Menlo"/>
                <a:cs typeface="Menlo"/>
              </a:rPr>
              <a:t>sc);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9940" y="2419603"/>
            <a:ext cx="453707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result.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from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stock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$"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setprecision(2)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fixed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showpoint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prof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9940" y="3334003"/>
            <a:ext cx="8547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9940" y="3879595"/>
            <a:ext cx="545846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arguments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69940" y="4248404"/>
            <a:ext cx="54578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shares,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share,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paid,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share,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paid.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tabLst>
                <a:tab pos="53524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loss)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from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stock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9940" y="4973828"/>
            <a:ext cx="5458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82640" y="53670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340" y="6003789"/>
            <a:ext cx="6591300" cy="711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1140" y="326135"/>
            <a:ext cx="366839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100" spc="-8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20:</a:t>
            </a:r>
            <a:r>
              <a:rPr sz="1100" spc="-8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40" dirty="0">
                <a:solidFill>
                  <a:srgbClr val="008000"/>
                </a:solidFill>
                <a:latin typeface="Menlo"/>
                <a:cs typeface="Menlo"/>
              </a:rPr>
              <a:t>Stock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endParaRPr sz="1100">
              <a:latin typeface="Menlo"/>
              <a:cs typeface="Menl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140" y="5618347"/>
            <a:ext cx="835025" cy="1885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latin typeface="Menlo"/>
                <a:cs typeface="Menlo"/>
              </a:rPr>
              <a:t>cin</a:t>
            </a:r>
            <a:r>
              <a:rPr sz="1100" spc="-90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100" spc="-8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pc;</a:t>
            </a:r>
            <a:endParaRPr sz="1100">
              <a:latin typeface="Menlo"/>
              <a:cs typeface="Menl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1740" y="5694950"/>
            <a:ext cx="11747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807719"/>
            <a:ext cx="1644650" cy="5105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170"/>
              </a:spcBef>
            </a:pPr>
            <a:r>
              <a:rPr sz="1100" spc="-10" dirty="0">
                <a:solidFill>
                  <a:srgbClr val="808080"/>
                </a:solidFill>
                <a:latin typeface="Menlo"/>
                <a:cs typeface="Menlo"/>
              </a:rPr>
              <a:t>#include</a:t>
            </a:r>
            <a:r>
              <a:rPr sz="1100" spc="-145" dirty="0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100" spc="-10" dirty="0">
                <a:solidFill>
                  <a:srgbClr val="808080"/>
                </a:solidFill>
                <a:latin typeface="Menlo"/>
                <a:cs typeface="Menlo"/>
              </a:rPr>
              <a:t>#include</a:t>
            </a:r>
            <a:r>
              <a:rPr sz="1100" spc="-145" dirty="0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Menlo"/>
                <a:cs typeface="Menlo"/>
              </a:rPr>
              <a:t>&lt;iomanip&gt; </a:t>
            </a:r>
            <a:r>
              <a:rPr sz="1100" dirty="0">
                <a:solidFill>
                  <a:srgbClr val="0000FF"/>
                </a:solidFill>
                <a:latin typeface="Menlo"/>
                <a:cs typeface="Menlo"/>
              </a:rPr>
              <a:t>using</a:t>
            </a:r>
            <a:r>
              <a:rPr sz="1100" spc="-120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Menlo"/>
                <a:cs typeface="Menlo"/>
              </a:rPr>
              <a:t>namespace</a:t>
            </a:r>
            <a:r>
              <a:rPr sz="1100" spc="-110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40" dirty="0">
                <a:latin typeface="Menlo"/>
                <a:cs typeface="Menlo"/>
              </a:rPr>
              <a:t>std;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1441703"/>
            <a:ext cx="36722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2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100">
              <a:latin typeface="Menlo"/>
              <a:cs typeface="Menlo"/>
            </a:endParaRPr>
          </a:p>
          <a:p>
            <a:pPr marL="12700" marR="5080">
              <a:lnSpc>
                <a:spcPts val="1200"/>
              </a:lnSpc>
              <a:spcBef>
                <a:spcPts val="140"/>
              </a:spcBef>
            </a:pP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0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profit(</a:t>
            </a:r>
            <a:r>
              <a:rPr sz="1100" spc="-25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25" dirty="0">
                <a:latin typeface="Menlo"/>
                <a:cs typeface="Menlo"/>
              </a:rPr>
              <a:t>,</a:t>
            </a:r>
            <a:r>
              <a:rPr sz="1100" spc="-100" dirty="0"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0" dirty="0">
                <a:latin typeface="Menlo"/>
                <a:cs typeface="Menlo"/>
              </a:rPr>
              <a:t>,</a:t>
            </a:r>
            <a:r>
              <a:rPr sz="1100" spc="-100" dirty="0"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0" dirty="0">
                <a:latin typeface="Menlo"/>
                <a:cs typeface="Menlo"/>
              </a:rPr>
              <a:t>,</a:t>
            </a:r>
            <a:r>
              <a:rPr sz="1100" spc="-100" dirty="0">
                <a:latin typeface="Menlo"/>
                <a:cs typeface="Menlo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35" dirty="0">
                <a:latin typeface="Menlo"/>
                <a:cs typeface="Menlo"/>
              </a:rPr>
              <a:t>,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0" dirty="0">
                <a:latin typeface="Menlo"/>
                <a:cs typeface="Menlo"/>
              </a:rPr>
              <a:t>);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2090928"/>
            <a:ext cx="996950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100" spc="-100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10" dirty="0">
                <a:latin typeface="Menlo"/>
                <a:cs typeface="Menlo"/>
              </a:rPr>
              <a:t>main()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Menlo"/>
                <a:cs typeface="Menlo"/>
              </a:rPr>
              <a:t>{</a:t>
            </a:r>
            <a:endParaRPr sz="1100">
              <a:latin typeface="Menlo"/>
              <a:cs typeface="Menlo"/>
            </a:endParaRPr>
          </a:p>
          <a:p>
            <a:pPr marL="12700" marR="5080">
              <a:lnSpc>
                <a:spcPct val="95600"/>
              </a:lnSpc>
              <a:spcBef>
                <a:spcPts val="45"/>
              </a:spcBef>
            </a:pPr>
            <a:r>
              <a:rPr sz="11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100" spc="-100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ns;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4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sp;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4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sc;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4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pp;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4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pc;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4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40" dirty="0">
                <a:latin typeface="Menlo"/>
                <a:cs typeface="Menlo"/>
              </a:rPr>
              <a:t>prof;</a:t>
            </a:r>
            <a:endParaRPr sz="11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5577" y="2407920"/>
            <a:ext cx="221170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8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shares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2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2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share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from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endParaRPr sz="11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3526535"/>
            <a:ext cx="366839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shares.</a:t>
            </a:r>
            <a:endParaRPr sz="1100">
              <a:latin typeface="Menlo"/>
              <a:cs typeface="Menlo"/>
            </a:endParaRPr>
          </a:p>
          <a:p>
            <a:pPr marL="12700" marR="5080">
              <a:lnSpc>
                <a:spcPts val="1200"/>
              </a:lnSpc>
              <a:spcBef>
                <a:spcPts val="125"/>
              </a:spcBef>
            </a:pPr>
            <a:r>
              <a:rPr sz="1100" dirty="0">
                <a:latin typeface="Menlo"/>
                <a:cs typeface="Menlo"/>
              </a:rPr>
              <a:t>cout</a:t>
            </a:r>
            <a:r>
              <a:rPr sz="1100" spc="-110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100" spc="-10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"How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many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Menlo"/>
                <a:cs typeface="Menlo"/>
              </a:rPr>
              <a:t>shares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did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you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buy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and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40" dirty="0">
                <a:solidFill>
                  <a:srgbClr val="A31515"/>
                </a:solidFill>
                <a:latin typeface="Menlo"/>
                <a:cs typeface="Menlo"/>
              </a:rPr>
              <a:t>then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sell?</a:t>
            </a:r>
            <a:r>
              <a:rPr sz="1100" spc="-15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100" spc="-25" dirty="0">
                <a:latin typeface="Menlo"/>
                <a:cs typeface="Menlo"/>
              </a:rPr>
              <a:t>;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75"/>
              </a:lnSpc>
            </a:pPr>
            <a:r>
              <a:rPr sz="1100" dirty="0">
                <a:latin typeface="Menlo"/>
                <a:cs typeface="Menlo"/>
              </a:rPr>
              <a:t>cin</a:t>
            </a:r>
            <a:r>
              <a:rPr sz="1100" spc="-90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100" spc="-8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ns;</a:t>
            </a:r>
            <a:endParaRPr sz="11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4325111"/>
            <a:ext cx="366839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share.</a:t>
            </a:r>
            <a:endParaRPr sz="1100">
              <a:latin typeface="Menlo"/>
              <a:cs typeface="Menlo"/>
            </a:endParaRPr>
          </a:p>
          <a:p>
            <a:pPr marL="12700" marR="5080">
              <a:lnSpc>
                <a:spcPts val="1200"/>
              </a:lnSpc>
              <a:spcBef>
                <a:spcPts val="125"/>
              </a:spcBef>
            </a:pPr>
            <a:r>
              <a:rPr sz="1100" dirty="0">
                <a:latin typeface="Menlo"/>
                <a:cs typeface="Menlo"/>
              </a:rPr>
              <a:t>cout</a:t>
            </a:r>
            <a:r>
              <a:rPr sz="1100" spc="-114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100" spc="-110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price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did</a:t>
            </a:r>
            <a:r>
              <a:rPr sz="1100" spc="-114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you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pay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for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40" dirty="0">
                <a:solidFill>
                  <a:srgbClr val="A31515"/>
                </a:solidFill>
                <a:latin typeface="Menlo"/>
                <a:cs typeface="Menlo"/>
              </a:rPr>
              <a:t>stock </a:t>
            </a:r>
            <a:r>
              <a:rPr sz="1100" spc="-5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100">
              <a:latin typeface="Menlo"/>
              <a:cs typeface="Menlo"/>
            </a:endParaRPr>
          </a:p>
          <a:p>
            <a:pPr marL="12700" marR="2268220">
              <a:lnSpc>
                <a:spcPts val="1200"/>
              </a:lnSpc>
              <a:spcBef>
                <a:spcPts val="120"/>
              </a:spcBef>
            </a:pP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100" spc="-10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"per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Menlo"/>
                <a:cs typeface="Menlo"/>
              </a:rPr>
              <a:t>share?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3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100" spc="-35" dirty="0">
                <a:latin typeface="Menlo"/>
                <a:cs typeface="Menlo"/>
              </a:rPr>
              <a:t>; </a:t>
            </a:r>
            <a:r>
              <a:rPr sz="1100" dirty="0">
                <a:latin typeface="Menlo"/>
                <a:cs typeface="Menlo"/>
              </a:rPr>
              <a:t>cin</a:t>
            </a:r>
            <a:r>
              <a:rPr sz="1100" spc="-90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100" spc="-8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pp;</a:t>
            </a:r>
            <a:endParaRPr sz="11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5291328"/>
            <a:ext cx="367220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commission.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Menlo"/>
                <a:cs typeface="Menlo"/>
              </a:rPr>
              <a:t>cout</a:t>
            </a:r>
            <a:r>
              <a:rPr sz="1100" spc="-114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100" spc="-110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Menlo"/>
                <a:cs typeface="Menlo"/>
              </a:rPr>
              <a:t>purchase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A31515"/>
                </a:solidFill>
                <a:latin typeface="Menlo"/>
                <a:cs typeface="Menlo"/>
              </a:rPr>
              <a:t>commission?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100" spc="-25" dirty="0">
                <a:latin typeface="Menlo"/>
                <a:cs typeface="Menlo"/>
              </a:rPr>
              <a:t>;</a:t>
            </a:r>
            <a:endParaRPr sz="11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6041" y="173228"/>
            <a:ext cx="42608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share?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sp;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6041" y="907795"/>
            <a:ext cx="38925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commission?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sc;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6041" y="1645411"/>
            <a:ext cx="315595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loss.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prof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profit(ns,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pp,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pc,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sp,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0" dirty="0">
                <a:latin typeface="Menlo"/>
                <a:cs typeface="Menlo"/>
              </a:rPr>
              <a:t>sc);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6041" y="2191003"/>
            <a:ext cx="453707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result.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from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stock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$"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setprecision(2)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fixed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showpoint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prof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6041" y="3105403"/>
            <a:ext cx="8547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6041" y="3651504"/>
            <a:ext cx="4805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arguments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46041" y="3968496"/>
            <a:ext cx="4805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shares,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share,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paid,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share,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paid.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46041" y="4453128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(or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loss)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from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stock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46041" y="4605528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46041" y="4934204"/>
            <a:ext cx="4260850" cy="5772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profit(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ns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pp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solidFill>
                  <a:srgbClr val="808080"/>
                </a:solidFill>
                <a:latin typeface="Menlo"/>
                <a:cs typeface="Menlo"/>
              </a:rPr>
              <a:t>pc</a:t>
            </a:r>
            <a:r>
              <a:rPr sz="1200" spc="-25" dirty="0">
                <a:latin typeface="Menlo"/>
                <a:cs typeface="Menlo"/>
              </a:rPr>
              <a:t>,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sp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solidFill>
                  <a:srgbClr val="808080"/>
                </a:solidFill>
                <a:latin typeface="Menlo"/>
                <a:cs typeface="Menlo"/>
              </a:rPr>
              <a:t>sc</a:t>
            </a:r>
            <a:r>
              <a:rPr sz="1200" spc="-25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58741" y="55067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78027"/>
            <a:ext cx="490537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639" y="12395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581403"/>
            <a:ext cx="94678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21539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495803"/>
            <a:ext cx="8547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3340" y="630427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0925" y="819403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340" y="819403"/>
            <a:ext cx="43529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kineticEnergy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42475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mass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kilograms)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velocity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meters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second)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30832" y="1188211"/>
            <a:ext cx="11747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3340" y="1544828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1740" y="173228"/>
            <a:ext cx="42608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share.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price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share?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 </a:t>
            </a: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sp;</a:t>
            </a:r>
            <a:endParaRPr sz="1200">
              <a:latin typeface="Menlo"/>
              <a:cs typeface="Menl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140" y="5618347"/>
            <a:ext cx="835025" cy="1885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latin typeface="Menlo"/>
                <a:cs typeface="Menlo"/>
              </a:rPr>
              <a:t>cin</a:t>
            </a:r>
            <a:r>
              <a:rPr sz="1100" spc="-90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100" spc="-8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pc;</a:t>
            </a:r>
            <a:endParaRPr sz="1100">
              <a:latin typeface="Menlo"/>
              <a:cs typeface="Menl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1740" y="5694950"/>
            <a:ext cx="11747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1740" y="907795"/>
            <a:ext cx="38925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sales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commission.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commission?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25" dirty="0">
                <a:latin typeface="Menlo"/>
                <a:cs typeface="Menlo"/>
              </a:rPr>
              <a:t>sc;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1740" y="1645411"/>
            <a:ext cx="315595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loss.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prof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=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profit(ns,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pp,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pc,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sp,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0" dirty="0">
                <a:latin typeface="Menlo"/>
                <a:cs typeface="Menlo"/>
              </a:rPr>
              <a:t>sc);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40" y="2191003"/>
            <a:ext cx="453707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result.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profit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from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sale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stock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$"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setprecision(2)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fixed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showpoint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prof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1740" y="3105403"/>
            <a:ext cx="8547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40" y="3651504"/>
            <a:ext cx="4805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arguments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1740" y="3968496"/>
            <a:ext cx="4805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shares,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share,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paid,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share,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paid.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1740" y="4453128"/>
            <a:ext cx="4805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255" algn="l"/>
              </a:tabLst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(or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loss)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from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stock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as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double.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1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1740" y="4605528"/>
            <a:ext cx="4801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7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30" dirty="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740" y="4961635"/>
            <a:ext cx="4260850" cy="7543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profit(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ns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pp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solidFill>
                  <a:srgbClr val="808080"/>
                </a:solidFill>
                <a:latin typeface="Menlo"/>
                <a:cs typeface="Menlo"/>
              </a:rPr>
              <a:t>pc</a:t>
            </a:r>
            <a:r>
              <a:rPr sz="1200" spc="-25" dirty="0">
                <a:latin typeface="Menlo"/>
                <a:cs typeface="Menlo"/>
              </a:rPr>
              <a:t>,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sp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25" dirty="0">
                <a:solidFill>
                  <a:srgbClr val="808080"/>
                </a:solidFill>
                <a:latin typeface="Menlo"/>
                <a:cs typeface="Menlo"/>
              </a:rPr>
              <a:t>sc</a:t>
            </a:r>
            <a:r>
              <a:rPr sz="1200" spc="-25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dirty="0">
                <a:latin typeface="Menlo"/>
                <a:cs typeface="Menlo"/>
              </a:rPr>
              <a:t>((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ns</a:t>
            </a:r>
            <a:r>
              <a:rPr sz="1200" spc="5" dirty="0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*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sp</a:t>
            </a:r>
            <a:r>
              <a:rPr sz="1200" dirty="0">
                <a:latin typeface="Menlo"/>
                <a:cs typeface="Menlo"/>
              </a:rPr>
              <a:t>)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-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sc</a:t>
            </a:r>
            <a:r>
              <a:rPr sz="1200" dirty="0">
                <a:latin typeface="Menlo"/>
                <a:cs typeface="Menlo"/>
              </a:rPr>
              <a:t>)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-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((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ns</a:t>
            </a:r>
            <a:r>
              <a:rPr sz="1200" spc="5" dirty="0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*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pp</a:t>
            </a:r>
            <a:r>
              <a:rPr sz="1200" dirty="0">
                <a:latin typeface="Menlo"/>
                <a:cs typeface="Menlo"/>
              </a:rPr>
              <a:t>)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+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808080"/>
                </a:solidFill>
                <a:latin typeface="Menlo"/>
                <a:cs typeface="Menlo"/>
              </a:rPr>
              <a:t>pc</a:t>
            </a:r>
            <a:r>
              <a:rPr sz="1200" spc="-20" dirty="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326135"/>
            <a:ext cx="366839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100" spc="-8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20:</a:t>
            </a:r>
            <a:r>
              <a:rPr sz="1100" spc="-8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40" dirty="0">
                <a:solidFill>
                  <a:srgbClr val="008000"/>
                </a:solidFill>
                <a:latin typeface="Menlo"/>
                <a:cs typeface="Menlo"/>
              </a:rPr>
              <a:t>Stock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endParaRPr sz="11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140" y="807719"/>
            <a:ext cx="1644650" cy="5105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170"/>
              </a:spcBef>
            </a:pPr>
            <a:r>
              <a:rPr sz="1100" spc="-10" dirty="0">
                <a:solidFill>
                  <a:srgbClr val="808080"/>
                </a:solidFill>
                <a:latin typeface="Menlo"/>
                <a:cs typeface="Menlo"/>
              </a:rPr>
              <a:t>#include</a:t>
            </a:r>
            <a:r>
              <a:rPr sz="1100" spc="-145" dirty="0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100" spc="-10" dirty="0">
                <a:solidFill>
                  <a:srgbClr val="808080"/>
                </a:solidFill>
                <a:latin typeface="Menlo"/>
                <a:cs typeface="Menlo"/>
              </a:rPr>
              <a:t>#include</a:t>
            </a:r>
            <a:r>
              <a:rPr sz="1100" spc="-145" dirty="0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Menlo"/>
                <a:cs typeface="Menlo"/>
              </a:rPr>
              <a:t>&lt;iomanip&gt; </a:t>
            </a:r>
            <a:r>
              <a:rPr sz="1100" dirty="0">
                <a:solidFill>
                  <a:srgbClr val="0000FF"/>
                </a:solidFill>
                <a:latin typeface="Menlo"/>
                <a:cs typeface="Menlo"/>
              </a:rPr>
              <a:t>using</a:t>
            </a:r>
            <a:r>
              <a:rPr sz="1100" spc="-120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Menlo"/>
                <a:cs typeface="Menlo"/>
              </a:rPr>
              <a:t>namespace</a:t>
            </a:r>
            <a:r>
              <a:rPr sz="1100" spc="-110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40" dirty="0">
                <a:latin typeface="Menlo"/>
                <a:cs typeface="Menlo"/>
              </a:rPr>
              <a:t>std;</a:t>
            </a:r>
            <a:endParaRPr sz="11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140" y="1441703"/>
            <a:ext cx="36722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2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100">
              <a:latin typeface="Menlo"/>
              <a:cs typeface="Menlo"/>
            </a:endParaRPr>
          </a:p>
          <a:p>
            <a:pPr marL="12700" marR="5080">
              <a:lnSpc>
                <a:spcPts val="1200"/>
              </a:lnSpc>
              <a:spcBef>
                <a:spcPts val="140"/>
              </a:spcBef>
            </a:pP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0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profit(</a:t>
            </a:r>
            <a:r>
              <a:rPr sz="1100" spc="-25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25" dirty="0">
                <a:latin typeface="Menlo"/>
                <a:cs typeface="Menlo"/>
              </a:rPr>
              <a:t>,</a:t>
            </a:r>
            <a:r>
              <a:rPr sz="1100" spc="-100" dirty="0"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0" dirty="0">
                <a:latin typeface="Menlo"/>
                <a:cs typeface="Menlo"/>
              </a:rPr>
              <a:t>,</a:t>
            </a:r>
            <a:r>
              <a:rPr sz="1100" spc="-100" dirty="0"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0" dirty="0">
                <a:latin typeface="Menlo"/>
                <a:cs typeface="Menlo"/>
              </a:rPr>
              <a:t>,</a:t>
            </a:r>
            <a:r>
              <a:rPr sz="1100" spc="-100" dirty="0">
                <a:latin typeface="Menlo"/>
                <a:cs typeface="Menlo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35" dirty="0">
                <a:latin typeface="Menlo"/>
                <a:cs typeface="Menlo"/>
              </a:rPr>
              <a:t>,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0" dirty="0">
                <a:latin typeface="Menlo"/>
                <a:cs typeface="Menlo"/>
              </a:rPr>
              <a:t>);</a:t>
            </a:r>
            <a:endParaRPr sz="11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140" y="2090928"/>
            <a:ext cx="996950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100" spc="-100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10" dirty="0">
                <a:latin typeface="Menlo"/>
                <a:cs typeface="Menlo"/>
              </a:rPr>
              <a:t>main()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Menlo"/>
                <a:cs typeface="Menlo"/>
              </a:rPr>
              <a:t>{</a:t>
            </a:r>
            <a:endParaRPr sz="1100">
              <a:latin typeface="Menlo"/>
              <a:cs typeface="Menlo"/>
            </a:endParaRPr>
          </a:p>
          <a:p>
            <a:pPr marL="12700" marR="5080">
              <a:lnSpc>
                <a:spcPct val="95600"/>
              </a:lnSpc>
              <a:spcBef>
                <a:spcPts val="45"/>
              </a:spcBef>
            </a:pPr>
            <a:r>
              <a:rPr sz="11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100" spc="-100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ns;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4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sp;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4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sc;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4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pp;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4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pc; </a:t>
            </a:r>
            <a:r>
              <a:rPr sz="11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100" spc="-114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100" spc="-40" dirty="0">
                <a:latin typeface="Menlo"/>
                <a:cs typeface="Menlo"/>
              </a:rPr>
              <a:t>prof;</a:t>
            </a:r>
            <a:endParaRPr sz="11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5577" y="2407920"/>
            <a:ext cx="221170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8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shares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r>
              <a:rPr sz="1100" spc="-10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2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2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share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commission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Profit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from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008000"/>
                </a:solidFill>
                <a:latin typeface="Menlo"/>
                <a:cs typeface="Menlo"/>
              </a:rPr>
              <a:t>sale</a:t>
            </a:r>
            <a:endParaRPr sz="11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140" y="3526535"/>
            <a:ext cx="366839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sz="1100" spc="-9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sz="1100" spc="-9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shares.</a:t>
            </a:r>
            <a:endParaRPr sz="1100">
              <a:latin typeface="Menlo"/>
              <a:cs typeface="Menlo"/>
            </a:endParaRPr>
          </a:p>
          <a:p>
            <a:pPr marL="12700" marR="5080">
              <a:lnSpc>
                <a:spcPts val="1200"/>
              </a:lnSpc>
              <a:spcBef>
                <a:spcPts val="125"/>
              </a:spcBef>
            </a:pPr>
            <a:r>
              <a:rPr sz="1100" dirty="0">
                <a:latin typeface="Menlo"/>
                <a:cs typeface="Menlo"/>
              </a:rPr>
              <a:t>cout</a:t>
            </a:r>
            <a:r>
              <a:rPr sz="1100" spc="-110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100" spc="-10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"How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many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Menlo"/>
                <a:cs typeface="Menlo"/>
              </a:rPr>
              <a:t>shares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did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you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buy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and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40" dirty="0">
                <a:solidFill>
                  <a:srgbClr val="A31515"/>
                </a:solidFill>
                <a:latin typeface="Menlo"/>
                <a:cs typeface="Menlo"/>
              </a:rPr>
              <a:t>then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sell?</a:t>
            </a:r>
            <a:r>
              <a:rPr sz="1100" spc="-15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100" spc="-25" dirty="0">
                <a:latin typeface="Menlo"/>
                <a:cs typeface="Menlo"/>
              </a:rPr>
              <a:t>;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75"/>
              </a:lnSpc>
            </a:pPr>
            <a:r>
              <a:rPr sz="1100" dirty="0">
                <a:latin typeface="Menlo"/>
                <a:cs typeface="Menlo"/>
              </a:rPr>
              <a:t>cin</a:t>
            </a:r>
            <a:r>
              <a:rPr sz="1100" spc="-90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100" spc="-8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ns;</a:t>
            </a:r>
            <a:endParaRPr sz="1100">
              <a:latin typeface="Menlo"/>
              <a:cs typeface="Menl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140" y="4325111"/>
            <a:ext cx="366839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price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100" spc="-110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share.</a:t>
            </a:r>
            <a:endParaRPr sz="1100">
              <a:latin typeface="Menlo"/>
              <a:cs typeface="Menlo"/>
            </a:endParaRPr>
          </a:p>
          <a:p>
            <a:pPr marL="12700" marR="5080">
              <a:lnSpc>
                <a:spcPts val="1200"/>
              </a:lnSpc>
              <a:spcBef>
                <a:spcPts val="125"/>
              </a:spcBef>
            </a:pPr>
            <a:r>
              <a:rPr sz="1100" dirty="0">
                <a:latin typeface="Menlo"/>
                <a:cs typeface="Menlo"/>
              </a:rPr>
              <a:t>cout</a:t>
            </a:r>
            <a:r>
              <a:rPr sz="1100" spc="-114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100" spc="-110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price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did</a:t>
            </a:r>
            <a:r>
              <a:rPr sz="1100" spc="-114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you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pay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for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40" dirty="0">
                <a:solidFill>
                  <a:srgbClr val="A31515"/>
                </a:solidFill>
                <a:latin typeface="Menlo"/>
                <a:cs typeface="Menlo"/>
              </a:rPr>
              <a:t>stock </a:t>
            </a:r>
            <a:r>
              <a:rPr sz="1100" spc="-5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100">
              <a:latin typeface="Menlo"/>
              <a:cs typeface="Menlo"/>
            </a:endParaRPr>
          </a:p>
          <a:p>
            <a:pPr marL="12700" marR="2268220">
              <a:lnSpc>
                <a:spcPts val="1200"/>
              </a:lnSpc>
              <a:spcBef>
                <a:spcPts val="120"/>
              </a:spcBef>
            </a:pP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100" spc="-10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"per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Menlo"/>
                <a:cs typeface="Menlo"/>
              </a:rPr>
              <a:t>share?</a:t>
            </a:r>
            <a:r>
              <a:rPr sz="1100" spc="-10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3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100" spc="-35" dirty="0">
                <a:latin typeface="Menlo"/>
                <a:cs typeface="Menlo"/>
              </a:rPr>
              <a:t>; </a:t>
            </a:r>
            <a:r>
              <a:rPr sz="1100" dirty="0">
                <a:latin typeface="Menlo"/>
                <a:cs typeface="Menlo"/>
              </a:rPr>
              <a:t>cin</a:t>
            </a:r>
            <a:r>
              <a:rPr sz="1100" spc="-90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100" spc="-8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spc="-25" dirty="0">
                <a:latin typeface="Menlo"/>
                <a:cs typeface="Menlo"/>
              </a:rPr>
              <a:t>pp;</a:t>
            </a:r>
            <a:endParaRPr sz="1100">
              <a:latin typeface="Menlo"/>
              <a:cs typeface="Menl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1140" y="5291328"/>
            <a:ext cx="367220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100" spc="-114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purchase</a:t>
            </a:r>
            <a:r>
              <a:rPr sz="1100" spc="-10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Menlo"/>
                <a:cs typeface="Menlo"/>
              </a:rPr>
              <a:t>commission.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Menlo"/>
                <a:cs typeface="Menlo"/>
              </a:rPr>
              <a:t>cout</a:t>
            </a:r>
            <a:r>
              <a:rPr sz="1100" spc="-114" dirty="0"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100" spc="-110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"What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was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Menlo"/>
                <a:cs typeface="Menlo"/>
              </a:rPr>
              <a:t>purchase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20" dirty="0">
                <a:solidFill>
                  <a:srgbClr val="A31515"/>
                </a:solidFill>
                <a:latin typeface="Menlo"/>
                <a:cs typeface="Menlo"/>
              </a:rPr>
              <a:t>commission?</a:t>
            </a:r>
            <a:r>
              <a:rPr sz="1100" spc="-110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1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100" spc="-25" dirty="0">
                <a:latin typeface="Menlo"/>
                <a:cs typeface="Menlo"/>
              </a:rPr>
              <a:t>;</a:t>
            </a:r>
            <a:endParaRPr sz="11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78027"/>
            <a:ext cx="490537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3042920">
              <a:lnSpc>
                <a:spcPts val="1390"/>
              </a:lnSpc>
              <a:spcBef>
                <a:spcPts val="140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81403"/>
            <a:ext cx="1959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126996"/>
            <a:ext cx="168021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561975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27000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041396"/>
            <a:ext cx="3616325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mass.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velocity.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ct val="195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energy.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3340" y="630427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0925" y="819403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340" y="819403"/>
            <a:ext cx="43529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kineticEnergy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42475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mass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kilograms)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velocity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meters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second)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30832" y="1188211"/>
            <a:ext cx="11747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3340" y="1544828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78027"/>
            <a:ext cx="490537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3042920">
              <a:lnSpc>
                <a:spcPts val="1390"/>
              </a:lnSpc>
              <a:spcBef>
                <a:spcPts val="140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81403"/>
            <a:ext cx="1959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126996"/>
            <a:ext cx="453771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56197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1577340" algn="l"/>
              </a:tabLst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mass;</a:t>
            </a:r>
            <a:r>
              <a:rPr sz="1200" dirty="0">
                <a:latin typeface="Menlo"/>
                <a:cs typeface="Menlo"/>
              </a:rPr>
              <a:t>	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mass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velocity;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velocity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mass.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34366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779011"/>
            <a:ext cx="2696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velocity.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639" y="39827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324604"/>
            <a:ext cx="3616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639" y="45288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4870195"/>
            <a:ext cx="8547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3340" y="630427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30925" y="819403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3340" y="819403"/>
            <a:ext cx="43529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kineticEnergy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42475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mass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kilograms)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velocity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meters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second)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30832" y="1188211"/>
            <a:ext cx="11747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3340" y="1544828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78027"/>
            <a:ext cx="490537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3042920">
              <a:lnSpc>
                <a:spcPts val="1390"/>
              </a:lnSpc>
              <a:spcBef>
                <a:spcPts val="140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5249942"/>
            <a:ext cx="1498600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joules.\n"</a:t>
            </a:r>
            <a:r>
              <a:rPr sz="1200" spc="-10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39" y="5618750"/>
            <a:ext cx="854710" cy="3797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81403"/>
            <a:ext cx="1959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17856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126996"/>
            <a:ext cx="113030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mass;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2214" y="2495803"/>
            <a:ext cx="260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mass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675635"/>
            <a:ext cx="4721225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velocity;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velocity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mass.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mass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kilograms):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mass;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velocity.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velocity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"(in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meters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second):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velocity;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enlo"/>
              <a:cs typeface="Menlo"/>
            </a:endParaRPr>
          </a:p>
          <a:p>
            <a:pPr marL="12700" marR="925830">
              <a:lnSpc>
                <a:spcPts val="139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energy. </a:t>
            </a: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energy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5050028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5864" y="50749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3340" y="630427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30925" y="819403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3340" y="819403"/>
            <a:ext cx="43529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kineticEnergy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42475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mass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kilograms)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velocity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meters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second)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30832" y="1188211"/>
            <a:ext cx="11747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3340" y="1544828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6040" y="17602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0" dirty="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78027"/>
            <a:ext cx="490537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6,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6: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endParaRPr sz="1200">
              <a:latin typeface="Menlo"/>
              <a:cs typeface="Menlo"/>
            </a:endParaRPr>
          </a:p>
          <a:p>
            <a:pPr marL="12700" marR="3042920">
              <a:lnSpc>
                <a:spcPts val="1390"/>
              </a:lnSpc>
              <a:spcBef>
                <a:spcPts val="140"/>
              </a:spcBef>
            </a:pP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&lt;iostream&gt;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sz="1200" spc="-20" dirty="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939" y="5249942"/>
            <a:ext cx="1498600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A31515"/>
                </a:solidFill>
                <a:latin typeface="Menlo"/>
                <a:cs typeface="Menlo"/>
              </a:rPr>
              <a:t>joules.\n"</a:t>
            </a:r>
            <a:r>
              <a:rPr sz="1200" spc="-10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39" y="5618750"/>
            <a:ext cx="854710" cy="3797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spc="-25" dirty="0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81403"/>
            <a:ext cx="343281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kineticEnergy(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Menlo"/>
                <a:cs typeface="Menlo"/>
              </a:rPr>
              <a:t>double</a:t>
            </a:r>
            <a:r>
              <a:rPr sz="1200" spc="-10" dirty="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126996"/>
            <a:ext cx="113030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sz="1200" spc="5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latin typeface="Menlo"/>
                <a:cs typeface="Menlo"/>
              </a:rPr>
              <a:t>mass;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2214" y="2495803"/>
            <a:ext cx="260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0" dirty="0">
                <a:solidFill>
                  <a:srgbClr val="008000"/>
                </a:solidFill>
                <a:latin typeface="Menlo"/>
                <a:cs typeface="Menlo"/>
              </a:rPr>
              <a:t>mass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675635"/>
            <a:ext cx="4721225" cy="258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velocity;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velocity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mass.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mass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kilograms):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mass;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velocity.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"Enter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velocity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"(in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meters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second):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sz="1200" spc="-25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Menlo"/>
                <a:cs typeface="Menlo"/>
              </a:rPr>
              <a:t>cin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&gt;&gt;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velocity;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enlo"/>
              <a:cs typeface="Menlo"/>
            </a:endParaRPr>
          </a:p>
          <a:p>
            <a:pPr marL="12700" marR="925830">
              <a:lnSpc>
                <a:spcPts val="1390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energy. </a:t>
            </a:r>
            <a:r>
              <a:rPr sz="1200" dirty="0">
                <a:latin typeface="Menlo"/>
                <a:cs typeface="Menlo"/>
              </a:rPr>
              <a:t>cout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energy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A31515"/>
                </a:solidFill>
                <a:latin typeface="Menlo"/>
                <a:cs typeface="Menlo"/>
              </a:rPr>
              <a:t>is</a:t>
            </a:r>
            <a:r>
              <a:rPr sz="1200" spc="5" dirty="0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sz="1200" spc="5" dirty="0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kineticEnergy(mass,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latin typeface="Menlo"/>
                <a:cs typeface="Menlo"/>
              </a:rPr>
              <a:t>velocity)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3340" y="630427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0925" y="819403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340" y="819403"/>
            <a:ext cx="43529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kineticEnergy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4247515" algn="l"/>
              </a:tabLst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accepts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mass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kilograms)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sz="1200" spc="-5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velocity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(in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meters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per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second)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object's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kinetic</a:t>
            </a:r>
            <a:r>
              <a:rPr sz="1200" spc="5" dirty="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energy.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30832" y="1188211"/>
            <a:ext cx="11747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3340" y="1544828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3340" y="1733803"/>
            <a:ext cx="462915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latin typeface="Menlo"/>
                <a:cs typeface="Menlo"/>
              </a:rPr>
              <a:t>kineticEnergy(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mass</a:t>
            </a:r>
            <a:r>
              <a:rPr sz="1200" dirty="0">
                <a:latin typeface="Menlo"/>
                <a:cs typeface="Menlo"/>
              </a:rPr>
              <a:t>,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velocity</a:t>
            </a:r>
            <a:r>
              <a:rPr sz="1200" spc="-10" dirty="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sz="1200" dirty="0">
                <a:latin typeface="Menlo"/>
                <a:cs typeface="Menlo"/>
              </a:rPr>
              <a:t>0.5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*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mass</a:t>
            </a:r>
            <a:r>
              <a:rPr sz="1200" spc="5" dirty="0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sz="1200" dirty="0">
                <a:latin typeface="Menlo"/>
                <a:cs typeface="Menlo"/>
              </a:rPr>
              <a:t>*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808080"/>
                </a:solidFill>
                <a:latin typeface="Menlo"/>
                <a:cs typeface="Menlo"/>
              </a:rPr>
              <a:t>velocity </a:t>
            </a:r>
            <a:r>
              <a:rPr sz="1200" dirty="0">
                <a:latin typeface="Menlo"/>
                <a:cs typeface="Menlo"/>
              </a:rPr>
              <a:t>*</a:t>
            </a:r>
            <a:r>
              <a:rPr sz="1200" spc="5" dirty="0">
                <a:latin typeface="Menlo"/>
                <a:cs typeface="Menlo"/>
              </a:rPr>
              <a:t> </a:t>
            </a:r>
            <a:r>
              <a:rPr sz="1200" spc="-10" dirty="0">
                <a:solidFill>
                  <a:srgbClr val="808080"/>
                </a:solidFill>
                <a:latin typeface="Menlo"/>
                <a:cs typeface="Menlo"/>
              </a:rPr>
              <a:t>velocity</a:t>
            </a:r>
            <a:r>
              <a:rPr sz="1200" spc="-10" dirty="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524000"/>
            <a:ext cx="8227217" cy="39443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6260</Words>
  <Application>Microsoft Office PowerPoint</Application>
  <PresentationFormat>Widescreen</PresentationFormat>
  <Paragraphs>1056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Lucida Grande</vt:lpstr>
      <vt:lpstr>Menlo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Parameters, Prototypes, and Function Headers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Prototypes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Allen Westcott</cp:lastModifiedBy>
  <cp:revision>1</cp:revision>
  <dcterms:created xsi:type="dcterms:W3CDTF">2022-05-24T20:04:44Z</dcterms:created>
  <dcterms:modified xsi:type="dcterms:W3CDTF">2023-01-31T20:29:12Z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LastSaved">
    <vt:filetime>2022-05-24T00:00:00Z</vt:filetime>
  </property>
</Properties>
</file>