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3300" y="335788"/>
            <a:ext cx="1018540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866" y="6578599"/>
            <a:ext cx="12064998" cy="26246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-18795"/>
            <a:ext cx="3575050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20900" y="1163827"/>
            <a:ext cx="7871459" cy="2569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2912" y="6541297"/>
            <a:ext cx="190500" cy="149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84444" y="2996691"/>
            <a:ext cx="1022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70" dirty="0">
                <a:solidFill>
                  <a:srgbClr val="FFFFFF"/>
                </a:solidFill>
                <a:latin typeface="Arial"/>
                <a:cs typeface="Arial"/>
              </a:rPr>
              <a:t>DAY</a:t>
            </a:r>
            <a:r>
              <a:rPr sz="28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07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03712" y="6541297"/>
            <a:ext cx="140970" cy="1498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z="800" spc="-40" dirty="0">
                <a:solidFill>
                  <a:srgbClr val="898989"/>
                </a:solidFill>
                <a:latin typeface="Arial"/>
                <a:cs typeface="Arial"/>
              </a:rPr>
              <a:t>1</a:t>
            </a:fld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4558" y="3551428"/>
            <a:ext cx="222313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56300"/>
              </a:lnSpc>
              <a:spcBef>
                <a:spcPts val="100"/>
              </a:spcBef>
            </a:pPr>
            <a:r>
              <a:rPr sz="1600" spc="-85" dirty="0">
                <a:solidFill>
                  <a:srgbClr val="898989"/>
                </a:solidFill>
                <a:latin typeface="Arial"/>
                <a:cs typeface="Arial"/>
              </a:rPr>
              <a:t>Chapter</a:t>
            </a:r>
            <a:r>
              <a:rPr sz="1600" spc="-65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898989"/>
                </a:solidFill>
                <a:latin typeface="Arial"/>
                <a:cs typeface="Arial"/>
              </a:rPr>
              <a:t>9</a:t>
            </a:r>
            <a:r>
              <a:rPr sz="1600" spc="-65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898989"/>
                </a:solidFill>
                <a:latin typeface="Arial"/>
                <a:cs typeface="Arial"/>
              </a:rPr>
              <a:t>Pointers</a:t>
            </a:r>
            <a:r>
              <a:rPr sz="1600" spc="-65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898989"/>
                </a:solidFill>
                <a:latin typeface="Arial"/>
                <a:cs typeface="Arial"/>
              </a:rPr>
              <a:t>Review, </a:t>
            </a:r>
            <a:r>
              <a:rPr sz="1600" spc="-85" dirty="0">
                <a:solidFill>
                  <a:srgbClr val="898989"/>
                </a:solidFill>
                <a:latin typeface="Arial"/>
                <a:cs typeface="Arial"/>
              </a:rPr>
              <a:t>Chapter</a:t>
            </a:r>
            <a:r>
              <a:rPr sz="1600" spc="-65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898989"/>
                </a:solidFill>
                <a:latin typeface="Arial"/>
                <a:cs typeface="Arial"/>
              </a:rPr>
              <a:t>10</a:t>
            </a:r>
            <a:r>
              <a:rPr sz="1600" spc="-7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898989"/>
                </a:solidFill>
                <a:latin typeface="Arial"/>
                <a:cs typeface="Arial"/>
              </a:rPr>
              <a:t>Strings,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sz="1600" spc="-85" dirty="0">
                <a:solidFill>
                  <a:srgbClr val="898989"/>
                </a:solidFill>
                <a:latin typeface="Arial"/>
                <a:cs typeface="Arial"/>
              </a:rPr>
              <a:t>Chapter</a:t>
            </a:r>
            <a:r>
              <a:rPr sz="1600" spc="-65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898989"/>
                </a:solidFill>
                <a:latin typeface="Arial"/>
                <a:cs typeface="Arial"/>
              </a:rPr>
              <a:t>11</a:t>
            </a:r>
            <a:r>
              <a:rPr sz="1600" spc="-75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898989"/>
                </a:solidFill>
                <a:latin typeface="Arial"/>
                <a:cs typeface="Arial"/>
              </a:rPr>
              <a:t>Structs.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329691"/>
            <a:ext cx="29210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14" dirty="0">
                <a:solidFill>
                  <a:srgbClr val="055C91"/>
                </a:solidFill>
                <a:latin typeface="Arial"/>
                <a:cs typeface="Arial"/>
              </a:rPr>
              <a:t>Dereferencing</a:t>
            </a:r>
            <a:r>
              <a:rPr sz="2200" spc="-7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95" dirty="0">
                <a:solidFill>
                  <a:srgbClr val="055C91"/>
                </a:solidFill>
                <a:latin typeface="Arial"/>
                <a:cs typeface="Arial"/>
              </a:rPr>
              <a:t>Operator</a:t>
            </a:r>
            <a:r>
              <a:rPr sz="2200" spc="-7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55C91"/>
                </a:solidFill>
              </a:rPr>
              <a:t>*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20900" y="1550923"/>
            <a:ext cx="7559675" cy="73279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84150" marR="5080" indent="-171450">
              <a:lnSpc>
                <a:spcPts val="2690"/>
              </a:lnSpc>
              <a:spcBef>
                <a:spcPts val="34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400" spc="-195" dirty="0">
                <a:solidFill>
                  <a:srgbClr val="404040"/>
                </a:solidFill>
                <a:latin typeface="Arial"/>
                <a:cs typeface="Arial"/>
              </a:rPr>
              <a:t>We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404040"/>
                </a:solidFill>
                <a:latin typeface="Arial"/>
                <a:cs typeface="Arial"/>
              </a:rPr>
              <a:t>access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Arial"/>
                <a:cs typeface="Arial"/>
              </a:rPr>
              <a:t>stored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variable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Arial"/>
                <a:cs typeface="Arial"/>
              </a:rPr>
              <a:t>pointed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using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dereferencing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04040"/>
                </a:solidFill>
                <a:latin typeface="Arial"/>
                <a:cs typeface="Arial"/>
              </a:rPr>
              <a:t>operator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Arial"/>
                <a:cs typeface="Arial"/>
              </a:rPr>
              <a:t>(*),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97350" y="3069335"/>
            <a:ext cx="6068695" cy="1338580"/>
            <a:chOff x="4197350" y="3069335"/>
            <a:chExt cx="6068695" cy="1338580"/>
          </a:xfrm>
        </p:grpSpPr>
        <p:sp>
          <p:nvSpPr>
            <p:cNvPr id="5" name="object 5"/>
            <p:cNvSpPr/>
            <p:nvPr/>
          </p:nvSpPr>
          <p:spPr>
            <a:xfrm>
              <a:off x="4197350" y="3335338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7031" y="3346703"/>
              <a:ext cx="716279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384800" y="3335338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9552" y="3346703"/>
              <a:ext cx="865631" cy="6858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572250" y="3335338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83095" y="3069335"/>
              <a:ext cx="1408176" cy="133807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759700" y="3335338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57744" y="3346703"/>
              <a:ext cx="1021079" cy="6858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947150" y="3335338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57488" y="3069335"/>
              <a:ext cx="1408176" cy="133807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983741" y="2915411"/>
            <a:ext cx="1985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Memory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41328" y="2915411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1024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79740" y="2915411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1032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59607" y="3069335"/>
            <a:ext cx="1408175" cy="1338071"/>
          </a:xfrm>
          <a:prstGeom prst="rect">
            <a:avLst/>
          </a:prstGeom>
        </p:spPr>
      </p:pic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041650" y="3328670"/>
          <a:ext cx="7099300" cy="588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8010">
                <a:tc>
                  <a:txBody>
                    <a:bodyPr/>
                    <a:lstStyle/>
                    <a:p>
                      <a:pPr marL="288925">
                        <a:lnSpc>
                          <a:spcPts val="4530"/>
                        </a:lnSpc>
                      </a:pPr>
                      <a:r>
                        <a:rPr sz="4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88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512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4530"/>
                        </a:lnSpc>
                      </a:pPr>
                      <a:r>
                        <a:rPr sz="4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1024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4530"/>
                        </a:lnSpc>
                      </a:pPr>
                      <a:r>
                        <a:rPr sz="4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4269740" y="2915411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1020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12341" y="4094988"/>
            <a:ext cx="2921635" cy="147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71880">
              <a:lnSpc>
                <a:spcPct val="115999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int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100; </a:t>
            </a:r>
            <a:r>
              <a:rPr sz="2000" dirty="0">
                <a:latin typeface="Courier New"/>
                <a:cs typeface="Courier New"/>
              </a:rPr>
              <a:t>int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*p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&amp;a;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21000"/>
              </a:lnSpc>
            </a:pPr>
            <a:r>
              <a:rPr sz="2000" dirty="0">
                <a:latin typeface="Courier New"/>
                <a:cs typeface="Courier New"/>
              </a:rPr>
              <a:t>cout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endl; </a:t>
            </a:r>
            <a:r>
              <a:rPr sz="2000" dirty="0">
                <a:latin typeface="Courier New"/>
                <a:cs typeface="Courier New"/>
              </a:rPr>
              <a:t>cout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&amp;a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endl;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2193291" y="5658987"/>
          <a:ext cx="4788535" cy="655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marR="37465" algn="ctr">
                        <a:lnSpc>
                          <a:spcPts val="2065"/>
                        </a:lnSpc>
                      </a:pPr>
                      <a:r>
                        <a:rPr sz="2000" spc="-20" dirty="0">
                          <a:latin typeface="Courier New"/>
                          <a:cs typeface="Courier New"/>
                        </a:rPr>
                        <a:t>cout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065"/>
                        </a:lnSpc>
                      </a:pPr>
                      <a:r>
                        <a:rPr sz="2000" spc="-25" dirty="0">
                          <a:latin typeface="Courier New"/>
                          <a:cs typeface="Courier New"/>
                        </a:rPr>
                        <a:t>&lt;&lt;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06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&lt;&lt;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*p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&lt;&lt;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2000" spc="-10" dirty="0">
                          <a:latin typeface="Courier New"/>
                          <a:cs typeface="Courier New"/>
                        </a:rPr>
                        <a:t>endl;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R="37465" algn="ctr">
                        <a:lnSpc>
                          <a:spcPts val="2385"/>
                        </a:lnSpc>
                      </a:pPr>
                      <a:r>
                        <a:rPr sz="2000" spc="-20" dirty="0">
                          <a:latin typeface="Courier New"/>
                          <a:cs typeface="Courier New"/>
                        </a:rPr>
                        <a:t>cout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385"/>
                        </a:lnSpc>
                      </a:pPr>
                      <a:r>
                        <a:rPr sz="2000" spc="-25" dirty="0">
                          <a:latin typeface="Courier New"/>
                          <a:cs typeface="Courier New"/>
                        </a:rPr>
                        <a:t>&lt;&lt;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38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&amp;p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endl;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7543800" y="4419601"/>
            <a:ext cx="1254125" cy="2247265"/>
          </a:xfrm>
          <a:prstGeom prst="rect">
            <a:avLst/>
          </a:prstGeom>
          <a:solidFill>
            <a:srgbClr val="D49FFF"/>
          </a:solidFill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2000" dirty="0">
                <a:latin typeface="Arial"/>
                <a:cs typeface="Arial"/>
              </a:rPr>
              <a:t>Result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is: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05"/>
              </a:spcBef>
            </a:pPr>
            <a:r>
              <a:rPr sz="2000" spc="-25" dirty="0">
                <a:latin typeface="Arial"/>
                <a:cs typeface="Arial"/>
              </a:rPr>
              <a:t>100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00"/>
              </a:spcBef>
            </a:pPr>
            <a:r>
              <a:rPr sz="2000" spc="-20" dirty="0">
                <a:latin typeface="Arial"/>
                <a:cs typeface="Arial"/>
              </a:rPr>
              <a:t>1024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05"/>
              </a:spcBef>
            </a:pPr>
            <a:r>
              <a:rPr sz="2000" dirty="0">
                <a:latin typeface="Arial"/>
                <a:cs typeface="Arial"/>
              </a:rPr>
              <a:t>1024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100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05"/>
              </a:spcBef>
            </a:pPr>
            <a:r>
              <a:rPr sz="2000" spc="-20" dirty="0">
                <a:latin typeface="Arial"/>
                <a:cs typeface="Arial"/>
              </a:rPr>
              <a:t>1032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978525" y="3090929"/>
            <a:ext cx="2390775" cy="228600"/>
          </a:xfrm>
          <a:custGeom>
            <a:avLst/>
            <a:gdLst/>
            <a:ahLst/>
            <a:cxnLst/>
            <a:rect l="l" t="t" r="r" b="b"/>
            <a:pathLst>
              <a:path w="2390775" h="228600">
                <a:moveTo>
                  <a:pt x="2357965" y="220693"/>
                </a:moveTo>
                <a:lnTo>
                  <a:pt x="2359263" y="228100"/>
                </a:lnTo>
                <a:lnTo>
                  <a:pt x="2389139" y="222862"/>
                </a:lnTo>
                <a:lnTo>
                  <a:pt x="2359092" y="222862"/>
                </a:lnTo>
                <a:lnTo>
                  <a:pt x="2357965" y="220693"/>
                </a:lnTo>
                <a:close/>
              </a:path>
              <a:path w="2390775" h="228600">
                <a:moveTo>
                  <a:pt x="105630" y="99226"/>
                </a:moveTo>
                <a:lnTo>
                  <a:pt x="0" y="226945"/>
                </a:lnTo>
                <a:lnTo>
                  <a:pt x="158490" y="178462"/>
                </a:lnTo>
                <a:lnTo>
                  <a:pt x="147616" y="162162"/>
                </a:lnTo>
                <a:lnTo>
                  <a:pt x="125300" y="162162"/>
                </a:lnTo>
                <a:lnTo>
                  <a:pt x="112407" y="133148"/>
                </a:lnTo>
                <a:lnTo>
                  <a:pt x="124661" y="127753"/>
                </a:lnTo>
                <a:lnTo>
                  <a:pt x="105630" y="99226"/>
                </a:lnTo>
                <a:close/>
              </a:path>
              <a:path w="2390775" h="228600">
                <a:moveTo>
                  <a:pt x="2357542" y="218283"/>
                </a:moveTo>
                <a:lnTo>
                  <a:pt x="2357965" y="220693"/>
                </a:lnTo>
                <a:lnTo>
                  <a:pt x="2359092" y="222862"/>
                </a:lnTo>
                <a:lnTo>
                  <a:pt x="2357542" y="218283"/>
                </a:lnTo>
                <a:close/>
              </a:path>
              <a:path w="2390775" h="228600">
                <a:moveTo>
                  <a:pt x="2389777" y="218283"/>
                </a:moveTo>
                <a:lnTo>
                  <a:pt x="2357542" y="218283"/>
                </a:lnTo>
                <a:lnTo>
                  <a:pt x="2359092" y="222862"/>
                </a:lnTo>
                <a:lnTo>
                  <a:pt x="2389139" y="222862"/>
                </a:lnTo>
                <a:lnTo>
                  <a:pt x="2390537" y="222617"/>
                </a:lnTo>
                <a:lnTo>
                  <a:pt x="2389777" y="218283"/>
                </a:lnTo>
                <a:close/>
              </a:path>
              <a:path w="2390775" h="228600">
                <a:moveTo>
                  <a:pt x="2354839" y="214679"/>
                </a:moveTo>
                <a:lnTo>
                  <a:pt x="2357965" y="220693"/>
                </a:lnTo>
                <a:lnTo>
                  <a:pt x="2357542" y="218283"/>
                </a:lnTo>
                <a:lnTo>
                  <a:pt x="2389777" y="218283"/>
                </a:lnTo>
                <a:lnTo>
                  <a:pt x="2389388" y="216067"/>
                </a:lnTo>
                <a:lnTo>
                  <a:pt x="2356027" y="216067"/>
                </a:lnTo>
                <a:lnTo>
                  <a:pt x="2354839" y="214679"/>
                </a:lnTo>
                <a:close/>
              </a:path>
              <a:path w="2390775" h="228600">
                <a:moveTo>
                  <a:pt x="2354000" y="213065"/>
                </a:moveTo>
                <a:lnTo>
                  <a:pt x="2354839" y="214679"/>
                </a:lnTo>
                <a:lnTo>
                  <a:pt x="2356027" y="216067"/>
                </a:lnTo>
                <a:lnTo>
                  <a:pt x="2354000" y="213065"/>
                </a:lnTo>
                <a:close/>
              </a:path>
              <a:path w="2390775" h="228600">
                <a:moveTo>
                  <a:pt x="2388862" y="213065"/>
                </a:moveTo>
                <a:lnTo>
                  <a:pt x="2354000" y="213065"/>
                </a:lnTo>
                <a:lnTo>
                  <a:pt x="2356027" y="216067"/>
                </a:lnTo>
                <a:lnTo>
                  <a:pt x="2389388" y="216067"/>
                </a:lnTo>
                <a:lnTo>
                  <a:pt x="2388862" y="213065"/>
                </a:lnTo>
                <a:close/>
              </a:path>
              <a:path w="2390775" h="228600">
                <a:moveTo>
                  <a:pt x="2348516" y="207292"/>
                </a:moveTo>
                <a:lnTo>
                  <a:pt x="2354839" y="214679"/>
                </a:lnTo>
                <a:lnTo>
                  <a:pt x="2354000" y="213065"/>
                </a:lnTo>
                <a:lnTo>
                  <a:pt x="2388862" y="213065"/>
                </a:lnTo>
                <a:lnTo>
                  <a:pt x="2388535" y="211203"/>
                </a:lnTo>
                <a:lnTo>
                  <a:pt x="2388012" y="209659"/>
                </a:lnTo>
                <a:lnTo>
                  <a:pt x="2387214" y="208122"/>
                </a:lnTo>
                <a:lnTo>
                  <a:pt x="2349501" y="208122"/>
                </a:lnTo>
                <a:lnTo>
                  <a:pt x="2348516" y="207292"/>
                </a:lnTo>
                <a:close/>
              </a:path>
              <a:path w="2390775" h="228600">
                <a:moveTo>
                  <a:pt x="2347675" y="206308"/>
                </a:moveTo>
                <a:lnTo>
                  <a:pt x="2348516" y="207292"/>
                </a:lnTo>
                <a:lnTo>
                  <a:pt x="2349501" y="208122"/>
                </a:lnTo>
                <a:lnTo>
                  <a:pt x="2347675" y="206308"/>
                </a:lnTo>
                <a:close/>
              </a:path>
              <a:path w="2390775" h="228600">
                <a:moveTo>
                  <a:pt x="2386271" y="206308"/>
                </a:moveTo>
                <a:lnTo>
                  <a:pt x="2347675" y="206308"/>
                </a:lnTo>
                <a:lnTo>
                  <a:pt x="2349501" y="208122"/>
                </a:lnTo>
                <a:lnTo>
                  <a:pt x="2387214" y="208122"/>
                </a:lnTo>
                <a:lnTo>
                  <a:pt x="2386271" y="206308"/>
                </a:lnTo>
                <a:close/>
              </a:path>
              <a:path w="2390775" h="228600">
                <a:moveTo>
                  <a:pt x="1766078" y="31748"/>
                </a:moveTo>
                <a:lnTo>
                  <a:pt x="1187278" y="31748"/>
                </a:lnTo>
                <a:lnTo>
                  <a:pt x="1298125" y="32943"/>
                </a:lnTo>
                <a:lnTo>
                  <a:pt x="1408112" y="36433"/>
                </a:lnTo>
                <a:lnTo>
                  <a:pt x="1516364" y="42064"/>
                </a:lnTo>
                <a:lnTo>
                  <a:pt x="1622004" y="49684"/>
                </a:lnTo>
                <a:lnTo>
                  <a:pt x="1724237" y="59146"/>
                </a:lnTo>
                <a:lnTo>
                  <a:pt x="1773730" y="64513"/>
                </a:lnTo>
                <a:lnTo>
                  <a:pt x="1822022" y="70279"/>
                </a:lnTo>
                <a:lnTo>
                  <a:pt x="1869000" y="76427"/>
                </a:lnTo>
                <a:lnTo>
                  <a:pt x="1914555" y="82934"/>
                </a:lnTo>
                <a:lnTo>
                  <a:pt x="1958576" y="89782"/>
                </a:lnTo>
                <a:lnTo>
                  <a:pt x="2000951" y="96951"/>
                </a:lnTo>
                <a:lnTo>
                  <a:pt x="2041566" y="104419"/>
                </a:lnTo>
                <a:lnTo>
                  <a:pt x="2080312" y="112166"/>
                </a:lnTo>
                <a:lnTo>
                  <a:pt x="2151729" y="128409"/>
                </a:lnTo>
                <a:lnTo>
                  <a:pt x="2214262" y="145487"/>
                </a:lnTo>
                <a:lnTo>
                  <a:pt x="2266920" y="163163"/>
                </a:lnTo>
                <a:lnTo>
                  <a:pt x="2308598" y="181071"/>
                </a:lnTo>
                <a:lnTo>
                  <a:pt x="2348516" y="207292"/>
                </a:lnTo>
                <a:lnTo>
                  <a:pt x="2347675" y="206308"/>
                </a:lnTo>
                <a:lnTo>
                  <a:pt x="2386271" y="206308"/>
                </a:lnTo>
                <a:lnTo>
                  <a:pt x="2381615" y="197349"/>
                </a:lnTo>
                <a:lnTo>
                  <a:pt x="2342438" y="163419"/>
                </a:lnTo>
                <a:lnTo>
                  <a:pt x="2302558" y="143314"/>
                </a:lnTo>
                <a:lnTo>
                  <a:pt x="2252539" y="124357"/>
                </a:lnTo>
                <a:lnTo>
                  <a:pt x="2192925" y="106338"/>
                </a:lnTo>
                <a:lnTo>
                  <a:pt x="2124417" y="89282"/>
                </a:lnTo>
                <a:lnTo>
                  <a:pt x="2087069" y="81144"/>
                </a:lnTo>
                <a:lnTo>
                  <a:pt x="2047794" y="73286"/>
                </a:lnTo>
                <a:lnTo>
                  <a:pt x="2006693" y="65725"/>
                </a:lnTo>
                <a:lnTo>
                  <a:pt x="1963873" y="58477"/>
                </a:lnTo>
                <a:lnTo>
                  <a:pt x="1919437" y="51562"/>
                </a:lnTo>
                <a:lnTo>
                  <a:pt x="1873491" y="44996"/>
                </a:lnTo>
                <a:lnTo>
                  <a:pt x="1826141" y="38798"/>
                </a:lnTo>
                <a:lnTo>
                  <a:pt x="1777495" y="32986"/>
                </a:lnTo>
                <a:lnTo>
                  <a:pt x="1766078" y="31748"/>
                </a:lnTo>
                <a:close/>
              </a:path>
              <a:path w="2390775" h="228600">
                <a:moveTo>
                  <a:pt x="124661" y="127753"/>
                </a:moveTo>
                <a:lnTo>
                  <a:pt x="112407" y="133148"/>
                </a:lnTo>
                <a:lnTo>
                  <a:pt x="125300" y="162162"/>
                </a:lnTo>
                <a:lnTo>
                  <a:pt x="142472" y="154451"/>
                </a:lnTo>
                <a:lnTo>
                  <a:pt x="124661" y="127753"/>
                </a:lnTo>
                <a:close/>
              </a:path>
              <a:path w="2390775" h="228600">
                <a:moveTo>
                  <a:pt x="142472" y="154451"/>
                </a:moveTo>
                <a:lnTo>
                  <a:pt x="125300" y="162162"/>
                </a:lnTo>
                <a:lnTo>
                  <a:pt x="147616" y="162162"/>
                </a:lnTo>
                <a:lnTo>
                  <a:pt x="142472" y="154451"/>
                </a:lnTo>
                <a:close/>
              </a:path>
              <a:path w="2390775" h="228600">
                <a:moveTo>
                  <a:pt x="1187622" y="0"/>
                </a:moveTo>
                <a:lnTo>
                  <a:pt x="1076098" y="1211"/>
                </a:lnTo>
                <a:lnTo>
                  <a:pt x="965455" y="4748"/>
                </a:lnTo>
                <a:lnTo>
                  <a:pt x="856562" y="10455"/>
                </a:lnTo>
                <a:lnTo>
                  <a:pt x="750282" y="18180"/>
                </a:lnTo>
                <a:lnTo>
                  <a:pt x="647477" y="27766"/>
                </a:lnTo>
                <a:lnTo>
                  <a:pt x="597564" y="33218"/>
                </a:lnTo>
                <a:lnTo>
                  <a:pt x="548923" y="39070"/>
                </a:lnTo>
                <a:lnTo>
                  <a:pt x="501580" y="45312"/>
                </a:lnTo>
                <a:lnTo>
                  <a:pt x="455642" y="51923"/>
                </a:lnTo>
                <a:lnTo>
                  <a:pt x="411217" y="58887"/>
                </a:lnTo>
                <a:lnTo>
                  <a:pt x="368410" y="66184"/>
                </a:lnTo>
                <a:lnTo>
                  <a:pt x="327327" y="73797"/>
                </a:lnTo>
                <a:lnTo>
                  <a:pt x="288074" y="81705"/>
                </a:lnTo>
                <a:lnTo>
                  <a:pt x="250753" y="89894"/>
                </a:lnTo>
                <a:lnTo>
                  <a:pt x="182323" y="107044"/>
                </a:lnTo>
                <a:lnTo>
                  <a:pt x="124661" y="127753"/>
                </a:lnTo>
                <a:lnTo>
                  <a:pt x="142472" y="154451"/>
                </a:lnTo>
                <a:lnTo>
                  <a:pt x="160233" y="146476"/>
                </a:lnTo>
                <a:lnTo>
                  <a:pt x="190386" y="137753"/>
                </a:lnTo>
                <a:lnTo>
                  <a:pt x="257559" y="120905"/>
                </a:lnTo>
                <a:lnTo>
                  <a:pt x="333113" y="105015"/>
                </a:lnTo>
                <a:lnTo>
                  <a:pt x="373747" y="97482"/>
                </a:lnTo>
                <a:lnTo>
                  <a:pt x="416135" y="90255"/>
                </a:lnTo>
                <a:lnTo>
                  <a:pt x="460166" y="83350"/>
                </a:lnTo>
                <a:lnTo>
                  <a:pt x="505731" y="76789"/>
                </a:lnTo>
                <a:lnTo>
                  <a:pt x="552716" y="70592"/>
                </a:lnTo>
                <a:lnTo>
                  <a:pt x="601012" y="64780"/>
                </a:lnTo>
                <a:lnTo>
                  <a:pt x="650426" y="59378"/>
                </a:lnTo>
                <a:lnTo>
                  <a:pt x="752585" y="49846"/>
                </a:lnTo>
                <a:lnTo>
                  <a:pt x="858225" y="42162"/>
                </a:lnTo>
                <a:lnTo>
                  <a:pt x="966471" y="36482"/>
                </a:lnTo>
                <a:lnTo>
                  <a:pt x="1076444" y="32959"/>
                </a:lnTo>
                <a:lnTo>
                  <a:pt x="1187278" y="31748"/>
                </a:lnTo>
                <a:lnTo>
                  <a:pt x="1766078" y="31748"/>
                </a:lnTo>
                <a:lnTo>
                  <a:pt x="1727659" y="27581"/>
                </a:lnTo>
                <a:lnTo>
                  <a:pt x="1624930" y="18069"/>
                </a:lnTo>
                <a:lnTo>
                  <a:pt x="1518649" y="10397"/>
                </a:lnTo>
                <a:lnTo>
                  <a:pt x="1409763" y="4725"/>
                </a:lnTo>
                <a:lnTo>
                  <a:pt x="1299132" y="1209"/>
                </a:lnTo>
                <a:lnTo>
                  <a:pt x="1187622" y="0"/>
                </a:lnTo>
                <a:close/>
              </a:path>
            </a:pathLst>
          </a:custGeom>
          <a:solidFill>
            <a:srgbClr val="055C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869940" y="3982211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26" name="object 26"/>
          <p:cNvSpPr txBox="1"/>
          <p:nvPr/>
        </p:nvSpPr>
        <p:spPr>
          <a:xfrm>
            <a:off x="8232140" y="3982211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21564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65" dirty="0">
                <a:solidFill>
                  <a:srgbClr val="055C91"/>
                </a:solidFill>
                <a:latin typeface="Arial"/>
                <a:cs typeface="Arial"/>
              </a:rPr>
              <a:t>Don’t</a:t>
            </a:r>
            <a:r>
              <a:rPr sz="2200" spc="-8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95" dirty="0">
                <a:solidFill>
                  <a:srgbClr val="055C91"/>
                </a:solidFill>
                <a:latin typeface="Arial"/>
                <a:cs typeface="Arial"/>
              </a:rPr>
              <a:t>get</a:t>
            </a:r>
            <a:r>
              <a:rPr sz="2200" spc="-8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00" dirty="0">
                <a:solidFill>
                  <a:srgbClr val="055C91"/>
                </a:solidFill>
                <a:latin typeface="Arial"/>
                <a:cs typeface="Arial"/>
              </a:rPr>
              <a:t>confused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13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pc="-114" dirty="0"/>
              <a:t>Declaring</a:t>
            </a:r>
            <a:r>
              <a:rPr spc="-130" dirty="0"/>
              <a:t> </a:t>
            </a:r>
            <a:r>
              <a:rPr spc="-195" dirty="0"/>
              <a:t>a</a:t>
            </a:r>
            <a:r>
              <a:rPr spc="-120" dirty="0"/>
              <a:t> </a:t>
            </a:r>
            <a:r>
              <a:rPr spc="-40" dirty="0"/>
              <a:t>pointer</a:t>
            </a:r>
            <a:r>
              <a:rPr spc="-120" dirty="0"/>
              <a:t> </a:t>
            </a:r>
            <a:r>
              <a:rPr spc="-165" dirty="0"/>
              <a:t>means</a:t>
            </a:r>
            <a:r>
              <a:rPr spc="-125" dirty="0"/>
              <a:t> </a:t>
            </a:r>
            <a:r>
              <a:rPr spc="-75" dirty="0"/>
              <a:t>only</a:t>
            </a:r>
            <a:r>
              <a:rPr spc="-120" dirty="0"/>
              <a:t> </a:t>
            </a:r>
            <a:r>
              <a:rPr dirty="0"/>
              <a:t>that</a:t>
            </a:r>
            <a:r>
              <a:rPr spc="-125" dirty="0"/>
              <a:t> </a:t>
            </a:r>
            <a:r>
              <a:rPr spc="70" dirty="0"/>
              <a:t>it</a:t>
            </a:r>
            <a:r>
              <a:rPr spc="-125" dirty="0"/>
              <a:t> </a:t>
            </a:r>
            <a:r>
              <a:rPr spc="-135" dirty="0"/>
              <a:t>is</a:t>
            </a:r>
            <a:r>
              <a:rPr spc="-125" dirty="0"/>
              <a:t> </a:t>
            </a:r>
            <a:r>
              <a:rPr spc="-195" dirty="0"/>
              <a:t>a</a:t>
            </a:r>
            <a:r>
              <a:rPr spc="-120" dirty="0"/>
              <a:t> </a:t>
            </a:r>
            <a:r>
              <a:rPr spc="-40" dirty="0"/>
              <a:t>pointer:</a:t>
            </a:r>
            <a:r>
              <a:rPr spc="-130" dirty="0"/>
              <a:t> </a:t>
            </a:r>
            <a:r>
              <a:rPr dirty="0">
                <a:latin typeface="Courier New"/>
                <a:cs typeface="Courier New"/>
              </a:rPr>
              <a:t>int</a:t>
            </a:r>
            <a:r>
              <a:rPr spc="15" dirty="0">
                <a:latin typeface="Courier New"/>
                <a:cs typeface="Courier New"/>
              </a:rPr>
              <a:t> </a:t>
            </a:r>
            <a:r>
              <a:rPr spc="-25" dirty="0">
                <a:latin typeface="Courier New"/>
                <a:cs typeface="Courier New"/>
              </a:rPr>
              <a:t>*p;</a:t>
            </a:r>
          </a:p>
          <a:p>
            <a:pPr marL="184150" marR="5080" indent="-171450">
              <a:lnSpc>
                <a:spcPct val="88300"/>
              </a:lnSpc>
              <a:spcBef>
                <a:spcPts val="137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pc="-50" dirty="0"/>
              <a:t>Don’t</a:t>
            </a:r>
            <a:r>
              <a:rPr spc="-110" dirty="0"/>
              <a:t> </a:t>
            </a:r>
            <a:r>
              <a:rPr spc="-120" dirty="0"/>
              <a:t>be</a:t>
            </a:r>
            <a:r>
              <a:rPr spc="-100" dirty="0"/>
              <a:t> </a:t>
            </a:r>
            <a:r>
              <a:rPr spc="-114" dirty="0"/>
              <a:t>confused</a:t>
            </a:r>
            <a:r>
              <a:rPr spc="-100" dirty="0"/>
              <a:t> </a:t>
            </a:r>
            <a:r>
              <a:rPr dirty="0"/>
              <a:t>with</a:t>
            </a:r>
            <a:r>
              <a:rPr spc="-105" dirty="0"/>
              <a:t> </a:t>
            </a:r>
            <a:r>
              <a:rPr spc="-35" dirty="0"/>
              <a:t>the</a:t>
            </a:r>
            <a:r>
              <a:rPr spc="-100" dirty="0"/>
              <a:t> dereferencing</a:t>
            </a:r>
            <a:r>
              <a:rPr spc="-105" dirty="0"/>
              <a:t> </a:t>
            </a:r>
            <a:r>
              <a:rPr spc="-90" dirty="0"/>
              <a:t>operator,</a:t>
            </a:r>
            <a:r>
              <a:rPr spc="-105" dirty="0"/>
              <a:t> </a:t>
            </a:r>
            <a:r>
              <a:rPr spc="-85" dirty="0"/>
              <a:t>which</a:t>
            </a:r>
            <a:r>
              <a:rPr spc="-105" dirty="0"/>
              <a:t> </a:t>
            </a:r>
            <a:r>
              <a:rPr spc="-25" dirty="0"/>
              <a:t>is </a:t>
            </a:r>
            <a:r>
              <a:rPr spc="-140" dirty="0"/>
              <a:t>also</a:t>
            </a:r>
            <a:r>
              <a:rPr spc="-125" dirty="0"/>
              <a:t> </a:t>
            </a:r>
            <a:r>
              <a:rPr dirty="0"/>
              <a:t>written</a:t>
            </a:r>
            <a:r>
              <a:rPr spc="-120" dirty="0"/>
              <a:t> </a:t>
            </a:r>
            <a:r>
              <a:rPr dirty="0"/>
              <a:t>with</a:t>
            </a:r>
            <a:r>
              <a:rPr spc="-114" dirty="0"/>
              <a:t> </a:t>
            </a:r>
            <a:r>
              <a:rPr spc="-140" dirty="0"/>
              <a:t>an</a:t>
            </a:r>
            <a:r>
              <a:rPr spc="-120" dirty="0"/>
              <a:t> </a:t>
            </a:r>
            <a:r>
              <a:rPr spc="-110" dirty="0"/>
              <a:t>asterisk</a:t>
            </a:r>
            <a:r>
              <a:rPr spc="-125" dirty="0"/>
              <a:t> </a:t>
            </a:r>
            <a:r>
              <a:rPr spc="65" dirty="0"/>
              <a:t>(*).</a:t>
            </a:r>
            <a:r>
              <a:rPr spc="-120" dirty="0"/>
              <a:t> </a:t>
            </a:r>
            <a:r>
              <a:rPr spc="-165" dirty="0"/>
              <a:t>They</a:t>
            </a:r>
            <a:r>
              <a:rPr spc="-120" dirty="0"/>
              <a:t> are</a:t>
            </a:r>
            <a:r>
              <a:rPr spc="-114" dirty="0"/>
              <a:t> </a:t>
            </a:r>
            <a:r>
              <a:rPr spc="-95" dirty="0"/>
              <a:t>simply</a:t>
            </a:r>
            <a:r>
              <a:rPr spc="-114" dirty="0"/>
              <a:t> </a:t>
            </a:r>
            <a:r>
              <a:rPr dirty="0"/>
              <a:t>two</a:t>
            </a:r>
            <a:r>
              <a:rPr spc="-125" dirty="0"/>
              <a:t> </a:t>
            </a:r>
            <a:r>
              <a:rPr spc="-10" dirty="0"/>
              <a:t>different </a:t>
            </a:r>
            <a:r>
              <a:rPr spc="-165" dirty="0"/>
              <a:t>tasks</a:t>
            </a:r>
            <a:r>
              <a:rPr spc="-105" dirty="0"/>
              <a:t> </a:t>
            </a:r>
            <a:r>
              <a:rPr spc="-95" dirty="0"/>
              <a:t>represented</a:t>
            </a:r>
            <a:r>
              <a:rPr spc="-100" dirty="0"/>
              <a:t> </a:t>
            </a:r>
            <a:r>
              <a:rPr dirty="0"/>
              <a:t>with</a:t>
            </a:r>
            <a:r>
              <a:rPr spc="-100" dirty="0"/>
              <a:t> </a:t>
            </a:r>
            <a:r>
              <a:rPr spc="-35" dirty="0"/>
              <a:t>the</a:t>
            </a:r>
            <a:r>
              <a:rPr spc="-95" dirty="0"/>
              <a:t> </a:t>
            </a:r>
            <a:r>
              <a:rPr spc="-185" dirty="0"/>
              <a:t>same</a:t>
            </a:r>
            <a:r>
              <a:rPr spc="-95" dirty="0"/>
              <a:t> </a:t>
            </a:r>
            <a:r>
              <a:rPr spc="-20" dirty="0"/>
              <a:t>sign</a:t>
            </a:r>
          </a:p>
          <a:p>
            <a:pPr marL="927100" marR="2668905">
              <a:lnSpc>
                <a:spcPct val="142000"/>
              </a:lnSpc>
              <a:spcBef>
                <a:spcPts val="305"/>
              </a:spcBef>
            </a:pPr>
            <a:r>
              <a:rPr sz="2000" dirty="0">
                <a:latin typeface="Courier New"/>
                <a:cs typeface="Courier New"/>
              </a:rPr>
              <a:t>int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100,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88,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c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8; </a:t>
            </a:r>
            <a:r>
              <a:rPr sz="2000" dirty="0">
                <a:latin typeface="Courier New"/>
                <a:cs typeface="Courier New"/>
              </a:rPr>
              <a:t>int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*p1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&amp;a,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*p2,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*p3</a:t>
            </a:r>
            <a:r>
              <a:rPr sz="20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&amp;c;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5300" y="3710939"/>
            <a:ext cx="1549400" cy="17386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309245" algn="just">
              <a:lnSpc>
                <a:spcPct val="139500"/>
              </a:lnSpc>
              <a:spcBef>
                <a:spcPts val="135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p2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&amp;b;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p2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p1;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b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ourier New"/>
                <a:cs typeface="Courier New"/>
              </a:rPr>
              <a:t>*p3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  <a:spcBef>
                <a:spcPts val="101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*p2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*p3;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4100" y="3710939"/>
            <a:ext cx="2616200" cy="173863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p2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points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b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p2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points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//assign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c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b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//assign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c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5300" y="5588508"/>
            <a:ext cx="3073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cout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b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c;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21564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65" dirty="0">
                <a:solidFill>
                  <a:srgbClr val="055C91"/>
                </a:solidFill>
                <a:latin typeface="Arial"/>
                <a:cs typeface="Arial"/>
              </a:rPr>
              <a:t>Don’t</a:t>
            </a:r>
            <a:r>
              <a:rPr sz="2200" spc="-8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95" dirty="0">
                <a:solidFill>
                  <a:srgbClr val="055C91"/>
                </a:solidFill>
                <a:latin typeface="Arial"/>
                <a:cs typeface="Arial"/>
              </a:rPr>
              <a:t>get</a:t>
            </a:r>
            <a:r>
              <a:rPr sz="2200" spc="-8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00" dirty="0">
                <a:solidFill>
                  <a:srgbClr val="055C91"/>
                </a:solidFill>
                <a:latin typeface="Arial"/>
                <a:cs typeface="Arial"/>
              </a:rPr>
              <a:t>confused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79385" y="859027"/>
            <a:ext cx="9700895" cy="247904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13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Declaring</a:t>
            </a: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pointer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404040"/>
                </a:solidFill>
                <a:latin typeface="Arial"/>
                <a:cs typeface="Arial"/>
              </a:rPr>
              <a:t>means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"/>
                <a:cs typeface="Arial"/>
              </a:rPr>
              <a:t>only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pointer:</a:t>
            </a: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2400" spc="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ourier New"/>
                <a:cs typeface="Courier New"/>
              </a:rPr>
              <a:t>*p;</a:t>
            </a:r>
            <a:endParaRPr sz="2400">
              <a:latin typeface="Courier New"/>
              <a:cs typeface="Courier New"/>
            </a:endParaRPr>
          </a:p>
          <a:p>
            <a:pPr marL="184150" marR="5080" indent="-171450">
              <a:lnSpc>
                <a:spcPct val="88300"/>
              </a:lnSpc>
              <a:spcBef>
                <a:spcPts val="137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400" spc="-50" dirty="0">
                <a:solidFill>
                  <a:srgbClr val="404040"/>
                </a:solidFill>
                <a:latin typeface="Arial"/>
                <a:cs typeface="Arial"/>
              </a:rPr>
              <a:t>Don’t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confused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dereferencing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operator,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Arial"/>
                <a:cs typeface="Arial"/>
              </a:rPr>
              <a:t>which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404040"/>
                </a:solidFill>
                <a:latin typeface="Arial"/>
                <a:cs typeface="Arial"/>
              </a:rPr>
              <a:t>also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written</a:t>
            </a:r>
            <a:r>
              <a:rPr sz="2400" spc="6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asterisk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"/>
                <a:cs typeface="Arial"/>
              </a:rPr>
              <a:t>(*).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404040"/>
                </a:solidFill>
                <a:latin typeface="Arial"/>
                <a:cs typeface="Arial"/>
              </a:rPr>
              <a:t>They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simply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two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different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404040"/>
                </a:solidFill>
                <a:latin typeface="Arial"/>
                <a:cs typeface="Arial"/>
              </a:rPr>
              <a:t>tasks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represented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-180" dirty="0">
                <a:solidFill>
                  <a:srgbClr val="404040"/>
                </a:solidFill>
                <a:latin typeface="Arial"/>
                <a:cs typeface="Arial"/>
              </a:rPr>
              <a:t>same</a:t>
            </a: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sign</a:t>
            </a:r>
            <a:endParaRPr sz="2400">
              <a:latin typeface="Arial"/>
              <a:cs typeface="Arial"/>
            </a:endParaRPr>
          </a:p>
          <a:p>
            <a:pPr marL="184150" marR="1932305" indent="-171450">
              <a:lnSpc>
                <a:spcPts val="2620"/>
              </a:lnSpc>
              <a:spcBef>
                <a:spcPts val="121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400" spc="85" dirty="0">
                <a:solidFill>
                  <a:srgbClr val="404040"/>
                </a:solidFill>
                <a:latin typeface="Arial"/>
                <a:cs typeface="Arial"/>
              </a:rPr>
              <a:t>*,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operates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pointer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variable.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04040"/>
                </a:solidFill>
                <a:latin typeface="Arial"/>
                <a:cs typeface="Arial"/>
              </a:rPr>
              <a:t>returns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Arial"/>
                <a:cs typeface="Arial"/>
              </a:rPr>
              <a:t>location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Arial"/>
                <a:cs typeface="Arial"/>
              </a:rPr>
              <a:t>value 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Arial"/>
                <a:cs typeface="Arial"/>
              </a:rPr>
              <a:t>memory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Arial"/>
                <a:cs typeface="Arial"/>
              </a:rPr>
              <a:t>pointed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by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variable's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value.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6139" y="3748532"/>
            <a:ext cx="1495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int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x;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int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Arial"/>
                <a:cs typeface="Arial"/>
              </a:rPr>
              <a:t>*p;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1740" y="3763771"/>
            <a:ext cx="5657215" cy="1113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8900"/>
              </a:lnSpc>
              <a:spcBef>
                <a:spcPts val="120"/>
              </a:spcBef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Here,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asterisk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tells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compiler,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"p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not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integer,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but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rather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pointer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location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memory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which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 holds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integer."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Here,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not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dereference,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but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part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pointer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declaration.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0825" y="5114035"/>
            <a:ext cx="895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404040"/>
                </a:solidFill>
                <a:latin typeface="Arial"/>
                <a:cs typeface="Arial"/>
              </a:rPr>
              <a:t>=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&amp;x;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1740" y="5190235"/>
            <a:ext cx="557593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action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tells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compiler,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"The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address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memory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points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address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you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allocated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integer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 x."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21564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65" dirty="0">
                <a:solidFill>
                  <a:srgbClr val="055C91"/>
                </a:solidFill>
                <a:latin typeface="Arial"/>
                <a:cs typeface="Arial"/>
              </a:rPr>
              <a:t>Don’t</a:t>
            </a:r>
            <a:r>
              <a:rPr sz="2200" spc="-8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95" dirty="0">
                <a:solidFill>
                  <a:srgbClr val="055C91"/>
                </a:solidFill>
                <a:latin typeface="Arial"/>
                <a:cs typeface="Arial"/>
              </a:rPr>
              <a:t>get</a:t>
            </a:r>
            <a:r>
              <a:rPr sz="2200" spc="-8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00" dirty="0">
                <a:solidFill>
                  <a:srgbClr val="055C91"/>
                </a:solidFill>
                <a:latin typeface="Arial"/>
                <a:cs typeface="Arial"/>
              </a:rPr>
              <a:t>confused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120900" y="1163827"/>
            <a:ext cx="7871459" cy="256984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13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Declaring</a:t>
            </a: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pointer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404040"/>
                </a:solidFill>
                <a:latin typeface="Arial"/>
                <a:cs typeface="Arial"/>
              </a:rPr>
              <a:t>means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"/>
                <a:cs typeface="Arial"/>
              </a:rPr>
              <a:t>only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pointer:</a:t>
            </a: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2400" spc="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ourier New"/>
                <a:cs typeface="Courier New"/>
              </a:rPr>
              <a:t>*p;</a:t>
            </a:r>
            <a:endParaRPr sz="2400">
              <a:latin typeface="Courier New"/>
              <a:cs typeface="Courier New"/>
            </a:endParaRPr>
          </a:p>
          <a:p>
            <a:pPr marL="184150" marR="5080" indent="-171450">
              <a:lnSpc>
                <a:spcPct val="88300"/>
              </a:lnSpc>
              <a:spcBef>
                <a:spcPts val="137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400" spc="-50" dirty="0">
                <a:solidFill>
                  <a:srgbClr val="404040"/>
                </a:solidFill>
                <a:latin typeface="Arial"/>
                <a:cs typeface="Arial"/>
              </a:rPr>
              <a:t>Don’t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confused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dereferencing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operator,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Arial"/>
                <a:cs typeface="Arial"/>
              </a:rPr>
              <a:t>which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400" spc="-140" dirty="0">
                <a:solidFill>
                  <a:srgbClr val="404040"/>
                </a:solidFill>
                <a:latin typeface="Arial"/>
                <a:cs typeface="Arial"/>
              </a:rPr>
              <a:t>also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written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asterisk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"/>
                <a:cs typeface="Arial"/>
              </a:rPr>
              <a:t>(*).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404040"/>
                </a:solidFill>
                <a:latin typeface="Arial"/>
                <a:cs typeface="Arial"/>
              </a:rPr>
              <a:t>They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are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simply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two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different </a:t>
            </a:r>
            <a:r>
              <a:rPr sz="2400" spc="-165" dirty="0">
                <a:solidFill>
                  <a:srgbClr val="404040"/>
                </a:solidFill>
                <a:latin typeface="Arial"/>
                <a:cs typeface="Arial"/>
              </a:rPr>
              <a:t>tasks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represented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404040"/>
                </a:solidFill>
                <a:latin typeface="Arial"/>
                <a:cs typeface="Arial"/>
              </a:rPr>
              <a:t>same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sign</a:t>
            </a:r>
            <a:endParaRPr sz="2400">
              <a:latin typeface="Arial"/>
              <a:cs typeface="Arial"/>
            </a:endParaRPr>
          </a:p>
          <a:p>
            <a:pPr marL="927100" marR="2668905">
              <a:lnSpc>
                <a:spcPct val="142000"/>
              </a:lnSpc>
              <a:spcBef>
                <a:spcPts val="305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100,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b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88,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c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8;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*p1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&amp;a,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*p2,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*p3</a:t>
            </a:r>
            <a:r>
              <a:rPr sz="20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&amp;c;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16250" y="3891148"/>
          <a:ext cx="4483100" cy="716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p2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&amp;b;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065"/>
                        </a:lnSpc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p2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points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065"/>
                        </a:lnSpc>
                      </a:pPr>
                      <a:r>
                        <a:rPr sz="20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65"/>
                        </a:lnSpc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p2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p1;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p2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points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035300" y="4558283"/>
            <a:ext cx="1549400" cy="89154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b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ourier New"/>
                <a:cs typeface="Courier New"/>
              </a:rPr>
              <a:t>*p3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*p2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*p3;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4100" y="4558283"/>
            <a:ext cx="2311400" cy="89154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//assign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c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b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//assign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c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35300" y="5588508"/>
            <a:ext cx="3073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cout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b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c;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37525" y="4583113"/>
            <a:ext cx="1239520" cy="1139190"/>
          </a:xfrm>
          <a:prstGeom prst="rect">
            <a:avLst/>
          </a:prstGeom>
          <a:solidFill>
            <a:srgbClr val="D49FFF"/>
          </a:solidFill>
        </p:spPr>
        <p:txBody>
          <a:bodyPr vert="horz" wrap="square" lIns="0" tIns="33655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latin typeface="Arial"/>
                <a:cs typeface="Arial"/>
              </a:rPr>
              <a:t>Result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is:</a:t>
            </a:r>
            <a:endParaRPr sz="2000">
              <a:latin typeface="Arial"/>
              <a:cs typeface="Arial"/>
            </a:endParaRPr>
          </a:p>
          <a:p>
            <a:pPr marL="52705" algn="ctr">
              <a:lnSpc>
                <a:spcPct val="100000"/>
              </a:lnSpc>
              <a:spcBef>
                <a:spcPts val="500"/>
              </a:spcBef>
            </a:pPr>
            <a:r>
              <a:rPr sz="2000" spc="-25" dirty="0">
                <a:latin typeface="Arial"/>
                <a:cs typeface="Arial"/>
              </a:rPr>
              <a:t>888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4070" y="1230509"/>
            <a:ext cx="7150779" cy="43969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600" y="0"/>
            <a:ext cx="5980620" cy="6705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53090" y="1041908"/>
            <a:ext cx="2221230" cy="125730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marR="5080">
              <a:lnSpc>
                <a:spcPct val="84700"/>
              </a:lnSpc>
              <a:spcBef>
                <a:spcPts val="650"/>
              </a:spcBef>
            </a:pPr>
            <a:r>
              <a:rPr sz="3000" spc="-254" dirty="0">
                <a:solidFill>
                  <a:srgbClr val="055C91"/>
                </a:solidFill>
                <a:latin typeface="Arial"/>
                <a:cs typeface="Arial"/>
              </a:rPr>
              <a:t>Basic</a:t>
            </a:r>
            <a:r>
              <a:rPr sz="3000" spc="-14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055C91"/>
                </a:solidFill>
                <a:latin typeface="Arial"/>
                <a:cs typeface="Arial"/>
              </a:rPr>
              <a:t>Pointer </a:t>
            </a:r>
            <a:r>
              <a:rPr sz="3000" spc="-105" dirty="0">
                <a:solidFill>
                  <a:srgbClr val="055C91"/>
                </a:solidFill>
                <a:latin typeface="Arial"/>
                <a:cs typeface="Arial"/>
              </a:rPr>
              <a:t>Manipulations </a:t>
            </a:r>
            <a:r>
              <a:rPr sz="3000" spc="-45" dirty="0">
                <a:solidFill>
                  <a:srgbClr val="055C91"/>
                </a:solidFill>
                <a:latin typeface="Arial"/>
                <a:cs typeface="Arial"/>
              </a:rPr>
              <a:t>Graphic: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01990" y="6428920"/>
            <a:ext cx="3429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60" dirty="0">
                <a:solidFill>
                  <a:srgbClr val="898989"/>
                </a:solidFill>
                <a:latin typeface="Arial"/>
                <a:cs typeface="Arial"/>
              </a:rPr>
              <a:t>1-</a:t>
            </a:r>
            <a:fld id="{81D60167-4931-47E6-BA6A-407CBD079E47}" type="slidenum">
              <a:rPr sz="1200" spc="-25" dirty="0">
                <a:solidFill>
                  <a:srgbClr val="898989"/>
                </a:solidFill>
                <a:latin typeface="Arial"/>
                <a:cs typeface="Arial"/>
              </a:rPr>
              <a:t>15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300" y="335788"/>
            <a:ext cx="6837045" cy="3916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60" dirty="0">
                <a:solidFill>
                  <a:srgbClr val="055C91"/>
                </a:solidFill>
                <a:latin typeface="Arial"/>
                <a:cs typeface="Arial"/>
              </a:rPr>
              <a:t>More</a:t>
            </a:r>
            <a:r>
              <a:rPr sz="2200" spc="-9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95" dirty="0">
                <a:solidFill>
                  <a:srgbClr val="055C91"/>
                </a:solidFill>
                <a:latin typeface="Arial"/>
                <a:cs typeface="Arial"/>
              </a:rPr>
              <a:t>on </a:t>
            </a:r>
            <a:r>
              <a:rPr sz="2200" spc="-114" dirty="0">
                <a:solidFill>
                  <a:srgbClr val="055C91"/>
                </a:solidFill>
                <a:latin typeface="Arial"/>
                <a:cs typeface="Arial"/>
              </a:rPr>
              <a:t>new</a:t>
            </a:r>
            <a:r>
              <a:rPr sz="2200" spc="-9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55C91"/>
                </a:solidFill>
                <a:latin typeface="Arial"/>
                <a:cs typeface="Arial"/>
              </a:rPr>
              <a:t>Operator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00">
              <a:latin typeface="Arial"/>
              <a:cs typeface="Arial"/>
            </a:endParaRPr>
          </a:p>
          <a:p>
            <a:pPr marL="1696720" indent="-172085">
              <a:lnSpc>
                <a:spcPct val="100000"/>
              </a:lnSpc>
              <a:buClr>
                <a:srgbClr val="055C91"/>
              </a:buClr>
              <a:buChar char="•"/>
              <a:tabLst>
                <a:tab pos="1697355" algn="l"/>
              </a:tabLst>
            </a:pPr>
            <a:r>
              <a:rPr sz="2800" spc="-195" dirty="0">
                <a:solidFill>
                  <a:srgbClr val="404040"/>
                </a:solidFill>
                <a:latin typeface="Arial"/>
                <a:cs typeface="Arial"/>
              </a:rPr>
              <a:t>Creates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new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dynamic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variable</a:t>
            </a:r>
            <a:endParaRPr sz="2800">
              <a:latin typeface="Arial"/>
              <a:cs typeface="Arial"/>
            </a:endParaRPr>
          </a:p>
          <a:p>
            <a:pPr marL="1696720" indent="-172085">
              <a:lnSpc>
                <a:spcPct val="100000"/>
              </a:lnSpc>
              <a:spcBef>
                <a:spcPts val="1030"/>
              </a:spcBef>
              <a:buClr>
                <a:srgbClr val="055C91"/>
              </a:buClr>
              <a:buChar char="•"/>
              <a:tabLst>
                <a:tab pos="1697355" algn="l"/>
              </a:tabLst>
            </a:pPr>
            <a:r>
              <a:rPr sz="2800" spc="-160" dirty="0">
                <a:solidFill>
                  <a:srgbClr val="404040"/>
                </a:solidFill>
                <a:latin typeface="Arial"/>
                <a:cs typeface="Arial"/>
              </a:rPr>
              <a:t>Returns</a:t>
            </a:r>
            <a:r>
              <a:rPr sz="28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Arial"/>
                <a:cs typeface="Arial"/>
              </a:rPr>
              <a:t>pointer</a:t>
            </a:r>
            <a:r>
              <a:rPr sz="28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8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new</a:t>
            </a:r>
            <a:r>
              <a:rPr sz="28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404040"/>
                </a:solidFill>
                <a:latin typeface="Arial"/>
                <a:cs typeface="Arial"/>
              </a:rPr>
              <a:t>variable</a:t>
            </a:r>
            <a:endParaRPr sz="2800">
              <a:latin typeface="Arial"/>
              <a:cs typeface="Arial"/>
            </a:endParaRPr>
          </a:p>
          <a:p>
            <a:pPr marL="1696720" indent="-172085">
              <a:lnSpc>
                <a:spcPct val="100000"/>
              </a:lnSpc>
              <a:spcBef>
                <a:spcPts val="935"/>
              </a:spcBef>
              <a:buClr>
                <a:srgbClr val="055C91"/>
              </a:buClr>
              <a:buChar char="•"/>
              <a:tabLst>
                <a:tab pos="1697355" algn="l"/>
              </a:tabLst>
            </a:pP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If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404040"/>
                </a:solidFill>
                <a:latin typeface="Arial"/>
                <a:cs typeface="Arial"/>
              </a:rPr>
              <a:t>type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15" dirty="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Arial"/>
                <a:cs typeface="Arial"/>
              </a:rPr>
              <a:t>type:</a:t>
            </a:r>
            <a:endParaRPr sz="2800">
              <a:latin typeface="Arial"/>
              <a:cs typeface="Arial"/>
            </a:endParaRPr>
          </a:p>
          <a:p>
            <a:pPr marL="1925320" lvl="1" indent="-172085">
              <a:lnSpc>
                <a:spcPct val="100000"/>
              </a:lnSpc>
              <a:spcBef>
                <a:spcPts val="450"/>
              </a:spcBef>
              <a:buClr>
                <a:srgbClr val="0D3857"/>
              </a:buClr>
              <a:buChar char="•"/>
              <a:tabLst>
                <a:tab pos="1925955" algn="l"/>
              </a:tabLst>
            </a:pP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Constructor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called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new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object</a:t>
            </a:r>
            <a:endParaRPr sz="2400">
              <a:latin typeface="Arial"/>
              <a:cs typeface="Arial"/>
            </a:endParaRPr>
          </a:p>
          <a:p>
            <a:pPr marL="1925320" marR="313055" lvl="1" indent="-171450">
              <a:lnSpc>
                <a:spcPts val="2500"/>
              </a:lnSpc>
              <a:spcBef>
                <a:spcPts val="930"/>
              </a:spcBef>
              <a:buClr>
                <a:srgbClr val="0D3857"/>
              </a:buClr>
              <a:buChar char="•"/>
              <a:tabLst>
                <a:tab pos="1925955" algn="l"/>
              </a:tabLst>
            </a:pPr>
            <a:r>
              <a:rPr sz="2400" spc="-254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invoke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different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Arial"/>
                <a:cs typeface="Arial"/>
              </a:rPr>
              <a:t>constructor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sz="2400" spc="-50" dirty="0">
                <a:solidFill>
                  <a:srgbClr val="404040"/>
                </a:solidFill>
                <a:latin typeface="Arial"/>
                <a:cs typeface="Arial"/>
              </a:rPr>
              <a:t>initializer</a:t>
            </a:r>
            <a:r>
              <a:rPr sz="24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arguments: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01990" y="6428920"/>
            <a:ext cx="3429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60" dirty="0">
                <a:solidFill>
                  <a:srgbClr val="898989"/>
                </a:solidFill>
                <a:latin typeface="Arial"/>
                <a:cs typeface="Arial"/>
              </a:rPr>
              <a:t>1-</a:t>
            </a:r>
            <a:fld id="{81D60167-4931-47E6-BA6A-407CBD079E47}" type="slidenum">
              <a:rPr sz="1200" spc="-25" dirty="0">
                <a:solidFill>
                  <a:srgbClr val="898989"/>
                </a:solidFill>
                <a:latin typeface="Arial"/>
                <a:cs typeface="Arial"/>
              </a:rPr>
              <a:t>16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928937" y="4229100"/>
            <a:ext cx="1719580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MyClass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*mcPtr;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8937" y="4533900"/>
            <a:ext cx="3256279" cy="2794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mcPtr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85" dirty="0">
                <a:solidFill>
                  <a:srgbClr val="404040"/>
                </a:solidFill>
                <a:latin typeface="Arial"/>
                <a:cs typeface="Arial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new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MyClass(32.0,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17);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6187" y="4901691"/>
            <a:ext cx="5238750" cy="1115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ts val="3235"/>
              </a:lnSpc>
              <a:spcBef>
                <a:spcPts val="1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29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Arial"/>
                <a:cs typeface="Arial"/>
              </a:rPr>
              <a:t>still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Arial"/>
                <a:cs typeface="Arial"/>
              </a:rPr>
              <a:t>initialize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404040"/>
                </a:solidFill>
                <a:latin typeface="Arial"/>
                <a:cs typeface="Arial"/>
              </a:rPr>
              <a:t>non-</a:t>
            </a:r>
            <a:r>
              <a:rPr sz="2800" spc="-215" dirty="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types:</a:t>
            </a:r>
            <a:endParaRPr sz="2800">
              <a:latin typeface="Arial"/>
              <a:cs typeface="Arial"/>
            </a:endParaRPr>
          </a:p>
          <a:p>
            <a:pPr marL="184150">
              <a:lnSpc>
                <a:spcPts val="2610"/>
              </a:lnSpc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int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Arial"/>
                <a:cs typeface="Arial"/>
              </a:rPr>
              <a:t>*n;</a:t>
            </a:r>
            <a:endParaRPr sz="2400">
              <a:latin typeface="Arial"/>
              <a:cs typeface="Arial"/>
            </a:endParaRPr>
          </a:p>
          <a:p>
            <a:pPr marL="184150">
              <a:lnSpc>
                <a:spcPts val="2735"/>
              </a:lnSpc>
              <a:tabLst>
                <a:tab pos="2755265" algn="l"/>
              </a:tabLst>
            </a:pP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404040"/>
                </a:solidFill>
                <a:latin typeface="Arial"/>
                <a:cs typeface="Arial"/>
              </a:rPr>
              <a:t>=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new</a:t>
            </a: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int(17);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//Initializes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Arial"/>
                <a:cs typeface="Arial"/>
              </a:rPr>
              <a:t>*n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17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8500" y="1417828"/>
            <a:ext cx="7785734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9120" marR="2760980" indent="-567055">
              <a:lnSpc>
                <a:spcPct val="125000"/>
              </a:lnSpc>
              <a:spcBef>
                <a:spcPts val="100"/>
              </a:spcBef>
            </a:pPr>
            <a:r>
              <a:rPr sz="2800" spc="-95" dirty="0">
                <a:solidFill>
                  <a:srgbClr val="404040"/>
                </a:solidFill>
                <a:latin typeface="Arial"/>
                <a:cs typeface="Arial"/>
              </a:rPr>
              <a:t>declaration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Arial"/>
                <a:cs typeface="Arial"/>
              </a:rPr>
              <a:t>initializing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404040"/>
                </a:solidFill>
                <a:latin typeface="Arial"/>
                <a:cs typeface="Arial"/>
              </a:rPr>
              <a:t>elements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int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arr[]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54" dirty="0">
                <a:solidFill>
                  <a:srgbClr val="404040"/>
                </a:solidFill>
                <a:latin typeface="Arial"/>
                <a:cs typeface="Arial"/>
              </a:rPr>
              <a:t>=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404040"/>
                </a:solidFill>
                <a:latin typeface="Arial"/>
                <a:cs typeface="Arial"/>
              </a:rPr>
              <a:t>{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1,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2,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3,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50" dirty="0">
                <a:solidFill>
                  <a:srgbClr val="404040"/>
                </a:solidFill>
                <a:latin typeface="Arial"/>
                <a:cs typeface="Arial"/>
              </a:rPr>
              <a:t>4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404040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579120" marR="5080" indent="-567055">
              <a:lnSpc>
                <a:spcPts val="4300"/>
              </a:lnSpc>
            </a:pPr>
            <a:r>
              <a:rPr sz="2800" spc="-95" dirty="0">
                <a:solidFill>
                  <a:srgbClr val="404040"/>
                </a:solidFill>
                <a:latin typeface="Arial"/>
                <a:cs typeface="Arial"/>
              </a:rPr>
              <a:t>declaration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specifying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20" dirty="0">
                <a:solidFill>
                  <a:srgbClr val="404040"/>
                </a:solidFill>
                <a:latin typeface="Arial"/>
                <a:cs typeface="Arial"/>
              </a:rPr>
              <a:t>size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Arial"/>
                <a:cs typeface="Arial"/>
              </a:rPr>
              <a:t>initializing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404040"/>
                </a:solidFill>
                <a:latin typeface="Arial"/>
                <a:cs typeface="Arial"/>
              </a:rPr>
              <a:t>elements </a:t>
            </a:r>
            <a:r>
              <a:rPr sz="2800" dirty="0">
                <a:latin typeface="Arial"/>
                <a:cs typeface="Arial"/>
              </a:rPr>
              <a:t>int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arr[6]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254" dirty="0">
                <a:latin typeface="Arial"/>
                <a:cs typeface="Arial"/>
              </a:rPr>
              <a:t>=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{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1,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2,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3,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4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01990" y="6428920"/>
            <a:ext cx="3429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60" dirty="0">
                <a:solidFill>
                  <a:srgbClr val="898989"/>
                </a:solidFill>
                <a:latin typeface="Arial"/>
                <a:cs typeface="Arial"/>
              </a:rPr>
              <a:t>1-</a:t>
            </a:r>
            <a:fld id="{81D60167-4931-47E6-BA6A-407CBD079E47}" type="slidenum">
              <a:rPr sz="1200" spc="-25" dirty="0">
                <a:solidFill>
                  <a:srgbClr val="898989"/>
                </a:solidFill>
                <a:latin typeface="Arial"/>
                <a:cs typeface="Arial"/>
              </a:rPr>
              <a:t>17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20777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25" dirty="0">
                <a:solidFill>
                  <a:srgbClr val="055C91"/>
                </a:solidFill>
                <a:latin typeface="Arial"/>
                <a:cs typeface="Arial"/>
              </a:rPr>
              <a:t>Array</a:t>
            </a:r>
            <a:r>
              <a:rPr sz="2200" spc="-11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05" dirty="0">
                <a:solidFill>
                  <a:srgbClr val="055C91"/>
                </a:solidFill>
                <a:latin typeface="Arial"/>
                <a:cs typeface="Arial"/>
              </a:rPr>
              <a:t>Declarations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78312" y="6536435"/>
            <a:ext cx="1270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solidFill>
                  <a:srgbClr val="898989"/>
                </a:solidFill>
                <a:latin typeface="Arial"/>
                <a:cs typeface="Arial"/>
              </a:rPr>
              <a:t>19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35794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50" dirty="0">
                <a:solidFill>
                  <a:srgbClr val="055C91"/>
                </a:solidFill>
                <a:latin typeface="Arial"/>
                <a:cs typeface="Arial"/>
              </a:rPr>
              <a:t>Arrays</a:t>
            </a:r>
            <a:r>
              <a:rPr sz="2200" spc="-9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55C91"/>
                </a:solidFill>
                <a:latin typeface="Arial"/>
                <a:cs typeface="Arial"/>
              </a:rPr>
              <a:t>with</a:t>
            </a:r>
            <a:r>
              <a:rPr sz="2200" spc="-10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40" dirty="0">
                <a:solidFill>
                  <a:srgbClr val="055C91"/>
                </a:solidFill>
                <a:latin typeface="Arial"/>
                <a:cs typeface="Arial"/>
              </a:rPr>
              <a:t>range</a:t>
            </a:r>
            <a:r>
              <a:rPr sz="2200" spc="-9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65" dirty="0">
                <a:solidFill>
                  <a:srgbClr val="055C91"/>
                </a:solidFill>
                <a:latin typeface="Arial"/>
                <a:cs typeface="Arial"/>
              </a:rPr>
              <a:t>based</a:t>
            </a:r>
            <a:r>
              <a:rPr sz="2200" spc="-9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30" dirty="0">
                <a:solidFill>
                  <a:srgbClr val="055C91"/>
                </a:solidFill>
                <a:latin typeface="Arial"/>
                <a:cs typeface="Arial"/>
              </a:rPr>
              <a:t>and</a:t>
            </a:r>
            <a:r>
              <a:rPr sz="2200" spc="-10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55C91"/>
                </a:solidFill>
                <a:latin typeface="Arial"/>
                <a:cs typeface="Arial"/>
              </a:rPr>
              <a:t>for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1176020"/>
            <a:ext cx="3409950" cy="4414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1166495">
              <a:lnSpc>
                <a:spcPct val="99400"/>
              </a:lnSpc>
              <a:spcBef>
                <a:spcPts val="110"/>
              </a:spcBef>
            </a:pPr>
            <a:r>
              <a:rPr sz="1800" dirty="0">
                <a:solidFill>
                  <a:srgbClr val="61AEEE"/>
                </a:solidFill>
                <a:latin typeface="Arial"/>
                <a:cs typeface="Arial"/>
              </a:rPr>
              <a:t>#include</a:t>
            </a:r>
            <a:r>
              <a:rPr sz="1800" spc="-25" dirty="0">
                <a:solidFill>
                  <a:srgbClr val="61AEEE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98C379"/>
                </a:solidFill>
                <a:latin typeface="Arial"/>
                <a:cs typeface="Arial"/>
              </a:rPr>
              <a:t>&lt;iostream&gt; </a:t>
            </a:r>
            <a:r>
              <a:rPr sz="1800" dirty="0">
                <a:solidFill>
                  <a:srgbClr val="C678DD"/>
                </a:solidFill>
                <a:latin typeface="Arial"/>
                <a:cs typeface="Arial"/>
              </a:rPr>
              <a:t>using</a:t>
            </a:r>
            <a:r>
              <a:rPr sz="1800" spc="-25" dirty="0">
                <a:solidFill>
                  <a:srgbClr val="C678D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678DD"/>
                </a:solidFill>
                <a:latin typeface="Arial"/>
                <a:cs typeface="Arial"/>
              </a:rPr>
              <a:t>namespace</a:t>
            </a:r>
            <a:r>
              <a:rPr sz="1800" spc="-20" dirty="0">
                <a:solidFill>
                  <a:srgbClr val="C678DD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std</a:t>
            </a:r>
            <a:r>
              <a:rPr sz="1800" spc="-20" dirty="0">
                <a:latin typeface="Arial"/>
                <a:cs typeface="Arial"/>
              </a:rPr>
              <a:t>; </a:t>
            </a:r>
            <a:r>
              <a:rPr sz="1800" dirty="0">
                <a:solidFill>
                  <a:srgbClr val="C678DD"/>
                </a:solidFill>
                <a:latin typeface="Arial"/>
                <a:cs typeface="Arial"/>
              </a:rPr>
              <a:t>int</a:t>
            </a:r>
            <a:r>
              <a:rPr sz="1800" spc="-10" dirty="0">
                <a:solidFill>
                  <a:srgbClr val="C678D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1AEEE"/>
                </a:solidFill>
                <a:latin typeface="Arial"/>
                <a:cs typeface="Arial"/>
              </a:rPr>
              <a:t>main</a:t>
            </a:r>
            <a:r>
              <a:rPr sz="1800" dirty="0">
                <a:latin typeface="Arial"/>
                <a:cs typeface="Arial"/>
              </a:rPr>
              <a:t>()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 marR="5080" indent="63500">
              <a:lnSpc>
                <a:spcPts val="2180"/>
              </a:lnSpc>
              <a:spcBef>
                <a:spcPts val="10"/>
              </a:spcBef>
            </a:pPr>
            <a:r>
              <a:rPr sz="1800" dirty="0">
                <a:solidFill>
                  <a:srgbClr val="C678DD"/>
                </a:solidFill>
                <a:latin typeface="Arial"/>
                <a:cs typeface="Arial"/>
              </a:rPr>
              <a:t>int</a:t>
            </a:r>
            <a:r>
              <a:rPr sz="1800" spc="-20" dirty="0">
                <a:solidFill>
                  <a:srgbClr val="C678DD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numbers[</a:t>
            </a:r>
            <a:r>
              <a:rPr sz="1800" dirty="0">
                <a:solidFill>
                  <a:srgbClr val="D19A66"/>
                </a:solidFill>
                <a:latin typeface="Arial"/>
                <a:cs typeface="Arial"/>
              </a:rPr>
              <a:t>5</a:t>
            </a:r>
            <a:r>
              <a:rPr sz="1800" dirty="0">
                <a:latin typeface="Arial"/>
                <a:cs typeface="Arial"/>
              </a:rPr>
              <a:t>]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r>
              <a:rPr sz="1800" dirty="0">
                <a:solidFill>
                  <a:srgbClr val="D19A66"/>
                </a:solidFill>
                <a:latin typeface="Arial"/>
                <a:cs typeface="Arial"/>
              </a:rPr>
              <a:t>7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D19A66"/>
                </a:solidFill>
                <a:latin typeface="Arial"/>
                <a:cs typeface="Arial"/>
              </a:rPr>
              <a:t>5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D19A66"/>
                </a:solidFill>
                <a:latin typeface="Arial"/>
                <a:cs typeface="Arial"/>
              </a:rPr>
              <a:t>6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D19A66"/>
                </a:solidFill>
                <a:latin typeface="Arial"/>
                <a:cs typeface="Arial"/>
              </a:rPr>
              <a:t>12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D19A66"/>
                </a:solidFill>
                <a:latin typeface="Arial"/>
                <a:cs typeface="Arial"/>
              </a:rPr>
              <a:t>35</a:t>
            </a:r>
            <a:r>
              <a:rPr sz="1800" spc="-20" dirty="0">
                <a:latin typeface="Arial"/>
                <a:cs typeface="Arial"/>
              </a:rPr>
              <a:t>};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cout</a:t>
            </a:r>
            <a:r>
              <a:rPr sz="18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&lt;&lt;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8C379"/>
                </a:solidFill>
                <a:latin typeface="Arial"/>
                <a:cs typeface="Arial"/>
              </a:rPr>
              <a:t>"The</a:t>
            </a:r>
            <a:r>
              <a:rPr sz="1800" spc="-15" dirty="0">
                <a:solidFill>
                  <a:srgbClr val="98C37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8C379"/>
                </a:solidFill>
                <a:latin typeface="Arial"/>
                <a:cs typeface="Arial"/>
              </a:rPr>
              <a:t>numbers</a:t>
            </a:r>
            <a:r>
              <a:rPr sz="1800" spc="-15" dirty="0">
                <a:solidFill>
                  <a:srgbClr val="98C37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8C379"/>
                </a:solidFill>
                <a:latin typeface="Arial"/>
                <a:cs typeface="Arial"/>
              </a:rPr>
              <a:t>are:</a:t>
            </a:r>
            <a:r>
              <a:rPr sz="1800" spc="-15" dirty="0">
                <a:solidFill>
                  <a:srgbClr val="98C37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98C379"/>
                </a:solidFill>
                <a:latin typeface="Arial"/>
                <a:cs typeface="Arial"/>
              </a:rPr>
              <a:t>"</a:t>
            </a:r>
            <a:r>
              <a:rPr sz="1800" spc="-2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 marL="12700" marR="493395">
              <a:lnSpc>
                <a:spcPct val="102200"/>
              </a:lnSpc>
            </a:pPr>
            <a:r>
              <a:rPr sz="1800" dirty="0">
                <a:solidFill>
                  <a:srgbClr val="C678DD"/>
                </a:solidFill>
                <a:latin typeface="Arial"/>
                <a:cs typeface="Arial"/>
              </a:rPr>
              <a:t>for</a:t>
            </a:r>
            <a:r>
              <a:rPr sz="1800" spc="-15" dirty="0">
                <a:solidFill>
                  <a:srgbClr val="C678DD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dirty="0">
                <a:solidFill>
                  <a:srgbClr val="C678DD"/>
                </a:solidFill>
                <a:latin typeface="Arial"/>
                <a:cs typeface="Arial"/>
              </a:rPr>
              <a:t>const</a:t>
            </a:r>
            <a:r>
              <a:rPr sz="1800" spc="-15" dirty="0">
                <a:solidFill>
                  <a:srgbClr val="C678D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678DD"/>
                </a:solidFill>
                <a:latin typeface="Arial"/>
                <a:cs typeface="Arial"/>
              </a:rPr>
              <a:t>int</a:t>
            </a:r>
            <a:r>
              <a:rPr sz="1800" spc="-5" dirty="0">
                <a:solidFill>
                  <a:srgbClr val="C678DD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numbers)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{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cout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&lt;&lt;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&lt;&lt;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8C379"/>
                </a:solidFill>
                <a:latin typeface="Arial"/>
                <a:cs typeface="Arial"/>
              </a:rPr>
              <a:t>"</a:t>
            </a:r>
            <a:r>
              <a:rPr sz="1800" spc="-5" dirty="0">
                <a:solidFill>
                  <a:srgbClr val="98C37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98C379"/>
                </a:solidFill>
                <a:latin typeface="Arial"/>
                <a:cs typeface="Arial"/>
              </a:rPr>
              <a:t>"</a:t>
            </a:r>
            <a:r>
              <a:rPr sz="1800" spc="-2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1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50">
              <a:latin typeface="Arial"/>
              <a:cs typeface="Arial"/>
            </a:endParaRPr>
          </a:p>
          <a:p>
            <a:pPr marL="12700" marR="280670">
              <a:lnSpc>
                <a:spcPts val="209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cout</a:t>
            </a:r>
            <a:r>
              <a:rPr sz="18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&lt;&lt;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8C379"/>
                </a:solidFill>
                <a:latin typeface="Arial"/>
                <a:cs typeface="Arial"/>
              </a:rPr>
              <a:t>"\nThe</a:t>
            </a:r>
            <a:r>
              <a:rPr sz="1800" spc="-15" dirty="0">
                <a:solidFill>
                  <a:srgbClr val="98C37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8C379"/>
                </a:solidFill>
                <a:latin typeface="Arial"/>
                <a:cs typeface="Arial"/>
              </a:rPr>
              <a:t>numbers</a:t>
            </a:r>
            <a:r>
              <a:rPr sz="1800" spc="-20" dirty="0">
                <a:solidFill>
                  <a:srgbClr val="98C37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8C379"/>
                </a:solidFill>
                <a:latin typeface="Arial"/>
                <a:cs typeface="Arial"/>
              </a:rPr>
              <a:t>are:</a:t>
            </a:r>
            <a:r>
              <a:rPr sz="1800" spc="-15" dirty="0">
                <a:solidFill>
                  <a:srgbClr val="98C37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98C379"/>
                </a:solidFill>
                <a:latin typeface="Arial"/>
                <a:cs typeface="Arial"/>
              </a:rPr>
              <a:t>"</a:t>
            </a:r>
            <a:r>
              <a:rPr sz="1800" spc="-25" dirty="0">
                <a:latin typeface="Arial"/>
                <a:cs typeface="Arial"/>
              </a:rPr>
              <a:t>; </a:t>
            </a:r>
            <a:r>
              <a:rPr sz="1800" dirty="0">
                <a:solidFill>
                  <a:srgbClr val="C678DD"/>
                </a:solidFill>
                <a:latin typeface="Arial"/>
                <a:cs typeface="Arial"/>
              </a:rPr>
              <a:t>for</a:t>
            </a:r>
            <a:r>
              <a:rPr sz="1800" spc="-10" dirty="0">
                <a:solidFill>
                  <a:srgbClr val="C678DD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dirty="0">
                <a:solidFill>
                  <a:srgbClr val="C678DD"/>
                </a:solidFill>
                <a:latin typeface="Arial"/>
                <a:cs typeface="Arial"/>
              </a:rPr>
              <a:t>int</a:t>
            </a:r>
            <a:r>
              <a:rPr sz="1800" spc="-5" dirty="0">
                <a:solidFill>
                  <a:srgbClr val="C678DD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D19A66"/>
                </a:solidFill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;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D19A66"/>
                </a:solidFill>
                <a:latin typeface="Arial"/>
                <a:cs typeface="Arial"/>
              </a:rPr>
              <a:t>5</a:t>
            </a:r>
            <a:r>
              <a:rPr sz="1800" dirty="0">
                <a:latin typeface="Arial"/>
                <a:cs typeface="Arial"/>
              </a:rPr>
              <a:t>;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++i)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25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cout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&lt;&lt;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numbers[i]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&lt;&lt;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8C379"/>
                </a:solidFill>
                <a:latin typeface="Arial"/>
                <a:cs typeface="Arial"/>
              </a:rPr>
              <a:t>"</a:t>
            </a:r>
            <a:r>
              <a:rPr sz="1800" spc="-10" dirty="0">
                <a:solidFill>
                  <a:srgbClr val="98C37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98C379"/>
                </a:solidFill>
                <a:latin typeface="Arial"/>
                <a:cs typeface="Arial"/>
              </a:rPr>
              <a:t>"</a:t>
            </a:r>
            <a:r>
              <a:rPr sz="1800" spc="-2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solidFill>
                  <a:srgbClr val="C678DD"/>
                </a:solidFill>
                <a:latin typeface="Arial"/>
                <a:cs typeface="Arial"/>
              </a:rPr>
              <a:t>return</a:t>
            </a:r>
            <a:r>
              <a:rPr sz="1800" spc="-15" dirty="0">
                <a:solidFill>
                  <a:srgbClr val="C678DD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D19A66"/>
                </a:solidFill>
                <a:latin typeface="Arial"/>
                <a:cs typeface="Arial"/>
              </a:rPr>
              <a:t>0</a:t>
            </a:r>
            <a:r>
              <a:rPr sz="1800" spc="-2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300" y="335788"/>
            <a:ext cx="5823585" cy="4275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30" dirty="0">
                <a:solidFill>
                  <a:srgbClr val="055C91"/>
                </a:solidFill>
                <a:latin typeface="Arial"/>
                <a:cs typeface="Arial"/>
              </a:rPr>
              <a:t>Dangling</a:t>
            </a:r>
            <a:r>
              <a:rPr sz="2200" spc="-8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55C91"/>
                </a:solidFill>
                <a:latin typeface="Arial"/>
                <a:cs typeface="Arial"/>
              </a:rPr>
              <a:t>Pointers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Arial"/>
              <a:cs typeface="Arial"/>
            </a:endParaRPr>
          </a:p>
          <a:p>
            <a:pPr marL="1178560" indent="-172085">
              <a:lnSpc>
                <a:spcPct val="100000"/>
              </a:lnSpc>
              <a:buClr>
                <a:srgbClr val="055C91"/>
              </a:buClr>
              <a:buChar char="•"/>
              <a:tabLst>
                <a:tab pos="1179195" algn="l"/>
              </a:tabLst>
            </a:pPr>
            <a:r>
              <a:rPr sz="2800" spc="-95" dirty="0">
                <a:solidFill>
                  <a:srgbClr val="404040"/>
                </a:solidFill>
                <a:latin typeface="Arial"/>
                <a:cs typeface="Arial"/>
              </a:rPr>
              <a:t>delete</a:t>
            </a:r>
            <a:r>
              <a:rPr sz="28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Arial"/>
                <a:cs typeface="Arial"/>
              </a:rPr>
              <a:t>p;</a:t>
            </a:r>
            <a:endParaRPr sz="2800">
              <a:latin typeface="Arial"/>
              <a:cs typeface="Arial"/>
            </a:endParaRPr>
          </a:p>
          <a:p>
            <a:pPr marL="1407160" lvl="1" indent="-172085">
              <a:lnSpc>
                <a:spcPct val="100000"/>
              </a:lnSpc>
              <a:spcBef>
                <a:spcPts val="325"/>
              </a:spcBef>
              <a:buClr>
                <a:srgbClr val="0D3857"/>
              </a:buClr>
              <a:buChar char="•"/>
              <a:tabLst>
                <a:tab pos="1407795" algn="l"/>
              </a:tabLst>
            </a:pPr>
            <a:r>
              <a:rPr sz="2400" spc="-140" dirty="0">
                <a:solidFill>
                  <a:srgbClr val="404040"/>
                </a:solidFill>
                <a:latin typeface="Arial"/>
                <a:cs typeface="Arial"/>
              </a:rPr>
              <a:t>Destroys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dynamic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  <a:p>
            <a:pPr marL="1407160" lvl="1" indent="-172085">
              <a:lnSpc>
                <a:spcPct val="100000"/>
              </a:lnSpc>
              <a:spcBef>
                <a:spcPts val="340"/>
              </a:spcBef>
              <a:buClr>
                <a:srgbClr val="0D3857"/>
              </a:buClr>
              <a:buChar char="•"/>
              <a:tabLst>
                <a:tab pos="1407795" algn="l"/>
              </a:tabLst>
            </a:pP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But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still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04040"/>
                </a:solidFill>
                <a:latin typeface="Arial"/>
                <a:cs typeface="Arial"/>
              </a:rPr>
              <a:t>points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there!</a:t>
            </a:r>
            <a:endParaRPr sz="2400">
              <a:latin typeface="Arial"/>
              <a:cs typeface="Arial"/>
            </a:endParaRPr>
          </a:p>
          <a:p>
            <a:pPr marL="1464310">
              <a:lnSpc>
                <a:spcPct val="100000"/>
              </a:lnSpc>
              <a:spcBef>
                <a:spcPts val="204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r>
              <a:rPr sz="2000" spc="-3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Called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"dangling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pointer"</a:t>
            </a:r>
            <a:endParaRPr sz="2000">
              <a:latin typeface="Arial"/>
              <a:cs typeface="Arial"/>
            </a:endParaRPr>
          </a:p>
          <a:p>
            <a:pPr marL="1178560" indent="-172085">
              <a:lnSpc>
                <a:spcPct val="100000"/>
              </a:lnSpc>
              <a:spcBef>
                <a:spcPts val="1315"/>
              </a:spcBef>
              <a:buClr>
                <a:srgbClr val="055C91"/>
              </a:buClr>
              <a:buChar char="•"/>
              <a:tabLst>
                <a:tab pos="1179195" algn="l"/>
              </a:tabLst>
            </a:pP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Avoid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dangling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pointers</a:t>
            </a:r>
            <a:endParaRPr sz="2800">
              <a:latin typeface="Arial"/>
              <a:cs typeface="Arial"/>
            </a:endParaRPr>
          </a:p>
          <a:p>
            <a:pPr marL="1407160" lvl="1" indent="-172085">
              <a:lnSpc>
                <a:spcPts val="2790"/>
              </a:lnSpc>
              <a:spcBef>
                <a:spcPts val="325"/>
              </a:spcBef>
              <a:buClr>
                <a:srgbClr val="0D3857"/>
              </a:buClr>
              <a:buChar char="•"/>
              <a:tabLst>
                <a:tab pos="1407795" algn="l"/>
              </a:tabLst>
            </a:pPr>
            <a:r>
              <a:rPr sz="2400" spc="-185" dirty="0">
                <a:solidFill>
                  <a:srgbClr val="404040"/>
                </a:solidFill>
                <a:latin typeface="Arial"/>
                <a:cs typeface="Arial"/>
              </a:rPr>
              <a:t>Assign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pointer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70" dirty="0">
                <a:solidFill>
                  <a:srgbClr val="404040"/>
                </a:solidFill>
                <a:latin typeface="Arial"/>
                <a:cs typeface="Arial"/>
              </a:rPr>
              <a:t>NULL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Arial"/>
                <a:cs typeface="Arial"/>
              </a:rPr>
              <a:t>after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delete:</a:t>
            </a:r>
            <a:endParaRPr sz="2400">
              <a:latin typeface="Arial"/>
              <a:cs typeface="Arial"/>
            </a:endParaRPr>
          </a:p>
          <a:p>
            <a:pPr marL="1407160" marR="3425190">
              <a:lnSpc>
                <a:spcPts val="2090"/>
              </a:lnSpc>
              <a:spcBef>
                <a:spcPts val="240"/>
              </a:spcBef>
            </a:pP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delete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p;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85" dirty="0">
                <a:solidFill>
                  <a:srgbClr val="404040"/>
                </a:solidFill>
                <a:latin typeface="Arial"/>
                <a:cs typeface="Arial"/>
              </a:rPr>
              <a:t>=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85" dirty="0">
                <a:solidFill>
                  <a:srgbClr val="404040"/>
                </a:solidFill>
                <a:latin typeface="Arial"/>
                <a:cs typeface="Arial"/>
              </a:rPr>
              <a:t>NULL;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01990" y="6428920"/>
            <a:ext cx="3429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60" dirty="0">
                <a:solidFill>
                  <a:srgbClr val="898989"/>
                </a:solidFill>
                <a:latin typeface="Arial"/>
                <a:cs typeface="Arial"/>
              </a:rPr>
              <a:t>1-</a:t>
            </a:r>
            <a:fld id="{81D60167-4931-47E6-BA6A-407CBD079E47}" type="slidenum">
              <a:rPr sz="1200" spc="-25" dirty="0">
                <a:solidFill>
                  <a:srgbClr val="898989"/>
                </a:solidFill>
                <a:latin typeface="Arial"/>
                <a:cs typeface="Arial"/>
              </a:rPr>
              <a:t>19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8900" y="2816859"/>
            <a:ext cx="170433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70" dirty="0">
                <a:solidFill>
                  <a:srgbClr val="055C91"/>
                </a:solidFill>
                <a:latin typeface="Arial"/>
                <a:cs typeface="Arial"/>
              </a:rPr>
              <a:t>QUICK</a:t>
            </a:r>
            <a:r>
              <a:rPr sz="2200" spc="-11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295" dirty="0">
                <a:solidFill>
                  <a:srgbClr val="055C91"/>
                </a:solidFill>
                <a:latin typeface="Arial"/>
                <a:cs typeface="Arial"/>
              </a:rPr>
              <a:t>REVIEW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03712" y="6541297"/>
            <a:ext cx="140970" cy="1498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z="800" spc="-40" dirty="0">
                <a:solidFill>
                  <a:srgbClr val="898989"/>
                </a:solidFill>
                <a:latin typeface="Arial"/>
                <a:cs typeface="Arial"/>
              </a:rPr>
              <a:t>2</a:t>
            </a:fld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300" y="335788"/>
            <a:ext cx="7131050" cy="4706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25" dirty="0">
                <a:solidFill>
                  <a:srgbClr val="055C91"/>
                </a:solidFill>
                <a:latin typeface="Arial"/>
                <a:cs typeface="Arial"/>
              </a:rPr>
              <a:t>Array</a:t>
            </a:r>
            <a:r>
              <a:rPr sz="2200" spc="-11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055C91"/>
                </a:solidFill>
                <a:latin typeface="Arial"/>
                <a:cs typeface="Arial"/>
              </a:rPr>
              <a:t>Variables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Arial"/>
              <a:cs typeface="Arial"/>
            </a:endParaRPr>
          </a:p>
          <a:p>
            <a:pPr marL="1178560" marR="1401445" indent="-171450">
              <a:lnSpc>
                <a:spcPts val="3100"/>
              </a:lnSpc>
              <a:buClr>
                <a:srgbClr val="055C91"/>
              </a:buClr>
              <a:buChar char="•"/>
              <a:tabLst>
                <a:tab pos="1179195" algn="l"/>
              </a:tabLst>
            </a:pPr>
            <a:r>
              <a:rPr sz="2800" spc="-180" dirty="0">
                <a:solidFill>
                  <a:srgbClr val="404040"/>
                </a:solidFill>
                <a:latin typeface="Arial"/>
                <a:cs typeface="Arial"/>
              </a:rPr>
              <a:t>Recall: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70" dirty="0">
                <a:solidFill>
                  <a:srgbClr val="404040"/>
                </a:solidFill>
                <a:latin typeface="Arial"/>
                <a:cs typeface="Arial"/>
              </a:rPr>
              <a:t>arrays</a:t>
            </a:r>
            <a:r>
              <a:rPr sz="2800" spc="-105" dirty="0">
                <a:solidFill>
                  <a:srgbClr val="404040"/>
                </a:solidFill>
                <a:latin typeface="Arial"/>
                <a:cs typeface="Arial"/>
              </a:rPr>
              <a:t> stored </a:t>
            </a:r>
            <a:r>
              <a:rPr sz="2800" spc="-3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8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404040"/>
                </a:solidFill>
                <a:latin typeface="Arial"/>
                <a:cs typeface="Arial"/>
              </a:rPr>
              <a:t>memory </a:t>
            </a:r>
            <a:r>
              <a:rPr sz="2800" spc="-180" dirty="0">
                <a:solidFill>
                  <a:srgbClr val="404040"/>
                </a:solidFill>
                <a:latin typeface="Arial"/>
                <a:cs typeface="Arial"/>
              </a:rPr>
              <a:t>addresses,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sequentially</a:t>
            </a:r>
            <a:endParaRPr sz="2800">
              <a:latin typeface="Arial"/>
              <a:cs typeface="Arial"/>
            </a:endParaRPr>
          </a:p>
          <a:p>
            <a:pPr marL="1407160" lvl="1" indent="-172085">
              <a:lnSpc>
                <a:spcPct val="100000"/>
              </a:lnSpc>
              <a:spcBef>
                <a:spcPts val="480"/>
              </a:spcBef>
              <a:buClr>
                <a:srgbClr val="0D3857"/>
              </a:buClr>
              <a:buChar char="•"/>
              <a:tabLst>
                <a:tab pos="1407795" algn="l"/>
              </a:tabLst>
            </a:pP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Array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variable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Arial"/>
                <a:cs typeface="Arial"/>
              </a:rPr>
              <a:t>"refers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to"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first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indexed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Arial"/>
                <a:cs typeface="Arial"/>
              </a:rPr>
              <a:t>variable</a:t>
            </a:r>
            <a:endParaRPr sz="2400">
              <a:latin typeface="Arial"/>
              <a:cs typeface="Arial"/>
            </a:endParaRPr>
          </a:p>
          <a:p>
            <a:pPr marL="1407160" lvl="1" indent="-172085">
              <a:lnSpc>
                <a:spcPct val="100000"/>
              </a:lnSpc>
              <a:spcBef>
                <a:spcPts val="430"/>
              </a:spcBef>
              <a:buClr>
                <a:srgbClr val="0D3857"/>
              </a:buClr>
              <a:buChar char="•"/>
              <a:tabLst>
                <a:tab pos="1407795" algn="l"/>
              </a:tabLst>
            </a:pPr>
            <a:r>
              <a:rPr sz="2400" spc="-300" dirty="0">
                <a:solidFill>
                  <a:srgbClr val="404040"/>
                </a:solidFill>
                <a:latin typeface="Arial"/>
                <a:cs typeface="Arial"/>
              </a:rPr>
              <a:t>So</a:t>
            </a: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array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variable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"/>
                <a:cs typeface="Arial"/>
              </a:rPr>
              <a:t>kind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pointer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variable!</a:t>
            </a:r>
            <a:endParaRPr sz="2400">
              <a:latin typeface="Arial"/>
              <a:cs typeface="Arial"/>
            </a:endParaRPr>
          </a:p>
          <a:p>
            <a:pPr marL="1178560" marR="4630420" indent="-171450" algn="just">
              <a:lnSpc>
                <a:spcPts val="3190"/>
              </a:lnSpc>
              <a:spcBef>
                <a:spcPts val="1770"/>
              </a:spcBef>
              <a:buClr>
                <a:srgbClr val="055C91"/>
              </a:buClr>
              <a:buChar char="•"/>
              <a:tabLst>
                <a:tab pos="1179195" algn="l"/>
              </a:tabLst>
            </a:pPr>
            <a:r>
              <a:rPr sz="2800" spc="-180" dirty="0">
                <a:solidFill>
                  <a:srgbClr val="404040"/>
                </a:solidFill>
                <a:latin typeface="Arial"/>
                <a:cs typeface="Arial"/>
              </a:rPr>
              <a:t>Example: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int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404040"/>
                </a:solidFill>
                <a:latin typeface="Arial"/>
                <a:cs typeface="Arial"/>
              </a:rPr>
              <a:t>a[10];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int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290" dirty="0">
                <a:solidFill>
                  <a:srgbClr val="404040"/>
                </a:solidFill>
                <a:latin typeface="Arial"/>
                <a:cs typeface="Arial"/>
              </a:rPr>
              <a:t>*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404040"/>
                </a:solidFill>
                <a:latin typeface="Arial"/>
                <a:cs typeface="Arial"/>
              </a:rPr>
              <a:t>p;</a:t>
            </a:r>
            <a:endParaRPr sz="2800">
              <a:latin typeface="Arial"/>
              <a:cs typeface="Arial"/>
            </a:endParaRPr>
          </a:p>
          <a:p>
            <a:pPr marL="1407160" lvl="1" indent="-172085" algn="just">
              <a:lnSpc>
                <a:spcPct val="100000"/>
              </a:lnSpc>
              <a:spcBef>
                <a:spcPts val="375"/>
              </a:spcBef>
              <a:buClr>
                <a:srgbClr val="0D3857"/>
              </a:buClr>
              <a:buChar char="•"/>
              <a:tabLst>
                <a:tab pos="1407795" algn="l"/>
              </a:tabLst>
            </a:pPr>
            <a:r>
              <a:rPr sz="2400" spc="-19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Arial"/>
                <a:cs typeface="Arial"/>
              </a:rPr>
              <a:t>both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pointer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variables!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01990" y="6428920"/>
            <a:ext cx="3429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60" dirty="0">
                <a:solidFill>
                  <a:srgbClr val="898989"/>
                </a:solidFill>
                <a:latin typeface="Arial"/>
                <a:cs typeface="Arial"/>
              </a:rPr>
              <a:t>1-</a:t>
            </a:r>
            <a:fld id="{81D60167-4931-47E6-BA6A-407CBD079E47}" type="slidenum">
              <a:rPr sz="1200" spc="-25" dirty="0">
                <a:solidFill>
                  <a:srgbClr val="898989"/>
                </a:solidFill>
                <a:latin typeface="Arial"/>
                <a:cs typeface="Arial"/>
              </a:rPr>
              <a:t>20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300" y="335788"/>
            <a:ext cx="36004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35" dirty="0">
                <a:solidFill>
                  <a:srgbClr val="055C91"/>
                </a:solidFill>
                <a:latin typeface="Arial"/>
                <a:cs typeface="Arial"/>
              </a:rPr>
              <a:t>Something</a:t>
            </a:r>
            <a:r>
              <a:rPr sz="2200" spc="-8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55C91"/>
                </a:solidFill>
                <a:latin typeface="Arial"/>
                <a:cs typeface="Arial"/>
              </a:rPr>
              <a:t>Like</a:t>
            </a:r>
            <a:r>
              <a:rPr sz="2200" spc="-8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055C91"/>
                </a:solidFill>
                <a:latin typeface="Arial"/>
                <a:cs typeface="Arial"/>
              </a:rPr>
              <a:t>Pointers</a:t>
            </a:r>
            <a:r>
              <a:rPr sz="2200" spc="-9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55C91"/>
                </a:solidFill>
                <a:latin typeface="Arial"/>
                <a:cs typeface="Arial"/>
              </a:rPr>
              <a:t>:</a:t>
            </a:r>
            <a:r>
              <a:rPr sz="2200" spc="-9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10" dirty="0">
                <a:solidFill>
                  <a:srgbClr val="055C91"/>
                </a:solidFill>
                <a:latin typeface="Arial"/>
                <a:cs typeface="Arial"/>
              </a:rPr>
              <a:t>Arrays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398" y="1716087"/>
            <a:ext cx="9041682" cy="4521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36540" y="1032764"/>
            <a:ext cx="3575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showValues(numbers,</a:t>
            </a:r>
            <a:r>
              <a:rPr sz="1800" spc="-1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SIZE);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7301" y="230124"/>
            <a:ext cx="88982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76265" algn="l"/>
              </a:tabLst>
            </a:pPr>
            <a:r>
              <a:rPr sz="3200" spc="-185" dirty="0">
                <a:solidFill>
                  <a:srgbClr val="055C91"/>
                </a:solidFill>
                <a:latin typeface="Arial"/>
                <a:cs typeface="Arial"/>
              </a:rPr>
              <a:t>Something</a:t>
            </a:r>
            <a:r>
              <a:rPr sz="3200" spc="-11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3200" spc="-250" dirty="0">
                <a:solidFill>
                  <a:srgbClr val="055C91"/>
                </a:solidFill>
                <a:latin typeface="Arial"/>
                <a:cs typeface="Arial"/>
              </a:rPr>
              <a:t>Like</a:t>
            </a:r>
            <a:r>
              <a:rPr sz="3200" spc="-10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55C91"/>
                </a:solidFill>
                <a:latin typeface="Arial"/>
                <a:cs typeface="Arial"/>
              </a:rPr>
              <a:t>Pointers:</a:t>
            </a:r>
            <a:r>
              <a:rPr sz="3200" dirty="0">
                <a:solidFill>
                  <a:srgbClr val="055C91"/>
                </a:solidFill>
                <a:latin typeface="Arial"/>
                <a:cs typeface="Arial"/>
              </a:rPr>
              <a:t>	</a:t>
            </a:r>
            <a:r>
              <a:rPr sz="3200" spc="-220" dirty="0">
                <a:solidFill>
                  <a:srgbClr val="055C91"/>
                </a:solidFill>
                <a:latin typeface="Arial"/>
                <a:cs typeface="Arial"/>
              </a:rPr>
              <a:t>Reference</a:t>
            </a:r>
            <a:r>
              <a:rPr sz="3200" spc="-16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3200" spc="-180" dirty="0">
                <a:solidFill>
                  <a:srgbClr val="055C91"/>
                </a:solidFill>
                <a:latin typeface="Arial"/>
                <a:cs typeface="Arial"/>
              </a:rPr>
              <a:t>Variables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16100" y="1461515"/>
            <a:ext cx="7035165" cy="261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45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20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getOrder(int</a:t>
            </a:r>
            <a:r>
              <a:rPr sz="20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&amp;donuts)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150"/>
              </a:lnSpc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 marR="5080">
              <a:lnSpc>
                <a:spcPts val="2180"/>
              </a:lnSpc>
              <a:spcBef>
                <a:spcPts val="16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cout</a:t>
            </a:r>
            <a:r>
              <a:rPr sz="20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"How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many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doughnuts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do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you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want?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";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cin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&gt;&gt;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donuts;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080"/>
              </a:lnSpc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84150" marR="2708910" indent="-171450">
              <a:lnSpc>
                <a:spcPct val="88800"/>
              </a:lnSpc>
              <a:spcBef>
                <a:spcPts val="128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15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call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95" dirty="0">
                <a:solidFill>
                  <a:srgbClr val="404040"/>
                </a:solidFill>
                <a:latin typeface="Arial"/>
                <a:cs typeface="Arial"/>
              </a:rPr>
              <a:t>code: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24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jellyDonuts; getOrder(jellyDonuts);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78312" y="6536435"/>
            <a:ext cx="1270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solidFill>
                  <a:srgbClr val="898989"/>
                </a:solidFill>
                <a:latin typeface="Arial"/>
                <a:cs typeface="Arial"/>
              </a:rPr>
              <a:t>24</a:t>
            </a:r>
            <a:endParaRPr sz="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0" y="2910988"/>
            <a:ext cx="7410450" cy="37144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24593" y="2575052"/>
            <a:ext cx="5163185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712470" marR="5080" indent="-700405">
              <a:lnSpc>
                <a:spcPct val="102200"/>
              </a:lnSpc>
              <a:spcBef>
                <a:spcPts val="50"/>
              </a:spcBef>
            </a:pP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A8218"/>
                </a:solidFill>
                <a:latin typeface="Courier New"/>
                <a:cs typeface="Courier New"/>
              </a:rPr>
              <a:t>donuts</a:t>
            </a:r>
            <a:r>
              <a:rPr sz="1800" spc="-590" dirty="0">
                <a:solidFill>
                  <a:srgbClr val="FA821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A8218"/>
                </a:solidFill>
                <a:latin typeface="Arial"/>
                <a:cs typeface="Arial"/>
              </a:rPr>
              <a:t>parameter,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in</a:t>
            </a:r>
            <a:r>
              <a:rPr sz="1800" spc="-1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the</a:t>
            </a:r>
            <a:r>
              <a:rPr sz="1800" spc="-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A8218"/>
                </a:solidFill>
                <a:latin typeface="Courier New"/>
                <a:cs typeface="Courier New"/>
              </a:rPr>
              <a:t>getOrder</a:t>
            </a:r>
            <a:r>
              <a:rPr sz="1800" spc="-590" dirty="0">
                <a:solidFill>
                  <a:srgbClr val="FA821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A8218"/>
                </a:solidFill>
                <a:latin typeface="Arial"/>
                <a:cs typeface="Arial"/>
              </a:rPr>
              <a:t>function,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points</a:t>
            </a:r>
            <a:r>
              <a:rPr sz="1800" spc="-3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to</a:t>
            </a:r>
            <a:r>
              <a:rPr sz="1800" spc="-1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A8218"/>
                </a:solidFill>
                <a:latin typeface="Courier New"/>
                <a:cs typeface="Courier New"/>
              </a:rPr>
              <a:t>jellyDonuts</a:t>
            </a:r>
            <a:r>
              <a:rPr sz="1800" spc="-585" dirty="0">
                <a:solidFill>
                  <a:srgbClr val="FA821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A8218"/>
                </a:solidFill>
                <a:latin typeface="Arial"/>
                <a:cs typeface="Arial"/>
              </a:rPr>
              <a:t>variable.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7100" y="5690108"/>
            <a:ext cx="2540635" cy="110172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ctr">
              <a:lnSpc>
                <a:spcPct val="97400"/>
              </a:lnSpc>
              <a:spcBef>
                <a:spcPts val="155"/>
              </a:spcBef>
              <a:tabLst>
                <a:tab pos="1767839" algn="l"/>
              </a:tabLst>
            </a:pP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C++</a:t>
            </a:r>
            <a:r>
              <a:rPr sz="1800" spc="-2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automatically</a:t>
            </a:r>
            <a:r>
              <a:rPr sz="1800" spc="-2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A8218"/>
                </a:solidFill>
                <a:latin typeface="Arial"/>
                <a:cs typeface="Arial"/>
              </a:rPr>
              <a:t>stores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address</a:t>
            </a:r>
            <a:r>
              <a:rPr sz="1800" spc="-2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A8218"/>
                </a:solidFill>
                <a:latin typeface="Arial"/>
                <a:cs typeface="Arial"/>
              </a:rPr>
              <a:t>of </a:t>
            </a:r>
            <a:r>
              <a:rPr sz="1800" spc="-10" dirty="0">
                <a:solidFill>
                  <a:srgbClr val="FA8218"/>
                </a:solidFill>
                <a:latin typeface="Courier New"/>
                <a:cs typeface="Courier New"/>
              </a:rPr>
              <a:t>jellyDonuts</a:t>
            </a:r>
            <a:r>
              <a:rPr sz="1800" dirty="0">
                <a:solidFill>
                  <a:srgbClr val="FA8218"/>
                </a:solidFill>
                <a:latin typeface="Courier New"/>
                <a:cs typeface="Courier New"/>
              </a:rPr>
              <a:t>	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in</a:t>
            </a:r>
            <a:r>
              <a:rPr sz="1800" spc="-1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A8218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FA8218"/>
                </a:solidFill>
                <a:latin typeface="Courier New"/>
                <a:cs typeface="Courier New"/>
              </a:rPr>
              <a:t>donuts</a:t>
            </a:r>
            <a:r>
              <a:rPr sz="1800" spc="-580" dirty="0">
                <a:solidFill>
                  <a:srgbClr val="FA821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A8218"/>
                </a:solidFill>
                <a:latin typeface="Arial"/>
                <a:cs typeface="Arial"/>
              </a:rPr>
              <a:t>parameter.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48889" y="33019"/>
            <a:ext cx="136525" cy="266700"/>
          </a:xfrm>
          <a:custGeom>
            <a:avLst/>
            <a:gdLst/>
            <a:ahLst/>
            <a:cxnLst/>
            <a:rect l="l" t="t" r="r" b="b"/>
            <a:pathLst>
              <a:path w="136525" h="266700">
                <a:moveTo>
                  <a:pt x="136525" y="0"/>
                </a:moveTo>
                <a:lnTo>
                  <a:pt x="0" y="0"/>
                </a:lnTo>
                <a:lnTo>
                  <a:pt x="0" y="266700"/>
                </a:lnTo>
                <a:lnTo>
                  <a:pt x="136525" y="266700"/>
                </a:lnTo>
                <a:lnTo>
                  <a:pt x="13652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void</a:t>
            </a:r>
            <a:r>
              <a:rPr spc="-80" dirty="0"/>
              <a:t> </a:t>
            </a:r>
            <a:r>
              <a:rPr dirty="0"/>
              <a:t>getOrder(int</a:t>
            </a:r>
            <a:r>
              <a:rPr spc="-75" dirty="0"/>
              <a:t> </a:t>
            </a:r>
            <a:r>
              <a:rPr spc="-10" dirty="0"/>
              <a:t>&amp;donuts)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8739" y="237235"/>
            <a:ext cx="6304915" cy="1034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3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22275" marR="5080">
              <a:lnSpc>
                <a:spcPts val="1989"/>
              </a:lnSpc>
              <a:spcBef>
                <a:spcPts val="75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cout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sz="18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"How</a:t>
            </a:r>
            <a:r>
              <a:rPr sz="18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many</a:t>
            </a:r>
            <a:r>
              <a:rPr sz="18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doughnuts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do</a:t>
            </a:r>
            <a:r>
              <a:rPr sz="18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you</a:t>
            </a:r>
            <a:r>
              <a:rPr sz="18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want?</a:t>
            </a:r>
            <a:r>
              <a:rPr sz="18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";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cin</a:t>
            </a:r>
            <a:r>
              <a:rPr sz="18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&gt;&gt;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donuts;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860"/>
              </a:lnSpc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1380235"/>
            <a:ext cx="2861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we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FF0000"/>
                </a:solidFill>
                <a:latin typeface="Arial"/>
                <a:cs typeface="Arial"/>
              </a:rPr>
              <a:t>call</a:t>
            </a:r>
            <a:r>
              <a:rPr sz="18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sz="180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code: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17214" y="1380235"/>
            <a:ext cx="3028950" cy="5410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6350">
              <a:lnSpc>
                <a:spcPts val="1900"/>
              </a:lnSpc>
              <a:spcBef>
                <a:spcPts val="38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8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jellyDonuts; getOrder(jellyDonuts);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300" y="335788"/>
            <a:ext cx="5518785" cy="3703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4" dirty="0">
                <a:solidFill>
                  <a:srgbClr val="055C91"/>
                </a:solidFill>
                <a:latin typeface="Arial"/>
                <a:cs typeface="Arial"/>
              </a:rPr>
              <a:t>Back</a:t>
            </a:r>
            <a:r>
              <a:rPr sz="2200" spc="-9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55C91"/>
                </a:solidFill>
                <a:latin typeface="Arial"/>
                <a:cs typeface="Arial"/>
              </a:rPr>
              <a:t>to</a:t>
            </a:r>
            <a:r>
              <a:rPr sz="2200" spc="-9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85" dirty="0">
                <a:solidFill>
                  <a:srgbClr val="055C91"/>
                </a:solidFill>
                <a:latin typeface="Arial"/>
                <a:cs typeface="Arial"/>
              </a:rPr>
              <a:t>Classes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1696720" indent="-172085">
              <a:lnSpc>
                <a:spcPct val="100000"/>
              </a:lnSpc>
              <a:spcBef>
                <a:spcPts val="1935"/>
              </a:spcBef>
              <a:buClr>
                <a:srgbClr val="055C91"/>
              </a:buClr>
              <a:buChar char="•"/>
              <a:tabLst>
                <a:tab pos="1697355" algn="l"/>
              </a:tabLst>
            </a:pPr>
            <a:r>
              <a:rPr sz="2800" spc="-2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r>
              <a:rPr sz="2800" spc="-254" dirty="0">
                <a:solidFill>
                  <a:srgbClr val="404040"/>
                </a:solidFill>
                <a:latin typeface="Arial"/>
                <a:cs typeface="Arial"/>
              </a:rPr>
              <a:t>&gt;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operator</a:t>
            </a:r>
            <a:endParaRPr sz="2800">
              <a:latin typeface="Arial"/>
              <a:cs typeface="Arial"/>
            </a:endParaRPr>
          </a:p>
          <a:p>
            <a:pPr marL="1925320" lvl="1" indent="-172085">
              <a:lnSpc>
                <a:spcPct val="100000"/>
              </a:lnSpc>
              <a:spcBef>
                <a:spcPts val="350"/>
              </a:spcBef>
              <a:buClr>
                <a:srgbClr val="0D3857"/>
              </a:buClr>
              <a:buChar char="•"/>
              <a:tabLst>
                <a:tab pos="1925955" algn="l"/>
              </a:tabLst>
            </a:pP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Shorthand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notation</a:t>
            </a:r>
            <a:endParaRPr sz="2400">
              <a:latin typeface="Arial"/>
              <a:cs typeface="Arial"/>
            </a:endParaRPr>
          </a:p>
          <a:p>
            <a:pPr marL="1696720" indent="-172085">
              <a:lnSpc>
                <a:spcPts val="3225"/>
              </a:lnSpc>
              <a:spcBef>
                <a:spcPts val="919"/>
              </a:spcBef>
              <a:buClr>
                <a:srgbClr val="055C91"/>
              </a:buClr>
              <a:buChar char="•"/>
              <a:tabLst>
                <a:tab pos="1697355" algn="l"/>
              </a:tabLst>
            </a:pPr>
            <a:r>
              <a:rPr sz="2800" spc="-55" dirty="0">
                <a:solidFill>
                  <a:srgbClr val="404040"/>
                </a:solidFill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  <a:p>
            <a:pPr marL="1696720">
              <a:lnSpc>
                <a:spcPts val="2600"/>
              </a:lnSpc>
            </a:pPr>
            <a:r>
              <a:rPr sz="2400" spc="-180" dirty="0">
                <a:solidFill>
                  <a:srgbClr val="404040"/>
                </a:solidFill>
                <a:latin typeface="Arial"/>
                <a:cs typeface="Arial"/>
              </a:rPr>
              <a:t>MyClass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Arial"/>
                <a:cs typeface="Arial"/>
              </a:rPr>
              <a:t>*p;</a:t>
            </a:r>
            <a:endParaRPr sz="2400">
              <a:latin typeface="Arial"/>
              <a:cs typeface="Arial"/>
            </a:endParaRPr>
          </a:p>
          <a:p>
            <a:pPr marL="1696720">
              <a:lnSpc>
                <a:spcPts val="2605"/>
              </a:lnSpc>
            </a:pP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404040"/>
                </a:solidFill>
                <a:latin typeface="Arial"/>
                <a:cs typeface="Arial"/>
              </a:rPr>
              <a:t>=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new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MyClass;</a:t>
            </a:r>
            <a:endParaRPr sz="2400">
              <a:latin typeface="Arial"/>
              <a:cs typeface="Arial"/>
            </a:endParaRPr>
          </a:p>
          <a:p>
            <a:pPr marL="1696720" marR="5080">
              <a:lnSpc>
                <a:spcPts val="2590"/>
              </a:lnSpc>
              <a:spcBef>
                <a:spcPts val="195"/>
              </a:spcBef>
              <a:tabLst>
                <a:tab pos="3799840" algn="l"/>
              </a:tabLst>
            </a:pPr>
            <a:r>
              <a:rPr sz="2400" spc="-85" dirty="0">
                <a:solidFill>
                  <a:srgbClr val="404040"/>
                </a:solidFill>
                <a:latin typeface="Arial"/>
                <a:cs typeface="Arial"/>
              </a:rPr>
              <a:t>p-</a:t>
            </a:r>
            <a:r>
              <a:rPr sz="2400" spc="-145" dirty="0">
                <a:solidFill>
                  <a:srgbClr val="404040"/>
                </a:solidFill>
                <a:latin typeface="Arial"/>
                <a:cs typeface="Arial"/>
              </a:rPr>
              <a:t>&gt;grade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404040"/>
                </a:solidFill>
                <a:latin typeface="Arial"/>
                <a:cs typeface="Arial"/>
              </a:rPr>
              <a:t>=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"A";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Equivalent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to: </a:t>
            </a:r>
            <a:r>
              <a:rPr sz="2400" spc="-70" dirty="0">
                <a:solidFill>
                  <a:srgbClr val="404040"/>
                </a:solidFill>
                <a:latin typeface="Arial"/>
                <a:cs typeface="Arial"/>
              </a:rPr>
              <a:t>(*p).grade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404040"/>
                </a:solidFill>
                <a:latin typeface="Arial"/>
                <a:cs typeface="Arial"/>
              </a:rPr>
              <a:t>=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"A";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01990" y="6428920"/>
            <a:ext cx="3429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60" dirty="0">
                <a:solidFill>
                  <a:srgbClr val="898989"/>
                </a:solidFill>
                <a:latin typeface="Arial"/>
                <a:cs typeface="Arial"/>
              </a:rPr>
              <a:t>1-</a:t>
            </a:r>
            <a:fld id="{81D60167-4931-47E6-BA6A-407CBD079E47}" type="slidenum">
              <a:rPr sz="1200" spc="-25" dirty="0">
                <a:solidFill>
                  <a:srgbClr val="898989"/>
                </a:solidFill>
                <a:latin typeface="Arial"/>
                <a:cs typeface="Arial"/>
              </a:rPr>
              <a:t>24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300" y="335788"/>
            <a:ext cx="9129395" cy="576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90" dirty="0">
                <a:solidFill>
                  <a:srgbClr val="055C91"/>
                </a:solidFill>
                <a:latin typeface="Arial"/>
                <a:cs typeface="Arial"/>
              </a:rPr>
              <a:t>The</a:t>
            </a:r>
            <a:r>
              <a:rPr sz="2200" spc="-8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70" dirty="0">
                <a:solidFill>
                  <a:srgbClr val="C00000"/>
                </a:solidFill>
                <a:latin typeface="Arial"/>
                <a:cs typeface="Arial"/>
              </a:rPr>
              <a:t>this</a:t>
            </a:r>
            <a:r>
              <a:rPr sz="2200" spc="-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55C91"/>
                </a:solidFill>
                <a:latin typeface="Arial"/>
                <a:cs typeface="Arial"/>
              </a:rPr>
              <a:t>Pointer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1696720" marR="5080" indent="-171450">
              <a:lnSpc>
                <a:spcPts val="3000"/>
              </a:lnSpc>
              <a:spcBef>
                <a:spcPts val="2045"/>
              </a:spcBef>
              <a:buClr>
                <a:srgbClr val="055C91"/>
              </a:buClr>
              <a:buChar char="•"/>
              <a:tabLst>
                <a:tab pos="1697355" algn="l"/>
              </a:tabLst>
            </a:pPr>
            <a:r>
              <a:rPr sz="2800" spc="-90" dirty="0">
                <a:solidFill>
                  <a:srgbClr val="404040"/>
                </a:solidFill>
                <a:latin typeface="Arial"/>
                <a:cs typeface="Arial"/>
              </a:rPr>
              <a:t>Member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Arial"/>
                <a:cs typeface="Arial"/>
              </a:rPr>
              <a:t>definitions</a:t>
            </a:r>
            <a:r>
              <a:rPr sz="28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404040"/>
                </a:solidFill>
                <a:latin typeface="Arial"/>
                <a:cs typeface="Arial"/>
              </a:rPr>
              <a:t>might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50" dirty="0">
                <a:solidFill>
                  <a:srgbClr val="404040"/>
                </a:solidFill>
                <a:latin typeface="Arial"/>
                <a:cs typeface="Arial"/>
              </a:rPr>
              <a:t>need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8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404040"/>
                </a:solidFill>
                <a:latin typeface="Arial"/>
                <a:cs typeface="Arial"/>
              </a:rPr>
              <a:t>refer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calling</a:t>
            </a:r>
            <a:r>
              <a:rPr sz="2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object</a:t>
            </a:r>
            <a:endParaRPr sz="2800">
              <a:latin typeface="Arial"/>
              <a:cs typeface="Arial"/>
            </a:endParaRPr>
          </a:p>
          <a:p>
            <a:pPr marL="1696720" indent="-172085">
              <a:lnSpc>
                <a:spcPct val="100000"/>
              </a:lnSpc>
              <a:spcBef>
                <a:spcPts val="490"/>
              </a:spcBef>
              <a:buClr>
                <a:srgbClr val="055C91"/>
              </a:buClr>
              <a:buChar char="•"/>
              <a:tabLst>
                <a:tab pos="1697355" algn="l"/>
              </a:tabLst>
            </a:pPr>
            <a:r>
              <a:rPr sz="2800" spc="-245" dirty="0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404040"/>
                </a:solidFill>
                <a:latin typeface="Arial"/>
                <a:cs typeface="Arial"/>
              </a:rPr>
              <a:t>predefined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i="1" spc="-75" dirty="0">
                <a:solidFill>
                  <a:srgbClr val="C00000"/>
                </a:solidFill>
                <a:latin typeface="Arial"/>
                <a:cs typeface="Arial"/>
              </a:rPr>
              <a:t>this</a:t>
            </a:r>
            <a:r>
              <a:rPr sz="2800" i="1" spc="-1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pointer</a:t>
            </a:r>
            <a:endParaRPr sz="2800">
              <a:latin typeface="Arial"/>
              <a:cs typeface="Arial"/>
            </a:endParaRPr>
          </a:p>
          <a:p>
            <a:pPr marL="1925320" lvl="1" indent="-172085">
              <a:lnSpc>
                <a:spcPts val="2790"/>
              </a:lnSpc>
              <a:spcBef>
                <a:spcPts val="445"/>
              </a:spcBef>
              <a:buClr>
                <a:srgbClr val="0D3857"/>
              </a:buClr>
              <a:buChar char="•"/>
              <a:tabLst>
                <a:tab pos="1925955" algn="l"/>
              </a:tabLst>
            </a:pPr>
            <a:r>
              <a:rPr sz="2400" spc="-80" dirty="0">
                <a:solidFill>
                  <a:srgbClr val="404040"/>
                </a:solidFill>
                <a:latin typeface="Arial"/>
                <a:cs typeface="Arial"/>
              </a:rPr>
              <a:t>Automatically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04040"/>
                </a:solidFill>
                <a:latin typeface="Arial"/>
                <a:cs typeface="Arial"/>
              </a:rPr>
              <a:t>points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calling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object:</a:t>
            </a:r>
            <a:endParaRPr sz="2400">
              <a:latin typeface="Arial"/>
              <a:cs typeface="Arial"/>
            </a:endParaRPr>
          </a:p>
          <a:p>
            <a:pPr marL="1925320">
              <a:lnSpc>
                <a:spcPts val="2155"/>
              </a:lnSpc>
            </a:pPr>
            <a:r>
              <a:rPr sz="2000" spc="-195" dirty="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Simple</a:t>
            </a:r>
            <a:endParaRPr sz="2000">
              <a:latin typeface="Arial"/>
              <a:cs typeface="Arial"/>
            </a:endParaRPr>
          </a:p>
          <a:p>
            <a:pPr marL="1925320">
              <a:lnSpc>
                <a:spcPts val="2150"/>
              </a:lnSpc>
            </a:pP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925320">
              <a:lnSpc>
                <a:spcPts val="2150"/>
              </a:lnSpc>
            </a:pP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public:</a:t>
            </a:r>
            <a:endParaRPr sz="2000">
              <a:latin typeface="Arial"/>
              <a:cs typeface="Arial"/>
            </a:endParaRPr>
          </a:p>
          <a:p>
            <a:pPr marL="1925320" marR="4315460" indent="514350">
              <a:lnSpc>
                <a:spcPts val="2210"/>
              </a:lnSpc>
              <a:spcBef>
                <a:spcPts val="80"/>
              </a:spcBef>
            </a:pP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void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showStuff()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const;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private:</a:t>
            </a:r>
            <a:endParaRPr sz="2000">
              <a:latin typeface="Arial"/>
              <a:cs typeface="Arial"/>
            </a:endParaRPr>
          </a:p>
          <a:p>
            <a:pPr marL="2439670">
              <a:lnSpc>
                <a:spcPts val="2010"/>
              </a:lnSpc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int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stuff;</a:t>
            </a:r>
            <a:endParaRPr sz="2000">
              <a:latin typeface="Arial"/>
              <a:cs typeface="Arial"/>
            </a:endParaRPr>
          </a:p>
          <a:p>
            <a:pPr marL="1925320">
              <a:lnSpc>
                <a:spcPts val="2245"/>
              </a:lnSpc>
            </a:pP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};</a:t>
            </a:r>
            <a:endParaRPr sz="2000">
              <a:latin typeface="Arial"/>
              <a:cs typeface="Arial"/>
            </a:endParaRPr>
          </a:p>
          <a:p>
            <a:pPr marL="1696720" indent="-172085">
              <a:lnSpc>
                <a:spcPts val="3235"/>
              </a:lnSpc>
              <a:spcBef>
                <a:spcPts val="495"/>
              </a:spcBef>
              <a:buClr>
                <a:srgbClr val="055C91"/>
              </a:buClr>
              <a:buChar char="•"/>
              <a:tabLst>
                <a:tab pos="1697355" algn="l"/>
              </a:tabLst>
            </a:pPr>
            <a:r>
              <a:rPr sz="2800" spc="-215" dirty="0">
                <a:solidFill>
                  <a:srgbClr val="404040"/>
                </a:solidFill>
                <a:latin typeface="Arial"/>
                <a:cs typeface="Arial"/>
              </a:rPr>
              <a:t>Two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15" dirty="0">
                <a:solidFill>
                  <a:srgbClr val="404040"/>
                </a:solidFill>
                <a:latin typeface="Arial"/>
                <a:cs typeface="Arial"/>
              </a:rPr>
              <a:t>ways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member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404040"/>
                </a:solidFill>
                <a:latin typeface="Arial"/>
                <a:cs typeface="Arial"/>
              </a:rPr>
              <a:t>functions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404040"/>
                </a:solidFill>
                <a:latin typeface="Arial"/>
                <a:cs typeface="Arial"/>
              </a:rPr>
              <a:t>access:</a:t>
            </a:r>
            <a:endParaRPr sz="2800">
              <a:latin typeface="Arial"/>
              <a:cs typeface="Arial"/>
            </a:endParaRPr>
          </a:p>
          <a:p>
            <a:pPr marL="1696720">
              <a:lnSpc>
                <a:spcPts val="2610"/>
              </a:lnSpc>
            </a:pPr>
            <a:r>
              <a:rPr sz="2400" spc="-65" dirty="0">
                <a:solidFill>
                  <a:srgbClr val="404040"/>
                </a:solidFill>
                <a:latin typeface="Arial"/>
                <a:cs typeface="Arial"/>
              </a:rPr>
              <a:t>cout</a:t>
            </a: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15" dirty="0">
                <a:solidFill>
                  <a:srgbClr val="404040"/>
                </a:solidFill>
                <a:latin typeface="Arial"/>
                <a:cs typeface="Arial"/>
              </a:rPr>
              <a:t>&lt;&lt;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stuff;</a:t>
            </a:r>
            <a:endParaRPr sz="2400">
              <a:latin typeface="Arial"/>
              <a:cs typeface="Arial"/>
            </a:endParaRPr>
          </a:p>
          <a:p>
            <a:pPr marL="1696720">
              <a:lnSpc>
                <a:spcPts val="2735"/>
              </a:lnSpc>
            </a:pPr>
            <a:r>
              <a:rPr sz="2400" spc="-65" dirty="0">
                <a:solidFill>
                  <a:srgbClr val="404040"/>
                </a:solidFill>
                <a:latin typeface="Arial"/>
                <a:cs typeface="Arial"/>
              </a:rPr>
              <a:t>cout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15" dirty="0">
                <a:solidFill>
                  <a:srgbClr val="404040"/>
                </a:solidFill>
                <a:latin typeface="Arial"/>
                <a:cs typeface="Arial"/>
              </a:rPr>
              <a:t>&lt;&lt;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2400" b="1" spc="-65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stuff;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01990" y="6428920"/>
            <a:ext cx="3429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60" dirty="0">
                <a:solidFill>
                  <a:srgbClr val="898989"/>
                </a:solidFill>
                <a:latin typeface="Arial"/>
                <a:cs typeface="Arial"/>
              </a:rPr>
              <a:t>1-</a:t>
            </a:r>
            <a:fld id="{81D60167-4931-47E6-BA6A-407CBD079E47}" type="slidenum">
              <a:rPr sz="1200" spc="-25" dirty="0">
                <a:solidFill>
                  <a:srgbClr val="898989"/>
                </a:solidFill>
                <a:latin typeface="Arial"/>
                <a:cs typeface="Arial"/>
              </a:rPr>
              <a:t>25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7301" y="203707"/>
            <a:ext cx="6254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>
                <a:solidFill>
                  <a:srgbClr val="055C91"/>
                </a:solidFill>
                <a:latin typeface="Arial"/>
                <a:cs typeface="Arial"/>
              </a:rPr>
              <a:t>Overloading </a:t>
            </a:r>
            <a:r>
              <a:rPr sz="3600" spc="-210" dirty="0">
                <a:solidFill>
                  <a:srgbClr val="055C91"/>
                </a:solidFill>
                <a:latin typeface="Arial"/>
                <a:cs typeface="Arial"/>
              </a:rPr>
              <a:t>Assignment</a:t>
            </a:r>
            <a:r>
              <a:rPr sz="3600" spc="-17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3600" spc="-110" dirty="0">
                <a:solidFill>
                  <a:srgbClr val="055C91"/>
                </a:solidFill>
                <a:latin typeface="Arial"/>
                <a:cs typeface="Arial"/>
              </a:rPr>
              <a:t>Operator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01990" y="6428920"/>
            <a:ext cx="3429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60" dirty="0">
                <a:solidFill>
                  <a:srgbClr val="898989"/>
                </a:solidFill>
                <a:latin typeface="Arial"/>
                <a:cs typeface="Arial"/>
              </a:rPr>
              <a:t>1-</a:t>
            </a:r>
            <a:fld id="{81D60167-4931-47E6-BA6A-407CBD079E47}" type="slidenum">
              <a:rPr sz="1200" spc="-25" dirty="0">
                <a:solidFill>
                  <a:srgbClr val="898989"/>
                </a:solidFill>
                <a:latin typeface="Arial"/>
                <a:cs typeface="Arial"/>
              </a:rPr>
              <a:t>26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74132" y="1414949"/>
            <a:ext cx="6054725" cy="34353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8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145" dirty="0">
                <a:solidFill>
                  <a:srgbClr val="404040"/>
                </a:solidFill>
                <a:latin typeface="Arial"/>
                <a:cs typeface="Arial"/>
              </a:rPr>
              <a:t>Assignment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404040"/>
                </a:solidFill>
                <a:latin typeface="Arial"/>
                <a:cs typeface="Arial"/>
              </a:rPr>
              <a:t>operator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404040"/>
                </a:solidFill>
                <a:latin typeface="Arial"/>
                <a:cs typeface="Arial"/>
              </a:rPr>
              <a:t>returns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reference</a:t>
            </a:r>
            <a:endParaRPr sz="28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330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2400" spc="-300" dirty="0">
                <a:solidFill>
                  <a:srgbClr val="404040"/>
                </a:solidFill>
                <a:latin typeface="Arial"/>
                <a:cs typeface="Arial"/>
              </a:rPr>
              <a:t>So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assignment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"/>
                <a:cs typeface="Arial"/>
              </a:rPr>
              <a:t>"chains"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possible</a:t>
            </a:r>
            <a:endParaRPr sz="24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335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e.g.,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404040"/>
                </a:solidFill>
                <a:latin typeface="Arial"/>
                <a:cs typeface="Arial"/>
              </a:rPr>
              <a:t>=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b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404040"/>
                </a:solidFill>
                <a:latin typeface="Arial"/>
                <a:cs typeface="Arial"/>
              </a:rPr>
              <a:t>=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c;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209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r>
              <a:rPr sz="2000" spc="-3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Sets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b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equal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  <a:p>
            <a:pPr marL="184150" marR="5080" indent="-171450">
              <a:lnSpc>
                <a:spcPts val="3000"/>
              </a:lnSpc>
              <a:spcBef>
                <a:spcPts val="171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Operator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404040"/>
                </a:solidFill>
                <a:latin typeface="Arial"/>
                <a:cs typeface="Arial"/>
              </a:rPr>
              <a:t>must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Arial"/>
                <a:cs typeface="Arial"/>
              </a:rPr>
              <a:t>return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404040"/>
                </a:solidFill>
                <a:latin typeface="Arial"/>
                <a:cs typeface="Arial"/>
              </a:rPr>
              <a:t>"same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Arial"/>
                <a:cs typeface="Arial"/>
              </a:rPr>
              <a:t>type"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70" dirty="0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Arial"/>
                <a:cs typeface="Arial"/>
              </a:rPr>
              <a:t>it’s </a:t>
            </a:r>
            <a:r>
              <a:rPr sz="2800" spc="-35" dirty="0">
                <a:solidFill>
                  <a:srgbClr val="404040"/>
                </a:solidFill>
                <a:latin typeface="Arial"/>
                <a:cs typeface="Arial"/>
              </a:rPr>
              <a:t>left-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hand</a:t>
            </a:r>
            <a:r>
              <a:rPr sz="28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Arial"/>
                <a:cs typeface="Arial"/>
              </a:rPr>
              <a:t>side</a:t>
            </a:r>
            <a:endParaRPr sz="28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290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2400" spc="-3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Arial"/>
                <a:cs typeface="Arial"/>
              </a:rPr>
              <a:t>allow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Arial"/>
                <a:cs typeface="Arial"/>
              </a:rPr>
              <a:t>chains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work</a:t>
            </a:r>
            <a:endParaRPr sz="24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310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2400" spc="-1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spc="-70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2400" i="1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pointer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404040"/>
                </a:solidFill>
                <a:latin typeface="Arial"/>
                <a:cs typeface="Arial"/>
              </a:rPr>
              <a:t>help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this!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7301" y="203707"/>
            <a:ext cx="6254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>
                <a:solidFill>
                  <a:srgbClr val="055C91"/>
                </a:solidFill>
                <a:latin typeface="Arial"/>
                <a:cs typeface="Arial"/>
              </a:rPr>
              <a:t>Overloading </a:t>
            </a:r>
            <a:r>
              <a:rPr sz="3600" spc="-210" dirty="0">
                <a:solidFill>
                  <a:srgbClr val="055C91"/>
                </a:solidFill>
                <a:latin typeface="Arial"/>
                <a:cs typeface="Arial"/>
              </a:rPr>
              <a:t>Assignment</a:t>
            </a:r>
            <a:r>
              <a:rPr sz="3600" spc="-17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3600" spc="-110" dirty="0">
                <a:solidFill>
                  <a:srgbClr val="055C91"/>
                </a:solidFill>
                <a:latin typeface="Arial"/>
                <a:cs typeface="Arial"/>
              </a:rPr>
              <a:t>Operator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01990" y="6428920"/>
            <a:ext cx="3429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60" dirty="0">
                <a:solidFill>
                  <a:srgbClr val="898989"/>
                </a:solidFill>
                <a:latin typeface="Arial"/>
                <a:cs typeface="Arial"/>
              </a:rPr>
              <a:t>1-</a:t>
            </a:r>
            <a:fld id="{81D60167-4931-47E6-BA6A-407CBD079E47}" type="slidenum">
              <a:rPr sz="1200" spc="-25" dirty="0">
                <a:solidFill>
                  <a:srgbClr val="898989"/>
                </a:solidFill>
                <a:latin typeface="Arial"/>
                <a:cs typeface="Arial"/>
              </a:rPr>
              <a:t>27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98134" y="1463547"/>
            <a:ext cx="5721350" cy="406209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84150" marR="229235" indent="-171450">
              <a:lnSpc>
                <a:spcPts val="3000"/>
              </a:lnSpc>
              <a:spcBef>
                <a:spcPts val="5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180" dirty="0">
                <a:solidFill>
                  <a:srgbClr val="404040"/>
                </a:solidFill>
                <a:latin typeface="Arial"/>
                <a:cs typeface="Arial"/>
              </a:rPr>
              <a:t>Recall: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50" dirty="0">
                <a:solidFill>
                  <a:srgbClr val="404040"/>
                </a:solidFill>
                <a:latin typeface="Arial"/>
                <a:cs typeface="Arial"/>
              </a:rPr>
              <a:t>Assignment</a:t>
            </a:r>
            <a:r>
              <a:rPr sz="28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404040"/>
                </a:solidFill>
                <a:latin typeface="Arial"/>
                <a:cs typeface="Arial"/>
              </a:rPr>
              <a:t>operator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404040"/>
                </a:solidFill>
                <a:latin typeface="Arial"/>
                <a:cs typeface="Arial"/>
              </a:rPr>
              <a:t>must </a:t>
            </a:r>
            <a:r>
              <a:rPr sz="2800" spc="-25" dirty="0">
                <a:solidFill>
                  <a:srgbClr val="404040"/>
                </a:solidFill>
                <a:latin typeface="Arial"/>
                <a:cs typeface="Arial"/>
              </a:rPr>
              <a:t>be 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member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8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endParaRPr sz="28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285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404040"/>
                </a:solidFill>
                <a:latin typeface="Arial"/>
                <a:cs typeface="Arial"/>
              </a:rPr>
              <a:t>has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one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parameter</a:t>
            </a:r>
            <a:endParaRPr sz="2400">
              <a:latin typeface="Arial"/>
              <a:cs typeface="Arial"/>
            </a:endParaRPr>
          </a:p>
          <a:p>
            <a:pPr marL="412750" marR="1748155" lvl="1" indent="-171450">
              <a:lnSpc>
                <a:spcPts val="2590"/>
              </a:lnSpc>
              <a:spcBef>
                <a:spcPts val="665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Left-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operand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calling 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object </a:t>
            </a:r>
            <a:r>
              <a:rPr sz="2400" spc="-200" dirty="0">
                <a:solidFill>
                  <a:srgbClr val="404040"/>
                </a:solidFill>
                <a:latin typeface="Arial"/>
                <a:cs typeface="Arial"/>
              </a:rPr>
              <a:t>s1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404040"/>
                </a:solidFill>
                <a:latin typeface="Arial"/>
                <a:cs typeface="Arial"/>
              </a:rPr>
              <a:t>=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s2;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75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r>
              <a:rPr sz="2000" spc="-3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Think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like: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s1.=(s2);</a:t>
            </a:r>
            <a:endParaRPr sz="2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31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229" dirty="0">
                <a:solidFill>
                  <a:srgbClr val="404040"/>
                </a:solidFill>
                <a:latin typeface="Arial"/>
                <a:cs typeface="Arial"/>
              </a:rPr>
              <a:t>s1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54" dirty="0">
                <a:solidFill>
                  <a:srgbClr val="404040"/>
                </a:solidFill>
                <a:latin typeface="Arial"/>
                <a:cs typeface="Arial"/>
              </a:rPr>
              <a:t>=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29" dirty="0">
                <a:solidFill>
                  <a:srgbClr val="404040"/>
                </a:solidFill>
                <a:latin typeface="Arial"/>
                <a:cs typeface="Arial"/>
              </a:rPr>
              <a:t>s2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54" dirty="0">
                <a:solidFill>
                  <a:srgbClr val="404040"/>
                </a:solidFill>
                <a:latin typeface="Arial"/>
                <a:cs typeface="Arial"/>
              </a:rPr>
              <a:t>=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Arial"/>
                <a:cs typeface="Arial"/>
              </a:rPr>
              <a:t>s3;</a:t>
            </a:r>
            <a:endParaRPr sz="28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330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2400" spc="-150" dirty="0">
                <a:solidFill>
                  <a:srgbClr val="404040"/>
                </a:solidFill>
                <a:latin typeface="Arial"/>
                <a:cs typeface="Arial"/>
              </a:rPr>
              <a:t>Requires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404040"/>
                </a:solidFill>
                <a:latin typeface="Arial"/>
                <a:cs typeface="Arial"/>
              </a:rPr>
              <a:t>(s1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404040"/>
                </a:solidFill>
                <a:latin typeface="Arial"/>
                <a:cs typeface="Arial"/>
              </a:rPr>
              <a:t>=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404040"/>
                </a:solidFill>
                <a:latin typeface="Arial"/>
                <a:cs typeface="Arial"/>
              </a:rPr>
              <a:t>s2)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404040"/>
                </a:solidFill>
                <a:latin typeface="Arial"/>
                <a:cs typeface="Arial"/>
              </a:rPr>
              <a:t>=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s3;</a:t>
            </a:r>
            <a:endParaRPr sz="24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335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2400" spc="-300" dirty="0">
                <a:solidFill>
                  <a:srgbClr val="404040"/>
                </a:solidFill>
                <a:latin typeface="Arial"/>
                <a:cs typeface="Arial"/>
              </a:rPr>
              <a:t>So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404040"/>
                </a:solidFill>
                <a:latin typeface="Arial"/>
                <a:cs typeface="Arial"/>
              </a:rPr>
              <a:t>(s1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404040"/>
                </a:solidFill>
                <a:latin typeface="Arial"/>
                <a:cs typeface="Arial"/>
              </a:rPr>
              <a:t>=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404040"/>
                </a:solidFill>
                <a:latin typeface="Arial"/>
                <a:cs typeface="Arial"/>
              </a:rPr>
              <a:t>s2)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must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return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Arial"/>
                <a:cs typeface="Arial"/>
              </a:rPr>
              <a:t>object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404040"/>
                </a:solidFill>
                <a:latin typeface="Arial"/>
                <a:cs typeface="Arial"/>
              </a:rPr>
              <a:t>s1"s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type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r>
              <a:rPr sz="2000" spc="-3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75" dirty="0">
                <a:solidFill>
                  <a:srgbClr val="404040"/>
                </a:solidFill>
                <a:latin typeface="Arial"/>
                <a:cs typeface="Arial"/>
              </a:rPr>
              <a:t>pass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"/>
                <a:cs typeface="Arial"/>
              </a:rPr>
              <a:t>"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85" dirty="0">
                <a:solidFill>
                  <a:srgbClr val="404040"/>
                </a:solidFill>
                <a:latin typeface="Arial"/>
                <a:cs typeface="Arial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s3";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21818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10" dirty="0">
                <a:solidFill>
                  <a:srgbClr val="055C91"/>
                </a:solidFill>
                <a:latin typeface="Arial"/>
                <a:cs typeface="Arial"/>
              </a:rPr>
              <a:t>Computer</a:t>
            </a:r>
            <a:r>
              <a:rPr sz="2200" spc="-8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45" dirty="0">
                <a:solidFill>
                  <a:srgbClr val="055C91"/>
                </a:solidFill>
                <a:latin typeface="Arial"/>
                <a:cs typeface="Arial"/>
              </a:rPr>
              <a:t>Memory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8865" y="3704843"/>
            <a:ext cx="3578225" cy="76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Variable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a’s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i.e.,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100,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stored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memory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location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1024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03903" y="2767583"/>
            <a:ext cx="6156960" cy="1338580"/>
            <a:chOff x="3803903" y="2767583"/>
            <a:chExt cx="6156960" cy="1338580"/>
          </a:xfrm>
        </p:grpSpPr>
        <p:sp>
          <p:nvSpPr>
            <p:cNvPr id="5" name="object 5"/>
            <p:cNvSpPr/>
            <p:nvPr/>
          </p:nvSpPr>
          <p:spPr>
            <a:xfrm>
              <a:off x="5079999" y="3034755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4"/>
                  </a:lnTo>
                  <a:lnTo>
                    <a:pt x="1187450" y="587374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4751" y="3044951"/>
              <a:ext cx="865631" cy="6888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892549" y="3034755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4"/>
                  </a:lnTo>
                  <a:lnTo>
                    <a:pt x="1187450" y="587374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3903" y="2767583"/>
              <a:ext cx="1408176" cy="133807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267449" y="3034755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4"/>
                  </a:lnTo>
                  <a:lnTo>
                    <a:pt x="1187450" y="587374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8295" y="2767583"/>
              <a:ext cx="1408176" cy="133807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454900" y="3034755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4"/>
                  </a:lnTo>
                  <a:lnTo>
                    <a:pt x="1187450" y="587374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52944" y="3044951"/>
              <a:ext cx="1021079" cy="6888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642350" y="3034755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4"/>
                  </a:lnTo>
                  <a:lnTo>
                    <a:pt x="1187450" y="587374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52688" y="2767583"/>
              <a:ext cx="1408176" cy="133807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678939" y="2616708"/>
            <a:ext cx="1985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Memory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36528" y="2616708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1024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33640" y="2616708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1032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41210" y="1269491"/>
            <a:ext cx="1854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int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100;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654807" y="2767583"/>
            <a:ext cx="1408430" cy="1338580"/>
            <a:chOff x="2654807" y="2767583"/>
            <a:chExt cx="1408430" cy="1338580"/>
          </a:xfrm>
        </p:grpSpPr>
        <p:sp>
          <p:nvSpPr>
            <p:cNvPr id="20" name="object 20"/>
            <p:cNvSpPr/>
            <p:nvPr/>
          </p:nvSpPr>
          <p:spPr>
            <a:xfrm>
              <a:off x="2743199" y="3034755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4"/>
                  </a:lnTo>
                  <a:lnTo>
                    <a:pt x="1187450" y="587374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4807" y="2767583"/>
              <a:ext cx="1408175" cy="1338071"/>
            </a:xfrm>
            <a:prstGeom prst="rect">
              <a:avLst/>
            </a:prstGeom>
          </p:spPr>
        </p:pic>
      </p:grp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2736850" y="3028950"/>
          <a:ext cx="7086600" cy="58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6105">
                <a:tc>
                  <a:txBody>
                    <a:bodyPr/>
                    <a:lstStyle/>
                    <a:p>
                      <a:pPr marL="288925">
                        <a:lnSpc>
                          <a:spcPts val="4520"/>
                        </a:lnSpc>
                      </a:pPr>
                      <a:r>
                        <a:rPr sz="4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ts val="4520"/>
                        </a:lnSpc>
                      </a:pPr>
                      <a:r>
                        <a:rPr sz="4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512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4520"/>
                        </a:lnSpc>
                      </a:pPr>
                      <a:r>
                        <a:rPr sz="4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1024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4520"/>
                        </a:lnSpc>
                      </a:pPr>
                      <a:r>
                        <a:rPr sz="4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11403712" y="6541297"/>
            <a:ext cx="140970" cy="1498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z="800" spc="-40" dirty="0">
                <a:solidFill>
                  <a:srgbClr val="898989"/>
                </a:solidFill>
                <a:latin typeface="Arial"/>
                <a:cs typeface="Arial"/>
              </a:rPr>
              <a:t>3</a:t>
            </a:fld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64940" y="2616708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1020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96865" y="3607308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85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300" y="335788"/>
            <a:ext cx="9372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14" dirty="0">
                <a:solidFill>
                  <a:srgbClr val="055C91"/>
                </a:solidFill>
                <a:latin typeface="Arial"/>
                <a:cs typeface="Arial"/>
              </a:rPr>
              <a:t>Pointers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332411" y="2878137"/>
            <a:ext cx="1187450" cy="697230"/>
            <a:chOff x="5332411" y="2878137"/>
            <a:chExt cx="1187450" cy="697230"/>
          </a:xfrm>
        </p:grpSpPr>
        <p:sp>
          <p:nvSpPr>
            <p:cNvPr id="4" name="object 4"/>
            <p:cNvSpPr/>
            <p:nvPr/>
          </p:nvSpPr>
          <p:spPr>
            <a:xfrm>
              <a:off x="5332411" y="2878137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04688" y="2889503"/>
              <a:ext cx="868680" cy="6858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32411" y="2877820"/>
            <a:ext cx="1187450" cy="588010"/>
          </a:xfrm>
          <a:prstGeom prst="rect">
            <a:avLst/>
          </a:prstGeom>
          <a:ln w="38100">
            <a:solidFill>
              <a:srgbClr val="055C91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760"/>
              </a:spcBef>
            </a:pPr>
            <a:r>
              <a:rPr sz="2400" spc="-25" dirty="0">
                <a:latin typeface="Times New Roman"/>
                <a:cs typeface="Times New Roman"/>
              </a:rPr>
              <a:t>100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56888" y="2612135"/>
            <a:ext cx="1408430" cy="1338580"/>
            <a:chOff x="4056888" y="2612135"/>
            <a:chExt cx="1408430" cy="1338580"/>
          </a:xfrm>
        </p:grpSpPr>
        <p:sp>
          <p:nvSpPr>
            <p:cNvPr id="8" name="object 8"/>
            <p:cNvSpPr/>
            <p:nvPr/>
          </p:nvSpPr>
          <p:spPr>
            <a:xfrm>
              <a:off x="4144961" y="2878137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6888" y="2612135"/>
              <a:ext cx="1408176" cy="133807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183061" y="2877820"/>
            <a:ext cx="1149350" cy="588010"/>
          </a:xfrm>
          <a:prstGeom prst="rect">
            <a:avLst/>
          </a:prstGeom>
          <a:ln w="38100">
            <a:solidFill>
              <a:srgbClr val="055C9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0825">
              <a:lnSpc>
                <a:spcPts val="4630"/>
              </a:lnSpc>
            </a:pPr>
            <a:r>
              <a:rPr sz="4800" dirty="0">
                <a:latin typeface="Times New Roman"/>
                <a:cs typeface="Times New Roman"/>
              </a:rPr>
              <a:t>…</a:t>
            </a:r>
            <a:endParaRPr sz="48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9" y="2612135"/>
            <a:ext cx="1408176" cy="133807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519860" y="2877820"/>
            <a:ext cx="1187450" cy="588010"/>
          </a:xfrm>
          <a:prstGeom prst="rect">
            <a:avLst/>
          </a:prstGeom>
          <a:solidFill>
            <a:srgbClr val="00CCFF"/>
          </a:solidFill>
          <a:ln w="38100">
            <a:solidFill>
              <a:srgbClr val="055C9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4630"/>
              </a:lnSpc>
            </a:pPr>
            <a:r>
              <a:rPr sz="4800" dirty="0">
                <a:latin typeface="Times New Roman"/>
                <a:cs typeface="Times New Roman"/>
              </a:rPr>
              <a:t>…</a:t>
            </a:r>
            <a:endParaRPr sz="4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707310" y="2878137"/>
            <a:ext cx="1187450" cy="697230"/>
            <a:chOff x="7707310" y="2878137"/>
            <a:chExt cx="1187450" cy="697230"/>
          </a:xfrm>
        </p:grpSpPr>
        <p:sp>
          <p:nvSpPr>
            <p:cNvPr id="14" name="object 14"/>
            <p:cNvSpPr/>
            <p:nvPr/>
          </p:nvSpPr>
          <p:spPr>
            <a:xfrm>
              <a:off x="7707310" y="2878137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05928" y="2889503"/>
              <a:ext cx="1018031" cy="68580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707310" y="2877820"/>
            <a:ext cx="1187450" cy="588010"/>
          </a:xfrm>
          <a:prstGeom prst="rect">
            <a:avLst/>
          </a:prstGeom>
          <a:ln w="38101">
            <a:solidFill>
              <a:srgbClr val="055C91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288925">
              <a:lnSpc>
                <a:spcPct val="100000"/>
              </a:lnSpc>
              <a:spcBef>
                <a:spcPts val="760"/>
              </a:spcBef>
            </a:pPr>
            <a:r>
              <a:rPr sz="2400" spc="-20" dirty="0">
                <a:latin typeface="Times New Roman"/>
                <a:cs typeface="Times New Roman"/>
              </a:rPr>
              <a:t>1024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805671" y="2612135"/>
            <a:ext cx="1408430" cy="1338580"/>
            <a:chOff x="8805671" y="2612135"/>
            <a:chExt cx="1408430" cy="1338580"/>
          </a:xfrm>
        </p:grpSpPr>
        <p:sp>
          <p:nvSpPr>
            <p:cNvPr id="18" name="object 18"/>
            <p:cNvSpPr/>
            <p:nvPr/>
          </p:nvSpPr>
          <p:spPr>
            <a:xfrm>
              <a:off x="8894761" y="2878137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05671" y="2612135"/>
              <a:ext cx="1408176" cy="1338071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8894760" y="2877820"/>
            <a:ext cx="1187450" cy="588010"/>
          </a:xfrm>
          <a:prstGeom prst="rect">
            <a:avLst/>
          </a:prstGeom>
          <a:ln w="38100">
            <a:solidFill>
              <a:srgbClr val="055C9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8290">
              <a:lnSpc>
                <a:spcPts val="4630"/>
              </a:lnSpc>
            </a:pPr>
            <a:r>
              <a:rPr sz="4800" dirty="0">
                <a:latin typeface="Times New Roman"/>
                <a:cs typeface="Times New Roman"/>
              </a:rPr>
              <a:t>…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31351" y="2458211"/>
            <a:ext cx="1985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Memory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88940" y="2458211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1024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86050" y="2458211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1032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904744" y="2612135"/>
            <a:ext cx="1408430" cy="1338580"/>
            <a:chOff x="2904744" y="2612135"/>
            <a:chExt cx="1408430" cy="1338580"/>
          </a:xfrm>
        </p:grpSpPr>
        <p:sp>
          <p:nvSpPr>
            <p:cNvPr id="25" name="object 25"/>
            <p:cNvSpPr/>
            <p:nvPr/>
          </p:nvSpPr>
          <p:spPr>
            <a:xfrm>
              <a:off x="2995611" y="2878137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04744" y="2612135"/>
              <a:ext cx="1408176" cy="133807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2995611" y="2877820"/>
            <a:ext cx="1187450" cy="588010"/>
          </a:xfrm>
          <a:prstGeom prst="rect">
            <a:avLst/>
          </a:prstGeom>
          <a:ln w="38100">
            <a:solidFill>
              <a:srgbClr val="055C9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4630"/>
              </a:lnSpc>
            </a:pPr>
            <a:r>
              <a:rPr sz="4800" dirty="0">
                <a:latin typeface="Times New Roman"/>
                <a:cs typeface="Times New Roman"/>
              </a:rPr>
              <a:t>…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17351" y="2458211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1020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821071" y="3346447"/>
            <a:ext cx="4512310" cy="921385"/>
            <a:chOff x="3821071" y="3346447"/>
            <a:chExt cx="4512310" cy="921385"/>
          </a:xfrm>
        </p:grpSpPr>
        <p:sp>
          <p:nvSpPr>
            <p:cNvPr id="30" name="object 30"/>
            <p:cNvSpPr/>
            <p:nvPr/>
          </p:nvSpPr>
          <p:spPr>
            <a:xfrm>
              <a:off x="5922961" y="3505198"/>
              <a:ext cx="63500" cy="457200"/>
            </a:xfrm>
            <a:custGeom>
              <a:avLst/>
              <a:gdLst/>
              <a:ahLst/>
              <a:cxnLst/>
              <a:rect l="l" t="t" r="r" b="b"/>
              <a:pathLst>
                <a:path w="63500" h="457200">
                  <a:moveTo>
                    <a:pt x="47626" y="47625"/>
                  </a:moveTo>
                  <a:lnTo>
                    <a:pt x="15876" y="47625"/>
                  </a:lnTo>
                  <a:lnTo>
                    <a:pt x="15875" y="457199"/>
                  </a:lnTo>
                  <a:lnTo>
                    <a:pt x="47625" y="457199"/>
                  </a:lnTo>
                  <a:lnTo>
                    <a:pt x="47626" y="47625"/>
                  </a:lnTo>
                  <a:close/>
                </a:path>
                <a:path w="63500" h="457200">
                  <a:moveTo>
                    <a:pt x="31751" y="0"/>
                  </a:moveTo>
                  <a:lnTo>
                    <a:pt x="0" y="63500"/>
                  </a:lnTo>
                  <a:lnTo>
                    <a:pt x="15876" y="63500"/>
                  </a:lnTo>
                  <a:lnTo>
                    <a:pt x="15876" y="47625"/>
                  </a:lnTo>
                  <a:lnTo>
                    <a:pt x="55562" y="47625"/>
                  </a:lnTo>
                  <a:lnTo>
                    <a:pt x="31751" y="0"/>
                  </a:lnTo>
                  <a:close/>
                </a:path>
                <a:path w="63500" h="457200">
                  <a:moveTo>
                    <a:pt x="55562" y="47625"/>
                  </a:moveTo>
                  <a:lnTo>
                    <a:pt x="47626" y="47625"/>
                  </a:lnTo>
                  <a:lnTo>
                    <a:pt x="47626" y="63500"/>
                  </a:lnTo>
                  <a:lnTo>
                    <a:pt x="63500" y="63500"/>
                  </a:lnTo>
                  <a:lnTo>
                    <a:pt x="55562" y="47625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54711" y="3962398"/>
              <a:ext cx="2362200" cy="0"/>
            </a:xfrm>
            <a:custGeom>
              <a:avLst/>
              <a:gdLst/>
              <a:ahLst/>
              <a:cxnLst/>
              <a:rect l="l" t="t" r="r" b="b"/>
              <a:pathLst>
                <a:path w="2362200">
                  <a:moveTo>
                    <a:pt x="0" y="0"/>
                  </a:moveTo>
                  <a:lnTo>
                    <a:pt x="2362200" y="1"/>
                  </a:lnTo>
                </a:path>
              </a:pathLst>
            </a:custGeom>
            <a:ln w="3175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16910" y="3505198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1" y="457200"/>
                  </a:lnTo>
                </a:path>
              </a:pathLst>
            </a:custGeom>
            <a:ln w="3175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21071" y="3346447"/>
              <a:ext cx="2137410" cy="921385"/>
            </a:xfrm>
            <a:custGeom>
              <a:avLst/>
              <a:gdLst/>
              <a:ahLst/>
              <a:cxnLst/>
              <a:rect l="l" t="t" r="r" b="b"/>
              <a:pathLst>
                <a:path w="2137410" h="921385">
                  <a:moveTo>
                    <a:pt x="2136810" y="0"/>
                  </a:moveTo>
                  <a:lnTo>
                    <a:pt x="1151734" y="354026"/>
                  </a:lnTo>
                  <a:lnTo>
                    <a:pt x="1103938" y="343551"/>
                  </a:lnTo>
                  <a:lnTo>
                    <a:pt x="1054888" y="334549"/>
                  </a:lnTo>
                  <a:lnTo>
                    <a:pt x="1004780" y="327015"/>
                  </a:lnTo>
                  <a:lnTo>
                    <a:pt x="953808" y="320946"/>
                  </a:lnTo>
                  <a:lnTo>
                    <a:pt x="902165" y="316337"/>
                  </a:lnTo>
                  <a:lnTo>
                    <a:pt x="850047" y="313184"/>
                  </a:lnTo>
                  <a:lnTo>
                    <a:pt x="797646" y="311482"/>
                  </a:lnTo>
                  <a:lnTo>
                    <a:pt x="745159" y="311226"/>
                  </a:lnTo>
                  <a:lnTo>
                    <a:pt x="692778" y="312413"/>
                  </a:lnTo>
                  <a:lnTo>
                    <a:pt x="640698" y="315038"/>
                  </a:lnTo>
                  <a:lnTo>
                    <a:pt x="589114" y="319096"/>
                  </a:lnTo>
                  <a:lnTo>
                    <a:pt x="538219" y="324584"/>
                  </a:lnTo>
                  <a:lnTo>
                    <a:pt x="488209" y="331496"/>
                  </a:lnTo>
                  <a:lnTo>
                    <a:pt x="439276" y="339829"/>
                  </a:lnTo>
                  <a:lnTo>
                    <a:pt x="391615" y="349577"/>
                  </a:lnTo>
                  <a:lnTo>
                    <a:pt x="345422" y="360737"/>
                  </a:lnTo>
                  <a:lnTo>
                    <a:pt x="300889" y="373305"/>
                  </a:lnTo>
                  <a:lnTo>
                    <a:pt x="244579" y="392180"/>
                  </a:lnTo>
                  <a:lnTo>
                    <a:pt x="193933" y="412732"/>
                  </a:lnTo>
                  <a:lnTo>
                    <a:pt x="149012" y="434781"/>
                  </a:lnTo>
                  <a:lnTo>
                    <a:pt x="109878" y="458147"/>
                  </a:lnTo>
                  <a:lnTo>
                    <a:pt x="76591" y="482653"/>
                  </a:lnTo>
                  <a:lnTo>
                    <a:pt x="27803" y="534365"/>
                  </a:lnTo>
                  <a:lnTo>
                    <a:pt x="3136" y="588486"/>
                  </a:lnTo>
                  <a:lnTo>
                    <a:pt x="0" y="616002"/>
                  </a:lnTo>
                  <a:lnTo>
                    <a:pt x="3076" y="643583"/>
                  </a:lnTo>
                  <a:lnTo>
                    <a:pt x="28113" y="698224"/>
                  </a:lnTo>
                  <a:lnTo>
                    <a:pt x="78733" y="750978"/>
                  </a:lnTo>
                  <a:lnTo>
                    <a:pt x="113789" y="776199"/>
                  </a:lnTo>
                  <a:lnTo>
                    <a:pt x="155424" y="800412"/>
                  </a:lnTo>
                  <a:lnTo>
                    <a:pt x="191504" y="818015"/>
                  </a:lnTo>
                  <a:lnTo>
                    <a:pt x="230147" y="834269"/>
                  </a:lnTo>
                  <a:lnTo>
                    <a:pt x="271146" y="849161"/>
                  </a:lnTo>
                  <a:lnTo>
                    <a:pt x="314295" y="862682"/>
                  </a:lnTo>
                  <a:lnTo>
                    <a:pt x="359386" y="874819"/>
                  </a:lnTo>
                  <a:lnTo>
                    <a:pt x="406215" y="885562"/>
                  </a:lnTo>
                  <a:lnTo>
                    <a:pt x="454573" y="894898"/>
                  </a:lnTo>
                  <a:lnTo>
                    <a:pt x="504256" y="902818"/>
                  </a:lnTo>
                  <a:lnTo>
                    <a:pt x="555056" y="909309"/>
                  </a:lnTo>
                  <a:lnTo>
                    <a:pt x="606766" y="914361"/>
                  </a:lnTo>
                  <a:lnTo>
                    <a:pt x="659182" y="917962"/>
                  </a:lnTo>
                  <a:lnTo>
                    <a:pt x="712095" y="920101"/>
                  </a:lnTo>
                  <a:lnTo>
                    <a:pt x="765299" y="920766"/>
                  </a:lnTo>
                  <a:lnTo>
                    <a:pt x="818589" y="919947"/>
                  </a:lnTo>
                  <a:lnTo>
                    <a:pt x="871757" y="917632"/>
                  </a:lnTo>
                  <a:lnTo>
                    <a:pt x="924597" y="913810"/>
                  </a:lnTo>
                  <a:lnTo>
                    <a:pt x="976903" y="908469"/>
                  </a:lnTo>
                  <a:lnTo>
                    <a:pt x="1028469" y="901599"/>
                  </a:lnTo>
                  <a:lnTo>
                    <a:pt x="1079087" y="893188"/>
                  </a:lnTo>
                  <a:lnTo>
                    <a:pt x="1128551" y="883225"/>
                  </a:lnTo>
                  <a:lnTo>
                    <a:pt x="1176655" y="871699"/>
                  </a:lnTo>
                  <a:lnTo>
                    <a:pt x="1223192" y="858598"/>
                  </a:lnTo>
                  <a:lnTo>
                    <a:pt x="1279502" y="839723"/>
                  </a:lnTo>
                  <a:lnTo>
                    <a:pt x="1330148" y="819171"/>
                  </a:lnTo>
                  <a:lnTo>
                    <a:pt x="1375068" y="797122"/>
                  </a:lnTo>
                  <a:lnTo>
                    <a:pt x="1414203" y="773756"/>
                  </a:lnTo>
                  <a:lnTo>
                    <a:pt x="1447489" y="749250"/>
                  </a:lnTo>
                  <a:lnTo>
                    <a:pt x="1496278" y="697538"/>
                  </a:lnTo>
                  <a:lnTo>
                    <a:pt x="1520945" y="643418"/>
                  </a:lnTo>
                  <a:lnTo>
                    <a:pt x="1524081" y="615902"/>
                  </a:lnTo>
                  <a:lnTo>
                    <a:pt x="1521005" y="588321"/>
                  </a:lnTo>
                  <a:lnTo>
                    <a:pt x="1495968" y="533679"/>
                  </a:lnTo>
                  <a:lnTo>
                    <a:pt x="1445348" y="480926"/>
                  </a:lnTo>
                  <a:lnTo>
                    <a:pt x="1410292" y="455704"/>
                  </a:lnTo>
                  <a:lnTo>
                    <a:pt x="1368657" y="431491"/>
                  </a:lnTo>
                  <a:lnTo>
                    <a:pt x="213681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182267" y="3765804"/>
            <a:ext cx="802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3366CC"/>
                </a:solidFill>
                <a:latin typeface="Arial"/>
                <a:cs typeface="Arial"/>
              </a:rPr>
              <a:t>integer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783710" y="3378191"/>
            <a:ext cx="2209800" cy="965200"/>
          </a:xfrm>
          <a:custGeom>
            <a:avLst/>
            <a:gdLst/>
            <a:ahLst/>
            <a:cxnLst/>
            <a:rect l="l" t="t" r="r" b="b"/>
            <a:pathLst>
              <a:path w="2209800" h="965200">
                <a:moveTo>
                  <a:pt x="676043" y="0"/>
                </a:moveTo>
                <a:lnTo>
                  <a:pt x="737222" y="446989"/>
                </a:lnTo>
                <a:lnTo>
                  <a:pt x="663678" y="453969"/>
                </a:lnTo>
                <a:lnTo>
                  <a:pt x="593072" y="462111"/>
                </a:lnTo>
                <a:lnTo>
                  <a:pt x="525572" y="471361"/>
                </a:lnTo>
                <a:lnTo>
                  <a:pt x="461347" y="481664"/>
                </a:lnTo>
                <a:lnTo>
                  <a:pt x="400566" y="492965"/>
                </a:lnTo>
                <a:lnTo>
                  <a:pt x="343395" y="505210"/>
                </a:lnTo>
                <a:lnTo>
                  <a:pt x="290003" y="518343"/>
                </a:lnTo>
                <a:lnTo>
                  <a:pt x="240558" y="532311"/>
                </a:lnTo>
                <a:lnTo>
                  <a:pt x="195229" y="547058"/>
                </a:lnTo>
                <a:lnTo>
                  <a:pt x="154183" y="562529"/>
                </a:lnTo>
                <a:lnTo>
                  <a:pt x="117588" y="578671"/>
                </a:lnTo>
                <a:lnTo>
                  <a:pt x="58426" y="612746"/>
                </a:lnTo>
                <a:lnTo>
                  <a:pt x="19086" y="648845"/>
                </a:lnTo>
                <a:lnTo>
                  <a:pt x="914" y="686530"/>
                </a:lnTo>
                <a:lnTo>
                  <a:pt x="0" y="704073"/>
                </a:lnTo>
                <a:lnTo>
                  <a:pt x="3740" y="721364"/>
                </a:lnTo>
                <a:lnTo>
                  <a:pt x="24629" y="755041"/>
                </a:lnTo>
                <a:lnTo>
                  <a:pt x="62472" y="787267"/>
                </a:lnTo>
                <a:lnTo>
                  <a:pt x="116158" y="817748"/>
                </a:lnTo>
                <a:lnTo>
                  <a:pt x="184574" y="846192"/>
                </a:lnTo>
                <a:lnTo>
                  <a:pt x="223958" y="859558"/>
                </a:lnTo>
                <a:lnTo>
                  <a:pt x="266609" y="872304"/>
                </a:lnTo>
                <a:lnTo>
                  <a:pt x="312387" y="884394"/>
                </a:lnTo>
                <a:lnTo>
                  <a:pt x="361153" y="895791"/>
                </a:lnTo>
                <a:lnTo>
                  <a:pt x="412769" y="906459"/>
                </a:lnTo>
                <a:lnTo>
                  <a:pt x="467095" y="916361"/>
                </a:lnTo>
                <a:lnTo>
                  <a:pt x="523992" y="925459"/>
                </a:lnTo>
                <a:lnTo>
                  <a:pt x="583322" y="933718"/>
                </a:lnTo>
                <a:lnTo>
                  <a:pt x="644945" y="941101"/>
                </a:lnTo>
                <a:lnTo>
                  <a:pt x="708724" y="947570"/>
                </a:lnTo>
                <a:lnTo>
                  <a:pt x="774518" y="953090"/>
                </a:lnTo>
                <a:lnTo>
                  <a:pt x="842189" y="957624"/>
                </a:lnTo>
                <a:lnTo>
                  <a:pt x="911598" y="961134"/>
                </a:lnTo>
                <a:lnTo>
                  <a:pt x="982607" y="963585"/>
                </a:lnTo>
                <a:lnTo>
                  <a:pt x="1055075" y="964939"/>
                </a:lnTo>
                <a:lnTo>
                  <a:pt x="1127755" y="965160"/>
                </a:lnTo>
                <a:lnTo>
                  <a:pt x="1199388" y="964257"/>
                </a:lnTo>
                <a:lnTo>
                  <a:pt x="1269822" y="962264"/>
                </a:lnTo>
                <a:lnTo>
                  <a:pt x="1338906" y="959215"/>
                </a:lnTo>
                <a:lnTo>
                  <a:pt x="1406487" y="955142"/>
                </a:lnTo>
                <a:lnTo>
                  <a:pt x="1472413" y="950080"/>
                </a:lnTo>
                <a:lnTo>
                  <a:pt x="1536532" y="944062"/>
                </a:lnTo>
                <a:lnTo>
                  <a:pt x="1598693" y="937122"/>
                </a:lnTo>
                <a:lnTo>
                  <a:pt x="1658743" y="929292"/>
                </a:lnTo>
                <a:lnTo>
                  <a:pt x="1716531" y="920607"/>
                </a:lnTo>
                <a:lnTo>
                  <a:pt x="1771904" y="911101"/>
                </a:lnTo>
                <a:lnTo>
                  <a:pt x="1824711" y="900806"/>
                </a:lnTo>
                <a:lnTo>
                  <a:pt x="1874798" y="889756"/>
                </a:lnTo>
                <a:lnTo>
                  <a:pt x="1922016" y="877985"/>
                </a:lnTo>
                <a:lnTo>
                  <a:pt x="1966211" y="865526"/>
                </a:lnTo>
                <a:lnTo>
                  <a:pt x="2007231" y="852413"/>
                </a:lnTo>
                <a:lnTo>
                  <a:pt x="2044925" y="838679"/>
                </a:lnTo>
                <a:lnTo>
                  <a:pt x="2109725" y="809483"/>
                </a:lnTo>
                <a:lnTo>
                  <a:pt x="2159396" y="778207"/>
                </a:lnTo>
                <a:lnTo>
                  <a:pt x="2192721" y="745118"/>
                </a:lnTo>
                <a:lnTo>
                  <a:pt x="2209399" y="692942"/>
                </a:lnTo>
                <a:lnTo>
                  <a:pt x="2205659" y="675652"/>
                </a:lnTo>
                <a:lnTo>
                  <a:pt x="2184769" y="641975"/>
                </a:lnTo>
                <a:lnTo>
                  <a:pt x="2146926" y="609749"/>
                </a:lnTo>
                <a:lnTo>
                  <a:pt x="2093241" y="579267"/>
                </a:lnTo>
                <a:lnTo>
                  <a:pt x="2024825" y="550823"/>
                </a:lnTo>
                <a:lnTo>
                  <a:pt x="1985440" y="537457"/>
                </a:lnTo>
                <a:lnTo>
                  <a:pt x="1942789" y="524711"/>
                </a:lnTo>
                <a:lnTo>
                  <a:pt x="1897011" y="512621"/>
                </a:lnTo>
                <a:lnTo>
                  <a:pt x="1848245" y="501223"/>
                </a:lnTo>
                <a:lnTo>
                  <a:pt x="1796629" y="490555"/>
                </a:lnTo>
                <a:lnTo>
                  <a:pt x="1742303" y="480654"/>
                </a:lnTo>
                <a:lnTo>
                  <a:pt x="1685406" y="471555"/>
                </a:lnTo>
                <a:lnTo>
                  <a:pt x="1626076" y="463296"/>
                </a:lnTo>
                <a:lnTo>
                  <a:pt x="1564452" y="455914"/>
                </a:lnTo>
                <a:lnTo>
                  <a:pt x="1500674" y="449444"/>
                </a:lnTo>
                <a:lnTo>
                  <a:pt x="1434880" y="443924"/>
                </a:lnTo>
                <a:lnTo>
                  <a:pt x="1367208" y="439391"/>
                </a:lnTo>
                <a:lnTo>
                  <a:pt x="1297799" y="435880"/>
                </a:lnTo>
                <a:lnTo>
                  <a:pt x="1226791" y="433429"/>
                </a:lnTo>
                <a:lnTo>
                  <a:pt x="1154322" y="432075"/>
                </a:lnTo>
                <a:lnTo>
                  <a:pt x="67604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487566" y="3909060"/>
            <a:ext cx="802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3366CC"/>
                </a:solidFill>
                <a:latin typeface="Arial"/>
                <a:cs typeface="Arial"/>
              </a:rPr>
              <a:t>pointer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403712" y="6541297"/>
            <a:ext cx="140970" cy="1498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z="800" spc="-40" dirty="0">
                <a:solidFill>
                  <a:srgbClr val="898989"/>
                </a:solidFill>
                <a:latin typeface="Arial"/>
                <a:cs typeface="Arial"/>
              </a:rPr>
              <a:t>4</a:t>
            </a:fld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300" y="335788"/>
            <a:ext cx="22498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0" dirty="0">
                <a:solidFill>
                  <a:srgbClr val="055C91"/>
                </a:solidFill>
                <a:latin typeface="Arial"/>
                <a:cs typeface="Arial"/>
              </a:rPr>
              <a:t>Address</a:t>
            </a:r>
            <a:r>
              <a:rPr sz="2200" spc="-6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05" dirty="0">
                <a:solidFill>
                  <a:srgbClr val="055C91"/>
                </a:solidFill>
                <a:latin typeface="Arial"/>
                <a:cs typeface="Arial"/>
              </a:rPr>
              <a:t>Operator</a:t>
            </a:r>
            <a:r>
              <a:rPr sz="2200" spc="-6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55C91"/>
                </a:solidFill>
                <a:latin typeface="Arial"/>
                <a:cs typeface="Arial"/>
              </a:rPr>
              <a:t>&amp;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461000" y="1887538"/>
            <a:ext cx="1187450" cy="697230"/>
            <a:chOff x="5461000" y="1887538"/>
            <a:chExt cx="1187450" cy="697230"/>
          </a:xfrm>
        </p:grpSpPr>
        <p:sp>
          <p:nvSpPr>
            <p:cNvPr id="4" name="object 4"/>
            <p:cNvSpPr/>
            <p:nvPr/>
          </p:nvSpPr>
          <p:spPr>
            <a:xfrm>
              <a:off x="5461000" y="1887538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5752" y="1898904"/>
              <a:ext cx="865631" cy="6858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461000" y="1887220"/>
            <a:ext cx="1187450" cy="588010"/>
          </a:xfrm>
          <a:prstGeom prst="rect">
            <a:avLst/>
          </a:prstGeom>
          <a:ln w="38100">
            <a:solidFill>
              <a:srgbClr val="055C91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760"/>
              </a:spcBef>
            </a:pPr>
            <a:r>
              <a:rPr sz="2400" spc="-25" dirty="0">
                <a:latin typeface="Times New Roman"/>
                <a:cs typeface="Times New Roman"/>
              </a:rPr>
              <a:t>100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73550" y="1887538"/>
            <a:ext cx="1187450" cy="697230"/>
            <a:chOff x="4273550" y="1887538"/>
            <a:chExt cx="1187450" cy="697230"/>
          </a:xfrm>
        </p:grpSpPr>
        <p:sp>
          <p:nvSpPr>
            <p:cNvPr id="8" name="object 8"/>
            <p:cNvSpPr/>
            <p:nvPr/>
          </p:nvSpPr>
          <p:spPr>
            <a:xfrm>
              <a:off x="4273550" y="1887538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3231" y="1898904"/>
              <a:ext cx="716279" cy="6858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311650" y="1887220"/>
            <a:ext cx="1149350" cy="588010"/>
          </a:xfrm>
          <a:prstGeom prst="rect">
            <a:avLst/>
          </a:prstGeom>
          <a:ln w="38100">
            <a:solidFill>
              <a:srgbClr val="055C91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R="31115" algn="ctr">
              <a:lnSpc>
                <a:spcPct val="100000"/>
              </a:lnSpc>
              <a:spcBef>
                <a:spcPts val="760"/>
              </a:spcBef>
            </a:pPr>
            <a:r>
              <a:rPr sz="2400" spc="-25" dirty="0">
                <a:latin typeface="Times New Roman"/>
                <a:cs typeface="Times New Roman"/>
              </a:rPr>
              <a:t>88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59295" y="1621536"/>
            <a:ext cx="1408430" cy="1338580"/>
            <a:chOff x="6559295" y="1621536"/>
            <a:chExt cx="1408430" cy="1338580"/>
          </a:xfrm>
        </p:grpSpPr>
        <p:sp>
          <p:nvSpPr>
            <p:cNvPr id="12" name="object 12"/>
            <p:cNvSpPr/>
            <p:nvPr/>
          </p:nvSpPr>
          <p:spPr>
            <a:xfrm>
              <a:off x="6648449" y="1887538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9295" y="1621536"/>
              <a:ext cx="1408176" cy="133807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648450" y="1887220"/>
            <a:ext cx="1187450" cy="588010"/>
          </a:xfrm>
          <a:prstGeom prst="rect">
            <a:avLst/>
          </a:prstGeom>
          <a:ln w="38100">
            <a:solidFill>
              <a:srgbClr val="055C9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4630"/>
              </a:lnSpc>
            </a:pPr>
            <a:r>
              <a:rPr sz="4800" dirty="0">
                <a:latin typeface="Times New Roman"/>
                <a:cs typeface="Times New Roman"/>
              </a:rPr>
              <a:t>…</a:t>
            </a:r>
            <a:endParaRPr sz="48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744968" y="1621536"/>
            <a:ext cx="1408430" cy="1338580"/>
            <a:chOff x="7744968" y="1621536"/>
            <a:chExt cx="1408430" cy="1338580"/>
          </a:xfrm>
        </p:grpSpPr>
        <p:sp>
          <p:nvSpPr>
            <p:cNvPr id="16" name="object 16"/>
            <p:cNvSpPr/>
            <p:nvPr/>
          </p:nvSpPr>
          <p:spPr>
            <a:xfrm>
              <a:off x="7835900" y="1887538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4968" y="1621536"/>
              <a:ext cx="1408176" cy="133807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835900" y="1887220"/>
            <a:ext cx="1187450" cy="588010"/>
          </a:xfrm>
          <a:prstGeom prst="rect">
            <a:avLst/>
          </a:prstGeom>
          <a:ln w="38100">
            <a:solidFill>
              <a:srgbClr val="055C9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4630"/>
              </a:lnSpc>
            </a:pPr>
            <a:r>
              <a:rPr sz="4800" dirty="0">
                <a:latin typeface="Times New Roman"/>
                <a:cs typeface="Times New Roman"/>
              </a:rPr>
              <a:t>…</a:t>
            </a:r>
            <a:endParaRPr sz="4800">
              <a:latin typeface="Times New Roman"/>
              <a:cs typeface="Times New Roman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33688" y="1621536"/>
            <a:ext cx="1408176" cy="133807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9023350" y="1887220"/>
            <a:ext cx="1187450" cy="588010"/>
          </a:xfrm>
          <a:prstGeom prst="rect">
            <a:avLst/>
          </a:prstGeom>
          <a:solidFill>
            <a:srgbClr val="00CCFF"/>
          </a:solidFill>
          <a:ln w="38100">
            <a:solidFill>
              <a:srgbClr val="055C9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4630"/>
              </a:lnSpc>
            </a:pPr>
            <a:r>
              <a:rPr sz="4800" dirty="0">
                <a:latin typeface="Times New Roman"/>
                <a:cs typeface="Times New Roman"/>
              </a:rPr>
              <a:t>…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59939" y="1467611"/>
            <a:ext cx="1985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Memory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17527" y="1467611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1024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14640" y="1467611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1032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35807" y="1621536"/>
            <a:ext cx="1408175" cy="1338072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3124200" y="1887220"/>
            <a:ext cx="1187450" cy="588010"/>
          </a:xfrm>
          <a:prstGeom prst="rect">
            <a:avLst/>
          </a:prstGeom>
          <a:solidFill>
            <a:srgbClr val="00CCFF"/>
          </a:solidFill>
          <a:ln w="38100">
            <a:solidFill>
              <a:srgbClr val="055C9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4630"/>
              </a:lnSpc>
            </a:pPr>
            <a:r>
              <a:rPr sz="4800" dirty="0">
                <a:latin typeface="Times New Roman"/>
                <a:cs typeface="Times New Roman"/>
              </a:rPr>
              <a:t>…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31339" y="6511920"/>
            <a:ext cx="17843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5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403712" y="6541297"/>
            <a:ext cx="140970" cy="1498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z="800" spc="-40" dirty="0">
                <a:solidFill>
                  <a:srgbClr val="898989"/>
                </a:solidFill>
                <a:latin typeface="Arial"/>
                <a:cs typeface="Arial"/>
              </a:rPr>
              <a:t>5</a:t>
            </a:fld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45940" y="1467611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1020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22340" y="26238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31339" y="2623820"/>
            <a:ext cx="3073400" cy="2804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2545" algn="r">
              <a:lnSpc>
                <a:spcPts val="182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60"/>
              </a:lnSpc>
            </a:pPr>
            <a:r>
              <a:rPr sz="2000" dirty="0">
                <a:latin typeface="Courier New"/>
                <a:cs typeface="Courier New"/>
              </a:rPr>
              <a:t>#include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&lt;iostream&gt;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50000"/>
              </a:lnSpc>
            </a:pPr>
            <a:r>
              <a:rPr sz="2000" dirty="0">
                <a:latin typeface="Courier New"/>
                <a:cs typeface="Courier New"/>
              </a:rPr>
              <a:t>using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namespace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std; </a:t>
            </a:r>
            <a:r>
              <a:rPr sz="2000" dirty="0">
                <a:latin typeface="Courier New"/>
                <a:cs typeface="Courier New"/>
              </a:rPr>
              <a:t>void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main(){</a:t>
            </a:r>
            <a:endParaRPr sz="2000">
              <a:latin typeface="Courier New"/>
              <a:cs typeface="Courier New"/>
            </a:endParaRPr>
          </a:p>
          <a:p>
            <a:pPr marL="355600" marR="1337945">
              <a:lnSpc>
                <a:spcPct val="150000"/>
              </a:lnSpc>
            </a:pPr>
            <a:r>
              <a:rPr sz="2000" dirty="0">
                <a:latin typeface="Courier New"/>
                <a:cs typeface="Courier New"/>
              </a:rPr>
              <a:t>int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a,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b;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88;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ourier New"/>
                <a:cs typeface="Courier New"/>
              </a:rPr>
              <a:t>b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100;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2155189" y="5610219"/>
          <a:ext cx="7074534" cy="744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7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110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cout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"The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spc="-10" dirty="0">
                          <a:latin typeface="Courier New"/>
                          <a:cs typeface="Courier New"/>
                        </a:rPr>
                        <a:t>address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is: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&lt;&lt;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&amp;a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206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endl;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cout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"The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-10" dirty="0">
                          <a:latin typeface="Courier New"/>
                          <a:cs typeface="Courier New"/>
                        </a:rPr>
                        <a:t>address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is: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&lt;&lt;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&amp;b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endl;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300" y="335788"/>
            <a:ext cx="22498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0" dirty="0">
                <a:solidFill>
                  <a:srgbClr val="055C91"/>
                </a:solidFill>
                <a:latin typeface="Arial"/>
                <a:cs typeface="Arial"/>
              </a:rPr>
              <a:t>Address</a:t>
            </a:r>
            <a:r>
              <a:rPr sz="2200" spc="-6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05" dirty="0">
                <a:solidFill>
                  <a:srgbClr val="055C91"/>
                </a:solidFill>
                <a:latin typeface="Arial"/>
                <a:cs typeface="Arial"/>
              </a:rPr>
              <a:t>Operator</a:t>
            </a:r>
            <a:r>
              <a:rPr sz="2200" spc="-6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55C91"/>
                </a:solidFill>
                <a:latin typeface="Arial"/>
                <a:cs typeface="Arial"/>
              </a:rPr>
              <a:t>&amp;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461000" y="1887538"/>
            <a:ext cx="1187450" cy="697230"/>
            <a:chOff x="5461000" y="1887538"/>
            <a:chExt cx="1187450" cy="697230"/>
          </a:xfrm>
        </p:grpSpPr>
        <p:sp>
          <p:nvSpPr>
            <p:cNvPr id="4" name="object 4"/>
            <p:cNvSpPr/>
            <p:nvPr/>
          </p:nvSpPr>
          <p:spPr>
            <a:xfrm>
              <a:off x="5461000" y="1887538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5752" y="1898904"/>
              <a:ext cx="865631" cy="6858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461000" y="1887220"/>
            <a:ext cx="1187450" cy="588010"/>
          </a:xfrm>
          <a:prstGeom prst="rect">
            <a:avLst/>
          </a:prstGeom>
          <a:ln w="38100">
            <a:solidFill>
              <a:srgbClr val="055C91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760"/>
              </a:spcBef>
            </a:pPr>
            <a:r>
              <a:rPr sz="2400" spc="-25" dirty="0">
                <a:latin typeface="Times New Roman"/>
                <a:cs typeface="Times New Roman"/>
              </a:rPr>
              <a:t>100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73550" y="1887538"/>
            <a:ext cx="1187450" cy="697230"/>
            <a:chOff x="4273550" y="1887538"/>
            <a:chExt cx="1187450" cy="697230"/>
          </a:xfrm>
        </p:grpSpPr>
        <p:sp>
          <p:nvSpPr>
            <p:cNvPr id="8" name="object 8"/>
            <p:cNvSpPr/>
            <p:nvPr/>
          </p:nvSpPr>
          <p:spPr>
            <a:xfrm>
              <a:off x="4273550" y="1887538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3231" y="1898904"/>
              <a:ext cx="716279" cy="6858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311650" y="1887220"/>
            <a:ext cx="1149350" cy="588010"/>
          </a:xfrm>
          <a:prstGeom prst="rect">
            <a:avLst/>
          </a:prstGeom>
          <a:ln w="38100">
            <a:solidFill>
              <a:srgbClr val="055C91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R="31115" algn="ctr">
              <a:lnSpc>
                <a:spcPct val="100000"/>
              </a:lnSpc>
              <a:spcBef>
                <a:spcPts val="760"/>
              </a:spcBef>
            </a:pPr>
            <a:r>
              <a:rPr sz="2400" spc="-25" dirty="0">
                <a:latin typeface="Times New Roman"/>
                <a:cs typeface="Times New Roman"/>
              </a:rPr>
              <a:t>88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59295" y="1621536"/>
            <a:ext cx="1408430" cy="1338580"/>
            <a:chOff x="6559295" y="1621536"/>
            <a:chExt cx="1408430" cy="1338580"/>
          </a:xfrm>
        </p:grpSpPr>
        <p:sp>
          <p:nvSpPr>
            <p:cNvPr id="12" name="object 12"/>
            <p:cNvSpPr/>
            <p:nvPr/>
          </p:nvSpPr>
          <p:spPr>
            <a:xfrm>
              <a:off x="6648449" y="1887538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9295" y="1621536"/>
              <a:ext cx="1408176" cy="133807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648450" y="1887220"/>
            <a:ext cx="1187450" cy="588010"/>
          </a:xfrm>
          <a:prstGeom prst="rect">
            <a:avLst/>
          </a:prstGeom>
          <a:ln w="38100">
            <a:solidFill>
              <a:srgbClr val="055C9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4630"/>
              </a:lnSpc>
            </a:pPr>
            <a:r>
              <a:rPr sz="4800" dirty="0">
                <a:latin typeface="Times New Roman"/>
                <a:cs typeface="Times New Roman"/>
              </a:rPr>
              <a:t>…</a:t>
            </a:r>
            <a:endParaRPr sz="48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744968" y="1621536"/>
            <a:ext cx="1408430" cy="1338580"/>
            <a:chOff x="7744968" y="1621536"/>
            <a:chExt cx="1408430" cy="1338580"/>
          </a:xfrm>
        </p:grpSpPr>
        <p:sp>
          <p:nvSpPr>
            <p:cNvPr id="16" name="object 16"/>
            <p:cNvSpPr/>
            <p:nvPr/>
          </p:nvSpPr>
          <p:spPr>
            <a:xfrm>
              <a:off x="7835900" y="1887538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4968" y="1621536"/>
              <a:ext cx="1408176" cy="133807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835900" y="1887220"/>
            <a:ext cx="1187450" cy="588010"/>
          </a:xfrm>
          <a:prstGeom prst="rect">
            <a:avLst/>
          </a:prstGeom>
          <a:ln w="38100">
            <a:solidFill>
              <a:srgbClr val="055C9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4630"/>
              </a:lnSpc>
            </a:pPr>
            <a:r>
              <a:rPr sz="4800" dirty="0">
                <a:latin typeface="Times New Roman"/>
                <a:cs typeface="Times New Roman"/>
              </a:rPr>
              <a:t>…</a:t>
            </a:r>
            <a:endParaRPr sz="4800">
              <a:latin typeface="Times New Roman"/>
              <a:cs typeface="Times New Roman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33688" y="1621536"/>
            <a:ext cx="1408176" cy="133807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9023350" y="1887220"/>
            <a:ext cx="1187450" cy="588010"/>
          </a:xfrm>
          <a:prstGeom prst="rect">
            <a:avLst/>
          </a:prstGeom>
          <a:solidFill>
            <a:srgbClr val="00CCFF"/>
          </a:solidFill>
          <a:ln w="38100">
            <a:solidFill>
              <a:srgbClr val="055C9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4630"/>
              </a:lnSpc>
            </a:pPr>
            <a:r>
              <a:rPr sz="4800" dirty="0">
                <a:latin typeface="Times New Roman"/>
                <a:cs typeface="Times New Roman"/>
              </a:rPr>
              <a:t>…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59939" y="1467611"/>
            <a:ext cx="1985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Memory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17527" y="1467611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1024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14640" y="1467611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1032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35807" y="1621536"/>
            <a:ext cx="1408175" cy="1338072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3124200" y="1887220"/>
            <a:ext cx="1187450" cy="588010"/>
          </a:xfrm>
          <a:prstGeom prst="rect">
            <a:avLst/>
          </a:prstGeom>
          <a:solidFill>
            <a:srgbClr val="00CCFF"/>
          </a:solidFill>
          <a:ln w="38100">
            <a:solidFill>
              <a:srgbClr val="055C9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4630"/>
              </a:lnSpc>
            </a:pPr>
            <a:r>
              <a:rPr sz="4800" dirty="0">
                <a:latin typeface="Times New Roman"/>
                <a:cs typeface="Times New Roman"/>
              </a:rPr>
              <a:t>…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31339" y="6511920"/>
            <a:ext cx="17843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5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403712" y="6541297"/>
            <a:ext cx="140970" cy="1498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z="800" spc="-40" dirty="0">
                <a:solidFill>
                  <a:srgbClr val="898989"/>
                </a:solidFill>
                <a:latin typeface="Arial"/>
                <a:cs typeface="Arial"/>
              </a:rPr>
              <a:t>6</a:t>
            </a:fld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45940" y="1467611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1020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22340" y="26238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31339" y="2623820"/>
            <a:ext cx="3073400" cy="2804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2545" algn="r">
              <a:lnSpc>
                <a:spcPts val="182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60"/>
              </a:lnSpc>
            </a:pPr>
            <a:r>
              <a:rPr sz="2000" dirty="0">
                <a:latin typeface="Courier New"/>
                <a:cs typeface="Courier New"/>
              </a:rPr>
              <a:t>#include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&lt;iostream&gt;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50000"/>
              </a:lnSpc>
            </a:pPr>
            <a:r>
              <a:rPr sz="2000" dirty="0">
                <a:latin typeface="Courier New"/>
                <a:cs typeface="Courier New"/>
              </a:rPr>
              <a:t>using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namespace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std; </a:t>
            </a:r>
            <a:r>
              <a:rPr sz="2000" dirty="0">
                <a:latin typeface="Courier New"/>
                <a:cs typeface="Courier New"/>
              </a:rPr>
              <a:t>void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main(){</a:t>
            </a:r>
            <a:endParaRPr sz="2000">
              <a:latin typeface="Courier New"/>
              <a:cs typeface="Courier New"/>
            </a:endParaRPr>
          </a:p>
          <a:p>
            <a:pPr marL="355600" marR="1337945">
              <a:lnSpc>
                <a:spcPct val="150000"/>
              </a:lnSpc>
            </a:pPr>
            <a:r>
              <a:rPr sz="2000" dirty="0">
                <a:latin typeface="Courier New"/>
                <a:cs typeface="Courier New"/>
              </a:rPr>
              <a:t>int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a,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b;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88;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ourier New"/>
                <a:cs typeface="Courier New"/>
              </a:rPr>
              <a:t>b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100;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2155189" y="5610219"/>
          <a:ext cx="7073900" cy="744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4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2110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cout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"The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spc="-10" dirty="0">
                          <a:latin typeface="Courier New"/>
                          <a:cs typeface="Courier New"/>
                        </a:rPr>
                        <a:t>address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is: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&lt;&lt;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ts val="206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&amp;a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endl;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cout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"The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-10" dirty="0">
                          <a:latin typeface="Courier New"/>
                          <a:cs typeface="Courier New"/>
                        </a:rPr>
                        <a:t>address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is: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&lt;&lt;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&amp;b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endl;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6934200" y="3429001"/>
            <a:ext cx="3075305" cy="1508125"/>
          </a:xfrm>
          <a:prstGeom prst="rect">
            <a:avLst/>
          </a:prstGeom>
          <a:solidFill>
            <a:srgbClr val="D49FFF"/>
          </a:solidFill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2000" dirty="0">
                <a:latin typeface="Arial"/>
                <a:cs typeface="Arial"/>
              </a:rPr>
              <a:t>Result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is:</a:t>
            </a:r>
            <a:endParaRPr sz="2000">
              <a:latin typeface="Arial"/>
              <a:cs typeface="Arial"/>
            </a:endParaRPr>
          </a:p>
          <a:p>
            <a:pPr marL="91440" marR="113030">
              <a:lnSpc>
                <a:spcPct val="121000"/>
              </a:lnSpc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is: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1020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is: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1024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19132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95" dirty="0">
                <a:solidFill>
                  <a:srgbClr val="055C91"/>
                </a:solidFill>
                <a:latin typeface="Arial"/>
                <a:cs typeface="Arial"/>
              </a:rPr>
              <a:t>Pointer</a:t>
            </a:r>
            <a:r>
              <a:rPr sz="2200" spc="-9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30" dirty="0">
                <a:solidFill>
                  <a:srgbClr val="055C91"/>
                </a:solidFill>
                <a:latin typeface="Arial"/>
                <a:cs typeface="Arial"/>
              </a:rPr>
              <a:t>Variables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51326" y="1773935"/>
            <a:ext cx="6069330" cy="1338580"/>
            <a:chOff x="4251326" y="1773935"/>
            <a:chExt cx="6069330" cy="1338580"/>
          </a:xfrm>
        </p:grpSpPr>
        <p:sp>
          <p:nvSpPr>
            <p:cNvPr id="4" name="object 4"/>
            <p:cNvSpPr/>
            <p:nvPr/>
          </p:nvSpPr>
          <p:spPr>
            <a:xfrm>
              <a:off x="4251326" y="2039937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1895" y="2051303"/>
              <a:ext cx="716279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438776" y="2039937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1367" y="2051303"/>
              <a:ext cx="868680" cy="6858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626226" y="2039937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7959" y="1773935"/>
              <a:ext cx="1408176" cy="13380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813676" y="2039937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2607" y="2051303"/>
              <a:ext cx="1018031" cy="6858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001125" y="2039937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351" y="1773935"/>
              <a:ext cx="1408176" cy="133807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037716" y="1620011"/>
            <a:ext cx="1985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Memory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95303" y="1620011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1024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57515" y="1620011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1032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11423" y="1773935"/>
            <a:ext cx="1408176" cy="1338072"/>
          </a:xfrm>
          <a:prstGeom prst="rect">
            <a:avLst/>
          </a:prstGeom>
        </p:spPr>
      </p:pic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095626" y="2033270"/>
          <a:ext cx="7099300" cy="588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8010">
                <a:tc>
                  <a:txBody>
                    <a:bodyPr/>
                    <a:lstStyle/>
                    <a:p>
                      <a:pPr marL="288290">
                        <a:lnSpc>
                          <a:spcPts val="4530"/>
                        </a:lnSpc>
                      </a:pPr>
                      <a:r>
                        <a:rPr sz="4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88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512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4530"/>
                        </a:lnSpc>
                      </a:pPr>
                      <a:r>
                        <a:rPr sz="4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1024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905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4530"/>
                        </a:lnSpc>
                      </a:pPr>
                      <a:r>
                        <a:rPr sz="4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4323716" y="1620011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1020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46141" y="27569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84540" y="27569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31707" y="1796191"/>
            <a:ext cx="2390775" cy="228600"/>
          </a:xfrm>
          <a:custGeom>
            <a:avLst/>
            <a:gdLst/>
            <a:ahLst/>
            <a:cxnLst/>
            <a:rect l="l" t="t" r="r" b="b"/>
            <a:pathLst>
              <a:path w="2390775" h="228600">
                <a:moveTo>
                  <a:pt x="2357963" y="220815"/>
                </a:moveTo>
                <a:lnTo>
                  <a:pt x="2359262" y="228229"/>
                </a:lnTo>
                <a:lnTo>
                  <a:pt x="2389195" y="222984"/>
                </a:lnTo>
                <a:lnTo>
                  <a:pt x="2359089" y="222984"/>
                </a:lnTo>
                <a:lnTo>
                  <a:pt x="2357963" y="220815"/>
                </a:lnTo>
                <a:close/>
              </a:path>
              <a:path w="2390775" h="228600">
                <a:moveTo>
                  <a:pt x="105585" y="99322"/>
                </a:moveTo>
                <a:lnTo>
                  <a:pt x="0" y="227077"/>
                </a:lnTo>
                <a:lnTo>
                  <a:pt x="158473" y="178540"/>
                </a:lnTo>
                <a:lnTo>
                  <a:pt x="147598" y="162252"/>
                </a:lnTo>
                <a:lnTo>
                  <a:pt x="125275" y="162252"/>
                </a:lnTo>
                <a:lnTo>
                  <a:pt x="112377" y="133239"/>
                </a:lnTo>
                <a:lnTo>
                  <a:pt x="124627" y="127844"/>
                </a:lnTo>
                <a:lnTo>
                  <a:pt x="105585" y="99322"/>
                </a:lnTo>
                <a:close/>
              </a:path>
              <a:path w="2390775" h="228600">
                <a:moveTo>
                  <a:pt x="2357541" y="218406"/>
                </a:moveTo>
                <a:lnTo>
                  <a:pt x="2357963" y="220815"/>
                </a:lnTo>
                <a:lnTo>
                  <a:pt x="2359089" y="222984"/>
                </a:lnTo>
                <a:lnTo>
                  <a:pt x="2357541" y="218406"/>
                </a:lnTo>
                <a:close/>
              </a:path>
              <a:path w="2390775" h="228600">
                <a:moveTo>
                  <a:pt x="2389775" y="218406"/>
                </a:moveTo>
                <a:lnTo>
                  <a:pt x="2357541" y="218406"/>
                </a:lnTo>
                <a:lnTo>
                  <a:pt x="2359089" y="222984"/>
                </a:lnTo>
                <a:lnTo>
                  <a:pt x="2389195" y="222984"/>
                </a:lnTo>
                <a:lnTo>
                  <a:pt x="2390536" y="222749"/>
                </a:lnTo>
                <a:lnTo>
                  <a:pt x="2389775" y="218406"/>
                </a:lnTo>
                <a:close/>
              </a:path>
              <a:path w="2390775" h="228600">
                <a:moveTo>
                  <a:pt x="2354838" y="214799"/>
                </a:moveTo>
                <a:lnTo>
                  <a:pt x="2357963" y="220815"/>
                </a:lnTo>
                <a:lnTo>
                  <a:pt x="2357541" y="218406"/>
                </a:lnTo>
                <a:lnTo>
                  <a:pt x="2389775" y="218406"/>
                </a:lnTo>
                <a:lnTo>
                  <a:pt x="2389385" y="216183"/>
                </a:lnTo>
                <a:lnTo>
                  <a:pt x="2356022" y="216183"/>
                </a:lnTo>
                <a:lnTo>
                  <a:pt x="2354838" y="214799"/>
                </a:lnTo>
                <a:close/>
              </a:path>
              <a:path w="2390775" h="228600">
                <a:moveTo>
                  <a:pt x="2353998" y="213180"/>
                </a:moveTo>
                <a:lnTo>
                  <a:pt x="2354838" y="214799"/>
                </a:lnTo>
                <a:lnTo>
                  <a:pt x="2356022" y="216183"/>
                </a:lnTo>
                <a:lnTo>
                  <a:pt x="2353998" y="213180"/>
                </a:lnTo>
                <a:close/>
              </a:path>
              <a:path w="2390775" h="228600">
                <a:moveTo>
                  <a:pt x="2388858" y="213180"/>
                </a:moveTo>
                <a:lnTo>
                  <a:pt x="2353998" y="213180"/>
                </a:lnTo>
                <a:lnTo>
                  <a:pt x="2356022" y="216183"/>
                </a:lnTo>
                <a:lnTo>
                  <a:pt x="2389385" y="216183"/>
                </a:lnTo>
                <a:lnTo>
                  <a:pt x="2388858" y="213180"/>
                </a:lnTo>
                <a:close/>
              </a:path>
              <a:path w="2390775" h="228600">
                <a:moveTo>
                  <a:pt x="2348505" y="207394"/>
                </a:moveTo>
                <a:lnTo>
                  <a:pt x="2354838" y="214799"/>
                </a:lnTo>
                <a:lnTo>
                  <a:pt x="2353998" y="213180"/>
                </a:lnTo>
                <a:lnTo>
                  <a:pt x="2388858" y="213180"/>
                </a:lnTo>
                <a:lnTo>
                  <a:pt x="2388534" y="211331"/>
                </a:lnTo>
                <a:lnTo>
                  <a:pt x="2388012" y="209787"/>
                </a:lnTo>
                <a:lnTo>
                  <a:pt x="2387204" y="208231"/>
                </a:lnTo>
                <a:lnTo>
                  <a:pt x="2349497" y="208231"/>
                </a:lnTo>
                <a:lnTo>
                  <a:pt x="2348505" y="207394"/>
                </a:lnTo>
                <a:close/>
              </a:path>
              <a:path w="2390775" h="228600">
                <a:moveTo>
                  <a:pt x="2347669" y="206418"/>
                </a:moveTo>
                <a:lnTo>
                  <a:pt x="2348505" y="207394"/>
                </a:lnTo>
                <a:lnTo>
                  <a:pt x="2349497" y="208231"/>
                </a:lnTo>
                <a:lnTo>
                  <a:pt x="2347669" y="206418"/>
                </a:lnTo>
                <a:close/>
              </a:path>
              <a:path w="2390775" h="228600">
                <a:moveTo>
                  <a:pt x="2386262" y="206418"/>
                </a:moveTo>
                <a:lnTo>
                  <a:pt x="2347669" y="206418"/>
                </a:lnTo>
                <a:lnTo>
                  <a:pt x="2349497" y="208231"/>
                </a:lnTo>
                <a:lnTo>
                  <a:pt x="2387204" y="208231"/>
                </a:lnTo>
                <a:lnTo>
                  <a:pt x="2386262" y="206418"/>
                </a:lnTo>
                <a:close/>
              </a:path>
              <a:path w="2390775" h="228600">
                <a:moveTo>
                  <a:pt x="1765888" y="31747"/>
                </a:moveTo>
                <a:lnTo>
                  <a:pt x="1187277" y="31747"/>
                </a:lnTo>
                <a:lnTo>
                  <a:pt x="1298124" y="32942"/>
                </a:lnTo>
                <a:lnTo>
                  <a:pt x="1408111" y="36435"/>
                </a:lnTo>
                <a:lnTo>
                  <a:pt x="1516363" y="42070"/>
                </a:lnTo>
                <a:lnTo>
                  <a:pt x="1622002" y="49695"/>
                </a:lnTo>
                <a:lnTo>
                  <a:pt x="1724234" y="59162"/>
                </a:lnTo>
                <a:lnTo>
                  <a:pt x="1773727" y="64532"/>
                </a:lnTo>
                <a:lnTo>
                  <a:pt x="1822019" y="70303"/>
                </a:lnTo>
                <a:lnTo>
                  <a:pt x="1868998" y="76454"/>
                </a:lnTo>
                <a:lnTo>
                  <a:pt x="1914552" y="82965"/>
                </a:lnTo>
                <a:lnTo>
                  <a:pt x="1958573" y="89818"/>
                </a:lnTo>
                <a:lnTo>
                  <a:pt x="2000948" y="96991"/>
                </a:lnTo>
                <a:lnTo>
                  <a:pt x="2041564" y="104463"/>
                </a:lnTo>
                <a:lnTo>
                  <a:pt x="2080309" y="112215"/>
                </a:lnTo>
                <a:lnTo>
                  <a:pt x="2151726" y="128469"/>
                </a:lnTo>
                <a:lnTo>
                  <a:pt x="2214258" y="145557"/>
                </a:lnTo>
                <a:lnTo>
                  <a:pt x="2266916" y="163244"/>
                </a:lnTo>
                <a:lnTo>
                  <a:pt x="2308593" y="181162"/>
                </a:lnTo>
                <a:lnTo>
                  <a:pt x="2348505" y="207394"/>
                </a:lnTo>
                <a:lnTo>
                  <a:pt x="2347669" y="206418"/>
                </a:lnTo>
                <a:lnTo>
                  <a:pt x="2386262" y="206418"/>
                </a:lnTo>
                <a:lnTo>
                  <a:pt x="2381617" y="197472"/>
                </a:lnTo>
                <a:lnTo>
                  <a:pt x="2342441" y="163522"/>
                </a:lnTo>
                <a:lnTo>
                  <a:pt x="2302560" y="143404"/>
                </a:lnTo>
                <a:lnTo>
                  <a:pt x="2252540" y="124434"/>
                </a:lnTo>
                <a:lnTo>
                  <a:pt x="2192926" y="106405"/>
                </a:lnTo>
                <a:lnTo>
                  <a:pt x="2124419" y="89338"/>
                </a:lnTo>
                <a:lnTo>
                  <a:pt x="2087071" y="81194"/>
                </a:lnTo>
                <a:lnTo>
                  <a:pt x="2047794" y="73332"/>
                </a:lnTo>
                <a:lnTo>
                  <a:pt x="2006695" y="65765"/>
                </a:lnTo>
                <a:lnTo>
                  <a:pt x="1963873" y="58513"/>
                </a:lnTo>
                <a:lnTo>
                  <a:pt x="1919437" y="51593"/>
                </a:lnTo>
                <a:lnTo>
                  <a:pt x="1873491" y="45024"/>
                </a:lnTo>
                <a:lnTo>
                  <a:pt x="1826141" y="38821"/>
                </a:lnTo>
                <a:lnTo>
                  <a:pt x="1777495" y="33007"/>
                </a:lnTo>
                <a:lnTo>
                  <a:pt x="1765888" y="31747"/>
                </a:lnTo>
                <a:close/>
              </a:path>
              <a:path w="2390775" h="228600">
                <a:moveTo>
                  <a:pt x="124627" y="127844"/>
                </a:moveTo>
                <a:lnTo>
                  <a:pt x="112377" y="133239"/>
                </a:lnTo>
                <a:lnTo>
                  <a:pt x="125275" y="162252"/>
                </a:lnTo>
                <a:lnTo>
                  <a:pt x="142448" y="154538"/>
                </a:lnTo>
                <a:lnTo>
                  <a:pt x="124627" y="127844"/>
                </a:lnTo>
                <a:close/>
              </a:path>
              <a:path w="2390775" h="228600">
                <a:moveTo>
                  <a:pt x="142448" y="154538"/>
                </a:moveTo>
                <a:lnTo>
                  <a:pt x="125275" y="162252"/>
                </a:lnTo>
                <a:lnTo>
                  <a:pt x="147598" y="162252"/>
                </a:lnTo>
                <a:lnTo>
                  <a:pt x="142448" y="154538"/>
                </a:lnTo>
                <a:close/>
              </a:path>
              <a:path w="2390775" h="228600">
                <a:moveTo>
                  <a:pt x="1187621" y="0"/>
                </a:moveTo>
                <a:lnTo>
                  <a:pt x="1076097" y="1211"/>
                </a:lnTo>
                <a:lnTo>
                  <a:pt x="965453" y="4751"/>
                </a:lnTo>
                <a:lnTo>
                  <a:pt x="856560" y="10462"/>
                </a:lnTo>
                <a:lnTo>
                  <a:pt x="750280" y="18190"/>
                </a:lnTo>
                <a:lnTo>
                  <a:pt x="647476" y="27782"/>
                </a:lnTo>
                <a:lnTo>
                  <a:pt x="597561" y="33238"/>
                </a:lnTo>
                <a:lnTo>
                  <a:pt x="548920" y="39094"/>
                </a:lnTo>
                <a:lnTo>
                  <a:pt x="501577" y="45340"/>
                </a:lnTo>
                <a:lnTo>
                  <a:pt x="455640" y="51955"/>
                </a:lnTo>
                <a:lnTo>
                  <a:pt x="411215" y="58924"/>
                </a:lnTo>
                <a:lnTo>
                  <a:pt x="368407" y="66225"/>
                </a:lnTo>
                <a:lnTo>
                  <a:pt x="327324" y="73842"/>
                </a:lnTo>
                <a:lnTo>
                  <a:pt x="288070" y="81756"/>
                </a:lnTo>
                <a:lnTo>
                  <a:pt x="250750" y="89950"/>
                </a:lnTo>
                <a:lnTo>
                  <a:pt x="182319" y="107110"/>
                </a:lnTo>
                <a:lnTo>
                  <a:pt x="124627" y="127844"/>
                </a:lnTo>
                <a:lnTo>
                  <a:pt x="142448" y="154538"/>
                </a:lnTo>
                <a:lnTo>
                  <a:pt x="160235" y="146547"/>
                </a:lnTo>
                <a:lnTo>
                  <a:pt x="190388" y="137819"/>
                </a:lnTo>
                <a:lnTo>
                  <a:pt x="257561" y="120961"/>
                </a:lnTo>
                <a:lnTo>
                  <a:pt x="333113" y="105060"/>
                </a:lnTo>
                <a:lnTo>
                  <a:pt x="373747" y="97523"/>
                </a:lnTo>
                <a:lnTo>
                  <a:pt x="416135" y="90290"/>
                </a:lnTo>
                <a:lnTo>
                  <a:pt x="460167" y="83381"/>
                </a:lnTo>
                <a:lnTo>
                  <a:pt x="505731" y="76817"/>
                </a:lnTo>
                <a:lnTo>
                  <a:pt x="552716" y="70617"/>
                </a:lnTo>
                <a:lnTo>
                  <a:pt x="601012" y="64800"/>
                </a:lnTo>
                <a:lnTo>
                  <a:pt x="650426" y="59395"/>
                </a:lnTo>
                <a:lnTo>
                  <a:pt x="752584" y="49857"/>
                </a:lnTo>
                <a:lnTo>
                  <a:pt x="858225" y="42167"/>
                </a:lnTo>
                <a:lnTo>
                  <a:pt x="966470" y="36484"/>
                </a:lnTo>
                <a:lnTo>
                  <a:pt x="1076444" y="32959"/>
                </a:lnTo>
                <a:lnTo>
                  <a:pt x="1187277" y="31747"/>
                </a:lnTo>
                <a:lnTo>
                  <a:pt x="1765888" y="31747"/>
                </a:lnTo>
                <a:lnTo>
                  <a:pt x="1727659" y="27598"/>
                </a:lnTo>
                <a:lnTo>
                  <a:pt x="1624930" y="18079"/>
                </a:lnTo>
                <a:lnTo>
                  <a:pt x="1518649" y="10402"/>
                </a:lnTo>
                <a:lnTo>
                  <a:pt x="1409762" y="4728"/>
                </a:lnTo>
                <a:lnTo>
                  <a:pt x="1299132" y="1209"/>
                </a:lnTo>
                <a:lnTo>
                  <a:pt x="118762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212341" y="3070860"/>
            <a:ext cx="4598035" cy="1476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48280">
              <a:lnSpc>
                <a:spcPct val="11700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int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100;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20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*p</a:t>
            </a:r>
            <a:r>
              <a:rPr sz="20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ourier New"/>
                <a:cs typeface="Courier New"/>
              </a:rPr>
              <a:t>&amp;a;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21000"/>
              </a:lnSpc>
            </a:pPr>
            <a:r>
              <a:rPr sz="2000" dirty="0">
                <a:latin typeface="Courier New"/>
                <a:cs typeface="Courier New"/>
              </a:rPr>
              <a:t>cout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"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"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&amp;a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&lt;&lt;endl; </a:t>
            </a:r>
            <a:r>
              <a:rPr sz="2000" dirty="0">
                <a:latin typeface="Courier New"/>
                <a:cs typeface="Courier New"/>
              </a:rPr>
              <a:t>cout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"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"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&amp;p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&lt;&lt;endl;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20900" y="5729077"/>
            <a:ext cx="6330315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055C91"/>
                </a:solidFill>
                <a:latin typeface="Arial"/>
                <a:cs typeface="Arial"/>
              </a:rPr>
              <a:t>•</a:t>
            </a:r>
            <a:r>
              <a:rPr sz="2400" spc="-15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pointer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p</a:t>
            </a:r>
            <a:r>
              <a:rPr sz="2400" spc="-9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404040"/>
                </a:solidFill>
                <a:latin typeface="Arial"/>
                <a:cs typeface="Arial"/>
              </a:rPr>
              <a:t>address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variable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20900" y="6210661"/>
            <a:ext cx="769747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055C91"/>
                </a:solidFill>
                <a:latin typeface="Arial"/>
                <a:cs typeface="Arial"/>
              </a:rPr>
              <a:t>•</a:t>
            </a:r>
            <a:r>
              <a:rPr sz="2400" spc="-14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400" spc="-229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pointer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404040"/>
                </a:solidFill>
                <a:latin typeface="Arial"/>
                <a:cs typeface="Arial"/>
              </a:rPr>
              <a:t>also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variable,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Arial"/>
                <a:cs typeface="Arial"/>
              </a:rPr>
              <a:t>so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404040"/>
                </a:solidFill>
                <a:latin typeface="Arial"/>
                <a:cs typeface="Arial"/>
              </a:rPr>
              <a:t>has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Arial"/>
                <a:cs typeface="Arial"/>
              </a:rPr>
              <a:t>its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404040"/>
                </a:solidFill>
                <a:latin typeface="Arial"/>
                <a:cs typeface="Arial"/>
              </a:rPr>
              <a:t>own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memory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address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403712" y="6541297"/>
            <a:ext cx="140970" cy="1498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z="800" spc="-40" dirty="0">
                <a:solidFill>
                  <a:srgbClr val="898989"/>
                </a:solidFill>
                <a:latin typeface="Arial"/>
                <a:cs typeface="Arial"/>
              </a:rPr>
              <a:t>7</a:t>
            </a:fld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19132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95" dirty="0">
                <a:solidFill>
                  <a:srgbClr val="055C91"/>
                </a:solidFill>
                <a:latin typeface="Arial"/>
                <a:cs typeface="Arial"/>
              </a:rPr>
              <a:t>Pointer</a:t>
            </a:r>
            <a:r>
              <a:rPr sz="2200" spc="-9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30" dirty="0">
                <a:solidFill>
                  <a:srgbClr val="055C91"/>
                </a:solidFill>
                <a:latin typeface="Arial"/>
                <a:cs typeface="Arial"/>
              </a:rPr>
              <a:t>Variables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51326" y="1773935"/>
            <a:ext cx="6069330" cy="1338580"/>
            <a:chOff x="4251326" y="1773935"/>
            <a:chExt cx="6069330" cy="1338580"/>
          </a:xfrm>
        </p:grpSpPr>
        <p:sp>
          <p:nvSpPr>
            <p:cNvPr id="4" name="object 4"/>
            <p:cNvSpPr/>
            <p:nvPr/>
          </p:nvSpPr>
          <p:spPr>
            <a:xfrm>
              <a:off x="4251326" y="2039937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1895" y="2051303"/>
              <a:ext cx="716279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438776" y="2039937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1367" y="2051303"/>
              <a:ext cx="868680" cy="6858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626226" y="2039937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7959" y="1773935"/>
              <a:ext cx="1408176" cy="13380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813676" y="2039937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2607" y="2051303"/>
              <a:ext cx="1018031" cy="6858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001125" y="2039937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351" y="1773935"/>
              <a:ext cx="1408176" cy="133807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037716" y="1620011"/>
            <a:ext cx="1985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Memory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95303" y="1620011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1024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57515" y="1620011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1032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11423" y="1773935"/>
            <a:ext cx="1408176" cy="1338072"/>
          </a:xfrm>
          <a:prstGeom prst="rect">
            <a:avLst/>
          </a:prstGeom>
        </p:spPr>
      </p:pic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095626" y="2033270"/>
          <a:ext cx="7099300" cy="588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8010">
                <a:tc>
                  <a:txBody>
                    <a:bodyPr/>
                    <a:lstStyle/>
                    <a:p>
                      <a:pPr marL="288290">
                        <a:lnSpc>
                          <a:spcPts val="4530"/>
                        </a:lnSpc>
                      </a:pPr>
                      <a:r>
                        <a:rPr sz="4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88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512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4530"/>
                        </a:lnSpc>
                      </a:pPr>
                      <a:r>
                        <a:rPr sz="4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1024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905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4530"/>
                        </a:lnSpc>
                      </a:pPr>
                      <a:r>
                        <a:rPr sz="4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4323716" y="1620011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1020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46141" y="27569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84540" y="27569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31707" y="1796191"/>
            <a:ext cx="2390775" cy="228600"/>
          </a:xfrm>
          <a:custGeom>
            <a:avLst/>
            <a:gdLst/>
            <a:ahLst/>
            <a:cxnLst/>
            <a:rect l="l" t="t" r="r" b="b"/>
            <a:pathLst>
              <a:path w="2390775" h="228600">
                <a:moveTo>
                  <a:pt x="2357963" y="220815"/>
                </a:moveTo>
                <a:lnTo>
                  <a:pt x="2359262" y="228229"/>
                </a:lnTo>
                <a:lnTo>
                  <a:pt x="2389195" y="222984"/>
                </a:lnTo>
                <a:lnTo>
                  <a:pt x="2359089" y="222984"/>
                </a:lnTo>
                <a:lnTo>
                  <a:pt x="2357963" y="220815"/>
                </a:lnTo>
                <a:close/>
              </a:path>
              <a:path w="2390775" h="228600">
                <a:moveTo>
                  <a:pt x="105585" y="99322"/>
                </a:moveTo>
                <a:lnTo>
                  <a:pt x="0" y="227077"/>
                </a:lnTo>
                <a:lnTo>
                  <a:pt x="158473" y="178540"/>
                </a:lnTo>
                <a:lnTo>
                  <a:pt x="147598" y="162252"/>
                </a:lnTo>
                <a:lnTo>
                  <a:pt x="125275" y="162252"/>
                </a:lnTo>
                <a:lnTo>
                  <a:pt x="112377" y="133239"/>
                </a:lnTo>
                <a:lnTo>
                  <a:pt x="124627" y="127844"/>
                </a:lnTo>
                <a:lnTo>
                  <a:pt x="105585" y="99322"/>
                </a:lnTo>
                <a:close/>
              </a:path>
              <a:path w="2390775" h="228600">
                <a:moveTo>
                  <a:pt x="2357541" y="218406"/>
                </a:moveTo>
                <a:lnTo>
                  <a:pt x="2357963" y="220815"/>
                </a:lnTo>
                <a:lnTo>
                  <a:pt x="2359089" y="222984"/>
                </a:lnTo>
                <a:lnTo>
                  <a:pt x="2357541" y="218406"/>
                </a:lnTo>
                <a:close/>
              </a:path>
              <a:path w="2390775" h="228600">
                <a:moveTo>
                  <a:pt x="2389775" y="218406"/>
                </a:moveTo>
                <a:lnTo>
                  <a:pt x="2357541" y="218406"/>
                </a:lnTo>
                <a:lnTo>
                  <a:pt x="2359089" y="222984"/>
                </a:lnTo>
                <a:lnTo>
                  <a:pt x="2389195" y="222984"/>
                </a:lnTo>
                <a:lnTo>
                  <a:pt x="2390536" y="222749"/>
                </a:lnTo>
                <a:lnTo>
                  <a:pt x="2389775" y="218406"/>
                </a:lnTo>
                <a:close/>
              </a:path>
              <a:path w="2390775" h="228600">
                <a:moveTo>
                  <a:pt x="2354838" y="214799"/>
                </a:moveTo>
                <a:lnTo>
                  <a:pt x="2357963" y="220815"/>
                </a:lnTo>
                <a:lnTo>
                  <a:pt x="2357541" y="218406"/>
                </a:lnTo>
                <a:lnTo>
                  <a:pt x="2389775" y="218406"/>
                </a:lnTo>
                <a:lnTo>
                  <a:pt x="2389385" y="216183"/>
                </a:lnTo>
                <a:lnTo>
                  <a:pt x="2356022" y="216183"/>
                </a:lnTo>
                <a:lnTo>
                  <a:pt x="2354838" y="214799"/>
                </a:lnTo>
                <a:close/>
              </a:path>
              <a:path w="2390775" h="228600">
                <a:moveTo>
                  <a:pt x="2353998" y="213180"/>
                </a:moveTo>
                <a:lnTo>
                  <a:pt x="2354838" y="214799"/>
                </a:lnTo>
                <a:lnTo>
                  <a:pt x="2356022" y="216183"/>
                </a:lnTo>
                <a:lnTo>
                  <a:pt x="2353998" y="213180"/>
                </a:lnTo>
                <a:close/>
              </a:path>
              <a:path w="2390775" h="228600">
                <a:moveTo>
                  <a:pt x="2388858" y="213180"/>
                </a:moveTo>
                <a:lnTo>
                  <a:pt x="2353998" y="213180"/>
                </a:lnTo>
                <a:lnTo>
                  <a:pt x="2356022" y="216183"/>
                </a:lnTo>
                <a:lnTo>
                  <a:pt x="2389385" y="216183"/>
                </a:lnTo>
                <a:lnTo>
                  <a:pt x="2388858" y="213180"/>
                </a:lnTo>
                <a:close/>
              </a:path>
              <a:path w="2390775" h="228600">
                <a:moveTo>
                  <a:pt x="2348505" y="207394"/>
                </a:moveTo>
                <a:lnTo>
                  <a:pt x="2354838" y="214799"/>
                </a:lnTo>
                <a:lnTo>
                  <a:pt x="2353998" y="213180"/>
                </a:lnTo>
                <a:lnTo>
                  <a:pt x="2388858" y="213180"/>
                </a:lnTo>
                <a:lnTo>
                  <a:pt x="2388534" y="211331"/>
                </a:lnTo>
                <a:lnTo>
                  <a:pt x="2388012" y="209787"/>
                </a:lnTo>
                <a:lnTo>
                  <a:pt x="2387204" y="208231"/>
                </a:lnTo>
                <a:lnTo>
                  <a:pt x="2349497" y="208231"/>
                </a:lnTo>
                <a:lnTo>
                  <a:pt x="2348505" y="207394"/>
                </a:lnTo>
                <a:close/>
              </a:path>
              <a:path w="2390775" h="228600">
                <a:moveTo>
                  <a:pt x="2347669" y="206418"/>
                </a:moveTo>
                <a:lnTo>
                  <a:pt x="2348505" y="207394"/>
                </a:lnTo>
                <a:lnTo>
                  <a:pt x="2349497" y="208231"/>
                </a:lnTo>
                <a:lnTo>
                  <a:pt x="2347669" y="206418"/>
                </a:lnTo>
                <a:close/>
              </a:path>
              <a:path w="2390775" h="228600">
                <a:moveTo>
                  <a:pt x="2386262" y="206418"/>
                </a:moveTo>
                <a:lnTo>
                  <a:pt x="2347669" y="206418"/>
                </a:lnTo>
                <a:lnTo>
                  <a:pt x="2349497" y="208231"/>
                </a:lnTo>
                <a:lnTo>
                  <a:pt x="2387204" y="208231"/>
                </a:lnTo>
                <a:lnTo>
                  <a:pt x="2386262" y="206418"/>
                </a:lnTo>
                <a:close/>
              </a:path>
              <a:path w="2390775" h="228600">
                <a:moveTo>
                  <a:pt x="1765888" y="31747"/>
                </a:moveTo>
                <a:lnTo>
                  <a:pt x="1187277" y="31747"/>
                </a:lnTo>
                <a:lnTo>
                  <a:pt x="1298124" y="32942"/>
                </a:lnTo>
                <a:lnTo>
                  <a:pt x="1408111" y="36435"/>
                </a:lnTo>
                <a:lnTo>
                  <a:pt x="1516363" y="42070"/>
                </a:lnTo>
                <a:lnTo>
                  <a:pt x="1622002" y="49695"/>
                </a:lnTo>
                <a:lnTo>
                  <a:pt x="1724234" y="59162"/>
                </a:lnTo>
                <a:lnTo>
                  <a:pt x="1773727" y="64532"/>
                </a:lnTo>
                <a:lnTo>
                  <a:pt x="1822019" y="70303"/>
                </a:lnTo>
                <a:lnTo>
                  <a:pt x="1868998" y="76454"/>
                </a:lnTo>
                <a:lnTo>
                  <a:pt x="1914552" y="82965"/>
                </a:lnTo>
                <a:lnTo>
                  <a:pt x="1958573" y="89818"/>
                </a:lnTo>
                <a:lnTo>
                  <a:pt x="2000948" y="96991"/>
                </a:lnTo>
                <a:lnTo>
                  <a:pt x="2041564" y="104463"/>
                </a:lnTo>
                <a:lnTo>
                  <a:pt x="2080309" y="112215"/>
                </a:lnTo>
                <a:lnTo>
                  <a:pt x="2151726" y="128469"/>
                </a:lnTo>
                <a:lnTo>
                  <a:pt x="2214258" y="145557"/>
                </a:lnTo>
                <a:lnTo>
                  <a:pt x="2266916" y="163244"/>
                </a:lnTo>
                <a:lnTo>
                  <a:pt x="2308593" y="181162"/>
                </a:lnTo>
                <a:lnTo>
                  <a:pt x="2348505" y="207394"/>
                </a:lnTo>
                <a:lnTo>
                  <a:pt x="2347669" y="206418"/>
                </a:lnTo>
                <a:lnTo>
                  <a:pt x="2386262" y="206418"/>
                </a:lnTo>
                <a:lnTo>
                  <a:pt x="2381617" y="197472"/>
                </a:lnTo>
                <a:lnTo>
                  <a:pt x="2342441" y="163522"/>
                </a:lnTo>
                <a:lnTo>
                  <a:pt x="2302560" y="143404"/>
                </a:lnTo>
                <a:lnTo>
                  <a:pt x="2252540" y="124434"/>
                </a:lnTo>
                <a:lnTo>
                  <a:pt x="2192926" y="106405"/>
                </a:lnTo>
                <a:lnTo>
                  <a:pt x="2124419" y="89338"/>
                </a:lnTo>
                <a:lnTo>
                  <a:pt x="2087071" y="81194"/>
                </a:lnTo>
                <a:lnTo>
                  <a:pt x="2047794" y="73332"/>
                </a:lnTo>
                <a:lnTo>
                  <a:pt x="2006695" y="65765"/>
                </a:lnTo>
                <a:lnTo>
                  <a:pt x="1963873" y="58513"/>
                </a:lnTo>
                <a:lnTo>
                  <a:pt x="1919437" y="51593"/>
                </a:lnTo>
                <a:lnTo>
                  <a:pt x="1873491" y="45024"/>
                </a:lnTo>
                <a:lnTo>
                  <a:pt x="1826141" y="38821"/>
                </a:lnTo>
                <a:lnTo>
                  <a:pt x="1777495" y="33007"/>
                </a:lnTo>
                <a:lnTo>
                  <a:pt x="1765888" y="31747"/>
                </a:lnTo>
                <a:close/>
              </a:path>
              <a:path w="2390775" h="228600">
                <a:moveTo>
                  <a:pt x="124627" y="127844"/>
                </a:moveTo>
                <a:lnTo>
                  <a:pt x="112377" y="133239"/>
                </a:lnTo>
                <a:lnTo>
                  <a:pt x="125275" y="162252"/>
                </a:lnTo>
                <a:lnTo>
                  <a:pt x="142448" y="154538"/>
                </a:lnTo>
                <a:lnTo>
                  <a:pt x="124627" y="127844"/>
                </a:lnTo>
                <a:close/>
              </a:path>
              <a:path w="2390775" h="228600">
                <a:moveTo>
                  <a:pt x="142448" y="154538"/>
                </a:moveTo>
                <a:lnTo>
                  <a:pt x="125275" y="162252"/>
                </a:lnTo>
                <a:lnTo>
                  <a:pt x="147598" y="162252"/>
                </a:lnTo>
                <a:lnTo>
                  <a:pt x="142448" y="154538"/>
                </a:lnTo>
                <a:close/>
              </a:path>
              <a:path w="2390775" h="228600">
                <a:moveTo>
                  <a:pt x="1187621" y="0"/>
                </a:moveTo>
                <a:lnTo>
                  <a:pt x="1076097" y="1211"/>
                </a:lnTo>
                <a:lnTo>
                  <a:pt x="965453" y="4751"/>
                </a:lnTo>
                <a:lnTo>
                  <a:pt x="856560" y="10462"/>
                </a:lnTo>
                <a:lnTo>
                  <a:pt x="750280" y="18190"/>
                </a:lnTo>
                <a:lnTo>
                  <a:pt x="647476" y="27782"/>
                </a:lnTo>
                <a:lnTo>
                  <a:pt x="597561" y="33238"/>
                </a:lnTo>
                <a:lnTo>
                  <a:pt x="548920" y="39094"/>
                </a:lnTo>
                <a:lnTo>
                  <a:pt x="501577" y="45340"/>
                </a:lnTo>
                <a:lnTo>
                  <a:pt x="455640" y="51955"/>
                </a:lnTo>
                <a:lnTo>
                  <a:pt x="411215" y="58924"/>
                </a:lnTo>
                <a:lnTo>
                  <a:pt x="368407" y="66225"/>
                </a:lnTo>
                <a:lnTo>
                  <a:pt x="327324" y="73842"/>
                </a:lnTo>
                <a:lnTo>
                  <a:pt x="288070" y="81756"/>
                </a:lnTo>
                <a:lnTo>
                  <a:pt x="250750" y="89950"/>
                </a:lnTo>
                <a:lnTo>
                  <a:pt x="182319" y="107110"/>
                </a:lnTo>
                <a:lnTo>
                  <a:pt x="124627" y="127844"/>
                </a:lnTo>
                <a:lnTo>
                  <a:pt x="142448" y="154538"/>
                </a:lnTo>
                <a:lnTo>
                  <a:pt x="160235" y="146547"/>
                </a:lnTo>
                <a:lnTo>
                  <a:pt x="190388" y="137819"/>
                </a:lnTo>
                <a:lnTo>
                  <a:pt x="257561" y="120961"/>
                </a:lnTo>
                <a:lnTo>
                  <a:pt x="333113" y="105060"/>
                </a:lnTo>
                <a:lnTo>
                  <a:pt x="373747" y="97523"/>
                </a:lnTo>
                <a:lnTo>
                  <a:pt x="416135" y="90290"/>
                </a:lnTo>
                <a:lnTo>
                  <a:pt x="460167" y="83381"/>
                </a:lnTo>
                <a:lnTo>
                  <a:pt x="505731" y="76817"/>
                </a:lnTo>
                <a:lnTo>
                  <a:pt x="552716" y="70617"/>
                </a:lnTo>
                <a:lnTo>
                  <a:pt x="601012" y="64800"/>
                </a:lnTo>
                <a:lnTo>
                  <a:pt x="650426" y="59395"/>
                </a:lnTo>
                <a:lnTo>
                  <a:pt x="752584" y="49857"/>
                </a:lnTo>
                <a:lnTo>
                  <a:pt x="858225" y="42167"/>
                </a:lnTo>
                <a:lnTo>
                  <a:pt x="966470" y="36484"/>
                </a:lnTo>
                <a:lnTo>
                  <a:pt x="1076444" y="32959"/>
                </a:lnTo>
                <a:lnTo>
                  <a:pt x="1187277" y="31747"/>
                </a:lnTo>
                <a:lnTo>
                  <a:pt x="1765888" y="31747"/>
                </a:lnTo>
                <a:lnTo>
                  <a:pt x="1727659" y="27598"/>
                </a:lnTo>
                <a:lnTo>
                  <a:pt x="1624930" y="18079"/>
                </a:lnTo>
                <a:lnTo>
                  <a:pt x="1518649" y="10402"/>
                </a:lnTo>
                <a:lnTo>
                  <a:pt x="1409762" y="4728"/>
                </a:lnTo>
                <a:lnTo>
                  <a:pt x="1299132" y="1209"/>
                </a:lnTo>
                <a:lnTo>
                  <a:pt x="118762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212341" y="3070860"/>
            <a:ext cx="4598035" cy="1476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48280">
              <a:lnSpc>
                <a:spcPct val="11700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int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100;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20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*p</a:t>
            </a:r>
            <a:r>
              <a:rPr sz="20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ourier New"/>
                <a:cs typeface="Courier New"/>
              </a:rPr>
              <a:t>&amp;a;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21000"/>
              </a:lnSpc>
            </a:pPr>
            <a:r>
              <a:rPr sz="2000" dirty="0">
                <a:latin typeface="Courier New"/>
                <a:cs typeface="Courier New"/>
              </a:rPr>
              <a:t>cout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"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"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&amp;a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&lt;&lt;endl; </a:t>
            </a:r>
            <a:r>
              <a:rPr sz="2000" dirty="0">
                <a:latin typeface="Courier New"/>
                <a:cs typeface="Courier New"/>
              </a:rPr>
              <a:t>cout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"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"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&amp;p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&lt;&lt;endl;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20900" y="5729077"/>
            <a:ext cx="6330315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055C91"/>
                </a:solidFill>
                <a:latin typeface="Arial"/>
                <a:cs typeface="Arial"/>
              </a:rPr>
              <a:t>•</a:t>
            </a:r>
            <a:r>
              <a:rPr sz="2400" spc="-15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pointer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p</a:t>
            </a:r>
            <a:r>
              <a:rPr sz="2400" spc="-9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404040"/>
                </a:solidFill>
                <a:latin typeface="Arial"/>
                <a:cs typeface="Arial"/>
              </a:rPr>
              <a:t>address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variable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20900" y="6210661"/>
            <a:ext cx="769747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055C91"/>
                </a:solidFill>
                <a:latin typeface="Arial"/>
                <a:cs typeface="Arial"/>
              </a:rPr>
              <a:t>•</a:t>
            </a:r>
            <a:r>
              <a:rPr sz="2400" spc="-14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400" spc="-229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pointer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404040"/>
                </a:solidFill>
                <a:latin typeface="Arial"/>
                <a:cs typeface="Arial"/>
              </a:rPr>
              <a:t>also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variable,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Arial"/>
                <a:cs typeface="Arial"/>
              </a:rPr>
              <a:t>so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404040"/>
                </a:solidFill>
                <a:latin typeface="Arial"/>
                <a:cs typeface="Arial"/>
              </a:rPr>
              <a:t>has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Arial"/>
                <a:cs typeface="Arial"/>
              </a:rPr>
              <a:t>its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404040"/>
                </a:solidFill>
                <a:latin typeface="Arial"/>
                <a:cs typeface="Arial"/>
              </a:rPr>
              <a:t>own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memory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address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403712" y="6541297"/>
            <a:ext cx="140970" cy="1498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z="800" spc="-40" dirty="0">
                <a:solidFill>
                  <a:srgbClr val="898989"/>
                </a:solidFill>
                <a:latin typeface="Arial"/>
                <a:cs typeface="Arial"/>
              </a:rPr>
              <a:t>8</a:t>
            </a:fld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86600" y="3192462"/>
            <a:ext cx="3581400" cy="1138555"/>
          </a:xfrm>
          <a:prstGeom prst="rect">
            <a:avLst/>
          </a:prstGeom>
          <a:solidFill>
            <a:srgbClr val="D49FFF"/>
          </a:solidFill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2000" dirty="0">
                <a:latin typeface="Arial"/>
                <a:cs typeface="Arial"/>
              </a:rPr>
              <a:t>Result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is: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100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1024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05"/>
              </a:spcBef>
            </a:pPr>
            <a:r>
              <a:rPr sz="2000" dirty="0">
                <a:latin typeface="Arial"/>
                <a:cs typeface="Arial"/>
              </a:rPr>
              <a:t>1024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1032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329691"/>
            <a:ext cx="29210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14" dirty="0">
                <a:solidFill>
                  <a:srgbClr val="055C91"/>
                </a:solidFill>
                <a:latin typeface="Arial"/>
                <a:cs typeface="Arial"/>
              </a:rPr>
              <a:t>Dereferencing</a:t>
            </a:r>
            <a:r>
              <a:rPr sz="2200" spc="-7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95" dirty="0">
                <a:solidFill>
                  <a:srgbClr val="055C91"/>
                </a:solidFill>
                <a:latin typeface="Arial"/>
                <a:cs typeface="Arial"/>
              </a:rPr>
              <a:t>Operator</a:t>
            </a:r>
            <a:r>
              <a:rPr sz="2200" spc="-7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55C91"/>
                </a:solidFill>
              </a:rPr>
              <a:t>*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20900" y="1550923"/>
            <a:ext cx="7559675" cy="73279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84150" marR="5080" indent="-171450">
              <a:lnSpc>
                <a:spcPts val="2690"/>
              </a:lnSpc>
              <a:spcBef>
                <a:spcPts val="34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400" spc="-195" dirty="0">
                <a:solidFill>
                  <a:srgbClr val="404040"/>
                </a:solidFill>
                <a:latin typeface="Arial"/>
                <a:cs typeface="Arial"/>
              </a:rPr>
              <a:t>We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404040"/>
                </a:solidFill>
                <a:latin typeface="Arial"/>
                <a:cs typeface="Arial"/>
              </a:rPr>
              <a:t>access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Arial"/>
                <a:cs typeface="Arial"/>
              </a:rPr>
              <a:t>stored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variable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Arial"/>
                <a:cs typeface="Arial"/>
              </a:rPr>
              <a:t>pointed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using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dereferencing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04040"/>
                </a:solidFill>
                <a:latin typeface="Arial"/>
                <a:cs typeface="Arial"/>
              </a:rPr>
              <a:t>operator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Arial"/>
                <a:cs typeface="Arial"/>
              </a:rPr>
              <a:t>(*),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97350" y="3069335"/>
            <a:ext cx="6068695" cy="1338580"/>
            <a:chOff x="4197350" y="3069335"/>
            <a:chExt cx="6068695" cy="1338580"/>
          </a:xfrm>
        </p:grpSpPr>
        <p:sp>
          <p:nvSpPr>
            <p:cNvPr id="5" name="object 5"/>
            <p:cNvSpPr/>
            <p:nvPr/>
          </p:nvSpPr>
          <p:spPr>
            <a:xfrm>
              <a:off x="4197350" y="3335338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7031" y="3346703"/>
              <a:ext cx="716279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384800" y="3335338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9552" y="3346703"/>
              <a:ext cx="865631" cy="6858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572250" y="3335338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83095" y="3069335"/>
              <a:ext cx="1408176" cy="133807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759700" y="3335338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57744" y="3346703"/>
              <a:ext cx="1021079" cy="6858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947150" y="3335338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57488" y="3069335"/>
              <a:ext cx="1408176" cy="133807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983741" y="2915411"/>
            <a:ext cx="1985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Memory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41328" y="2915411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1024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79740" y="2915411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1032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59607" y="3069335"/>
            <a:ext cx="1408175" cy="1338071"/>
          </a:xfrm>
          <a:prstGeom prst="rect">
            <a:avLst/>
          </a:prstGeom>
        </p:spPr>
      </p:pic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041650" y="3328670"/>
          <a:ext cx="7099300" cy="588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8010">
                <a:tc>
                  <a:txBody>
                    <a:bodyPr/>
                    <a:lstStyle/>
                    <a:p>
                      <a:pPr marL="288925">
                        <a:lnSpc>
                          <a:spcPts val="4530"/>
                        </a:lnSpc>
                      </a:pPr>
                      <a:r>
                        <a:rPr sz="4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88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512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4530"/>
                        </a:lnSpc>
                      </a:pPr>
                      <a:r>
                        <a:rPr sz="4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1024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4530"/>
                        </a:lnSpc>
                      </a:pPr>
                      <a:r>
                        <a:rPr sz="4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4269740" y="2915411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1020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12341" y="4094988"/>
            <a:ext cx="2921635" cy="147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71880">
              <a:lnSpc>
                <a:spcPct val="115999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int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100; </a:t>
            </a:r>
            <a:r>
              <a:rPr sz="2000" dirty="0">
                <a:latin typeface="Courier New"/>
                <a:cs typeface="Courier New"/>
              </a:rPr>
              <a:t>int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*p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&amp;a;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21000"/>
              </a:lnSpc>
            </a:pPr>
            <a:r>
              <a:rPr sz="2000" dirty="0">
                <a:latin typeface="Courier New"/>
                <a:cs typeface="Courier New"/>
              </a:rPr>
              <a:t>cout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endl; </a:t>
            </a:r>
            <a:r>
              <a:rPr sz="2000" dirty="0">
                <a:latin typeface="Courier New"/>
                <a:cs typeface="Courier New"/>
              </a:rPr>
              <a:t>cout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&amp;a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endl;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2193291" y="5658987"/>
          <a:ext cx="4788535" cy="655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marR="37465" algn="ctr">
                        <a:lnSpc>
                          <a:spcPts val="2065"/>
                        </a:lnSpc>
                      </a:pPr>
                      <a:r>
                        <a:rPr sz="2000" spc="-20" dirty="0">
                          <a:latin typeface="Courier New"/>
                          <a:cs typeface="Courier New"/>
                        </a:rPr>
                        <a:t>cout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065"/>
                        </a:lnSpc>
                      </a:pPr>
                      <a:r>
                        <a:rPr sz="2000" spc="-25" dirty="0">
                          <a:latin typeface="Courier New"/>
                          <a:cs typeface="Courier New"/>
                        </a:rPr>
                        <a:t>&lt;&lt;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06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&lt;&lt;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*p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&lt;&lt;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2000" spc="-10" dirty="0">
                          <a:latin typeface="Courier New"/>
                          <a:cs typeface="Courier New"/>
                        </a:rPr>
                        <a:t>endl;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R="37465" algn="ctr">
                        <a:lnSpc>
                          <a:spcPts val="2385"/>
                        </a:lnSpc>
                      </a:pPr>
                      <a:r>
                        <a:rPr sz="2000" spc="-20" dirty="0">
                          <a:latin typeface="Courier New"/>
                          <a:cs typeface="Courier New"/>
                        </a:rPr>
                        <a:t>cout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385"/>
                        </a:lnSpc>
                      </a:pPr>
                      <a:r>
                        <a:rPr sz="2000" spc="-25" dirty="0">
                          <a:latin typeface="Courier New"/>
                          <a:cs typeface="Courier New"/>
                        </a:rPr>
                        <a:t>&lt;&lt;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38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&amp;p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endl;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5978525" y="3090929"/>
            <a:ext cx="2390775" cy="228600"/>
          </a:xfrm>
          <a:custGeom>
            <a:avLst/>
            <a:gdLst/>
            <a:ahLst/>
            <a:cxnLst/>
            <a:rect l="l" t="t" r="r" b="b"/>
            <a:pathLst>
              <a:path w="2390775" h="228600">
                <a:moveTo>
                  <a:pt x="2357965" y="220693"/>
                </a:moveTo>
                <a:lnTo>
                  <a:pt x="2359263" y="228100"/>
                </a:lnTo>
                <a:lnTo>
                  <a:pt x="2389139" y="222862"/>
                </a:lnTo>
                <a:lnTo>
                  <a:pt x="2359092" y="222862"/>
                </a:lnTo>
                <a:lnTo>
                  <a:pt x="2357965" y="220693"/>
                </a:lnTo>
                <a:close/>
              </a:path>
              <a:path w="2390775" h="228600">
                <a:moveTo>
                  <a:pt x="105630" y="99226"/>
                </a:moveTo>
                <a:lnTo>
                  <a:pt x="0" y="226945"/>
                </a:lnTo>
                <a:lnTo>
                  <a:pt x="158490" y="178462"/>
                </a:lnTo>
                <a:lnTo>
                  <a:pt x="147616" y="162162"/>
                </a:lnTo>
                <a:lnTo>
                  <a:pt x="125300" y="162162"/>
                </a:lnTo>
                <a:lnTo>
                  <a:pt x="112407" y="133148"/>
                </a:lnTo>
                <a:lnTo>
                  <a:pt x="124661" y="127753"/>
                </a:lnTo>
                <a:lnTo>
                  <a:pt x="105630" y="99226"/>
                </a:lnTo>
                <a:close/>
              </a:path>
              <a:path w="2390775" h="228600">
                <a:moveTo>
                  <a:pt x="2357542" y="218283"/>
                </a:moveTo>
                <a:lnTo>
                  <a:pt x="2357965" y="220693"/>
                </a:lnTo>
                <a:lnTo>
                  <a:pt x="2359092" y="222862"/>
                </a:lnTo>
                <a:lnTo>
                  <a:pt x="2357542" y="218283"/>
                </a:lnTo>
                <a:close/>
              </a:path>
              <a:path w="2390775" h="228600">
                <a:moveTo>
                  <a:pt x="2389777" y="218283"/>
                </a:moveTo>
                <a:lnTo>
                  <a:pt x="2357542" y="218283"/>
                </a:lnTo>
                <a:lnTo>
                  <a:pt x="2359092" y="222862"/>
                </a:lnTo>
                <a:lnTo>
                  <a:pt x="2389139" y="222862"/>
                </a:lnTo>
                <a:lnTo>
                  <a:pt x="2390537" y="222617"/>
                </a:lnTo>
                <a:lnTo>
                  <a:pt x="2389777" y="218283"/>
                </a:lnTo>
                <a:close/>
              </a:path>
              <a:path w="2390775" h="228600">
                <a:moveTo>
                  <a:pt x="2354839" y="214679"/>
                </a:moveTo>
                <a:lnTo>
                  <a:pt x="2357965" y="220693"/>
                </a:lnTo>
                <a:lnTo>
                  <a:pt x="2357542" y="218283"/>
                </a:lnTo>
                <a:lnTo>
                  <a:pt x="2389777" y="218283"/>
                </a:lnTo>
                <a:lnTo>
                  <a:pt x="2389388" y="216067"/>
                </a:lnTo>
                <a:lnTo>
                  <a:pt x="2356027" y="216067"/>
                </a:lnTo>
                <a:lnTo>
                  <a:pt x="2354839" y="214679"/>
                </a:lnTo>
                <a:close/>
              </a:path>
              <a:path w="2390775" h="228600">
                <a:moveTo>
                  <a:pt x="2354000" y="213065"/>
                </a:moveTo>
                <a:lnTo>
                  <a:pt x="2354839" y="214679"/>
                </a:lnTo>
                <a:lnTo>
                  <a:pt x="2356027" y="216067"/>
                </a:lnTo>
                <a:lnTo>
                  <a:pt x="2354000" y="213065"/>
                </a:lnTo>
                <a:close/>
              </a:path>
              <a:path w="2390775" h="228600">
                <a:moveTo>
                  <a:pt x="2388862" y="213065"/>
                </a:moveTo>
                <a:lnTo>
                  <a:pt x="2354000" y="213065"/>
                </a:lnTo>
                <a:lnTo>
                  <a:pt x="2356027" y="216067"/>
                </a:lnTo>
                <a:lnTo>
                  <a:pt x="2389388" y="216067"/>
                </a:lnTo>
                <a:lnTo>
                  <a:pt x="2388862" y="213065"/>
                </a:lnTo>
                <a:close/>
              </a:path>
              <a:path w="2390775" h="228600">
                <a:moveTo>
                  <a:pt x="2348516" y="207292"/>
                </a:moveTo>
                <a:lnTo>
                  <a:pt x="2354839" y="214679"/>
                </a:lnTo>
                <a:lnTo>
                  <a:pt x="2354000" y="213065"/>
                </a:lnTo>
                <a:lnTo>
                  <a:pt x="2388862" y="213065"/>
                </a:lnTo>
                <a:lnTo>
                  <a:pt x="2388535" y="211203"/>
                </a:lnTo>
                <a:lnTo>
                  <a:pt x="2388012" y="209659"/>
                </a:lnTo>
                <a:lnTo>
                  <a:pt x="2387214" y="208122"/>
                </a:lnTo>
                <a:lnTo>
                  <a:pt x="2349501" y="208122"/>
                </a:lnTo>
                <a:lnTo>
                  <a:pt x="2348516" y="207292"/>
                </a:lnTo>
                <a:close/>
              </a:path>
              <a:path w="2390775" h="228600">
                <a:moveTo>
                  <a:pt x="2347675" y="206308"/>
                </a:moveTo>
                <a:lnTo>
                  <a:pt x="2348516" y="207292"/>
                </a:lnTo>
                <a:lnTo>
                  <a:pt x="2349501" y="208122"/>
                </a:lnTo>
                <a:lnTo>
                  <a:pt x="2347675" y="206308"/>
                </a:lnTo>
                <a:close/>
              </a:path>
              <a:path w="2390775" h="228600">
                <a:moveTo>
                  <a:pt x="2386271" y="206308"/>
                </a:moveTo>
                <a:lnTo>
                  <a:pt x="2347675" y="206308"/>
                </a:lnTo>
                <a:lnTo>
                  <a:pt x="2349501" y="208122"/>
                </a:lnTo>
                <a:lnTo>
                  <a:pt x="2387214" y="208122"/>
                </a:lnTo>
                <a:lnTo>
                  <a:pt x="2386271" y="206308"/>
                </a:lnTo>
                <a:close/>
              </a:path>
              <a:path w="2390775" h="228600">
                <a:moveTo>
                  <a:pt x="1766078" y="31748"/>
                </a:moveTo>
                <a:lnTo>
                  <a:pt x="1187278" y="31748"/>
                </a:lnTo>
                <a:lnTo>
                  <a:pt x="1298125" y="32943"/>
                </a:lnTo>
                <a:lnTo>
                  <a:pt x="1408112" y="36433"/>
                </a:lnTo>
                <a:lnTo>
                  <a:pt x="1516364" y="42064"/>
                </a:lnTo>
                <a:lnTo>
                  <a:pt x="1622004" y="49684"/>
                </a:lnTo>
                <a:lnTo>
                  <a:pt x="1724237" y="59146"/>
                </a:lnTo>
                <a:lnTo>
                  <a:pt x="1773730" y="64513"/>
                </a:lnTo>
                <a:lnTo>
                  <a:pt x="1822022" y="70279"/>
                </a:lnTo>
                <a:lnTo>
                  <a:pt x="1869000" y="76427"/>
                </a:lnTo>
                <a:lnTo>
                  <a:pt x="1914555" y="82934"/>
                </a:lnTo>
                <a:lnTo>
                  <a:pt x="1958576" y="89782"/>
                </a:lnTo>
                <a:lnTo>
                  <a:pt x="2000951" y="96951"/>
                </a:lnTo>
                <a:lnTo>
                  <a:pt x="2041566" y="104419"/>
                </a:lnTo>
                <a:lnTo>
                  <a:pt x="2080312" y="112166"/>
                </a:lnTo>
                <a:lnTo>
                  <a:pt x="2151729" y="128409"/>
                </a:lnTo>
                <a:lnTo>
                  <a:pt x="2214262" y="145487"/>
                </a:lnTo>
                <a:lnTo>
                  <a:pt x="2266920" y="163163"/>
                </a:lnTo>
                <a:lnTo>
                  <a:pt x="2308598" y="181071"/>
                </a:lnTo>
                <a:lnTo>
                  <a:pt x="2348516" y="207292"/>
                </a:lnTo>
                <a:lnTo>
                  <a:pt x="2347675" y="206308"/>
                </a:lnTo>
                <a:lnTo>
                  <a:pt x="2386271" y="206308"/>
                </a:lnTo>
                <a:lnTo>
                  <a:pt x="2381615" y="197349"/>
                </a:lnTo>
                <a:lnTo>
                  <a:pt x="2342438" y="163419"/>
                </a:lnTo>
                <a:lnTo>
                  <a:pt x="2302558" y="143314"/>
                </a:lnTo>
                <a:lnTo>
                  <a:pt x="2252539" y="124357"/>
                </a:lnTo>
                <a:lnTo>
                  <a:pt x="2192925" y="106338"/>
                </a:lnTo>
                <a:lnTo>
                  <a:pt x="2124417" y="89282"/>
                </a:lnTo>
                <a:lnTo>
                  <a:pt x="2087069" y="81144"/>
                </a:lnTo>
                <a:lnTo>
                  <a:pt x="2047794" y="73286"/>
                </a:lnTo>
                <a:lnTo>
                  <a:pt x="2006693" y="65725"/>
                </a:lnTo>
                <a:lnTo>
                  <a:pt x="1963873" y="58477"/>
                </a:lnTo>
                <a:lnTo>
                  <a:pt x="1919437" y="51562"/>
                </a:lnTo>
                <a:lnTo>
                  <a:pt x="1873491" y="44996"/>
                </a:lnTo>
                <a:lnTo>
                  <a:pt x="1826141" y="38798"/>
                </a:lnTo>
                <a:lnTo>
                  <a:pt x="1777495" y="32986"/>
                </a:lnTo>
                <a:lnTo>
                  <a:pt x="1766078" y="31748"/>
                </a:lnTo>
                <a:close/>
              </a:path>
              <a:path w="2390775" h="228600">
                <a:moveTo>
                  <a:pt x="124661" y="127753"/>
                </a:moveTo>
                <a:lnTo>
                  <a:pt x="112407" y="133148"/>
                </a:lnTo>
                <a:lnTo>
                  <a:pt x="125300" y="162162"/>
                </a:lnTo>
                <a:lnTo>
                  <a:pt x="142472" y="154451"/>
                </a:lnTo>
                <a:lnTo>
                  <a:pt x="124661" y="127753"/>
                </a:lnTo>
                <a:close/>
              </a:path>
              <a:path w="2390775" h="228600">
                <a:moveTo>
                  <a:pt x="142472" y="154451"/>
                </a:moveTo>
                <a:lnTo>
                  <a:pt x="125300" y="162162"/>
                </a:lnTo>
                <a:lnTo>
                  <a:pt x="147616" y="162162"/>
                </a:lnTo>
                <a:lnTo>
                  <a:pt x="142472" y="154451"/>
                </a:lnTo>
                <a:close/>
              </a:path>
              <a:path w="2390775" h="228600">
                <a:moveTo>
                  <a:pt x="1187622" y="0"/>
                </a:moveTo>
                <a:lnTo>
                  <a:pt x="1076098" y="1211"/>
                </a:lnTo>
                <a:lnTo>
                  <a:pt x="965455" y="4748"/>
                </a:lnTo>
                <a:lnTo>
                  <a:pt x="856562" y="10455"/>
                </a:lnTo>
                <a:lnTo>
                  <a:pt x="750282" y="18180"/>
                </a:lnTo>
                <a:lnTo>
                  <a:pt x="647477" y="27766"/>
                </a:lnTo>
                <a:lnTo>
                  <a:pt x="597564" y="33218"/>
                </a:lnTo>
                <a:lnTo>
                  <a:pt x="548923" y="39070"/>
                </a:lnTo>
                <a:lnTo>
                  <a:pt x="501580" y="45312"/>
                </a:lnTo>
                <a:lnTo>
                  <a:pt x="455642" y="51923"/>
                </a:lnTo>
                <a:lnTo>
                  <a:pt x="411217" y="58887"/>
                </a:lnTo>
                <a:lnTo>
                  <a:pt x="368410" y="66184"/>
                </a:lnTo>
                <a:lnTo>
                  <a:pt x="327327" y="73797"/>
                </a:lnTo>
                <a:lnTo>
                  <a:pt x="288074" y="81705"/>
                </a:lnTo>
                <a:lnTo>
                  <a:pt x="250753" y="89894"/>
                </a:lnTo>
                <a:lnTo>
                  <a:pt x="182323" y="107044"/>
                </a:lnTo>
                <a:lnTo>
                  <a:pt x="124661" y="127753"/>
                </a:lnTo>
                <a:lnTo>
                  <a:pt x="142472" y="154451"/>
                </a:lnTo>
                <a:lnTo>
                  <a:pt x="160233" y="146476"/>
                </a:lnTo>
                <a:lnTo>
                  <a:pt x="190386" y="137753"/>
                </a:lnTo>
                <a:lnTo>
                  <a:pt x="257559" y="120905"/>
                </a:lnTo>
                <a:lnTo>
                  <a:pt x="333113" y="105015"/>
                </a:lnTo>
                <a:lnTo>
                  <a:pt x="373747" y="97482"/>
                </a:lnTo>
                <a:lnTo>
                  <a:pt x="416135" y="90255"/>
                </a:lnTo>
                <a:lnTo>
                  <a:pt x="460166" y="83350"/>
                </a:lnTo>
                <a:lnTo>
                  <a:pt x="505731" y="76789"/>
                </a:lnTo>
                <a:lnTo>
                  <a:pt x="552716" y="70592"/>
                </a:lnTo>
                <a:lnTo>
                  <a:pt x="601012" y="64780"/>
                </a:lnTo>
                <a:lnTo>
                  <a:pt x="650426" y="59378"/>
                </a:lnTo>
                <a:lnTo>
                  <a:pt x="752585" y="49846"/>
                </a:lnTo>
                <a:lnTo>
                  <a:pt x="858225" y="42162"/>
                </a:lnTo>
                <a:lnTo>
                  <a:pt x="966471" y="36482"/>
                </a:lnTo>
                <a:lnTo>
                  <a:pt x="1076444" y="32959"/>
                </a:lnTo>
                <a:lnTo>
                  <a:pt x="1187278" y="31748"/>
                </a:lnTo>
                <a:lnTo>
                  <a:pt x="1766078" y="31748"/>
                </a:lnTo>
                <a:lnTo>
                  <a:pt x="1727659" y="27581"/>
                </a:lnTo>
                <a:lnTo>
                  <a:pt x="1624930" y="18069"/>
                </a:lnTo>
                <a:lnTo>
                  <a:pt x="1518649" y="10397"/>
                </a:lnTo>
                <a:lnTo>
                  <a:pt x="1409763" y="4725"/>
                </a:lnTo>
                <a:lnTo>
                  <a:pt x="1299132" y="1209"/>
                </a:lnTo>
                <a:lnTo>
                  <a:pt x="1187622" y="0"/>
                </a:lnTo>
                <a:close/>
              </a:path>
            </a:pathLst>
          </a:custGeom>
          <a:solidFill>
            <a:srgbClr val="055C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69940" y="3982211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25" name="object 25"/>
          <p:cNvSpPr txBox="1"/>
          <p:nvPr/>
        </p:nvSpPr>
        <p:spPr>
          <a:xfrm>
            <a:off x="8232140" y="3982211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1646</Words>
  <Application>Microsoft Office PowerPoint</Application>
  <PresentationFormat>Widescreen</PresentationFormat>
  <Paragraphs>357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Courier New</vt:lpstr>
      <vt:lpstr>Times New Roman</vt:lpstr>
      <vt:lpstr>Office Theme</vt:lpstr>
      <vt:lpstr>DAY 07</vt:lpstr>
      <vt:lpstr>QUICK REVIEW</vt:lpstr>
      <vt:lpstr>Computer Memory</vt:lpstr>
      <vt:lpstr>PowerPoint Presentation</vt:lpstr>
      <vt:lpstr>PowerPoint Presentation</vt:lpstr>
      <vt:lpstr>PowerPoint Presentation</vt:lpstr>
      <vt:lpstr>Pointer Variables</vt:lpstr>
      <vt:lpstr>Pointer Variables</vt:lpstr>
      <vt:lpstr>Dereferencing Operator *</vt:lpstr>
      <vt:lpstr>Dereferencing Operator *</vt:lpstr>
      <vt:lpstr>Don’t get confused</vt:lpstr>
      <vt:lpstr>Don’t get confused</vt:lpstr>
      <vt:lpstr>Don’t get confused</vt:lpstr>
      <vt:lpstr>PowerPoint Presentation</vt:lpstr>
      <vt:lpstr>Basic Pointer Manipulations Graphic:</vt:lpstr>
      <vt:lpstr>PowerPoint Presentation</vt:lpstr>
      <vt:lpstr>Array Declarations</vt:lpstr>
      <vt:lpstr>Arrays with range based and for</vt:lpstr>
      <vt:lpstr>PowerPoint Presentation</vt:lpstr>
      <vt:lpstr>PowerPoint Presentation</vt:lpstr>
      <vt:lpstr>PowerPoint Presentation</vt:lpstr>
      <vt:lpstr>Something Like Pointers: Reference Variables</vt:lpstr>
      <vt:lpstr>void getOrder(int &amp;donuts)</vt:lpstr>
      <vt:lpstr>PowerPoint Presentation</vt:lpstr>
      <vt:lpstr>PowerPoint Presentation</vt:lpstr>
      <vt:lpstr>Overloading Assignment Operator</vt:lpstr>
      <vt:lpstr>Overloading Assignment Operator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07</dc:title>
  <cp:lastModifiedBy>Allen Westcott</cp:lastModifiedBy>
  <cp:revision>1</cp:revision>
  <dcterms:created xsi:type="dcterms:W3CDTF">2022-05-24T20:16:06Z</dcterms:created>
  <dcterms:modified xsi:type="dcterms:W3CDTF">2023-02-02T22:49:15Z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2022-05-24T00:00:00Z</vt:filetime>
  </property>
  <property fmtid="{D5CDD505-2E9C-101B-9397-08002B2CF9AE}" pid="3" name="LastSaved">
    <vt:filetime>2022-05-24T00:00:00Z</vt:filetime>
  </property>
</Properties>
</file>