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62962" y="2996691"/>
            <a:ext cx="186607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B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B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B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866" y="6578599"/>
            <a:ext cx="12064998" cy="2624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91602" y="1270508"/>
            <a:ext cx="114300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00B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29112" y="6536435"/>
            <a:ext cx="774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40">
                <a:solidFill>
                  <a:srgbClr val="898989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2962" y="2996691"/>
            <a:ext cx="1865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70">
                <a:solidFill>
                  <a:srgbClr val="FFFFFF"/>
                </a:solidFill>
                <a:latin typeface="Arial"/>
                <a:cs typeface="Arial"/>
              </a:rPr>
              <a:t>DAY</a:t>
            </a:r>
            <a:r>
              <a:rPr dirty="0" sz="28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45">
                <a:solidFill>
                  <a:srgbClr val="FFFFFF"/>
                </a:solidFill>
                <a:latin typeface="Arial"/>
                <a:cs typeface="Arial"/>
              </a:rPr>
              <a:t>08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4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dirty="0" sz="28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1461" y="3688588"/>
            <a:ext cx="1397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>
                <a:solidFill>
                  <a:srgbClr val="898989"/>
                </a:solidFill>
                <a:latin typeface="Arial"/>
                <a:cs typeface="Arial"/>
              </a:rPr>
              <a:t>8.8,</a:t>
            </a:r>
            <a:r>
              <a:rPr dirty="0" sz="1600" spc="-8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898989"/>
                </a:solidFill>
                <a:latin typeface="Arial"/>
                <a:cs typeface="Arial"/>
              </a:rPr>
              <a:t>9.8*</a:t>
            </a:r>
            <a:r>
              <a:rPr dirty="0" sz="16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90">
                <a:solidFill>
                  <a:srgbClr val="898989"/>
                </a:solidFill>
                <a:latin typeface="Arial"/>
                <a:cs typeface="Arial"/>
              </a:rPr>
              <a:t>and</a:t>
            </a:r>
            <a:r>
              <a:rPr dirty="0" sz="1600" spc="-8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898989"/>
                </a:solidFill>
                <a:latin typeface="Arial"/>
                <a:cs typeface="Arial"/>
              </a:rPr>
              <a:t>9.9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4168775" cy="7696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 Benchmarks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32508"/>
            <a:ext cx="398526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2593340"/>
            <a:ext cx="361696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3306571"/>
            <a:ext cx="4906010" cy="586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053332"/>
            <a:ext cx="4629150" cy="9309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20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integer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tests[ARRAY_SIZE]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101,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199,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35"/>
              </a:spcBef>
            </a:pPr>
            <a:r>
              <a:rPr dirty="0" sz="1200">
                <a:latin typeface="Menlo"/>
                <a:cs typeface="Menlo"/>
              </a:rPr>
              <a:t>207,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222,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390"/>
              </a:lnSpc>
            </a:pPr>
            <a:r>
              <a:rPr dirty="0" sz="1200">
                <a:latin typeface="Menlo"/>
                <a:cs typeface="Menlo"/>
              </a:rPr>
              <a:t>234,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296,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310,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388,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394,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417,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429,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521,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536,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600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5740" y="1124203"/>
            <a:ext cx="3892550" cy="577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8595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for. </a:t>
            </a: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"Searching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521,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-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"located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end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array.\n"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1849628"/>
            <a:ext cx="462915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-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linearSearchBench(tests,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ARRAY_SIZE, 521);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55740" y="2584196"/>
            <a:ext cx="453771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made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comparisons.\n"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55740" y="3321811"/>
            <a:ext cx="46291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-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binarySearchBench(tests,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ARRAY_SIZE, 521);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55740" y="4047235"/>
            <a:ext cx="45377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made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comparisons; </a:t>
            </a: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comparisons.\n"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5740" y="4781804"/>
            <a:ext cx="8547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433" y="1768347"/>
            <a:ext cx="15970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800" spc="-160">
                <a:solidFill>
                  <a:srgbClr val="055C91"/>
                </a:solidFill>
                <a:uFill>
                  <a:solidFill>
                    <a:srgbClr val="055C91"/>
                  </a:solidFill>
                </a:uFill>
              </a:rPr>
              <a:t>Now</a:t>
            </a:r>
            <a:r>
              <a:rPr dirty="0" u="sng" sz="2800" spc="-110">
                <a:solidFill>
                  <a:srgbClr val="055C91"/>
                </a:solidFill>
                <a:uFill>
                  <a:solidFill>
                    <a:srgbClr val="055C91"/>
                  </a:solidFill>
                </a:uFill>
              </a:rPr>
              <a:t> </a:t>
            </a:r>
            <a:r>
              <a:rPr dirty="0" u="sng" sz="2800" spc="-20">
                <a:solidFill>
                  <a:srgbClr val="055C91"/>
                </a:solidFill>
                <a:uFill>
                  <a:solidFill>
                    <a:srgbClr val="055C91"/>
                  </a:solidFill>
                </a:uFill>
              </a:rPr>
              <a:t>what!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88202" y="1270508"/>
            <a:ext cx="26670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25">
                <a:solidFill>
                  <a:srgbClr val="0000B0"/>
                </a:solidFill>
                <a:latin typeface="Arial"/>
                <a:cs typeface="Arial"/>
              </a:rPr>
              <a:t>int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5"/>
              </a:lnSpc>
            </a:pP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05702" y="1308398"/>
            <a:ext cx="1498600" cy="2540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800" spc="-10">
                <a:latin typeface="Arial"/>
                <a:cs typeface="Arial"/>
              </a:rPr>
              <a:t>do_something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int</a:t>
            </a:r>
            <a:r>
              <a:rPr dirty="0" spc="-5"/>
              <a:t> </a:t>
            </a:r>
            <a:r>
              <a:rPr dirty="0">
                <a:solidFill>
                  <a:srgbClr val="000000"/>
                </a:solidFill>
              </a:rPr>
              <a:t>x,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/>
              <a:t>int </a:t>
            </a:r>
            <a:r>
              <a:rPr dirty="0" spc="-25">
                <a:solidFill>
                  <a:srgbClr val="000000"/>
                </a:solidFill>
              </a:rPr>
              <a:t>y)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888202" y="1816100"/>
            <a:ext cx="1740535" cy="22174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271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solidFill>
                  <a:srgbClr val="0000B0"/>
                </a:solidFill>
                <a:latin typeface="Arial"/>
                <a:cs typeface="Arial"/>
              </a:rPr>
              <a:t>int</a:t>
            </a:r>
            <a:r>
              <a:rPr dirty="0" sz="1800" spc="-5">
                <a:solidFill>
                  <a:srgbClr val="0000B0"/>
                </a:solidFill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r; </a:t>
            </a:r>
            <a:r>
              <a:rPr dirty="0" sz="1800" spc="-10">
                <a:latin typeface="Arial"/>
                <a:cs typeface="Arial"/>
              </a:rPr>
              <a:t>r=x+y; </a:t>
            </a:r>
            <a:r>
              <a:rPr dirty="0" sz="1800">
                <a:solidFill>
                  <a:srgbClr val="0000B0"/>
                </a:solidFill>
                <a:latin typeface="Arial"/>
                <a:cs typeface="Arial"/>
              </a:rPr>
              <a:t>return</a:t>
            </a:r>
            <a:r>
              <a:rPr dirty="0" sz="1800" spc="-25">
                <a:solidFill>
                  <a:srgbClr val="0000B0"/>
                </a:solidFill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r;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dirty="0" sz="1800">
                <a:solidFill>
                  <a:srgbClr val="0000B0"/>
                </a:solidFill>
                <a:latin typeface="Arial"/>
                <a:cs typeface="Arial"/>
              </a:rPr>
              <a:t>int</a:t>
            </a:r>
            <a:r>
              <a:rPr dirty="0" sz="1800" spc="-5">
                <a:solidFill>
                  <a:srgbClr val="0000B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main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solidFill>
                  <a:srgbClr val="0000B0"/>
                </a:solidFill>
                <a:latin typeface="Arial"/>
                <a:cs typeface="Arial"/>
              </a:rPr>
              <a:t>int</a:t>
            </a:r>
            <a:r>
              <a:rPr dirty="0" sz="1800" spc="-5">
                <a:solidFill>
                  <a:srgbClr val="0000B0"/>
                </a:solidFill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z;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89952" y="4051598"/>
            <a:ext cx="1435100" cy="2540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0"/>
              </a:lnSpc>
            </a:pPr>
            <a:r>
              <a:rPr dirty="0" sz="1800">
                <a:latin typeface="Arial"/>
                <a:cs typeface="Arial"/>
              </a:rPr>
              <a:t>do</a:t>
            </a:r>
            <a:r>
              <a:rPr dirty="0" sz="1800" spc="-10">
                <a:latin typeface="Arial"/>
                <a:cs typeface="Arial"/>
              </a:rPr>
              <a:t> something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02602" y="4013707"/>
            <a:ext cx="2495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814" algn="l"/>
              </a:tabLst>
            </a:pPr>
            <a:r>
              <a:rPr dirty="0" sz="1800">
                <a:latin typeface="Arial"/>
                <a:cs typeface="Arial"/>
              </a:rPr>
              <a:t>z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=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(10,5);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88202" y="4278883"/>
            <a:ext cx="4734560" cy="58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cout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&lt;&lt;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"The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something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is"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&lt;&lt;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z;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39" y="286003"/>
            <a:ext cx="545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comparisons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39" y="1200403"/>
            <a:ext cx="518160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8539" y="15951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439" y="1925828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47461" y="325627"/>
            <a:ext cx="545846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comparisons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47461" y="1240028"/>
            <a:ext cx="5182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){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47461" y="1974596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939" y="590803"/>
            <a:ext cx="545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comparions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939" y="1505203"/>
            <a:ext cx="51816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2039" y="20777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2140" y="2419603"/>
            <a:ext cx="426085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2140" y="2965196"/>
            <a:ext cx="334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4939" y="3334003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72862" y="554227"/>
            <a:ext cx="545846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369506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comparisons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72862" y="1468628"/>
            <a:ext cx="5182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30062" y="1837435"/>
            <a:ext cx="1130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99962" y="20523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30062" y="2383028"/>
            <a:ext cx="426085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30062" y="2940811"/>
            <a:ext cx="334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72862" y="3117596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40" y="57404"/>
            <a:ext cx="545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comparions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40" y="971803"/>
            <a:ext cx="6099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2402840" algn="l"/>
              </a:tabLst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false</a:t>
            </a:r>
            <a:r>
              <a:rPr dirty="0" sz="1200" spc="-10">
                <a:latin typeface="Menlo"/>
                <a:cs typeface="Menlo"/>
              </a:rPr>
              <a:t>;</a:t>
            </a:r>
            <a:r>
              <a:rPr dirty="0" sz="1200">
                <a:latin typeface="Menlo"/>
                <a:cs typeface="Menlo"/>
              </a:rPr>
              <a:t>	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flag,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false.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Menlo"/>
              <a:cs typeface="Menlo"/>
            </a:endParaRPr>
          </a:p>
          <a:p>
            <a:pPr marL="469900" marR="464820">
              <a:lnSpc>
                <a:spcPct val="103299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index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index.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2255011"/>
            <a:ext cx="426085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2440" y="2827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9740" y="3346196"/>
            <a:ext cx="334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9740" y="3715004"/>
            <a:ext cx="1775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40" y="389483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28742" y="20828"/>
            <a:ext cx="545846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369506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comparisons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28742" y="935227"/>
            <a:ext cx="527050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5080" indent="-45720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){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false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flag,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to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false.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85942" y="1669796"/>
            <a:ext cx="51822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first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first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middle;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mid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point.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last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-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last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85942" y="2584196"/>
            <a:ext cx="426085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8642" y="31572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85942" y="3678428"/>
            <a:ext cx="334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28742" y="4047235"/>
            <a:ext cx="223266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40" y="57404"/>
            <a:ext cx="545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comparions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40" y="971803"/>
            <a:ext cx="6099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  <a:tabLst>
                <a:tab pos="2402840" algn="l"/>
              </a:tabLst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false</a:t>
            </a:r>
            <a:r>
              <a:rPr dirty="0" sz="1200" spc="-10">
                <a:latin typeface="Menlo"/>
                <a:cs typeface="Menlo"/>
              </a:rPr>
              <a:t>;</a:t>
            </a:r>
            <a:r>
              <a:rPr dirty="0" sz="1200">
                <a:latin typeface="Menlo"/>
                <a:cs typeface="Menlo"/>
              </a:rPr>
              <a:t>	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flag,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false.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Menlo"/>
              <a:cs typeface="Menlo"/>
            </a:endParaRPr>
          </a:p>
          <a:p>
            <a:pPr marL="469900" marR="464820">
              <a:lnSpc>
                <a:spcPct val="103299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index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index.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2255011"/>
            <a:ext cx="426085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dirty="0" sz="1200">
                <a:latin typeface="Menlo"/>
                <a:cs typeface="Menlo"/>
              </a:rPr>
              <a:t>(!found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&amp;&amp;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index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9639" y="30048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9740" y="31694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9740" y="3526028"/>
            <a:ext cx="3340735" cy="397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40" y="389483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28742" y="20828"/>
            <a:ext cx="545846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369506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comparisons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made//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28742" y="935227"/>
            <a:ext cx="527050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5080" indent="-45720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){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false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flag,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to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false.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85942" y="1669796"/>
            <a:ext cx="5089525" cy="13030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923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first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first element.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6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middle;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mid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point.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last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-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last</a:t>
            </a:r>
            <a:r>
              <a:rPr dirty="0" sz="1200" spc="-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element.</a:t>
            </a:r>
            <a:endParaRPr sz="1200">
              <a:latin typeface="Menlo"/>
              <a:cs typeface="Menlo"/>
            </a:endParaRPr>
          </a:p>
          <a:p>
            <a:pPr marL="12700" marR="1017905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85942" y="3132835"/>
            <a:ext cx="4260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while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found,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index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bounds.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dirty="0" sz="1200">
                <a:latin typeface="Menlo"/>
                <a:cs typeface="Menlo"/>
              </a:rPr>
              <a:t>(!found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&amp;&amp;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first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last){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55842" y="38938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28742" y="4047235"/>
            <a:ext cx="3797935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Menlo"/>
              <a:cs typeface="Menlo"/>
            </a:endParaRPr>
          </a:p>
          <a:p>
            <a:pPr marL="469900" marR="5080">
              <a:lnSpc>
                <a:spcPts val="142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4139" y="57404"/>
            <a:ext cx="54584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linearSearchBench 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comparions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made.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4139" y="971803"/>
            <a:ext cx="5181600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 marR="2954655">
              <a:lnSpc>
                <a:spcPct val="97500"/>
              </a:lnSpc>
              <a:spcBef>
                <a:spcPts val="8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false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50">
                <a:latin typeface="Menlo"/>
                <a:cs typeface="Menlo"/>
              </a:rPr>
              <a:t>0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index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50">
                <a:latin typeface="Menlo"/>
                <a:cs typeface="Menlo"/>
              </a:rPr>
              <a:t>0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1340" y="2066035"/>
            <a:ext cx="49949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while </a:t>
            </a:r>
            <a:r>
              <a:rPr dirty="0" sz="1200">
                <a:latin typeface="Menlo"/>
                <a:cs typeface="Menlo"/>
              </a:rPr>
              <a:t>(!found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&amp;&amp;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index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comparisons++;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Increment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8539" y="2800603"/>
            <a:ext cx="4441825" cy="577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106805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found.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values</a:t>
            </a:r>
            <a:r>
              <a:rPr dirty="0" sz="1200">
                <a:latin typeface="Menlo"/>
                <a:cs typeface="Menlo"/>
              </a:rPr>
              <a:t>[index++]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enlo"/>
                <a:cs typeface="Menlo"/>
              </a:rPr>
              <a:t>found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true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flag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true.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1340" y="3346196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1340" y="3715004"/>
            <a:ext cx="3340735" cy="3886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4139" y="4083811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27140" y="173735"/>
            <a:ext cx="4801870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7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3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8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binarySearchBench</a:t>
            </a:r>
            <a:r>
              <a:rPr dirty="0" sz="1100" spc="-8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100" spc="-8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on</a:t>
            </a:r>
            <a:r>
              <a:rPr dirty="0" sz="1100" spc="-8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27140" y="490727"/>
            <a:ext cx="47205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0565" algn="l"/>
              </a:tabLst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10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100" spc="-10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comparisons</a:t>
            </a:r>
            <a:r>
              <a:rPr dirty="0" sz="1100" spc="-8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made//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27140" y="655319"/>
            <a:ext cx="4559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30">
                <a:solidFill>
                  <a:srgbClr val="008000"/>
                </a:solidFill>
                <a:latin typeface="Menlo"/>
                <a:cs typeface="Menlo"/>
              </a:rPr>
              <a:t>********************************************************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27140" y="972311"/>
            <a:ext cx="4559300" cy="8274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69900" marR="5080" indent="-45720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binarySearchBench(</a:t>
            </a:r>
            <a:r>
              <a:rPr dirty="0" sz="1100" spc="-25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100" spc="-10">
                <a:latin typeface="Menlo"/>
                <a:cs typeface="Menlo"/>
              </a:rPr>
              <a:t>[],</a:t>
            </a:r>
            <a:r>
              <a:rPr dirty="0" sz="1100" spc="-100"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>
                <a:latin typeface="Menlo"/>
                <a:cs typeface="Menlo"/>
              </a:rPr>
              <a:t>,</a:t>
            </a:r>
            <a:r>
              <a:rPr dirty="0" sz="1100" spc="-105"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35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100" spc="-35">
                <a:latin typeface="Menlo"/>
                <a:cs typeface="Menlo"/>
              </a:rPr>
              <a:t>){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bool</a:t>
            </a:r>
            <a:r>
              <a:rPr dirty="0" sz="1100" spc="-11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found</a:t>
            </a:r>
            <a:r>
              <a:rPr dirty="0" sz="1100" spc="-11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105"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Menlo"/>
                <a:cs typeface="Menlo"/>
              </a:rPr>
              <a:t>false</a:t>
            </a:r>
            <a:r>
              <a:rPr dirty="0" sz="1100" spc="-1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145"/>
              </a:lnSpc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first</a:t>
            </a:r>
            <a:r>
              <a:rPr dirty="0" sz="1100" spc="-10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100"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0;</a:t>
            </a:r>
            <a:endParaRPr sz="1100">
              <a:latin typeface="Menlo"/>
              <a:cs typeface="Menlo"/>
            </a:endParaRPr>
          </a:p>
          <a:p>
            <a:pPr marL="469900" marR="1490980">
              <a:lnSpc>
                <a:spcPts val="1200"/>
              </a:lnSpc>
              <a:spcBef>
                <a:spcPts val="125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1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middle;</a:t>
            </a:r>
            <a:r>
              <a:rPr dirty="0" sz="1100" spc="-95"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10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last</a:t>
            </a:r>
            <a:r>
              <a:rPr dirty="0" sz="1100" spc="-9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100"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 spc="-9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-</a:t>
            </a:r>
            <a:r>
              <a:rPr dirty="0" sz="1100" spc="-95">
                <a:latin typeface="Menlo"/>
                <a:cs typeface="Menlo"/>
              </a:rPr>
              <a:t> </a:t>
            </a:r>
            <a:r>
              <a:rPr dirty="0" sz="1100" spc="-50">
                <a:latin typeface="Menlo"/>
                <a:cs typeface="Menlo"/>
              </a:rPr>
              <a:t>1;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 spc="-8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20">
                <a:latin typeface="Menlo"/>
                <a:cs typeface="Menlo"/>
              </a:rPr>
              <a:t>comparisons</a:t>
            </a:r>
            <a:r>
              <a:rPr dirty="0" sz="1100" spc="-7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75"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0;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84340" y="1938528"/>
            <a:ext cx="4449445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while</a:t>
            </a:r>
            <a:r>
              <a:rPr dirty="0" sz="1100" spc="-12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(!found</a:t>
            </a:r>
            <a:r>
              <a:rPr dirty="0" sz="1100" spc="-114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&amp;&amp;</a:t>
            </a:r>
            <a:r>
              <a:rPr dirty="0" sz="1100" spc="-114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first</a:t>
            </a:r>
            <a:r>
              <a:rPr dirty="0" sz="1100" spc="-114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&lt;=</a:t>
            </a:r>
            <a:r>
              <a:rPr dirty="0" sz="1100" spc="-114"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last){</a:t>
            </a:r>
            <a:endParaRPr sz="1100">
              <a:latin typeface="Menlo"/>
              <a:cs typeface="Menlo"/>
            </a:endParaRPr>
          </a:p>
          <a:p>
            <a:pPr marL="469900" marR="1704975">
              <a:lnSpc>
                <a:spcPts val="130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Calculate</a:t>
            </a:r>
            <a:r>
              <a:rPr dirty="0" sz="1100" spc="-8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8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mid</a:t>
            </a:r>
            <a:r>
              <a:rPr dirty="0" sz="1100" spc="-8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point. </a:t>
            </a:r>
            <a:r>
              <a:rPr dirty="0" sz="1100" spc="-10">
                <a:latin typeface="Menlo"/>
                <a:cs typeface="Menlo"/>
              </a:rPr>
              <a:t>middle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(first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+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last)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/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 spc="-50">
                <a:latin typeface="Menlo"/>
                <a:cs typeface="Menlo"/>
              </a:rPr>
              <a:t>2;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155"/>
              </a:lnSpc>
            </a:pPr>
            <a:r>
              <a:rPr dirty="0" sz="1100" spc="-25">
                <a:latin typeface="Menlo"/>
                <a:cs typeface="Menlo"/>
              </a:rPr>
              <a:t>comparisons++;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7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Increment</a:t>
            </a:r>
            <a:r>
              <a:rPr dirty="0" sz="1100" spc="-7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100" spc="-7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100" spc="-7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3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41540" y="2737103"/>
            <a:ext cx="3963670" cy="51054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219075">
              <a:lnSpc>
                <a:spcPts val="1200"/>
              </a:lnSpc>
              <a:spcBef>
                <a:spcPts val="24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at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mid</a:t>
            </a:r>
            <a:r>
              <a:rPr dirty="0" sz="1100" spc="-9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35">
                <a:solidFill>
                  <a:srgbClr val="008000"/>
                </a:solidFill>
                <a:latin typeface="Menlo"/>
                <a:cs typeface="Menlo"/>
              </a:rPr>
              <a:t>point.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100" spc="-6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(</a:t>
            </a:r>
            <a:r>
              <a:rPr dirty="0" sz="1100" spc="-25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100" spc="-25">
                <a:latin typeface="Menlo"/>
                <a:cs typeface="Menlo"/>
              </a:rPr>
              <a:t>[middle]</a:t>
            </a:r>
            <a:r>
              <a:rPr dirty="0" sz="1100" spc="-6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==</a:t>
            </a:r>
            <a:r>
              <a:rPr dirty="0" sz="1100" spc="-55"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100" spc="-10">
                <a:latin typeface="Menlo"/>
                <a:cs typeface="Menlo"/>
              </a:rPr>
              <a:t>)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275"/>
              </a:lnSpc>
            </a:pPr>
            <a:r>
              <a:rPr dirty="0" sz="1100">
                <a:latin typeface="Menlo"/>
                <a:cs typeface="Menlo"/>
              </a:rPr>
              <a:t>found</a:t>
            </a:r>
            <a:r>
              <a:rPr dirty="0" sz="1100" spc="-11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110"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Menlo"/>
                <a:cs typeface="Menlo"/>
              </a:rPr>
              <a:t>true</a:t>
            </a:r>
            <a:r>
              <a:rPr dirty="0" sz="1100" spc="-10">
                <a:latin typeface="Menlo"/>
                <a:cs typeface="Menlo"/>
              </a:rPr>
              <a:t>;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Set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found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flag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true.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41540" y="3374135"/>
            <a:ext cx="3830320" cy="5105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lower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40">
                <a:solidFill>
                  <a:srgbClr val="008000"/>
                </a:solidFill>
                <a:latin typeface="Menlo"/>
                <a:cs typeface="Menlo"/>
              </a:rPr>
              <a:t>half.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else</a:t>
            </a:r>
            <a:r>
              <a:rPr dirty="0" sz="1100" spc="-7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100" spc="-70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(</a:t>
            </a:r>
            <a:r>
              <a:rPr dirty="0" sz="1100" spc="-25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100" spc="-25">
                <a:latin typeface="Menlo"/>
                <a:cs typeface="Menlo"/>
              </a:rPr>
              <a:t>[middle]</a:t>
            </a:r>
            <a:r>
              <a:rPr dirty="0" sz="1100" spc="-7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&gt;</a:t>
            </a:r>
            <a:r>
              <a:rPr dirty="0" sz="1100" spc="-65"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value</a:t>
            </a:r>
            <a:r>
              <a:rPr dirty="0" sz="1100" spc="-10">
                <a:latin typeface="Menlo"/>
                <a:cs typeface="Menlo"/>
              </a:rPr>
              <a:t>)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155"/>
              </a:lnSpc>
            </a:pPr>
            <a:r>
              <a:rPr dirty="0" sz="1100">
                <a:latin typeface="Menlo"/>
                <a:cs typeface="Menlo"/>
              </a:rPr>
              <a:t>last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middle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-</a:t>
            </a:r>
            <a:r>
              <a:rPr dirty="0" sz="1100" spc="-85"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1;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41540" y="4008120"/>
            <a:ext cx="3830320" cy="5226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11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Determine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upper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40">
                <a:solidFill>
                  <a:srgbClr val="008000"/>
                </a:solidFill>
                <a:latin typeface="Menlo"/>
                <a:cs typeface="Menlo"/>
              </a:rPr>
              <a:t>half. </a:t>
            </a:r>
            <a:r>
              <a:rPr dirty="0" sz="1100" spc="-20">
                <a:solidFill>
                  <a:srgbClr val="0000FF"/>
                </a:solidFill>
                <a:latin typeface="Menlo"/>
                <a:cs typeface="Menlo"/>
              </a:rPr>
              <a:t>else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250"/>
              </a:lnSpc>
            </a:pPr>
            <a:r>
              <a:rPr dirty="0" sz="1100">
                <a:latin typeface="Menlo"/>
                <a:cs typeface="Menlo"/>
              </a:rPr>
              <a:t>first</a:t>
            </a:r>
            <a:r>
              <a:rPr dirty="0" sz="1100" spc="-95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=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middle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>
                <a:latin typeface="Menlo"/>
                <a:cs typeface="Menlo"/>
              </a:rPr>
              <a:t>+</a:t>
            </a:r>
            <a:r>
              <a:rPr dirty="0" sz="1100" spc="-90">
                <a:latin typeface="Menlo"/>
                <a:cs typeface="Menlo"/>
              </a:rPr>
              <a:t> </a:t>
            </a:r>
            <a:r>
              <a:rPr dirty="0" sz="1100" spc="-25">
                <a:latin typeface="Menlo"/>
                <a:cs typeface="Menlo"/>
              </a:rPr>
              <a:t>1;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27140" y="4489704"/>
            <a:ext cx="339725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enlo"/>
                <a:cs typeface="Menlo"/>
              </a:rPr>
              <a:t>}</a:t>
            </a:r>
            <a:endParaRPr sz="11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Menlo"/>
              <a:cs typeface="Menlo"/>
            </a:endParaRPr>
          </a:p>
          <a:p>
            <a:pPr marL="469900" marR="508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100" spc="-1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100" spc="-9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 spc="-35">
                <a:solidFill>
                  <a:srgbClr val="008000"/>
                </a:solidFill>
                <a:latin typeface="Menlo"/>
                <a:cs typeface="Menlo"/>
              </a:rPr>
              <a:t>comparisons. </a:t>
            </a:r>
            <a:r>
              <a:rPr dirty="0" sz="1100" spc="-10">
                <a:solidFill>
                  <a:srgbClr val="0000FF"/>
                </a:solidFill>
                <a:latin typeface="Menlo"/>
                <a:cs typeface="Menlo"/>
              </a:rPr>
              <a:t>return</a:t>
            </a:r>
            <a:r>
              <a:rPr dirty="0" sz="1100" spc="-114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100" spc="-10">
                <a:latin typeface="Menlo"/>
                <a:cs typeface="Menlo"/>
              </a:rPr>
              <a:t>comparisons;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latin typeface="Menlo"/>
                <a:cs typeface="Menlo"/>
              </a:rPr>
              <a:t>}</a:t>
            </a:r>
            <a:endParaRPr sz="11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1376362"/>
            <a:ext cx="950595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609600"/>
            <a:ext cx="10075711" cy="5401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257425"/>
            <a:ext cx="9372600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1140" y="249427"/>
            <a:ext cx="4813300" cy="577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983995"/>
            <a:ext cx="2051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8239" y="11887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1140" y="1532635"/>
            <a:ext cx="946785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8239" y="19253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1140" y="2267203"/>
            <a:ext cx="13119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22340" y="203707"/>
            <a:ext cx="5090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makeArray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ints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is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allocate.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49440" y="1333052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7939" y="255523"/>
            <a:ext cx="4813300" cy="577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39" y="990091"/>
            <a:ext cx="21437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makeArray(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7939" y="1727708"/>
            <a:ext cx="324485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25039" y="2299716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55139" y="2642108"/>
            <a:ext cx="2419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25039" y="2845816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55139" y="3187700"/>
            <a:ext cx="4537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variable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25039" y="33919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55139" y="3733292"/>
            <a:ext cx="3248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25039" y="39380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7939" y="4281932"/>
            <a:ext cx="306070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any.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31940" y="63500"/>
            <a:ext cx="4721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makeArray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allocate.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559040" y="1372616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7939" y="255523"/>
            <a:ext cx="4813300" cy="577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39" y="990091"/>
            <a:ext cx="21437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makeArray(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7939" y="1727708"/>
            <a:ext cx="324485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11;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55139" y="2642108"/>
            <a:ext cx="462915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test[SIZE]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50">
                <a:latin typeface="Menlo"/>
                <a:cs typeface="Menlo"/>
              </a:rPr>
              <a:t>5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Menlo"/>
              <a:cs typeface="Menlo"/>
            </a:endParaRPr>
          </a:p>
          <a:p>
            <a:pPr marL="12700" marR="96520">
              <a:lnSpc>
                <a:spcPct val="103299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variable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Menlo"/>
              <a:cs typeface="Menlo"/>
            </a:endParaRPr>
          </a:p>
          <a:p>
            <a:pPr marL="12700" marR="1385570">
              <a:lnSpc>
                <a:spcPct val="103299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 </a:t>
            </a:r>
            <a:r>
              <a:rPr dirty="0" sz="1200">
                <a:latin typeface="Menlo"/>
                <a:cs typeface="Menlo"/>
              </a:rPr>
              <a:t>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getMode(test,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SIZE);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any.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25039" y="467461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97939" y="5016500"/>
            <a:ext cx="13119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31940" y="249427"/>
            <a:ext cx="4721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makeArray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allocate.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31940" y="1532635"/>
            <a:ext cx="22352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makeArray(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59040" y="19253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31940" y="2078228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7939" y="255523"/>
            <a:ext cx="4813300" cy="577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97939" y="990091"/>
            <a:ext cx="214376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makeArray(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7939" y="1727708"/>
            <a:ext cx="324485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Constant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11;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97939" y="2434843"/>
            <a:ext cx="5451475" cy="370459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534670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  <a:spcBef>
                <a:spcPts val="9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0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test[SIZE]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50">
                <a:latin typeface="Menlo"/>
                <a:cs typeface="Menlo"/>
              </a:rPr>
              <a:t>5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enlo"/>
              <a:cs typeface="Menlo"/>
            </a:endParaRPr>
          </a:p>
          <a:p>
            <a:pPr marL="469265" marR="461645">
              <a:lnSpc>
                <a:spcPct val="103299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variable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Menlo"/>
              <a:cs typeface="Menlo"/>
            </a:endParaRPr>
          </a:p>
          <a:p>
            <a:pPr marL="469265" marR="1750695">
              <a:lnSpc>
                <a:spcPct val="103299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Get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 </a:t>
            </a:r>
            <a:r>
              <a:rPr dirty="0" sz="1200">
                <a:latin typeface="Menlo"/>
                <a:cs typeface="Menlo"/>
              </a:rPr>
              <a:t>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getMode(test,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SIZE);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enlo"/>
              <a:cs typeface="Menlo"/>
            </a:endParaRPr>
          </a:p>
          <a:p>
            <a:pPr marL="469265" marR="2395220">
              <a:lnSpc>
                <a:spcPts val="139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any.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-</a:t>
            </a:r>
            <a:r>
              <a:rPr dirty="0" sz="1200" spc="-25">
                <a:latin typeface="Menlo"/>
                <a:cs typeface="Menlo"/>
              </a:rPr>
              <a:t>1)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38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-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mode.\n"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  <a:spcBef>
                <a:spcPts val="45"/>
              </a:spcBef>
            </a:pPr>
            <a:r>
              <a:rPr dirty="0" sz="1200" spc="-20">
                <a:solidFill>
                  <a:srgbClr val="0000FF"/>
                </a:solidFill>
                <a:latin typeface="Menlo"/>
                <a:cs typeface="Menlo"/>
              </a:rPr>
              <a:t>else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"\nThe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test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is: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31940" y="249427"/>
            <a:ext cx="4721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makeArray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of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allocate.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31940" y="1532635"/>
            <a:ext cx="2785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makeArray(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ptr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new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[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];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89140" y="2267203"/>
            <a:ext cx="1038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0">
                <a:latin typeface="Menlo"/>
                <a:cs typeface="Menlo"/>
              </a:rPr>
              <a:t>ptr;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939" y="566419"/>
            <a:ext cx="527367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getMode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to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itreturns -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2039" y="2420973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4939" y="2764028"/>
            <a:ext cx="4994910" cy="184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ends,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frequencies[0]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in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array[0],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forth</a:t>
            </a:r>
            <a:endParaRPr sz="1200">
              <a:latin typeface="Menlo"/>
              <a:cs typeface="Menlo"/>
            </a:endParaRPr>
          </a:p>
          <a:p>
            <a:pPr marL="469900" marR="280670">
              <a:lnSpc>
                <a:spcPct val="2017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Store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frequencies.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8" y="566419"/>
            <a:ext cx="5273675" cy="93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getMode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to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itreturns -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8" y="1648459"/>
            <a:ext cx="5546725" cy="33299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getMode(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reference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nullptr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-1;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-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200">
              <a:latin typeface="Menlo"/>
              <a:cs typeface="Menlo"/>
            </a:endParaRPr>
          </a:p>
          <a:p>
            <a:pPr marL="469265" marR="372745">
              <a:lnSpc>
                <a:spcPct val="100800"/>
              </a:lnSpc>
              <a:spcBef>
                <a:spcPts val="3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highest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element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subscript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Loop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counter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469265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Dynamically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allocate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ends,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frequencies[0]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  <a:spcBef>
                <a:spcPts val="7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in</a:t>
            </a:r>
            <a:endParaRPr sz="1200">
              <a:latin typeface="Menlo"/>
              <a:cs typeface="Menlo"/>
            </a:endParaRPr>
          </a:p>
          <a:p>
            <a:pPr marL="469265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array[0],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forth.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838" y="4973673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38" y="5315203"/>
            <a:ext cx="4261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Store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all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frequencies.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5838" y="5532472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12940" y="743203"/>
            <a:ext cx="1130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92303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350519"/>
            <a:ext cx="482155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Function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getMode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This function returns the mode of the array pointed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to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by array. If there is no mode, itreturns -</a:t>
            </a:r>
            <a:r>
              <a:rPr dirty="0" sz="11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353311"/>
            <a:ext cx="280225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getMode(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>
                <a:latin typeface="Menlo"/>
                <a:cs typeface="Menlo"/>
              </a:rPr>
              <a:t>*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100">
                <a:latin typeface="Menlo"/>
                <a:cs typeface="Menlo"/>
              </a:rPr>
              <a:t>,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 spc="-10">
                <a:latin typeface="Menlo"/>
                <a:cs typeface="Menlo"/>
              </a:rPr>
              <a:t>)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latin typeface="Menlo"/>
                <a:cs typeface="Menlo"/>
              </a:rPr>
              <a:t>{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026920"/>
            <a:ext cx="465328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 pointer to reference a dynamically allocated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100">
              <a:latin typeface="Menlo"/>
              <a:cs typeface="Menlo"/>
            </a:endParaRPr>
          </a:p>
          <a:p>
            <a:pPr marL="12700" marR="1182370">
              <a:lnSpc>
                <a:spcPts val="1300"/>
              </a:lnSpc>
              <a:spcBef>
                <a:spcPts val="4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to hold the frequencies of each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value.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>
                <a:latin typeface="Menlo"/>
                <a:cs typeface="Menlo"/>
              </a:rPr>
              <a:t>* frequencies = </a:t>
            </a:r>
            <a:r>
              <a:rPr dirty="0" sz="1100" spc="-10">
                <a:solidFill>
                  <a:srgbClr val="0000FF"/>
                </a:solidFill>
                <a:latin typeface="Menlo"/>
                <a:cs typeface="Menlo"/>
              </a:rPr>
              <a:t>nullptr</a:t>
            </a:r>
            <a:r>
              <a:rPr dirty="0" sz="1100" spc="-1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700528"/>
            <a:ext cx="4316730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mode = -1;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mode, initialized to -</a:t>
            </a:r>
            <a:r>
              <a:rPr dirty="0" sz="11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300"/>
              </a:lnSpc>
              <a:spcBef>
                <a:spcPts val="45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highest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value with highest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element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To hold an element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subscript</a:t>
            </a:r>
            <a:r>
              <a:rPr dirty="0" sz="11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count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Loop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counter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538728"/>
            <a:ext cx="4148454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Dynamically allocate an array to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frequencies of each element in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array. When this function ends,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frequencies[0]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will hold the frequency of the value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in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array[0], and so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forth.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Menlo"/>
                <a:cs typeface="Menlo"/>
              </a:rPr>
              <a:t>frequencies = </a:t>
            </a:r>
            <a:r>
              <a:rPr dirty="0" sz="1100" spc="-10">
                <a:latin typeface="Menlo"/>
                <a:cs typeface="Menlo"/>
              </a:rPr>
              <a:t>makeArray(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 spc="-10">
                <a:latin typeface="Menlo"/>
                <a:cs typeface="Menlo"/>
              </a:rPr>
              <a:t>);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706111"/>
            <a:ext cx="3895725" cy="5226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Store 0 in all the elements of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frequencies.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for </a:t>
            </a:r>
            <a:r>
              <a:rPr dirty="0" sz="1100">
                <a:latin typeface="Menlo"/>
                <a:cs typeface="Menlo"/>
              </a:rPr>
              <a:t>(count = 0; count &lt;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>
                <a:latin typeface="Menlo"/>
                <a:cs typeface="Menlo"/>
              </a:rPr>
              <a:t>; </a:t>
            </a:r>
            <a:r>
              <a:rPr dirty="0" sz="1100" spc="-10">
                <a:latin typeface="Menlo"/>
                <a:cs typeface="Menlo"/>
              </a:rPr>
              <a:t>count++) </a:t>
            </a:r>
            <a:r>
              <a:rPr dirty="0" sz="1100">
                <a:latin typeface="Menlo"/>
                <a:cs typeface="Menlo"/>
              </a:rPr>
              <a:t>frequencies[count] = </a:t>
            </a:r>
            <a:r>
              <a:rPr dirty="0" sz="1100" spc="-25">
                <a:latin typeface="Menlo"/>
                <a:cs typeface="Menlo"/>
              </a:rPr>
              <a:t>0;</a:t>
            </a:r>
            <a:endParaRPr sz="11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554227"/>
            <a:ext cx="4352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82840" y="7696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55740" y="1288796"/>
            <a:ext cx="435356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Start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assuming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first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55740" y="2026411"/>
            <a:ext cx="426085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Step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through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5740" y="2751835"/>
            <a:ext cx="4813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(no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1),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-1.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Otherwise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12940" y="3486404"/>
            <a:ext cx="1130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55740" y="366623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98119"/>
            <a:ext cx="4148454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Function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getMode</a:t>
            </a:r>
            <a:endParaRPr sz="1100">
              <a:latin typeface="Menlo"/>
              <a:cs typeface="Menlo"/>
            </a:endParaRPr>
          </a:p>
          <a:p>
            <a:pPr marL="12700" marR="257175">
              <a:lnSpc>
                <a:spcPts val="1300"/>
              </a:lnSpc>
              <a:spcBef>
                <a:spcPts val="4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This function returns the mode of the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array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pointed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to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  <a:spcBef>
                <a:spcPts val="5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by array. If there is no mode, itreturns -</a:t>
            </a:r>
            <a:r>
              <a:rPr dirty="0" sz="1100" spc="-50">
                <a:solidFill>
                  <a:srgbClr val="008000"/>
                </a:solidFill>
                <a:latin typeface="Menlo"/>
                <a:cs typeface="Menlo"/>
              </a:rPr>
              <a:t>1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517904"/>
            <a:ext cx="2802255" cy="54991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getMode(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>
                <a:latin typeface="Menlo"/>
                <a:cs typeface="Menlo"/>
              </a:rPr>
              <a:t>*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array</a:t>
            </a:r>
            <a:r>
              <a:rPr dirty="0" sz="1100">
                <a:latin typeface="Menlo"/>
                <a:cs typeface="Menlo"/>
              </a:rPr>
              <a:t>,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 spc="-10">
                <a:latin typeface="Menlo"/>
                <a:cs typeface="Menlo"/>
              </a:rPr>
              <a:t>)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  <a:spcBef>
                <a:spcPts val="95"/>
              </a:spcBef>
            </a:pPr>
            <a:r>
              <a:rPr dirty="0" sz="1100">
                <a:latin typeface="Menlo"/>
                <a:cs typeface="Menlo"/>
              </a:rPr>
              <a:t>{</a:t>
            </a:r>
            <a:endParaRPr sz="1100">
              <a:latin typeface="Menlo"/>
              <a:cs typeface="Menlo"/>
            </a:endParaRPr>
          </a:p>
          <a:p>
            <a:pPr marL="4699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variables</a:t>
            </a:r>
            <a:endParaRPr sz="11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203703"/>
            <a:ext cx="3475354" cy="7023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73355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 pointer to reference a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dynamically 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allocated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300"/>
              </a:lnSpc>
              <a:spcBef>
                <a:spcPts val="11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to hold the frequencies of each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value.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100">
                <a:latin typeface="Menlo"/>
                <a:cs typeface="Menlo"/>
              </a:rPr>
              <a:t>* frequencies = </a:t>
            </a:r>
            <a:r>
              <a:rPr dirty="0" sz="1100" spc="-10">
                <a:solidFill>
                  <a:srgbClr val="0000FF"/>
                </a:solidFill>
                <a:latin typeface="Menlo"/>
                <a:cs typeface="Menlo"/>
              </a:rPr>
              <a:t>nullptr</a:t>
            </a:r>
            <a:r>
              <a:rPr dirty="0" sz="1100" spc="-10">
                <a:latin typeface="Menlo"/>
                <a:cs typeface="Menlo"/>
              </a:rPr>
              <a:t>;</a:t>
            </a:r>
            <a:endParaRPr sz="11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041903"/>
            <a:ext cx="3727450" cy="10312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65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mode = -1;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mode, initialized to -</a:t>
            </a:r>
            <a:r>
              <a:rPr dirty="0" sz="1100" spc="-50">
                <a:solidFill>
                  <a:srgbClr val="008000"/>
                </a:solidFill>
                <a:latin typeface="Menlo"/>
                <a:cs typeface="Menlo"/>
              </a:rPr>
              <a:t>1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highest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value with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highest frequency</a:t>
            </a:r>
            <a:endParaRPr sz="1100">
              <a:latin typeface="Menlo"/>
              <a:cs typeface="Menlo"/>
            </a:endParaRPr>
          </a:p>
          <a:p>
            <a:pPr marL="12700" marR="593725">
              <a:lnSpc>
                <a:spcPts val="1300"/>
              </a:lnSpc>
              <a:spcBef>
                <a:spcPts val="35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element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To hold an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element subscript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count = 0;</a:t>
            </a: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Loop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counter</a:t>
            </a:r>
            <a:endParaRPr sz="11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4224528"/>
            <a:ext cx="355917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Dynamically allocate an array to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frequencies of each element in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 marR="678180">
              <a:lnSpc>
                <a:spcPts val="1300"/>
              </a:lnSpc>
              <a:spcBef>
                <a:spcPts val="4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array. When this function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ends, frequencies[0]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5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will hold the frequency of the value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in</a:t>
            </a:r>
            <a:endParaRPr sz="1100">
              <a:latin typeface="Menlo"/>
              <a:cs typeface="Menlo"/>
            </a:endParaRPr>
          </a:p>
          <a:p>
            <a:pPr marL="12700" marR="1014094">
              <a:lnSpc>
                <a:spcPts val="1300"/>
              </a:lnSpc>
              <a:spcBef>
                <a:spcPts val="15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array[0], and so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forth. </a:t>
            </a:r>
            <a:r>
              <a:rPr dirty="0" sz="1100">
                <a:latin typeface="Menlo"/>
                <a:cs typeface="Menlo"/>
              </a:rPr>
              <a:t>frequencies = </a:t>
            </a:r>
            <a:r>
              <a:rPr dirty="0" sz="1100" spc="-10">
                <a:latin typeface="Menlo"/>
                <a:cs typeface="Menlo"/>
              </a:rPr>
              <a:t>makeArray(</a:t>
            </a:r>
            <a:r>
              <a:rPr dirty="0" sz="11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 spc="-10">
                <a:latin typeface="Menlo"/>
                <a:cs typeface="Menlo"/>
              </a:rPr>
              <a:t>);</a:t>
            </a:r>
            <a:endParaRPr sz="11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5556503"/>
            <a:ext cx="3223260" cy="7023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42545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Store 0 in all the elements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of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frequencies.</a:t>
            </a:r>
            <a:endParaRPr sz="1100">
              <a:latin typeface="Menlo"/>
              <a:cs typeface="Menlo"/>
            </a:endParaRPr>
          </a:p>
          <a:p>
            <a:pPr marL="12700" marR="5080">
              <a:lnSpc>
                <a:spcPts val="1300"/>
              </a:lnSpc>
              <a:spcBef>
                <a:spcPts val="11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for </a:t>
            </a:r>
            <a:r>
              <a:rPr dirty="0" sz="1100">
                <a:latin typeface="Menlo"/>
                <a:cs typeface="Menlo"/>
              </a:rPr>
              <a:t>(count = 0; count &lt;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>
                <a:latin typeface="Menlo"/>
                <a:cs typeface="Menlo"/>
              </a:rPr>
              <a:t>; </a:t>
            </a:r>
            <a:r>
              <a:rPr dirty="0" sz="1100" spc="-10">
                <a:latin typeface="Menlo"/>
                <a:cs typeface="Menlo"/>
              </a:rPr>
              <a:t>count++) </a:t>
            </a:r>
            <a:r>
              <a:rPr dirty="0" sz="1100">
                <a:latin typeface="Menlo"/>
                <a:cs typeface="Menlo"/>
              </a:rPr>
              <a:t>frequencies[count] = </a:t>
            </a:r>
            <a:r>
              <a:rPr dirty="0" sz="1100" spc="-25">
                <a:latin typeface="Menlo"/>
                <a:cs typeface="Menlo"/>
              </a:rPr>
              <a:t>0;</a:t>
            </a:r>
            <a:endParaRPr sz="11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84140" y="3465576"/>
            <a:ext cx="3895725" cy="358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Step through the frequencies array and </a:t>
            </a:r>
            <a:r>
              <a:rPr dirty="0" sz="1100" spc="-2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highest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1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84140" y="4139184"/>
            <a:ext cx="4400550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If there is no mode (no element has a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greater than 1), then return -1. Otherwise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element with the greatest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1340" y="4800600"/>
            <a:ext cx="10356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100" spc="-10">
                <a:latin typeface="Menlo"/>
                <a:cs typeface="Menlo"/>
              </a:rPr>
              <a:t>mode;</a:t>
            </a:r>
            <a:endParaRPr sz="11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84140" y="4977384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enlo"/>
                <a:cs typeface="Menlo"/>
              </a:rPr>
              <a:t>}</a:t>
            </a:r>
            <a:endParaRPr sz="11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84140" y="1024127"/>
            <a:ext cx="3980179" cy="11963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Find the frequency of each element in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array. 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for </a:t>
            </a:r>
            <a:r>
              <a:rPr dirty="0" sz="1100">
                <a:latin typeface="Menlo"/>
                <a:cs typeface="Menlo"/>
              </a:rPr>
              <a:t>(</a:t>
            </a:r>
            <a:r>
              <a:rPr dirty="0" sz="1100">
                <a:solidFill>
                  <a:srgbClr val="0000FF"/>
                </a:solidFill>
                <a:latin typeface="Menlo"/>
                <a:cs typeface="Menlo"/>
              </a:rPr>
              <a:t>int </a:t>
            </a:r>
            <a:r>
              <a:rPr dirty="0" sz="1100">
                <a:latin typeface="Menlo"/>
                <a:cs typeface="Menlo"/>
              </a:rPr>
              <a:t>count1 = 0; count1 &lt; </a:t>
            </a:r>
            <a:r>
              <a:rPr dirty="0" sz="11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100">
                <a:latin typeface="Menlo"/>
                <a:cs typeface="Menlo"/>
              </a:rPr>
              <a:t>; </a:t>
            </a:r>
            <a:r>
              <a:rPr dirty="0" sz="1100" spc="-10">
                <a:latin typeface="Menlo"/>
                <a:cs typeface="Menlo"/>
              </a:rPr>
              <a:t>count1++)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40"/>
              </a:lnSpc>
            </a:pPr>
            <a:r>
              <a:rPr dirty="0" sz="1100">
                <a:latin typeface="Menlo"/>
                <a:cs typeface="Menlo"/>
              </a:rPr>
              <a:t>{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The inner loop compares the array element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at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*(array + count1) with every element in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  <a:spcBef>
                <a:spcPts val="95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array. When it finds a matching element,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it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increments the element's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11240" y="2217420"/>
            <a:ext cx="349250" cy="165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5"/>
              </a:lnSpc>
            </a:pPr>
            <a:r>
              <a:rPr dirty="0" sz="1100" spc="-20">
                <a:latin typeface="Menlo"/>
                <a:cs typeface="Menlo"/>
              </a:rPr>
              <a:t>****</a:t>
            </a:r>
            <a:endParaRPr sz="11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184140" y="2356103"/>
            <a:ext cx="1098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Menlo"/>
                <a:cs typeface="Menlo"/>
              </a:rPr>
              <a:t>}</a:t>
            </a:r>
            <a:endParaRPr sz="1100">
              <a:latin typeface="Menlo"/>
              <a:cs typeface="Menl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84140" y="2700528"/>
            <a:ext cx="3980179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Find the element with the highest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295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Start by assuming the first element has </a:t>
            </a:r>
            <a:r>
              <a:rPr dirty="0" sz="11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100">
              <a:latin typeface="Menlo"/>
              <a:cs typeface="Menlo"/>
            </a:endParaRPr>
          </a:p>
          <a:p>
            <a:pPr marL="12700">
              <a:lnSpc>
                <a:spcPts val="1310"/>
              </a:lnSpc>
            </a:pPr>
            <a:r>
              <a:rPr dirty="0" sz="1100">
                <a:solidFill>
                  <a:srgbClr val="008000"/>
                </a:solidFill>
                <a:latin typeface="Menlo"/>
                <a:cs typeface="Menlo"/>
              </a:rPr>
              <a:t>// highest </a:t>
            </a:r>
            <a:r>
              <a:rPr dirty="0" sz="11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100">
              <a:latin typeface="Menlo"/>
              <a:cs typeface="Menl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11240" y="3220720"/>
            <a:ext cx="349250" cy="1651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10"/>
              </a:lnSpc>
            </a:pPr>
            <a:r>
              <a:rPr dirty="0" sz="1100" spc="-20">
                <a:latin typeface="Menlo"/>
                <a:cs typeface="Menlo"/>
              </a:rPr>
              <a:t>****</a:t>
            </a:r>
            <a:endParaRPr sz="11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36740" y="243332"/>
            <a:ext cx="426085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Step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through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63840" y="637307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36740" y="1157732"/>
            <a:ext cx="481393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(no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1),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-1.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Otherwise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63840" y="1729507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393940" y="2072132"/>
            <a:ext cx="1130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36740" y="224891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249427"/>
            <a:ext cx="4899660" cy="24060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511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count1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count1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count1++)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inner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loop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at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*(array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+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count1)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matching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it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-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increments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count2++)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50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7100" marR="508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count1)) </a:t>
            </a:r>
            <a:r>
              <a:rPr dirty="0" sz="1200">
                <a:latin typeface="Menlo"/>
                <a:cs typeface="Menlo"/>
              </a:rPr>
              <a:t>(*(frequencies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count1))++;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2140" y="2812796"/>
            <a:ext cx="435356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Start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assuming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first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469900" marR="1757045" indent="-457200">
              <a:lnSpc>
                <a:spcPct val="100800"/>
              </a:lnSpc>
              <a:spcBef>
                <a:spcPts val="3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 </a:t>
            </a:r>
            <a:r>
              <a:rPr dirty="0" sz="1200">
                <a:latin typeface="Menlo"/>
                <a:cs typeface="Menlo"/>
              </a:rPr>
              <a:t>highest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*frequencies; </a:t>
            </a:r>
            <a:r>
              <a:rPr dirty="0" sz="1200">
                <a:latin typeface="Menlo"/>
                <a:cs typeface="Menlo"/>
              </a:rPr>
              <a:t>element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3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9140" y="243332"/>
            <a:ext cx="4260850" cy="149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Step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through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frequencies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-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(count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count++){</a:t>
            </a:r>
            <a:endParaRPr sz="1200">
              <a:latin typeface="Menlo"/>
              <a:cs typeface="Menlo"/>
            </a:endParaRPr>
          </a:p>
          <a:p>
            <a:pPr marL="927100" marR="283845" indent="-45720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(*(frequencies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&gt;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highest){ </a:t>
            </a:r>
            <a:r>
              <a:rPr dirty="0" sz="1200">
                <a:latin typeface="Menlo"/>
                <a:cs typeface="Menlo"/>
              </a:rPr>
              <a:t>highest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count);</a:t>
            </a:r>
            <a:endParaRPr sz="1200">
              <a:latin typeface="Menlo"/>
              <a:cs typeface="Menlo"/>
            </a:endParaRPr>
          </a:p>
          <a:p>
            <a:pPr marL="9271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element</a:t>
            </a:r>
            <a:r>
              <a:rPr dirty="0" sz="1200" spc="-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count;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89140" y="1883155"/>
            <a:ext cx="2051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nullptr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89140" y="2440940"/>
            <a:ext cx="48139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there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mode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(no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1),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-1.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Otherwise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return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greatest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(highest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&gt;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1){</a:t>
            </a:r>
            <a:endParaRPr sz="1200">
              <a:latin typeface="Menlo"/>
              <a:cs typeface="Menlo"/>
            </a:endParaRPr>
          </a:p>
          <a:p>
            <a:pPr marL="9271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mode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element);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46340" y="3711955"/>
            <a:ext cx="1130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10">
                <a:latin typeface="Menlo"/>
                <a:cs typeface="Menlo"/>
              </a:rPr>
              <a:t>mode;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89140" y="3900932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3139" y="328676"/>
            <a:ext cx="4899660" cy="240601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511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frequency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each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count1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count1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count1++)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inner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loop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compares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at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*(array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+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count1)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When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matching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it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-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increments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count2++)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70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926465" marR="5080">
              <a:lnSpc>
                <a:spcPts val="1390"/>
              </a:lnSpc>
              <a:spcBef>
                <a:spcPts val="6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count2)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array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count1)) </a:t>
            </a:r>
            <a:r>
              <a:rPr dirty="0" sz="1200">
                <a:latin typeface="Menlo"/>
                <a:cs typeface="Menlo"/>
              </a:rPr>
              <a:t>(*(frequencies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count1))++;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  <a:spcBef>
                <a:spcPts val="3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3139" y="2895091"/>
            <a:ext cx="435356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Find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Start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assuming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first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has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endParaRPr sz="1200">
              <a:latin typeface="Menlo"/>
              <a:cs typeface="Menlo"/>
            </a:endParaRPr>
          </a:p>
          <a:p>
            <a:pPr marL="469900" marR="1757045" indent="-457200">
              <a:lnSpc>
                <a:spcPct val="100800"/>
              </a:lnSpc>
              <a:spcBef>
                <a:spcPts val="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highest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frequency. </a:t>
            </a:r>
            <a:r>
              <a:rPr dirty="0" sz="1200">
                <a:latin typeface="Menlo"/>
                <a:cs typeface="Menlo"/>
              </a:rPr>
              <a:t>highest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*frequencies; </a:t>
            </a:r>
            <a:r>
              <a:rPr dirty="0" sz="1200">
                <a:latin typeface="Menlo"/>
                <a:cs typeface="Menlo"/>
              </a:rPr>
              <a:t>element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3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697133"/>
            <a:ext cx="10058398" cy="546373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037" y="1571625"/>
            <a:ext cx="9305923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395" y="457200"/>
            <a:ext cx="10035206" cy="562950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12540" y="325627"/>
            <a:ext cx="4997450" cy="9429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82440" y="12649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12540" y="1608835"/>
            <a:ext cx="398526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2440" y="29159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12540" y="3257803"/>
            <a:ext cx="8547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12540" y="325627"/>
            <a:ext cx="4997450" cy="20370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 marR="2306320">
              <a:lnSpc>
                <a:spcPct val="100800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39640" y="23698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12540" y="2712211"/>
            <a:ext cx="3985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39640" y="29159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12540" y="3257803"/>
            <a:ext cx="3800475" cy="184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ct val="200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12540" y="325627"/>
            <a:ext cx="4997450" cy="31407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 marR="2306320">
              <a:lnSpc>
                <a:spcPct val="100800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odd[]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7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Menlo"/>
              <a:cs typeface="Menlo"/>
            </a:endParaRPr>
          </a:p>
          <a:p>
            <a:pPr marL="12700" marR="1017269">
              <a:lnSpc>
                <a:spcPts val="1390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even[]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8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39640" y="3462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12540" y="3803395"/>
            <a:ext cx="3708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39640" y="40081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12540" y="4352035"/>
            <a:ext cx="2419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39640" y="45669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12540" y="4897628"/>
            <a:ext cx="3800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39640" y="5113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12540" y="5455411"/>
            <a:ext cx="85471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12540" y="325627"/>
            <a:ext cx="5090160" cy="62528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97155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9: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Function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 marR="2399030">
              <a:lnSpc>
                <a:spcPct val="100800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prototypes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odd[]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7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Menlo"/>
              <a:cs typeface="Menlo"/>
            </a:endParaRPr>
          </a:p>
          <a:p>
            <a:pPr marL="12700" marR="1109980">
              <a:lnSpc>
                <a:spcPts val="1390"/>
              </a:lnSpc>
              <a:spcBef>
                <a:spcPts val="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even[]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8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odd-numbered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is:"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displayArray(odd,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7);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odd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  <a:p>
            <a:pPr marL="12700" marR="97155">
              <a:lnSpc>
                <a:spcPts val="1420"/>
              </a:lnSpc>
              <a:spcBef>
                <a:spcPts val="114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is: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median(odd,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7)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endl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80"/>
                </a:solidFill>
                <a:latin typeface="Menlo"/>
                <a:cs typeface="Menlo"/>
              </a:rPr>
              <a:t>&lt;&lt; </a:t>
            </a:r>
            <a:r>
              <a:rPr dirty="0" sz="1200" spc="-1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even-numbered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set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is:"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Menlo"/>
                <a:cs typeface="Menlo"/>
              </a:rPr>
              <a:t>displayArray(even,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8);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even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array's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40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is: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median(even,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8)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endl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80"/>
                </a:solidFill>
                <a:latin typeface="Menlo"/>
                <a:cs typeface="Menlo"/>
              </a:rPr>
              <a:t>&lt;&lt; </a:t>
            </a:r>
            <a:r>
              <a:rPr dirty="0" sz="1200" spc="-1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8549" y="965707"/>
            <a:ext cx="4813935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8549" y="1334515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8549" y="1511300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8549" y="1691132"/>
            <a:ext cx="48133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8549" y="2059940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8549" y="2425700"/>
            <a:ext cx="297180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-2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55649" y="2820923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8549" y="2974340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84340" y="971803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84340" y="1151635"/>
            <a:ext cx="481330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displayArray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84340" y="2066035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84340" y="2431796"/>
            <a:ext cx="343217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8549" y="965707"/>
            <a:ext cx="4813935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8549" y="1334515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8549" y="1511300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8549" y="1691132"/>
            <a:ext cx="48133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8549" y="2059940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8549" y="2425700"/>
            <a:ext cx="29718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-2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 spc="-20">
                <a:latin typeface="Menlo"/>
                <a:cs typeface="Menlo"/>
              </a:rPr>
              <a:t>med;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5749" y="3163315"/>
            <a:ext cx="3892550" cy="56515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%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 even?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55649" y="3735323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85749" y="3888740"/>
            <a:ext cx="394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</a:pPr>
            <a:r>
              <a:rPr dirty="0" sz="1200" spc="-20">
                <a:solidFill>
                  <a:srgbClr val="0000FF"/>
                </a:solidFill>
                <a:latin typeface="Menlo"/>
                <a:cs typeface="Menlo"/>
              </a:rPr>
              <a:t>else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55649" y="4459223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8549" y="4623307"/>
            <a:ext cx="149606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Menlo"/>
              <a:cs typeface="Menlo"/>
            </a:endParaRPr>
          </a:p>
          <a:p>
            <a:pPr marL="4699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0">
                <a:latin typeface="Menlo"/>
                <a:cs typeface="Menlo"/>
              </a:rPr>
              <a:t>med;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84340" y="971803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84340" y="1151635"/>
            <a:ext cx="481330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displayArray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84340" y="2066035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84340" y="2431796"/>
            <a:ext cx="3432175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11440" y="2827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84340" y="298043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46572" y="3913123"/>
            <a:ext cx="184150" cy="177800"/>
          </a:xfrm>
          <a:custGeom>
            <a:avLst/>
            <a:gdLst/>
            <a:ahLst/>
            <a:cxnLst/>
            <a:rect l="l" t="t" r="r" b="b"/>
            <a:pathLst>
              <a:path w="184150" h="177800">
                <a:moveTo>
                  <a:pt x="184150" y="0"/>
                </a:moveTo>
                <a:lnTo>
                  <a:pt x="0" y="0"/>
                </a:lnTo>
                <a:lnTo>
                  <a:pt x="0" y="177800"/>
                </a:lnTo>
                <a:lnTo>
                  <a:pt x="184150" y="177800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28549" y="965707"/>
            <a:ext cx="4813935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8549" y="1334515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median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8549" y="1511300"/>
            <a:ext cx="4813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8549" y="1691132"/>
            <a:ext cx="48133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8549" y="2059940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8549" y="2425700"/>
            <a:ext cx="297180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>
                <a:latin typeface="Menlo"/>
                <a:cs typeface="Menlo"/>
              </a:rPr>
              <a:t>median(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-2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double </a:t>
            </a:r>
            <a:r>
              <a:rPr dirty="0" sz="1200" spc="-20">
                <a:latin typeface="Menlo"/>
                <a:cs typeface="Menlo"/>
              </a:rPr>
              <a:t>med;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85749" y="3163315"/>
            <a:ext cx="4258310" cy="9340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370205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if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%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elements even?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 marR="5080">
              <a:lnSpc>
                <a:spcPts val="1420"/>
              </a:lnSpc>
              <a:spcBef>
                <a:spcPts val="11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mid1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/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mid2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/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-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1; </a:t>
            </a:r>
            <a:r>
              <a:rPr dirty="0" sz="1200">
                <a:latin typeface="Menlo"/>
                <a:cs typeface="Menlo"/>
              </a:rPr>
              <a:t>med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((*(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mid1)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mid2))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50">
                <a:latin typeface="Menlo"/>
                <a:cs typeface="Menlo"/>
              </a:rPr>
              <a:t>/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55649" y="4103623"/>
            <a:ext cx="473075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10">
                <a:latin typeface="Menlo"/>
                <a:cs typeface="Menlo"/>
              </a:rPr>
              <a:t>2.0);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85749" y="4254500"/>
            <a:ext cx="39433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 spc="-20">
                <a:solidFill>
                  <a:srgbClr val="0000FF"/>
                </a:solidFill>
                <a:latin typeface="Menlo"/>
                <a:cs typeface="Menlo"/>
              </a:rPr>
              <a:t>else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8549" y="4803140"/>
            <a:ext cx="324231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med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*(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+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num</a:t>
            </a:r>
            <a:r>
              <a:rPr dirty="0" sz="1200" spc="5">
                <a:solidFill>
                  <a:srgbClr val="808080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/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2));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0">
                <a:latin typeface="Menlo"/>
                <a:cs typeface="Menlo"/>
              </a:rPr>
              <a:t>med;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84340" y="971803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84340" y="1151635"/>
            <a:ext cx="4813300" cy="94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displayArray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45"/>
              </a:spcBef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This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pointed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arr.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tabLst>
                <a:tab pos="4707890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parameter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elements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4708525" algn="l"/>
              </a:tabLst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array.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	</a:t>
            </a:r>
            <a:r>
              <a:rPr dirty="0" sz="1200" spc="-50">
                <a:solidFill>
                  <a:srgbClr val="008000"/>
                </a:solidFill>
                <a:latin typeface="Menlo"/>
                <a:cs typeface="Menlo"/>
              </a:rPr>
              <a:t>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84340" y="2066035"/>
            <a:ext cx="481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//**************************************************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784340" y="2431796"/>
            <a:ext cx="343217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void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displayArray(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*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 spc="-10">
                <a:latin typeface="Menlo"/>
                <a:cs typeface="Menlo"/>
              </a:rPr>
              <a:t>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41540" y="3169411"/>
            <a:ext cx="278828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k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0;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k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&lt;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size</a:t>
            </a:r>
            <a:r>
              <a:rPr dirty="0" sz="1200">
                <a:latin typeface="Menlo"/>
                <a:cs typeface="Menlo"/>
              </a:rPr>
              <a:t>;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k++)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469900">
              <a:lnSpc>
                <a:spcPts val="1430"/>
              </a:lnSpc>
              <a:tabLst>
                <a:tab pos="2402840" algn="l"/>
              </a:tabLst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arr</a:t>
            </a:r>
            <a:r>
              <a:rPr dirty="0" sz="1200">
                <a:latin typeface="Menlo"/>
                <a:cs typeface="Menlo"/>
              </a:rPr>
              <a:t>[k]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	</a:t>
            </a:r>
            <a:r>
              <a:rPr dirty="0" sz="1200" spc="-25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-25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241540" y="3715004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41540" y="4083811"/>
            <a:ext cx="1222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endl;</a:t>
            </a:r>
            <a:endParaRPr sz="1200">
              <a:latin typeface="Menlo"/>
              <a:cs typeface="Menl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84340" y="4260595"/>
            <a:ext cx="11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4168775" cy="112268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 Benchmarks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63039" y="224968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2593340"/>
            <a:ext cx="1959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63039" y="279578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3138932"/>
            <a:ext cx="94678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5181600" cy="240601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Benchmarks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1569720">
              <a:lnSpc>
                <a:spcPts val="1390"/>
              </a:lnSpc>
              <a:spcBef>
                <a:spcPts val="1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3684523"/>
            <a:ext cx="149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42564" y="3684523"/>
            <a:ext cx="3432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0239" y="407848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598923"/>
            <a:ext cx="854710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4168775" cy="7696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 Benchmarks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32508"/>
            <a:ext cx="398526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2593340"/>
            <a:ext cx="361696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3306571"/>
            <a:ext cx="4906010" cy="586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053332"/>
            <a:ext cx="426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20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integer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0239" y="4256285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5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1124203"/>
            <a:ext cx="3708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for.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82840" y="1328419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55740" y="1669796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55740" y="2038603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5740" y="2407411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55740" y="2764028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55740" y="3132835"/>
            <a:ext cx="85471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087627"/>
            <a:ext cx="5181600" cy="5772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Benchmarks </a:t>
            </a: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822196"/>
            <a:ext cx="398526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370835"/>
            <a:ext cx="3616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13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105403"/>
            <a:ext cx="490601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830828"/>
            <a:ext cx="5549900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20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integer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tests[ARRAY_SIZE]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101,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199,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222,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234,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296,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310,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388,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394,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ct val="100000"/>
              </a:lnSpc>
              <a:spcBef>
                <a:spcPts val="50"/>
              </a:spcBef>
            </a:pPr>
            <a:r>
              <a:rPr dirty="0" sz="1200">
                <a:latin typeface="Menlo"/>
                <a:cs typeface="Menlo"/>
              </a:rPr>
              <a:t>417,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429,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521,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536,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600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89140" y="1124203"/>
            <a:ext cx="3892550" cy="577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8595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for. </a:t>
            </a: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"Searching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521,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-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"located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end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array.\n"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89140" y="1849628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16240" y="20650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89140" y="2407411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89140" y="2764028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89140" y="3132835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89140" y="3498595"/>
            <a:ext cx="8547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4168775" cy="7696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 Benchmarks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32508"/>
            <a:ext cx="398526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2593340"/>
            <a:ext cx="361696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3306571"/>
            <a:ext cx="4906010" cy="586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053332"/>
            <a:ext cx="4629150" cy="9309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20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integer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tests[ARRAY_SIZE]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101,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199,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35"/>
              </a:spcBef>
            </a:pPr>
            <a:r>
              <a:rPr dirty="0" sz="1200">
                <a:latin typeface="Menlo"/>
                <a:cs typeface="Menlo"/>
              </a:rPr>
              <a:t>207,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222,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390"/>
              </a:lnSpc>
            </a:pPr>
            <a:r>
              <a:rPr dirty="0" sz="1200">
                <a:latin typeface="Menlo"/>
                <a:cs typeface="Menlo"/>
              </a:rPr>
              <a:t>234,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296,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310,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388,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394,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417,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429,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521,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536,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600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5740" y="1124203"/>
            <a:ext cx="3892550" cy="577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8595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for. </a:t>
            </a: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"Searching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521,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-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"located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end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array.\n"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1849628"/>
            <a:ext cx="518160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linearSearchBench(tests,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521);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55740" y="2407411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82840" y="26111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55740" y="2953003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5740" y="3321811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55740" y="3678428"/>
            <a:ext cx="85471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3139" y="1118108"/>
            <a:ext cx="4168775" cy="7696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Chapter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8,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Programming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Challenge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8: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 Benchmarks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solidFill>
                  <a:srgbClr val="808080"/>
                </a:solidFill>
                <a:latin typeface="Menlo"/>
                <a:cs typeface="Menlo"/>
              </a:rPr>
              <a:t>#include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&lt;iostream&gt;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using namespace </a:t>
            </a:r>
            <a:r>
              <a:rPr dirty="0" sz="1200" spc="-20">
                <a:latin typeface="Menlo"/>
                <a:cs typeface="Menlo"/>
              </a:rPr>
              <a:t>std;</a:t>
            </a:r>
            <a:endParaRPr sz="1200">
              <a:latin typeface="Menlo"/>
              <a:cs typeface="Menl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3139" y="2032508"/>
            <a:ext cx="3985260" cy="400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Global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Constants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const 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ARRAY_SIZE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20;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size</a:t>
            </a:r>
            <a:endParaRPr sz="1200">
              <a:latin typeface="Menlo"/>
              <a:cs typeface="Menl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139" y="2593340"/>
            <a:ext cx="361696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Function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prototype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390"/>
              </a:lnSpc>
              <a:spcBef>
                <a:spcPts val="6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binarySearchBench(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[],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>
                <a:latin typeface="Menlo"/>
                <a:cs typeface="Menlo"/>
              </a:rPr>
              <a:t>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-10">
                <a:latin typeface="Menlo"/>
                <a:cs typeface="Menlo"/>
              </a:rPr>
              <a:t>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139" y="3306571"/>
            <a:ext cx="4906010" cy="58674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main()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dirty="0" sz="1200">
                <a:latin typeface="Menlo"/>
                <a:cs typeface="Menlo"/>
              </a:rPr>
              <a:t>{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comparisons;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To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hold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number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comparisons.</a:t>
            </a:r>
            <a:endParaRPr sz="1200">
              <a:latin typeface="Menlo"/>
              <a:cs typeface="Menl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139" y="4053332"/>
            <a:ext cx="4629150" cy="9309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Initialize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an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array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with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20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integer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values.</a:t>
            </a:r>
            <a:r>
              <a:rPr dirty="0" sz="1200" spc="500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int</a:t>
            </a:r>
            <a:r>
              <a:rPr dirty="0" sz="1200" spc="5">
                <a:solidFill>
                  <a:srgbClr val="0000FF"/>
                </a:solidFill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tests[ARRAY_SIZE]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{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101,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142,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189,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199,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15"/>
              </a:lnSpc>
              <a:spcBef>
                <a:spcPts val="35"/>
              </a:spcBef>
            </a:pPr>
            <a:r>
              <a:rPr dirty="0" sz="1200">
                <a:latin typeface="Menlo"/>
                <a:cs typeface="Menlo"/>
              </a:rPr>
              <a:t>207,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222,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390"/>
              </a:lnSpc>
            </a:pPr>
            <a:r>
              <a:rPr dirty="0" sz="1200">
                <a:latin typeface="Menlo"/>
                <a:cs typeface="Menlo"/>
              </a:rPr>
              <a:t>234,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289,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296,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310,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319,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388,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0">
                <a:latin typeface="Menlo"/>
                <a:cs typeface="Menlo"/>
              </a:rPr>
              <a:t>394,</a:t>
            </a:r>
            <a:endParaRPr sz="1200">
              <a:latin typeface="Menlo"/>
              <a:cs typeface="Menlo"/>
            </a:endParaRPr>
          </a:p>
          <a:p>
            <a:pPr marL="196850">
              <a:lnSpc>
                <a:spcPts val="1415"/>
              </a:lnSpc>
            </a:pPr>
            <a:r>
              <a:rPr dirty="0" sz="1200">
                <a:latin typeface="Menlo"/>
                <a:cs typeface="Menlo"/>
              </a:rPr>
              <a:t>417,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429,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447,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521,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536,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600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25">
                <a:latin typeface="Menlo"/>
                <a:cs typeface="Menlo"/>
              </a:rPr>
              <a:t>};</a:t>
            </a:r>
            <a:endParaRPr sz="1200">
              <a:latin typeface="Menlo"/>
              <a:cs typeface="Menl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5740" y="1124203"/>
            <a:ext cx="3892550" cy="5772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88595">
              <a:lnSpc>
                <a:spcPts val="1420"/>
              </a:lnSpc>
              <a:spcBef>
                <a:spcPts val="16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being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searched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20">
                <a:solidFill>
                  <a:srgbClr val="008000"/>
                </a:solidFill>
                <a:latin typeface="Menlo"/>
                <a:cs typeface="Menlo"/>
              </a:rPr>
              <a:t>for. </a:t>
            </a: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"Searching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for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value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521,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50">
                <a:solidFill>
                  <a:srgbClr val="A31515"/>
                </a:solidFill>
                <a:latin typeface="Menlo"/>
                <a:cs typeface="Menlo"/>
              </a:rPr>
              <a:t>"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-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"located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end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array.\n"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55740" y="1849628"/>
            <a:ext cx="462915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 marR="5080">
              <a:lnSpc>
                <a:spcPts val="1420"/>
              </a:lnSpc>
              <a:spcBef>
                <a:spcPts val="110"/>
              </a:spcBef>
            </a:pPr>
            <a:r>
              <a:rPr dirty="0" sz="1200">
                <a:latin typeface="Menlo"/>
                <a:cs typeface="Menlo"/>
              </a:rPr>
              <a:t>comparisons</a:t>
            </a:r>
            <a:r>
              <a:rPr dirty="0" sz="1200" spc="-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=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latin typeface="Menlo"/>
                <a:cs typeface="Menlo"/>
              </a:rPr>
              <a:t>linearSearchBench(tests,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ARRAY_SIZE, 521);</a:t>
            </a:r>
            <a:endParaRPr sz="1200">
              <a:latin typeface="Menlo"/>
              <a:cs typeface="Menl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55740" y="2584196"/>
            <a:ext cx="453771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"The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linear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search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made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 spc="-10">
                <a:latin typeface="Menlo"/>
                <a:cs typeface="Menlo"/>
              </a:rPr>
              <a:t>comparisons;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>
                <a:latin typeface="Menlo"/>
                <a:cs typeface="Menlo"/>
              </a:rPr>
              <a:t>cout</a:t>
            </a:r>
            <a:r>
              <a:rPr dirty="0" sz="1200" spc="5"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80"/>
                </a:solidFill>
                <a:latin typeface="Menlo"/>
                <a:cs typeface="Menlo"/>
              </a:rPr>
              <a:t>&lt;&lt;</a:t>
            </a:r>
            <a:r>
              <a:rPr dirty="0" sz="1200" spc="5">
                <a:solidFill>
                  <a:srgbClr val="00808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A31515"/>
                </a:solidFill>
                <a:latin typeface="Menlo"/>
                <a:cs typeface="Menlo"/>
              </a:rPr>
              <a:t>"</a:t>
            </a:r>
            <a:r>
              <a:rPr dirty="0" sz="1200" spc="5">
                <a:solidFill>
                  <a:srgbClr val="A31515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A31515"/>
                </a:solidFill>
                <a:latin typeface="Menlo"/>
                <a:cs typeface="Menlo"/>
              </a:rPr>
              <a:t>comparisons.\n"</a:t>
            </a:r>
            <a:r>
              <a:rPr dirty="0" sz="1200" spc="-10">
                <a:latin typeface="Menlo"/>
                <a:cs typeface="Menlo"/>
              </a:rPr>
              <a:t>;</a:t>
            </a:r>
            <a:endParaRPr sz="1200">
              <a:latin typeface="Menlo"/>
              <a:cs typeface="Menl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55740" y="3321811"/>
            <a:ext cx="269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Perform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82840" y="35255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3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5740" y="3867404"/>
            <a:ext cx="4076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//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Display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results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of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the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>
                <a:solidFill>
                  <a:srgbClr val="008000"/>
                </a:solidFill>
                <a:latin typeface="Menlo"/>
                <a:cs typeface="Menlo"/>
              </a:rPr>
              <a:t>binary</a:t>
            </a:r>
            <a:r>
              <a:rPr dirty="0" sz="1200" spc="5">
                <a:solidFill>
                  <a:srgbClr val="008000"/>
                </a:solidFill>
                <a:latin typeface="Menlo"/>
                <a:cs typeface="Menlo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Menlo"/>
                <a:cs typeface="Menlo"/>
              </a:rPr>
              <a:t>search.</a:t>
            </a:r>
            <a:endParaRPr sz="1200">
              <a:latin typeface="Menlo"/>
              <a:cs typeface="Menl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82840" y="4071620"/>
            <a:ext cx="381000" cy="177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50"/>
              </a:lnSpc>
            </a:pPr>
            <a:r>
              <a:rPr dirty="0" sz="1200" spc="-20">
                <a:latin typeface="Menlo"/>
                <a:cs typeface="Menlo"/>
              </a:rPr>
              <a:t>****</a:t>
            </a:r>
            <a:endParaRPr sz="1200">
              <a:latin typeface="Menlo"/>
              <a:cs typeface="Menl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55740" y="4412995"/>
            <a:ext cx="854710" cy="388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solidFill>
                  <a:srgbClr val="0000FF"/>
                </a:solidFill>
                <a:latin typeface="Menlo"/>
                <a:cs typeface="Menlo"/>
              </a:rPr>
              <a:t>return </a:t>
            </a:r>
            <a:r>
              <a:rPr dirty="0" sz="1200" spc="-25">
                <a:latin typeface="Menlo"/>
                <a:cs typeface="Menlo"/>
              </a:rPr>
              <a:t>0;</a:t>
            </a:r>
            <a:endParaRPr sz="1200">
              <a:latin typeface="Menlo"/>
              <a:cs typeface="Menlo"/>
            </a:endParaRPr>
          </a:p>
          <a:p>
            <a:pPr marL="12700">
              <a:lnSpc>
                <a:spcPts val="1430"/>
              </a:lnSpc>
            </a:pPr>
            <a:r>
              <a:rPr dirty="0" sz="1200">
                <a:latin typeface="Menlo"/>
                <a:cs typeface="Menlo"/>
              </a:rPr>
              <a:t>}</a:t>
            </a:r>
            <a:endParaRPr sz="1200">
              <a:latin typeface="Menlo"/>
              <a:cs typeface="Menl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2022-05-24T20:15:46Z</dcterms:created>
  <dcterms:modified xsi:type="dcterms:W3CDTF">2022-05-24T20:15:46Z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2022-05-24T00:00:00Z</vt:filetime>
  </property>
  <property fmtid="{D5CDD505-2E9C-101B-9397-08002B2CF9AE}" pid="3" name="LastSaved">
    <vt:filetime>2022-05-24T00:00:00Z</vt:filetime>
  </property>
</Properties>
</file>