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866" y="6578599"/>
            <a:ext cx="12064998" cy="2624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0279" y="94995"/>
            <a:ext cx="345144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22550" y="1969770"/>
            <a:ext cx="6946900" cy="259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2912" y="6541297"/>
            <a:ext cx="19050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444" y="2996691"/>
            <a:ext cx="10229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70">
                <a:solidFill>
                  <a:srgbClr val="FFFFFF"/>
                </a:solidFill>
              </a:rPr>
              <a:t>DAY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-105">
                <a:solidFill>
                  <a:srgbClr val="FFFFFF"/>
                </a:solidFill>
              </a:rPr>
              <a:t>09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30235" y="3688588"/>
            <a:ext cx="2331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80">
                <a:solidFill>
                  <a:srgbClr val="898989"/>
                </a:solidFill>
                <a:latin typeface="Arial"/>
                <a:cs typeface="Arial"/>
              </a:rPr>
              <a:t>Pointers,</a:t>
            </a:r>
            <a:r>
              <a:rPr dirty="0" sz="16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600" spc="-90">
                <a:solidFill>
                  <a:srgbClr val="898989"/>
                </a:solidFill>
                <a:latin typeface="Arial"/>
                <a:cs typeface="Arial"/>
              </a:rPr>
              <a:t>Strings</a:t>
            </a:r>
            <a:r>
              <a:rPr dirty="0" sz="1600" spc="-4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600" spc="-90">
                <a:solidFill>
                  <a:srgbClr val="898989"/>
                </a:solidFill>
                <a:latin typeface="Arial"/>
                <a:cs typeface="Arial"/>
              </a:rPr>
              <a:t>and</a:t>
            </a:r>
            <a:r>
              <a:rPr dirty="0" sz="1600" spc="-5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898989"/>
                </a:solidFill>
                <a:latin typeface="Arial"/>
                <a:cs typeface="Arial"/>
              </a:rPr>
              <a:t>Structs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4557" y="2999739"/>
            <a:ext cx="124333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34">
                <a:solidFill>
                  <a:srgbClr val="FFFFFF"/>
                </a:solidFill>
              </a:rPr>
              <a:t>STRINGS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3300" y="335788"/>
            <a:ext cx="8364855" cy="299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0">
                <a:solidFill>
                  <a:srgbClr val="055C91"/>
                </a:solidFill>
                <a:latin typeface="Arial"/>
                <a:cs typeface="Arial"/>
              </a:rPr>
              <a:t>Character</a:t>
            </a:r>
            <a:r>
              <a:rPr dirty="0" sz="2200" spc="-85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dirty="0" sz="2200" spc="-260">
                <a:solidFill>
                  <a:srgbClr val="055C91"/>
                </a:solidFill>
                <a:latin typeface="Arial"/>
                <a:cs typeface="Arial"/>
              </a:rPr>
              <a:t>Case</a:t>
            </a:r>
            <a:r>
              <a:rPr dirty="0" sz="2200" spc="-9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dirty="0" sz="2200" spc="-40">
                <a:solidFill>
                  <a:srgbClr val="055C91"/>
                </a:solidFill>
                <a:latin typeface="Arial"/>
                <a:cs typeface="Arial"/>
              </a:rPr>
              <a:t>Conversion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Arial"/>
              <a:cs typeface="Arial"/>
            </a:endParaRPr>
          </a:p>
          <a:p>
            <a:pPr marL="9969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996950" algn="l"/>
              </a:tabLst>
            </a:pPr>
            <a:r>
              <a:rPr dirty="0" sz="2800" spc="-155">
                <a:solidFill>
                  <a:srgbClr val="404040"/>
                </a:solidFill>
                <a:latin typeface="Arial"/>
                <a:cs typeface="Arial"/>
              </a:rPr>
              <a:t>Require</a:t>
            </a:r>
            <a:r>
              <a:rPr dirty="0" sz="28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ourier New"/>
                <a:cs typeface="Courier New"/>
              </a:rPr>
              <a:t>cctype</a:t>
            </a:r>
            <a:r>
              <a:rPr dirty="0" sz="2800" spc="-103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spc="-135">
                <a:solidFill>
                  <a:srgbClr val="404040"/>
                </a:solidFill>
                <a:latin typeface="Arial"/>
                <a:cs typeface="Arial"/>
              </a:rPr>
              <a:t>header</a:t>
            </a:r>
            <a:r>
              <a:rPr dirty="0" sz="28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996950" indent="-171450">
              <a:lnSpc>
                <a:spcPct val="100000"/>
              </a:lnSpc>
              <a:spcBef>
                <a:spcPts val="1030"/>
              </a:spcBef>
              <a:buClr>
                <a:srgbClr val="055C91"/>
              </a:buClr>
              <a:buChar char="•"/>
              <a:tabLst>
                <a:tab pos="996950" algn="l"/>
              </a:tabLst>
            </a:pPr>
            <a:r>
              <a:rPr dirty="0" sz="2800" spc="-25">
                <a:solidFill>
                  <a:srgbClr val="404040"/>
                </a:solidFill>
                <a:latin typeface="Arial"/>
                <a:cs typeface="Arial"/>
              </a:rPr>
              <a:t>Functions:</a:t>
            </a:r>
            <a:endParaRPr sz="2800">
              <a:latin typeface="Arial"/>
              <a:cs typeface="Arial"/>
            </a:endParaRPr>
          </a:p>
          <a:p>
            <a:pPr marL="1225550" marR="5080">
              <a:lnSpc>
                <a:spcPts val="2810"/>
              </a:lnSpc>
              <a:spcBef>
                <a:spcPts val="600"/>
              </a:spcBef>
              <a:tabLst>
                <a:tab pos="2952115" algn="l"/>
              </a:tabLst>
            </a:pP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toupper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24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24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dirty="0" sz="2400" spc="-894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argument</a:t>
            </a:r>
            <a:r>
              <a:rPr dirty="0" sz="24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4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lowercase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Arial"/>
                <a:cs typeface="Arial"/>
              </a:rPr>
              <a:t>letter,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return 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uppercase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equivalent;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otherwise,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unchanged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197101" y="3416039"/>
          <a:ext cx="7000875" cy="2312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/>
                <a:gridCol w="639445"/>
                <a:gridCol w="457200"/>
                <a:gridCol w="2099944"/>
                <a:gridCol w="640079"/>
                <a:gridCol w="1644014"/>
                <a:gridCol w="671830"/>
              </a:tblGrid>
              <a:tr h="34480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'H';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7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75"/>
                        </a:lnSpc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0805">
                        <a:lnSpc>
                          <a:spcPts val="247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'e';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46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6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65"/>
                        </a:lnSpc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0805">
                        <a:lnSpc>
                          <a:spcPts val="246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'!';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86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619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toupper(ch1);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61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'H'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6195"/>
                </a:tc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6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2765"/>
                        </a:lnSpc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toupper(ch2);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76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65"/>
                        </a:lnSpc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6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'E'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88620">
                <a:tc>
                  <a:txBody>
                    <a:bodyPr/>
                    <a:lstStyle/>
                    <a:p>
                      <a:pPr marL="31750">
                        <a:lnSpc>
                          <a:spcPts val="282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2825"/>
                        </a:lnSpc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toupper(ch3);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82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82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'!'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3300" y="335788"/>
            <a:ext cx="30175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0">
                <a:solidFill>
                  <a:srgbClr val="055C91"/>
                </a:solidFill>
                <a:latin typeface="Arial"/>
                <a:cs typeface="Arial"/>
              </a:rPr>
              <a:t>Character</a:t>
            </a:r>
            <a:r>
              <a:rPr dirty="0" sz="2200" spc="-85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dirty="0" sz="2200" spc="-260">
                <a:solidFill>
                  <a:srgbClr val="055C91"/>
                </a:solidFill>
                <a:latin typeface="Arial"/>
                <a:cs typeface="Arial"/>
              </a:rPr>
              <a:t>Case</a:t>
            </a:r>
            <a:r>
              <a:rPr dirty="0" sz="2200" spc="-9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dirty="0" sz="2200" spc="-125">
                <a:solidFill>
                  <a:srgbClr val="055C91"/>
                </a:solidFill>
                <a:latin typeface="Arial"/>
                <a:cs typeface="Arial"/>
              </a:rPr>
              <a:t>Conversion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16100" y="1704509"/>
            <a:ext cx="7514590" cy="12407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800" spc="-25">
                <a:solidFill>
                  <a:srgbClr val="404040"/>
                </a:solidFill>
                <a:latin typeface="Arial"/>
                <a:cs typeface="Arial"/>
              </a:rPr>
              <a:t>Functions:</a:t>
            </a:r>
            <a:endParaRPr sz="2800">
              <a:latin typeface="Arial"/>
              <a:cs typeface="Arial"/>
            </a:endParaRPr>
          </a:p>
          <a:p>
            <a:pPr marL="412750" marR="5080">
              <a:lnSpc>
                <a:spcPts val="2620"/>
              </a:lnSpc>
              <a:spcBef>
                <a:spcPts val="635"/>
              </a:spcBef>
            </a:pP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tolower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dirty="0" sz="2400" spc="-88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argument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uppercase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Arial"/>
                <a:cs typeface="Arial"/>
              </a:rPr>
              <a:t>letter,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return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lowercase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equivalent;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otherwise,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unchanged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197100" y="3010655"/>
          <a:ext cx="7000875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/>
                <a:gridCol w="639445"/>
                <a:gridCol w="457200"/>
                <a:gridCol w="2099944"/>
                <a:gridCol w="640079"/>
                <a:gridCol w="1644014"/>
                <a:gridCol w="671830"/>
              </a:tblGrid>
              <a:tr h="3371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'H';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41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1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15"/>
                        </a:lnSpc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0805">
                        <a:lnSpc>
                          <a:spcPts val="241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'e';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185">
                <a:tc>
                  <a:txBody>
                    <a:bodyPr/>
                    <a:lstStyle/>
                    <a:p>
                      <a:pPr marL="31750">
                        <a:lnSpc>
                          <a:spcPts val="241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1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15"/>
                        </a:lnSpc>
                      </a:pPr>
                      <a:r>
                        <a:rPr dirty="0" sz="240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90805">
                        <a:lnSpc>
                          <a:spcPts val="241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'!';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206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tolower(ch1);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20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'h'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2065"/>
                </a:tc>
              </a:tr>
              <a:tr h="405130">
                <a:tc>
                  <a:txBody>
                    <a:bodyPr/>
                    <a:lstStyle/>
                    <a:p>
                      <a:pPr marL="31750">
                        <a:lnSpc>
                          <a:spcPts val="271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1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2715"/>
                        </a:lnSpc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tolower(ch2);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71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15"/>
                        </a:lnSpc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1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'e'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75285">
                <a:tc>
                  <a:txBody>
                    <a:bodyPr/>
                    <a:lstStyle/>
                    <a:p>
                      <a:pPr marL="31750">
                        <a:lnSpc>
                          <a:spcPts val="2715"/>
                        </a:lnSpc>
                      </a:pPr>
                      <a:r>
                        <a:rPr dirty="0" sz="2400" spc="-2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1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2715"/>
                        </a:lnSpc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tolower(ch3);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71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15"/>
                        </a:lnSpc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15"/>
                        </a:lnSpc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'!'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02235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0">
                <a:solidFill>
                  <a:srgbClr val="055C91"/>
                </a:solidFill>
              </a:rPr>
              <a:t>C-</a:t>
            </a:r>
            <a:r>
              <a:rPr dirty="0" sz="2200" spc="-120">
                <a:solidFill>
                  <a:srgbClr val="055C91"/>
                </a:solidFill>
              </a:rPr>
              <a:t>Strings</a:t>
            </a:r>
            <a:endParaRPr sz="22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968501" y="1769364"/>
            <a:ext cx="7777480" cy="227203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4150" marR="5080" indent="-171450">
              <a:lnSpc>
                <a:spcPts val="2180"/>
              </a:lnSpc>
              <a:spcBef>
                <a:spcPts val="35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u="sng" sz="2000" spc="-23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C-</a:t>
            </a:r>
            <a:r>
              <a:rPr dirty="0" u="sng" sz="2000" spc="-5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string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sequence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characters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adjacent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locations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terminated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ourier New"/>
                <a:cs typeface="Courier New"/>
              </a:rPr>
              <a:t>NULL</a:t>
            </a:r>
            <a:r>
              <a:rPr dirty="0" sz="2000" spc="-73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character</a:t>
            </a:r>
            <a:endParaRPr sz="2000">
              <a:latin typeface="Arial"/>
              <a:cs typeface="Arial"/>
            </a:endParaRPr>
          </a:p>
          <a:p>
            <a:pPr lvl="1" marL="412750" indent="-171450">
              <a:lnSpc>
                <a:spcPts val="2075"/>
              </a:lnSpc>
              <a:spcBef>
                <a:spcPts val="48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dirty="0" sz="1800" spc="-9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storage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string:</a:t>
            </a:r>
            <a:endParaRPr sz="1800">
              <a:latin typeface="Arial"/>
              <a:cs typeface="Arial"/>
            </a:endParaRPr>
          </a:p>
          <a:p>
            <a:pPr marL="412750">
              <a:lnSpc>
                <a:spcPts val="2075"/>
              </a:lnSpc>
            </a:pPr>
            <a:r>
              <a:rPr dirty="0" sz="1800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r>
              <a:rPr dirty="0" sz="1800" spc="-4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dirty="0" sz="1800" spc="-3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404040"/>
                </a:solidFill>
                <a:latin typeface="Courier New"/>
                <a:cs typeface="Courier New"/>
              </a:rPr>
              <a:t>SIZE</a:t>
            </a:r>
            <a:r>
              <a:rPr dirty="0" sz="1800" spc="-4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spc="-3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ourier New"/>
                <a:cs typeface="Courier New"/>
              </a:rPr>
              <a:t>20</a:t>
            </a:r>
            <a:endParaRPr sz="18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50"/>
              </a:spcBef>
            </a:pPr>
            <a:r>
              <a:rPr dirty="0" sz="1800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dirty="0" sz="1800" spc="-4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ourier New"/>
                <a:cs typeface="Courier New"/>
              </a:rPr>
              <a:t>city[SIZE];</a:t>
            </a:r>
            <a:endParaRPr sz="1800">
              <a:latin typeface="Courier New"/>
              <a:cs typeface="Courier New"/>
            </a:endParaRPr>
          </a:p>
          <a:p>
            <a:pPr marL="184150" marR="74295" indent="-171450">
              <a:lnSpc>
                <a:spcPts val="2180"/>
              </a:lnSpc>
              <a:spcBef>
                <a:spcPts val="1400"/>
              </a:spcBef>
              <a:buClr>
                <a:srgbClr val="055C91"/>
              </a:buClr>
              <a:buChar char="•"/>
              <a:tabLst>
                <a:tab pos="184150" algn="l"/>
                <a:tab pos="2755265" algn="l"/>
              </a:tabLst>
            </a:pPr>
            <a:r>
              <a:rPr dirty="0" u="sng" sz="2000" spc="-9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String</a:t>
            </a:r>
            <a:r>
              <a:rPr dirty="0" u="sng" sz="2000" spc="-1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-2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literal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dirty="0" u="sng" sz="2000" spc="-6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string</a:t>
            </a:r>
            <a:r>
              <a:rPr dirty="0" u="sng" sz="2000" spc="-1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-7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constant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):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sequence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characters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enclosed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double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quotes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404040"/>
                </a:solidFill>
                <a:latin typeface="Courier New"/>
                <a:cs typeface="Courier New"/>
              </a:rPr>
              <a:t>"Hi</a:t>
            </a:r>
            <a:r>
              <a:rPr dirty="0" sz="2000" spc="-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ourier New"/>
                <a:cs typeface="Courier New"/>
              </a:rPr>
              <a:t>there!"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57512" y="5091113"/>
          <a:ext cx="6124575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!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800" spc="-25">
                          <a:latin typeface="Courier New"/>
                          <a:cs typeface="Courier New"/>
                        </a:rPr>
                        <a:t>\0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1182687"/>
            <a:ext cx="4991100" cy="518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301" y="203707"/>
            <a:ext cx="5816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0">
                <a:solidFill>
                  <a:srgbClr val="055C91"/>
                </a:solidFill>
              </a:rPr>
              <a:t>Using</a:t>
            </a:r>
            <a:r>
              <a:rPr dirty="0" sz="3600" spc="-145">
                <a:solidFill>
                  <a:srgbClr val="055C91"/>
                </a:solidFill>
              </a:rPr>
              <a:t> </a:t>
            </a:r>
            <a:r>
              <a:rPr dirty="0" sz="3600" spc="-395">
                <a:solidFill>
                  <a:srgbClr val="055C91"/>
                </a:solidFill>
              </a:rPr>
              <a:t>C-</a:t>
            </a:r>
            <a:r>
              <a:rPr dirty="0" sz="3600" spc="-220">
                <a:solidFill>
                  <a:srgbClr val="055C91"/>
                </a:solidFill>
              </a:rPr>
              <a:t>Strings</a:t>
            </a:r>
            <a:r>
              <a:rPr dirty="0" sz="3600" spc="-145">
                <a:solidFill>
                  <a:srgbClr val="055C91"/>
                </a:solidFill>
              </a:rPr>
              <a:t> </a:t>
            </a:r>
            <a:r>
              <a:rPr dirty="0" sz="3600" spc="-80">
                <a:solidFill>
                  <a:srgbClr val="055C91"/>
                </a:solidFill>
              </a:rPr>
              <a:t>in</a:t>
            </a:r>
            <a:r>
              <a:rPr dirty="0" sz="3600" spc="-145">
                <a:solidFill>
                  <a:srgbClr val="055C91"/>
                </a:solidFill>
              </a:rPr>
              <a:t> </a:t>
            </a:r>
            <a:r>
              <a:rPr dirty="0" sz="3600" spc="-245">
                <a:solidFill>
                  <a:srgbClr val="055C91"/>
                </a:solidFill>
              </a:rPr>
              <a:t>Program</a:t>
            </a:r>
            <a:r>
              <a:rPr dirty="0" sz="3600" spc="-140">
                <a:solidFill>
                  <a:srgbClr val="055C91"/>
                </a:solidFill>
              </a:rPr>
              <a:t> </a:t>
            </a:r>
            <a:r>
              <a:rPr dirty="0" sz="3600" spc="-165">
                <a:solidFill>
                  <a:srgbClr val="055C91"/>
                </a:solidFill>
              </a:rPr>
              <a:t>10-</a:t>
            </a:r>
            <a:r>
              <a:rPr dirty="0" sz="3600" spc="-50">
                <a:solidFill>
                  <a:srgbClr val="055C91"/>
                </a:solidFill>
              </a:rPr>
              <a:t>5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360171"/>
            <a:ext cx="2581910" cy="64135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530"/>
              </a:spcBef>
            </a:pPr>
            <a:r>
              <a:rPr dirty="0" sz="2200" spc="-105">
                <a:solidFill>
                  <a:srgbClr val="055C91"/>
                </a:solidFill>
              </a:rPr>
              <a:t>Library</a:t>
            </a:r>
            <a:r>
              <a:rPr dirty="0" sz="2200" spc="-85">
                <a:solidFill>
                  <a:srgbClr val="055C91"/>
                </a:solidFill>
              </a:rPr>
              <a:t> </a:t>
            </a:r>
            <a:r>
              <a:rPr dirty="0" sz="2200" spc="-120">
                <a:solidFill>
                  <a:srgbClr val="055C91"/>
                </a:solidFill>
              </a:rPr>
              <a:t>Functions</a:t>
            </a:r>
            <a:r>
              <a:rPr dirty="0" sz="2200" spc="-8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for </a:t>
            </a:r>
            <a:r>
              <a:rPr dirty="0" sz="2200" spc="-114">
                <a:solidFill>
                  <a:srgbClr val="055C91"/>
                </a:solidFill>
              </a:rPr>
              <a:t>Working</a:t>
            </a:r>
            <a:r>
              <a:rPr dirty="0" sz="2200" spc="-7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with</a:t>
            </a:r>
            <a:r>
              <a:rPr dirty="0" sz="2200" spc="-85">
                <a:solidFill>
                  <a:srgbClr val="055C91"/>
                </a:solidFill>
              </a:rPr>
              <a:t> </a:t>
            </a:r>
            <a:r>
              <a:rPr dirty="0" sz="2200" spc="-250">
                <a:solidFill>
                  <a:srgbClr val="055C91"/>
                </a:solidFill>
              </a:rPr>
              <a:t>C-</a:t>
            </a:r>
            <a:r>
              <a:rPr dirty="0" sz="2200" spc="-120">
                <a:solidFill>
                  <a:srgbClr val="055C91"/>
                </a:solidFill>
              </a:rPr>
              <a:t>Strings</a:t>
            </a:r>
            <a:endParaRPr sz="2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16100" y="1558600"/>
            <a:ext cx="6250940" cy="26466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Functions:</a:t>
            </a:r>
            <a:endParaRPr sz="2000">
              <a:latin typeface="Arial"/>
              <a:cs typeface="Arial"/>
            </a:endParaRPr>
          </a:p>
          <a:p>
            <a:pPr marL="412750" indent="-17145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 spc="-10">
                <a:solidFill>
                  <a:srgbClr val="404040"/>
                </a:solidFill>
                <a:latin typeface="Courier New"/>
                <a:cs typeface="Courier New"/>
              </a:rPr>
              <a:t>strlen(str)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returns</a:t>
            </a:r>
            <a:r>
              <a:rPr dirty="0" sz="18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length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Arial"/>
                <a:cs typeface="Arial"/>
              </a:rPr>
              <a:t>C-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ourier New"/>
                <a:cs typeface="Courier New"/>
              </a:rPr>
              <a:t>str</a:t>
            </a:r>
            <a:endParaRPr sz="1800">
              <a:latin typeface="Courier New"/>
              <a:cs typeface="Courier New"/>
            </a:endParaRPr>
          </a:p>
          <a:p>
            <a:pPr marL="584200" marR="1625600">
              <a:lnSpc>
                <a:spcPct val="108800"/>
              </a:lnSpc>
              <a:spcBef>
                <a:spcPts val="80"/>
              </a:spcBef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char city[SIZE] = </a:t>
            </a:r>
            <a:r>
              <a:rPr dirty="0" sz="1600" spc="-10">
                <a:solidFill>
                  <a:srgbClr val="404040"/>
                </a:solidFill>
                <a:latin typeface="Courier New"/>
                <a:cs typeface="Courier New"/>
              </a:rPr>
              <a:t>"Missoula"; </a:t>
            </a: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cout &lt;&lt; strlen(city); // prints </a:t>
            </a:r>
            <a:r>
              <a:rPr dirty="0" sz="1600" spc="-50">
                <a:solidFill>
                  <a:srgbClr val="404040"/>
                </a:solidFill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412750" indent="-17145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solidFill>
                  <a:srgbClr val="404040"/>
                </a:solidFill>
                <a:latin typeface="Courier New"/>
                <a:cs typeface="Courier New"/>
              </a:rPr>
              <a:t>strcat(str1,</a:t>
            </a:r>
            <a:r>
              <a:rPr dirty="0" sz="1800" spc="-5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ourier New"/>
                <a:cs typeface="Courier New"/>
              </a:rPr>
              <a:t>str2)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Arial"/>
                <a:cs typeface="Arial"/>
              </a:rPr>
              <a:t>appends</a:t>
            </a:r>
            <a:r>
              <a:rPr dirty="0" sz="18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ourier New"/>
                <a:cs typeface="Courier New"/>
              </a:rPr>
              <a:t>str2</a:t>
            </a:r>
            <a:r>
              <a:rPr dirty="0" sz="1800" spc="-67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8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end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ourier New"/>
                <a:cs typeface="Courier New"/>
              </a:rPr>
              <a:t>str1</a:t>
            </a:r>
            <a:endParaRPr sz="1800">
              <a:latin typeface="Courier New"/>
              <a:cs typeface="Courier New"/>
            </a:endParaRPr>
          </a:p>
          <a:p>
            <a:pPr marL="584200" marR="1380490">
              <a:lnSpc>
                <a:spcPts val="2090"/>
              </a:lnSpc>
              <a:spcBef>
                <a:spcPts val="80"/>
              </a:spcBef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char location[SIZE] = "Missoula, </a:t>
            </a:r>
            <a:r>
              <a:rPr dirty="0" sz="1600" spc="-25">
                <a:solidFill>
                  <a:srgbClr val="404040"/>
                </a:solidFill>
                <a:latin typeface="Courier New"/>
                <a:cs typeface="Courier New"/>
              </a:rPr>
              <a:t>"; </a:t>
            </a: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char state[3] = </a:t>
            </a:r>
            <a:r>
              <a:rPr dirty="0" sz="1600" spc="-10">
                <a:solidFill>
                  <a:srgbClr val="404040"/>
                </a:solidFill>
                <a:latin typeface="Courier New"/>
                <a:cs typeface="Courier New"/>
              </a:rPr>
              <a:t>"MT";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strcat(location, </a:t>
            </a:r>
            <a:r>
              <a:rPr dirty="0" sz="1600" spc="-10">
                <a:solidFill>
                  <a:srgbClr val="404040"/>
                </a:solidFill>
                <a:latin typeface="Courier New"/>
                <a:cs typeface="Courier New"/>
              </a:rPr>
              <a:t>state);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60"/>
              </a:spcBef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// location now has "Missoula, </a:t>
            </a:r>
            <a:r>
              <a:rPr dirty="0" sz="1600" spc="-25">
                <a:solidFill>
                  <a:srgbClr val="404040"/>
                </a:solidFill>
                <a:latin typeface="Courier New"/>
                <a:cs typeface="Courier New"/>
              </a:rPr>
              <a:t>MT"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360171"/>
            <a:ext cx="2581910" cy="64135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530"/>
              </a:spcBef>
            </a:pPr>
            <a:r>
              <a:rPr dirty="0" sz="2200" spc="-105">
                <a:solidFill>
                  <a:srgbClr val="055C91"/>
                </a:solidFill>
              </a:rPr>
              <a:t>Library</a:t>
            </a:r>
            <a:r>
              <a:rPr dirty="0" sz="2200" spc="-85">
                <a:solidFill>
                  <a:srgbClr val="055C91"/>
                </a:solidFill>
              </a:rPr>
              <a:t> </a:t>
            </a:r>
            <a:r>
              <a:rPr dirty="0" sz="2200" spc="-120">
                <a:solidFill>
                  <a:srgbClr val="055C91"/>
                </a:solidFill>
              </a:rPr>
              <a:t>Functions</a:t>
            </a:r>
            <a:r>
              <a:rPr dirty="0" sz="2200" spc="-8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for </a:t>
            </a:r>
            <a:r>
              <a:rPr dirty="0" sz="2200" spc="-114">
                <a:solidFill>
                  <a:srgbClr val="055C91"/>
                </a:solidFill>
              </a:rPr>
              <a:t>Working</a:t>
            </a:r>
            <a:r>
              <a:rPr dirty="0" sz="2200" spc="-7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with</a:t>
            </a:r>
            <a:r>
              <a:rPr dirty="0" sz="2200" spc="-85">
                <a:solidFill>
                  <a:srgbClr val="055C91"/>
                </a:solidFill>
              </a:rPr>
              <a:t> </a:t>
            </a:r>
            <a:r>
              <a:rPr dirty="0" sz="2200" spc="-250">
                <a:solidFill>
                  <a:srgbClr val="055C91"/>
                </a:solidFill>
              </a:rPr>
              <a:t>C-</a:t>
            </a:r>
            <a:r>
              <a:rPr dirty="0" sz="2200" spc="-120">
                <a:solidFill>
                  <a:srgbClr val="055C91"/>
                </a:solidFill>
              </a:rPr>
              <a:t>Strings</a:t>
            </a:r>
            <a:endParaRPr sz="2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663700" y="1177600"/>
            <a:ext cx="5437505" cy="4157979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Functions:</a:t>
            </a:r>
            <a:endParaRPr sz="2000">
              <a:latin typeface="Arial"/>
              <a:cs typeface="Arial"/>
            </a:endParaRPr>
          </a:p>
          <a:p>
            <a:pPr marL="412750" indent="-17145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 spc="-10">
                <a:solidFill>
                  <a:srgbClr val="404040"/>
                </a:solidFill>
                <a:latin typeface="Courier New"/>
                <a:cs typeface="Courier New"/>
              </a:rPr>
              <a:t>strlen(str)</a:t>
            </a:r>
            <a:endParaRPr sz="1800">
              <a:latin typeface="Courier New"/>
              <a:cs typeface="Courier New"/>
            </a:endParaRPr>
          </a:p>
          <a:p>
            <a:pPr marL="584200" marR="811530">
              <a:lnSpc>
                <a:spcPct val="108800"/>
              </a:lnSpc>
              <a:spcBef>
                <a:spcPts val="80"/>
              </a:spcBef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char city[SIZE] = </a:t>
            </a:r>
            <a:r>
              <a:rPr dirty="0" sz="1600" spc="-10">
                <a:solidFill>
                  <a:srgbClr val="404040"/>
                </a:solidFill>
                <a:latin typeface="Courier New"/>
                <a:cs typeface="Courier New"/>
              </a:rPr>
              <a:t>"Missoula"; </a:t>
            </a: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cout &lt;&lt; strlen(city); // prints </a:t>
            </a:r>
            <a:r>
              <a:rPr dirty="0" sz="1600" spc="-50">
                <a:solidFill>
                  <a:srgbClr val="404040"/>
                </a:solidFill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urier New"/>
              <a:cs typeface="Courier New"/>
            </a:endParaRPr>
          </a:p>
          <a:p>
            <a:pPr marL="412750" indent="-17145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solidFill>
                  <a:srgbClr val="404040"/>
                </a:solidFill>
                <a:latin typeface="Courier New"/>
                <a:cs typeface="Courier New"/>
              </a:rPr>
              <a:t>strcat(str1,</a:t>
            </a:r>
            <a:r>
              <a:rPr dirty="0" sz="1800" spc="-13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ourier New"/>
                <a:cs typeface="Courier New"/>
              </a:rPr>
              <a:t>str2)</a:t>
            </a:r>
            <a:endParaRPr sz="1800">
              <a:latin typeface="Courier New"/>
              <a:cs typeface="Courier New"/>
            </a:endParaRPr>
          </a:p>
          <a:p>
            <a:pPr marL="584200" marR="567055">
              <a:lnSpc>
                <a:spcPts val="2110"/>
              </a:lnSpc>
              <a:spcBef>
                <a:spcPts val="40"/>
              </a:spcBef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char location[SIZE] = "Missoula, </a:t>
            </a:r>
            <a:r>
              <a:rPr dirty="0" sz="1600" spc="-25">
                <a:solidFill>
                  <a:srgbClr val="404040"/>
                </a:solidFill>
                <a:latin typeface="Courier New"/>
                <a:cs typeface="Courier New"/>
              </a:rPr>
              <a:t>"; </a:t>
            </a: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char state[3] = </a:t>
            </a:r>
            <a:r>
              <a:rPr dirty="0" sz="1600" spc="-10">
                <a:solidFill>
                  <a:srgbClr val="404040"/>
                </a:solidFill>
                <a:latin typeface="Courier New"/>
                <a:cs typeface="Courier New"/>
              </a:rPr>
              <a:t>"MT";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160"/>
              </a:spcBef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strcat(location, </a:t>
            </a:r>
            <a:r>
              <a:rPr dirty="0" sz="1600" spc="-10">
                <a:solidFill>
                  <a:srgbClr val="404040"/>
                </a:solidFill>
                <a:latin typeface="Courier New"/>
                <a:cs typeface="Courier New"/>
              </a:rPr>
              <a:t>state);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// location now has "Missoula, </a:t>
            </a:r>
            <a:r>
              <a:rPr dirty="0" sz="1600" spc="-25">
                <a:solidFill>
                  <a:srgbClr val="404040"/>
                </a:solidFill>
                <a:latin typeface="Courier New"/>
                <a:cs typeface="Courier New"/>
              </a:rPr>
              <a:t>MT”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urier New"/>
              <a:cs typeface="Courier New"/>
            </a:endParaRPr>
          </a:p>
          <a:p>
            <a:pPr marL="412750" indent="-171450">
              <a:lnSpc>
                <a:spcPts val="2080"/>
              </a:lnSpc>
              <a:buClr>
                <a:srgbClr val="0D3857"/>
              </a:buClr>
              <a:buFont typeface="Arial"/>
              <a:buChar char="•"/>
              <a:tabLst>
                <a:tab pos="412750" algn="l"/>
              </a:tabLst>
            </a:pPr>
            <a:r>
              <a:rPr dirty="0" sz="1800">
                <a:solidFill>
                  <a:srgbClr val="404040"/>
                </a:solidFill>
                <a:latin typeface="Courier New"/>
                <a:cs typeface="Courier New"/>
              </a:rPr>
              <a:t>strcpy(str1,</a:t>
            </a:r>
            <a:r>
              <a:rPr dirty="0" sz="1800" spc="-13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ourier New"/>
                <a:cs typeface="Courier New"/>
              </a:rPr>
              <a:t>str2</a:t>
            </a:r>
            <a:endParaRPr sz="1800">
              <a:latin typeface="Courier New"/>
              <a:cs typeface="Courier New"/>
            </a:endParaRPr>
          </a:p>
          <a:p>
            <a:pPr marL="412750">
              <a:lnSpc>
                <a:spcPts val="1720"/>
              </a:lnSpc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const int SIZE = </a:t>
            </a:r>
            <a:r>
              <a:rPr dirty="0" sz="1600" spc="-25">
                <a:solidFill>
                  <a:srgbClr val="404040"/>
                </a:solidFill>
                <a:latin typeface="Courier New"/>
                <a:cs typeface="Courier New"/>
              </a:rPr>
              <a:t>20;</a:t>
            </a:r>
            <a:endParaRPr sz="1600">
              <a:latin typeface="Courier New"/>
              <a:cs typeface="Courier New"/>
            </a:endParaRPr>
          </a:p>
          <a:p>
            <a:pPr marL="412750" marR="5080">
              <a:lnSpc>
                <a:spcPts val="1700"/>
              </a:lnSpc>
              <a:spcBef>
                <a:spcPts val="120"/>
              </a:spcBef>
            </a:pP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dirty="0" sz="1600" spc="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fname[SIZE] = "Maureen", </a:t>
            </a:r>
            <a:r>
              <a:rPr dirty="0" sz="1600" spc="-10">
                <a:solidFill>
                  <a:srgbClr val="404040"/>
                </a:solidFill>
                <a:latin typeface="Courier New"/>
                <a:cs typeface="Courier New"/>
              </a:rPr>
              <a:t>name[SIZE]; </a:t>
            </a:r>
            <a:r>
              <a:rPr dirty="0" sz="1600">
                <a:solidFill>
                  <a:srgbClr val="404040"/>
                </a:solidFill>
                <a:latin typeface="Courier New"/>
                <a:cs typeface="Courier New"/>
              </a:rPr>
              <a:t>strcpy(name,</a:t>
            </a:r>
            <a:r>
              <a:rPr dirty="0" sz="1600" spc="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Courier New"/>
                <a:cs typeface="Courier New"/>
              </a:rPr>
              <a:t>fname);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8913" y="1419225"/>
            <a:ext cx="6734175" cy="4019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301" y="224027"/>
            <a:ext cx="69037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25">
                <a:solidFill>
                  <a:srgbClr val="055C91"/>
                </a:solidFill>
              </a:rPr>
              <a:t>Using</a:t>
            </a:r>
            <a:r>
              <a:rPr dirty="0" sz="3200" spc="-150">
                <a:solidFill>
                  <a:srgbClr val="055C91"/>
                </a:solidFill>
              </a:rPr>
              <a:t> </a:t>
            </a:r>
            <a:r>
              <a:rPr dirty="0" sz="3200" spc="-70">
                <a:solidFill>
                  <a:srgbClr val="055C91"/>
                </a:solidFill>
              </a:rPr>
              <a:t>the</a:t>
            </a:r>
            <a:r>
              <a:rPr dirty="0" sz="3200" spc="-140">
                <a:solidFill>
                  <a:srgbClr val="055C91"/>
                </a:solidFill>
              </a:rPr>
              <a:t> </a:t>
            </a:r>
            <a:r>
              <a:rPr dirty="0" sz="3200" b="1">
                <a:solidFill>
                  <a:srgbClr val="055C91"/>
                </a:solidFill>
                <a:latin typeface="Courier New"/>
                <a:cs typeface="Courier New"/>
              </a:rPr>
              <a:t>string</a:t>
            </a:r>
            <a:r>
              <a:rPr dirty="0" sz="3200" spc="-1175" b="1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dirty="0" sz="3200" spc="-254">
                <a:solidFill>
                  <a:srgbClr val="055C91"/>
                </a:solidFill>
              </a:rPr>
              <a:t>class</a:t>
            </a:r>
            <a:r>
              <a:rPr dirty="0" sz="3200" spc="-150">
                <a:solidFill>
                  <a:srgbClr val="055C91"/>
                </a:solidFill>
              </a:rPr>
              <a:t> </a:t>
            </a:r>
            <a:r>
              <a:rPr dirty="0" sz="3200" spc="-65">
                <a:solidFill>
                  <a:srgbClr val="055C91"/>
                </a:solidFill>
              </a:rPr>
              <a:t>in</a:t>
            </a:r>
            <a:r>
              <a:rPr dirty="0" sz="3200" spc="-145">
                <a:solidFill>
                  <a:srgbClr val="055C91"/>
                </a:solidFill>
              </a:rPr>
              <a:t> </a:t>
            </a:r>
            <a:r>
              <a:rPr dirty="0" sz="3200" spc="-210">
                <a:solidFill>
                  <a:srgbClr val="055C91"/>
                </a:solidFill>
              </a:rPr>
              <a:t>Program</a:t>
            </a:r>
            <a:r>
              <a:rPr dirty="0" sz="3200" spc="-140">
                <a:solidFill>
                  <a:srgbClr val="055C91"/>
                </a:solidFill>
              </a:rPr>
              <a:t> </a:t>
            </a:r>
            <a:r>
              <a:rPr dirty="0" sz="3200" spc="-150">
                <a:solidFill>
                  <a:srgbClr val="055C91"/>
                </a:solidFill>
              </a:rPr>
              <a:t>10-</a:t>
            </a:r>
            <a:r>
              <a:rPr dirty="0" sz="3200" spc="-25">
                <a:solidFill>
                  <a:srgbClr val="055C91"/>
                </a:solidFill>
              </a:rPr>
              <a:t>15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3300" y="329691"/>
            <a:ext cx="8338184" cy="528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55C91"/>
                </a:solidFill>
                <a:latin typeface="Courier New"/>
                <a:cs typeface="Courier New"/>
              </a:rPr>
              <a:t>string</a:t>
            </a:r>
            <a:r>
              <a:rPr dirty="0" sz="2200" spc="-795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dirty="0" sz="2200" spc="-85">
                <a:solidFill>
                  <a:srgbClr val="055C91"/>
                </a:solidFill>
                <a:latin typeface="Arial"/>
                <a:cs typeface="Arial"/>
              </a:rPr>
              <a:t>Member </a:t>
            </a:r>
            <a:r>
              <a:rPr dirty="0" sz="2200" spc="-10">
                <a:solidFill>
                  <a:srgbClr val="055C91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Arial"/>
              <a:cs typeface="Arial"/>
            </a:endParaRPr>
          </a:p>
          <a:p>
            <a:pPr marL="11493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149350" algn="l"/>
              </a:tabLst>
            </a:pPr>
            <a:r>
              <a:rPr dirty="0" sz="2800" spc="-15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28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105">
                <a:solidFill>
                  <a:srgbClr val="404040"/>
                </a:solidFill>
                <a:latin typeface="Arial"/>
                <a:cs typeface="Arial"/>
              </a:rPr>
              <a:t>behind </a:t>
            </a:r>
            <a:r>
              <a:rPr dirty="0" sz="2800" spc="-165">
                <a:solidFill>
                  <a:srgbClr val="404040"/>
                </a:solidFill>
                <a:latin typeface="Arial"/>
                <a:cs typeface="Arial"/>
              </a:rPr>
              <a:t>many</a:t>
            </a:r>
            <a:r>
              <a:rPr dirty="0" sz="2800" spc="-114">
                <a:solidFill>
                  <a:srgbClr val="404040"/>
                </a:solidFill>
                <a:latin typeface="Arial"/>
                <a:cs typeface="Arial"/>
              </a:rPr>
              <a:t> overloaded</a:t>
            </a:r>
            <a:r>
              <a:rPr dirty="0" sz="28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  <a:p>
            <a:pPr marL="1149350" indent="-171450">
              <a:lnSpc>
                <a:spcPct val="100000"/>
              </a:lnSpc>
              <a:spcBef>
                <a:spcPts val="745"/>
              </a:spcBef>
              <a:buClr>
                <a:srgbClr val="055C91"/>
              </a:buClr>
              <a:buChar char="•"/>
              <a:tabLst>
                <a:tab pos="1149350" algn="l"/>
              </a:tabLst>
            </a:pPr>
            <a:r>
              <a:rPr dirty="0" sz="2800" spc="-70">
                <a:solidFill>
                  <a:srgbClr val="404040"/>
                </a:solidFill>
                <a:latin typeface="Arial"/>
                <a:cs typeface="Arial"/>
              </a:rPr>
              <a:t>Categories:</a:t>
            </a:r>
            <a:endParaRPr sz="2800">
              <a:latin typeface="Arial"/>
              <a:cs typeface="Arial"/>
            </a:endParaRPr>
          </a:p>
          <a:p>
            <a:pPr lvl="1" marL="1377950" indent="-171450">
              <a:lnSpc>
                <a:spcPct val="100000"/>
              </a:lnSpc>
              <a:spcBef>
                <a:spcPts val="135"/>
              </a:spcBef>
              <a:buClr>
                <a:srgbClr val="0D3857"/>
              </a:buClr>
              <a:buChar char="•"/>
              <a:tabLst>
                <a:tab pos="1377950" algn="l"/>
              </a:tabLst>
            </a:pPr>
            <a:r>
              <a:rPr dirty="0" sz="2400" spc="-120">
                <a:solidFill>
                  <a:srgbClr val="404040"/>
                </a:solidFill>
                <a:latin typeface="Arial"/>
                <a:cs typeface="Arial"/>
              </a:rPr>
              <a:t>assignment: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assign,</a:t>
            </a:r>
            <a:r>
              <a:rPr dirty="0" sz="2400" spc="-2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copy,</a:t>
            </a:r>
            <a:r>
              <a:rPr dirty="0" sz="2400" spc="-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  <a:p>
            <a:pPr lvl="1" marL="1377950" marR="64769" indent="-171450">
              <a:lnSpc>
                <a:spcPts val="2400"/>
              </a:lnSpc>
              <a:spcBef>
                <a:spcPts val="695"/>
              </a:spcBef>
              <a:buClr>
                <a:srgbClr val="0D3857"/>
              </a:buClr>
              <a:buChar char="•"/>
              <a:tabLst>
                <a:tab pos="1377950" algn="l"/>
              </a:tabLst>
            </a:pPr>
            <a:r>
              <a:rPr dirty="0" sz="2400" spc="-55">
                <a:solidFill>
                  <a:srgbClr val="404040"/>
                </a:solidFill>
                <a:latin typeface="Arial"/>
                <a:cs typeface="Arial"/>
              </a:rPr>
              <a:t>modification: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append,</a:t>
            </a:r>
            <a:r>
              <a:rPr dirty="0" sz="2400" spc="-90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clear,</a:t>
            </a:r>
            <a:r>
              <a:rPr dirty="0" sz="2400" spc="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erase,</a:t>
            </a:r>
            <a:r>
              <a:rPr dirty="0" sz="2400" spc="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insert,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replace,</a:t>
            </a:r>
            <a:r>
              <a:rPr dirty="0" sz="2400" spc="-4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ourier New"/>
                <a:cs typeface="Courier New"/>
              </a:rPr>
              <a:t>swap</a:t>
            </a:r>
            <a:endParaRPr sz="2400">
              <a:latin typeface="Courier New"/>
              <a:cs typeface="Courier New"/>
            </a:endParaRPr>
          </a:p>
          <a:p>
            <a:pPr lvl="1" marL="1377950" marR="5080" indent="-171450">
              <a:lnSpc>
                <a:spcPts val="2400"/>
              </a:lnSpc>
              <a:spcBef>
                <a:spcPts val="700"/>
              </a:spcBef>
              <a:buClr>
                <a:srgbClr val="0D3857"/>
              </a:buClr>
              <a:buChar char="•"/>
              <a:tabLst>
                <a:tab pos="1377950" algn="l"/>
              </a:tabLst>
            </a:pPr>
            <a:r>
              <a:rPr dirty="0" sz="2400" spc="-180">
                <a:solidFill>
                  <a:srgbClr val="404040"/>
                </a:solidFill>
                <a:latin typeface="Arial"/>
                <a:cs typeface="Arial"/>
              </a:rPr>
              <a:t>space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management: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capacity,</a:t>
            </a: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empty,</a:t>
            </a: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 length,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resize,</a:t>
            </a:r>
            <a:r>
              <a:rPr dirty="0" sz="2400" spc="-4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ourier New"/>
                <a:cs typeface="Courier New"/>
              </a:rPr>
              <a:t>size</a:t>
            </a:r>
            <a:endParaRPr sz="2400">
              <a:latin typeface="Courier New"/>
              <a:cs typeface="Courier New"/>
            </a:endParaRPr>
          </a:p>
          <a:p>
            <a:pPr lvl="1" marL="1377950" indent="-171450">
              <a:lnSpc>
                <a:spcPct val="100000"/>
              </a:lnSpc>
              <a:spcBef>
                <a:spcPts val="215"/>
              </a:spcBef>
              <a:buClr>
                <a:srgbClr val="0D3857"/>
              </a:buClr>
              <a:buChar char="•"/>
              <a:tabLst>
                <a:tab pos="1377950" algn="l"/>
              </a:tabLst>
            </a:pP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substrings:</a:t>
            </a:r>
            <a:r>
              <a:rPr dirty="0" sz="24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find,</a:t>
            </a:r>
            <a:r>
              <a:rPr dirty="0" sz="2400" spc="-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front,</a:t>
            </a:r>
            <a:r>
              <a:rPr dirty="0" sz="2400" spc="-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back,</a:t>
            </a:r>
            <a:r>
              <a:rPr dirty="0" sz="2400" spc="-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at,</a:t>
            </a:r>
            <a:r>
              <a:rPr dirty="0" sz="2400" spc="-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substr</a:t>
            </a:r>
            <a:endParaRPr sz="2400">
              <a:latin typeface="Courier New"/>
              <a:cs typeface="Courier New"/>
            </a:endParaRPr>
          </a:p>
          <a:p>
            <a:pPr lvl="1" marL="1377950" indent="-171450">
              <a:lnSpc>
                <a:spcPct val="100000"/>
              </a:lnSpc>
              <a:spcBef>
                <a:spcPts val="120"/>
              </a:spcBef>
              <a:buClr>
                <a:srgbClr val="0D3857"/>
              </a:buClr>
              <a:buChar char="•"/>
              <a:tabLst>
                <a:tab pos="1377950" algn="l"/>
              </a:tabLst>
            </a:pP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comparison: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ourier New"/>
                <a:cs typeface="Courier New"/>
              </a:rPr>
              <a:t>compare</a:t>
            </a:r>
            <a:endParaRPr sz="2400">
              <a:latin typeface="Courier New"/>
              <a:cs typeface="Courier New"/>
            </a:endParaRPr>
          </a:p>
          <a:p>
            <a:pPr marL="1149350" indent="-171450">
              <a:lnSpc>
                <a:spcPct val="100000"/>
              </a:lnSpc>
              <a:spcBef>
                <a:spcPts val="725"/>
              </a:spcBef>
              <a:buClr>
                <a:srgbClr val="055C91"/>
              </a:buClr>
              <a:buChar char="•"/>
              <a:tabLst>
                <a:tab pos="1149350" algn="l"/>
              </a:tabLst>
            </a:pPr>
            <a:r>
              <a:rPr dirty="0" sz="2800" spc="-315">
                <a:solidFill>
                  <a:srgbClr val="404040"/>
                </a:solidFill>
                <a:latin typeface="Arial"/>
                <a:cs typeface="Arial"/>
              </a:rPr>
              <a:t>See</a:t>
            </a:r>
            <a:r>
              <a:rPr dirty="0" sz="2800" spc="-1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Arial"/>
                <a:cs typeface="Arial"/>
              </a:rPr>
              <a:t>Table</a:t>
            </a:r>
            <a:r>
              <a:rPr dirty="0" sz="28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125">
                <a:solidFill>
                  <a:srgbClr val="404040"/>
                </a:solidFill>
                <a:latin typeface="Arial"/>
                <a:cs typeface="Arial"/>
              </a:rPr>
              <a:t>10-</a:t>
            </a:r>
            <a:r>
              <a:rPr dirty="0" sz="2800" spc="-15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28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28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8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r>
              <a:rPr dirty="0" sz="28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8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"/>
                <a:cs typeface="Arial"/>
              </a:rPr>
              <a:t>functions.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951" y="2999739"/>
            <a:ext cx="12928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84">
                <a:solidFill>
                  <a:srgbClr val="FFFFFF"/>
                </a:solidFill>
              </a:rPr>
              <a:t>STRUCTS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56451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055C91"/>
                </a:solidFill>
              </a:rPr>
              <a:t>Intro</a:t>
            </a:r>
            <a:endParaRPr sz="2200"/>
          </a:p>
        </p:txBody>
      </p:sp>
      <p:sp>
        <p:nvSpPr>
          <p:cNvPr id="4" name="object 4" descr="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373124"/>
            <a:ext cx="6884034" cy="26682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Syllabus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1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Pointers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cont.,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Strings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String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HWK</a:t>
            </a:r>
            <a:r>
              <a:rPr dirty="0" sz="2000" spc="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11.13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11.14*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215">
                <a:solidFill>
                  <a:srgbClr val="404040"/>
                </a:solidFill>
                <a:latin typeface="Arial"/>
                <a:cs typeface="Arial"/>
              </a:rPr>
              <a:t>HWK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11.8*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11.11*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due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tonight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midnight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Weds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10.12,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11.8*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11.11*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220">
                <a:solidFill>
                  <a:srgbClr val="404040"/>
                </a:solidFill>
                <a:latin typeface="Arial"/>
                <a:cs typeface="Arial"/>
              </a:rPr>
              <a:t>NOTE: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11.8*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11.11*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due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points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per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schedule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80">
                <a:solidFill>
                  <a:srgbClr val="404040"/>
                </a:solidFill>
                <a:latin typeface="Arial"/>
                <a:cs typeface="Arial"/>
              </a:rPr>
              <a:t>Feb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21.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3563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5">
                <a:solidFill>
                  <a:srgbClr val="055C91"/>
                </a:solidFill>
              </a:rPr>
              <a:t>Records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(</a:t>
            </a:r>
            <a:r>
              <a:rPr dirty="0" sz="2200" spc="-5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50">
                <a:solidFill>
                  <a:srgbClr val="055C91"/>
                </a:solidFill>
              </a:rPr>
              <a:t>s)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(1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88947"/>
            <a:ext cx="7622540" cy="166243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84150" marR="393065" indent="-171450">
              <a:lnSpc>
                <a:spcPts val="2300"/>
              </a:lnSpc>
              <a:spcBef>
                <a:spcPts val="259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dirty="0" u="sng" sz="2000" spc="-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ourier New"/>
                <a:cs typeface="Courier New"/>
              </a:rPr>
              <a:t>struct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collection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fixed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components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components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accessed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lvl="1" marL="412750" indent="-171450">
              <a:lnSpc>
                <a:spcPts val="2075"/>
              </a:lnSpc>
              <a:spcBef>
                <a:spcPts val="43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dirty="0" sz="1800" spc="-14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components </a:t>
            </a:r>
            <a:r>
              <a:rPr dirty="0" sz="1800" spc="-120">
                <a:solidFill>
                  <a:srgbClr val="404040"/>
                </a:solidFill>
                <a:latin typeface="Arial"/>
                <a:cs typeface="Arial"/>
              </a:rPr>
              <a:t>may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types 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called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members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412750">
              <a:lnSpc>
                <a:spcPts val="2075"/>
              </a:lnSpc>
            </a:pP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endParaRPr sz="1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1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Syntax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6975" y="3435898"/>
            <a:ext cx="3714750" cy="23717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3563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5">
                <a:solidFill>
                  <a:srgbClr val="055C91"/>
                </a:solidFill>
              </a:rPr>
              <a:t>Records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(</a:t>
            </a:r>
            <a:r>
              <a:rPr dirty="0" sz="2200" spc="-5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50">
                <a:solidFill>
                  <a:srgbClr val="055C91"/>
                </a:solidFill>
              </a:rPr>
              <a:t>s)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(1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96456" y="819911"/>
            <a:ext cx="4221480" cy="5191125"/>
            <a:chOff x="6696456" y="819911"/>
            <a:chExt cx="4221480" cy="51911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2280" y="886967"/>
              <a:ext cx="4105655" cy="51236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819911"/>
              <a:ext cx="2767583" cy="51145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0" y="914399"/>
              <a:ext cx="4012935" cy="50291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858000" y="914400"/>
            <a:ext cx="4013200" cy="5029200"/>
          </a:xfrm>
          <a:prstGeom prst="rect">
            <a:avLst/>
          </a:prstGeom>
          <a:ln w="9525">
            <a:solidFill>
              <a:srgbClr val="DBD7C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600" spc="140">
                <a:solidFill>
                  <a:srgbClr val="0D0081"/>
                </a:solidFill>
                <a:latin typeface="Arial"/>
                <a:cs typeface="Arial"/>
              </a:rPr>
              <a:t>class</a:t>
            </a:r>
            <a:r>
              <a:rPr dirty="0" sz="1600" spc="425">
                <a:solidFill>
                  <a:srgbClr val="0D0081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242629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dirty="0" sz="1600" spc="345">
                <a:solidFill>
                  <a:srgbClr val="242629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55625">
              <a:lnSpc>
                <a:spcPct val="100000"/>
              </a:lnSpc>
              <a:spcBef>
                <a:spcPts val="1175"/>
              </a:spcBef>
            </a:pPr>
            <a:r>
              <a:rPr dirty="0" sz="1600" spc="200">
                <a:solidFill>
                  <a:srgbClr val="0D0081"/>
                </a:solidFill>
                <a:latin typeface="Arial"/>
                <a:cs typeface="Arial"/>
              </a:rPr>
              <a:t>public</a:t>
            </a:r>
            <a:r>
              <a:rPr dirty="0" sz="1600" spc="200">
                <a:solidFill>
                  <a:srgbClr val="242629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555625">
              <a:lnSpc>
                <a:spcPct val="100000"/>
              </a:lnSpc>
              <a:spcBef>
                <a:spcPts val="1080"/>
              </a:spcBef>
            </a:pP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//</a:t>
            </a: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265">
                <a:solidFill>
                  <a:srgbClr val="727981"/>
                </a:solidFill>
                <a:latin typeface="Arial"/>
                <a:cs typeface="Arial"/>
              </a:rPr>
              <a:t>stuff</a:t>
            </a:r>
            <a:r>
              <a:rPr dirty="0" sz="1600" spc="430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727981"/>
                </a:solidFill>
                <a:latin typeface="Arial"/>
                <a:cs typeface="Arial"/>
              </a:rPr>
              <a:t>foo</a:t>
            </a: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400">
                <a:solidFill>
                  <a:srgbClr val="727981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dirty="0" sz="1600" spc="355">
                <a:solidFill>
                  <a:srgbClr val="242629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 spc="215">
                <a:solidFill>
                  <a:srgbClr val="0D0081"/>
                </a:solidFill>
                <a:latin typeface="Arial"/>
                <a:cs typeface="Arial"/>
              </a:rPr>
              <a:t>struct</a:t>
            </a:r>
            <a:r>
              <a:rPr dirty="0" sz="1600" spc="425">
                <a:solidFill>
                  <a:srgbClr val="0D0081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242629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r>
              <a:rPr dirty="0" sz="1600" spc="345">
                <a:solidFill>
                  <a:srgbClr val="242629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1080"/>
              </a:spcBef>
            </a:pP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//</a:t>
            </a: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265">
                <a:solidFill>
                  <a:srgbClr val="727981"/>
                </a:solidFill>
                <a:latin typeface="Arial"/>
                <a:cs typeface="Arial"/>
              </a:rPr>
              <a:t>stuff</a:t>
            </a:r>
            <a:r>
              <a:rPr dirty="0" sz="1600" spc="430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727981"/>
                </a:solidFill>
                <a:latin typeface="Arial"/>
                <a:cs typeface="Arial"/>
              </a:rPr>
              <a:t>foo</a:t>
            </a: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400">
                <a:solidFill>
                  <a:srgbClr val="727981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dirty="0" sz="1600" spc="355">
                <a:solidFill>
                  <a:srgbClr val="242629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612140" y="2014220"/>
            <a:ext cx="523303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struct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class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C++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default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accessibility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member</a:t>
            </a:r>
            <a:r>
              <a:rPr dirty="0" sz="1800" spc="-10">
                <a:latin typeface="Arial"/>
                <a:cs typeface="Arial"/>
              </a:rPr>
              <a:t> variables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methods.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2140" y="3105403"/>
            <a:ext cx="356806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struct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they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public; </a:t>
            </a:r>
            <a:r>
              <a:rPr dirty="0" sz="2400">
                <a:solidFill>
                  <a:srgbClr val="156B13"/>
                </a:solidFill>
                <a:latin typeface="Arial"/>
                <a:cs typeface="Arial"/>
              </a:rPr>
              <a:t>in</a:t>
            </a:r>
            <a:r>
              <a:rPr dirty="0" sz="2400" spc="-10">
                <a:solidFill>
                  <a:srgbClr val="156B1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56B13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156B1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56B13"/>
                </a:solidFill>
                <a:latin typeface="Arial"/>
                <a:cs typeface="Arial"/>
              </a:rPr>
              <a:t>class</a:t>
            </a:r>
            <a:r>
              <a:rPr dirty="0" sz="2400" spc="-5">
                <a:solidFill>
                  <a:srgbClr val="156B1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56B13"/>
                </a:solidFill>
                <a:latin typeface="Arial"/>
                <a:cs typeface="Arial"/>
              </a:rPr>
              <a:t>they</a:t>
            </a:r>
            <a:r>
              <a:rPr dirty="0" sz="2400" spc="-5">
                <a:solidFill>
                  <a:srgbClr val="156B1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56B13"/>
                </a:solidFill>
                <a:latin typeface="Arial"/>
                <a:cs typeface="Arial"/>
              </a:rPr>
              <a:t>are</a:t>
            </a:r>
            <a:r>
              <a:rPr dirty="0" sz="2400" spc="-5">
                <a:solidFill>
                  <a:srgbClr val="156B13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156B13"/>
                </a:solidFill>
                <a:latin typeface="Arial"/>
                <a:cs typeface="Arial"/>
              </a:rPr>
              <a:t>private.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3563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5">
                <a:solidFill>
                  <a:srgbClr val="055C91"/>
                </a:solidFill>
              </a:rPr>
              <a:t>Records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(</a:t>
            </a:r>
            <a:r>
              <a:rPr dirty="0" sz="2200" spc="-5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50">
                <a:solidFill>
                  <a:srgbClr val="055C91"/>
                </a:solidFill>
              </a:rPr>
              <a:t>s)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(1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277111"/>
            <a:ext cx="2758440" cy="5114925"/>
            <a:chOff x="0" y="1277111"/>
            <a:chExt cx="2758440" cy="51149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" y="1344167"/>
              <a:ext cx="2606040" cy="504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77111"/>
              <a:ext cx="2758439" cy="51145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99" y="1371600"/>
              <a:ext cx="2514600" cy="49529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52400" y="1371600"/>
            <a:ext cx="2514600" cy="4953000"/>
          </a:xfrm>
          <a:prstGeom prst="rect">
            <a:avLst/>
          </a:prstGeom>
          <a:ln w="9525">
            <a:solidFill>
              <a:srgbClr val="DBD7C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600" spc="140">
                <a:solidFill>
                  <a:srgbClr val="0D0081"/>
                </a:solidFill>
                <a:latin typeface="Arial"/>
                <a:cs typeface="Arial"/>
              </a:rPr>
              <a:t>class</a:t>
            </a:r>
            <a:r>
              <a:rPr dirty="0" sz="1600" spc="425">
                <a:solidFill>
                  <a:srgbClr val="0D0081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242629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dirty="0" sz="1600" spc="345">
                <a:solidFill>
                  <a:srgbClr val="242629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55625">
              <a:lnSpc>
                <a:spcPct val="100000"/>
              </a:lnSpc>
              <a:spcBef>
                <a:spcPts val="1175"/>
              </a:spcBef>
            </a:pPr>
            <a:r>
              <a:rPr dirty="0" sz="1600" spc="200">
                <a:solidFill>
                  <a:srgbClr val="0D0081"/>
                </a:solidFill>
                <a:latin typeface="Arial"/>
                <a:cs typeface="Arial"/>
              </a:rPr>
              <a:t>public</a:t>
            </a:r>
            <a:r>
              <a:rPr dirty="0" sz="1600" spc="200">
                <a:solidFill>
                  <a:srgbClr val="242629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555625">
              <a:lnSpc>
                <a:spcPct val="100000"/>
              </a:lnSpc>
              <a:spcBef>
                <a:spcPts val="1080"/>
              </a:spcBef>
            </a:pP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//</a:t>
            </a: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265">
                <a:solidFill>
                  <a:srgbClr val="727981"/>
                </a:solidFill>
                <a:latin typeface="Arial"/>
                <a:cs typeface="Arial"/>
              </a:rPr>
              <a:t>stuff</a:t>
            </a:r>
            <a:r>
              <a:rPr dirty="0" sz="1600" spc="430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727981"/>
                </a:solidFill>
                <a:latin typeface="Arial"/>
                <a:cs typeface="Arial"/>
              </a:rPr>
              <a:t>foo</a:t>
            </a: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400">
                <a:solidFill>
                  <a:srgbClr val="727981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dirty="0" sz="1600" spc="355">
                <a:solidFill>
                  <a:srgbClr val="242629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 spc="215">
                <a:solidFill>
                  <a:srgbClr val="0D0081"/>
                </a:solidFill>
                <a:latin typeface="Arial"/>
                <a:cs typeface="Arial"/>
              </a:rPr>
              <a:t>struct</a:t>
            </a:r>
            <a:r>
              <a:rPr dirty="0" sz="1600" spc="425">
                <a:solidFill>
                  <a:srgbClr val="0D0081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242629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r>
              <a:rPr dirty="0" sz="1600" spc="345">
                <a:solidFill>
                  <a:srgbClr val="242629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1080"/>
              </a:spcBef>
            </a:pP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//</a:t>
            </a: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265">
                <a:solidFill>
                  <a:srgbClr val="727981"/>
                </a:solidFill>
                <a:latin typeface="Arial"/>
                <a:cs typeface="Arial"/>
              </a:rPr>
              <a:t>stuff</a:t>
            </a:r>
            <a:r>
              <a:rPr dirty="0" sz="1600" spc="430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727981"/>
                </a:solidFill>
                <a:latin typeface="Arial"/>
                <a:cs typeface="Arial"/>
              </a:rPr>
              <a:t>foo</a:t>
            </a:r>
            <a:r>
              <a:rPr dirty="0" sz="1600" spc="425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dirty="0" sz="1600" spc="400">
                <a:solidFill>
                  <a:srgbClr val="727981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dirty="0" sz="1600" spc="355">
                <a:solidFill>
                  <a:srgbClr val="242629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81771" y="3413263"/>
            <a:ext cx="3444875" cy="241300"/>
          </a:xfrm>
          <a:custGeom>
            <a:avLst/>
            <a:gdLst/>
            <a:ahLst/>
            <a:cxnLst/>
            <a:rect l="l" t="t" r="r" b="b"/>
            <a:pathLst>
              <a:path w="3444875" h="241300">
                <a:moveTo>
                  <a:pt x="3444875" y="0"/>
                </a:moveTo>
                <a:lnTo>
                  <a:pt x="0" y="0"/>
                </a:lnTo>
                <a:lnTo>
                  <a:pt x="0" y="241300"/>
                </a:lnTo>
                <a:lnTo>
                  <a:pt x="3444875" y="241300"/>
                </a:lnTo>
                <a:lnTo>
                  <a:pt x="3444875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181769" y="4873764"/>
            <a:ext cx="3667125" cy="482600"/>
          </a:xfrm>
          <a:custGeom>
            <a:avLst/>
            <a:gdLst/>
            <a:ahLst/>
            <a:cxnLst/>
            <a:rect l="l" t="t" r="r" b="b"/>
            <a:pathLst>
              <a:path w="3667125" h="482600">
                <a:moveTo>
                  <a:pt x="3667125" y="241300"/>
                </a:moveTo>
                <a:lnTo>
                  <a:pt x="1111250" y="241300"/>
                </a:lnTo>
                <a:lnTo>
                  <a:pt x="1000125" y="241300"/>
                </a:lnTo>
                <a:lnTo>
                  <a:pt x="444500" y="241300"/>
                </a:lnTo>
                <a:lnTo>
                  <a:pt x="444500" y="0"/>
                </a:lnTo>
                <a:lnTo>
                  <a:pt x="0" y="0"/>
                </a:lnTo>
                <a:lnTo>
                  <a:pt x="0" y="241300"/>
                </a:lnTo>
                <a:lnTo>
                  <a:pt x="0" y="482600"/>
                </a:lnTo>
                <a:lnTo>
                  <a:pt x="333375" y="482600"/>
                </a:lnTo>
                <a:lnTo>
                  <a:pt x="1000125" y="482600"/>
                </a:lnTo>
                <a:lnTo>
                  <a:pt x="1111250" y="482600"/>
                </a:lnTo>
                <a:lnTo>
                  <a:pt x="3667125" y="482600"/>
                </a:lnTo>
                <a:lnTo>
                  <a:pt x="3667125" y="2413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169071" y="1204467"/>
            <a:ext cx="770128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A</a:t>
            </a:r>
            <a:r>
              <a:rPr dirty="0" sz="1600" spc="-15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compound</a:t>
            </a:r>
            <a:r>
              <a:rPr dirty="0" sz="1600" spc="5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statement consists</a:t>
            </a:r>
            <a:r>
              <a:rPr dirty="0" sz="1600" spc="-5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of zero</a:t>
            </a:r>
            <a:r>
              <a:rPr dirty="0" sz="1600" spc="1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or</a:t>
            </a:r>
            <a:r>
              <a:rPr dirty="0" sz="1600" spc="-5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more</a:t>
            </a:r>
            <a:r>
              <a:rPr dirty="0" sz="1600" spc="-5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statements</a:t>
            </a:r>
            <a:r>
              <a:rPr dirty="0" sz="1600" spc="-5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enclosed</a:t>
            </a:r>
            <a:r>
              <a:rPr dirty="0" sz="1600" spc="5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in </a:t>
            </a:r>
            <a:r>
              <a:rPr dirty="0" sz="1600" spc="-10">
                <a:solidFill>
                  <a:srgbClr val="1F1F1F"/>
                </a:solidFill>
                <a:latin typeface="Lucida Grande"/>
                <a:cs typeface="Lucida Grande"/>
              </a:rPr>
              <a:t>curly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braces</a:t>
            </a:r>
            <a:r>
              <a:rPr dirty="0" sz="1600" spc="-5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>
                <a:solidFill>
                  <a:srgbClr val="1F1F1F"/>
                </a:solidFill>
                <a:latin typeface="Lucida Grande"/>
                <a:cs typeface="Lucida Grande"/>
              </a:rPr>
              <a:t>(</a:t>
            </a:r>
            <a:r>
              <a:rPr dirty="0" sz="1600" b="1">
                <a:solidFill>
                  <a:srgbClr val="1F1F1F"/>
                </a:solidFill>
                <a:latin typeface="Lucida Grande"/>
                <a:cs typeface="Lucida Grande"/>
              </a:rPr>
              <a:t>{</a:t>
            </a:r>
            <a:r>
              <a:rPr dirty="0" sz="1600" spc="-10" b="1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dirty="0" sz="1600" spc="-25" b="1">
                <a:solidFill>
                  <a:srgbClr val="1F1F1F"/>
                </a:solidFill>
                <a:latin typeface="Lucida Grande"/>
                <a:cs typeface="Lucida Grande"/>
              </a:rPr>
              <a:t>}</a:t>
            </a:r>
            <a:r>
              <a:rPr dirty="0" sz="1600" spc="-25">
                <a:solidFill>
                  <a:srgbClr val="1F1F1F"/>
                </a:solidFill>
                <a:latin typeface="Lucida Grande"/>
                <a:cs typeface="Lucida Grande"/>
              </a:rPr>
              <a:t>).</a:t>
            </a:r>
            <a:endParaRPr sz="1600">
              <a:latin typeface="Lucida Grande"/>
              <a:cs typeface="Lucida Grande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3169071" y="1926844"/>
            <a:ext cx="6927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90">
                <a:latin typeface="Arial"/>
                <a:cs typeface="Arial"/>
              </a:rPr>
              <a:t>SYNTAX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81771" y="2435363"/>
            <a:ext cx="2457450" cy="241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0"/>
              </a:lnSpc>
            </a:pPr>
            <a:r>
              <a:rPr dirty="0" sz="1600" spc="340">
                <a:latin typeface="Arial"/>
                <a:cs typeface="Arial"/>
              </a:rPr>
              <a:t>{</a:t>
            </a:r>
            <a:r>
              <a:rPr dirty="0" sz="1600" spc="430">
                <a:latin typeface="Arial"/>
                <a:cs typeface="Arial"/>
              </a:rPr>
              <a:t> [</a:t>
            </a:r>
            <a:r>
              <a:rPr dirty="0" sz="1600" spc="430">
                <a:latin typeface="Arial"/>
                <a:cs typeface="Arial"/>
              </a:rPr>
              <a:t> </a:t>
            </a:r>
            <a:r>
              <a:rPr dirty="0" sz="1600" spc="110">
                <a:latin typeface="Arial"/>
                <a:cs typeface="Arial"/>
              </a:rPr>
              <a:t>statement-</a:t>
            </a:r>
            <a:r>
              <a:rPr dirty="0" sz="1600" spc="380">
                <a:latin typeface="Arial"/>
                <a:cs typeface="Arial"/>
              </a:rPr>
              <a:t>list</a:t>
            </a:r>
            <a:r>
              <a:rPr dirty="0" sz="1600" spc="434">
                <a:latin typeface="Arial"/>
                <a:cs typeface="Arial"/>
              </a:rPr>
              <a:t> </a:t>
            </a:r>
            <a:r>
              <a:rPr dirty="0" sz="1600" spc="430">
                <a:latin typeface="Arial"/>
                <a:cs typeface="Arial"/>
              </a:rPr>
              <a:t>]</a:t>
            </a:r>
            <a:r>
              <a:rPr dirty="0" sz="1600" spc="430">
                <a:latin typeface="Arial"/>
                <a:cs typeface="Arial"/>
              </a:rPr>
              <a:t> </a:t>
            </a:r>
            <a:r>
              <a:rPr dirty="0" sz="1600" spc="29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69071" y="3386835"/>
            <a:ext cx="34721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430">
                <a:latin typeface="Arial"/>
                <a:cs typeface="Arial"/>
              </a:rPr>
              <a:t>if(</a:t>
            </a:r>
            <a:r>
              <a:rPr dirty="0" sz="1600" spc="35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MidTermScore_CS3060</a:t>
            </a:r>
            <a:r>
              <a:rPr dirty="0" sz="1600" spc="3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&gt;</a:t>
            </a:r>
            <a:r>
              <a:rPr dirty="0" sz="1600" spc="3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100</a:t>
            </a:r>
            <a:r>
              <a:rPr dirty="0" sz="1600" spc="360">
                <a:latin typeface="Arial"/>
                <a:cs typeface="Arial"/>
              </a:rPr>
              <a:t> </a:t>
            </a:r>
            <a:r>
              <a:rPr dirty="0" sz="1600" spc="29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81771" y="3654563"/>
            <a:ext cx="123825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0"/>
              </a:lnSpc>
            </a:pPr>
            <a:r>
              <a:rPr dirty="0" sz="1600" spc="345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81771" y="3895863"/>
            <a:ext cx="7013575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333375">
              <a:lnSpc>
                <a:spcPts val="1830"/>
              </a:lnSpc>
              <a:tabLst>
                <a:tab pos="2222500" algn="l"/>
              </a:tabLst>
            </a:pPr>
            <a:r>
              <a:rPr dirty="0" sz="1600" spc="114">
                <a:latin typeface="Arial"/>
                <a:cs typeface="Arial"/>
              </a:rPr>
              <a:t>cout</a:t>
            </a:r>
            <a:r>
              <a:rPr dirty="0" sz="1600" spc="3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&lt;&lt;</a:t>
            </a:r>
            <a:r>
              <a:rPr dirty="0" sz="1600" spc="365">
                <a:latin typeface="Arial"/>
                <a:cs typeface="Arial"/>
              </a:rPr>
              <a:t> </a:t>
            </a:r>
            <a:r>
              <a:rPr dirty="0" sz="1600" spc="125">
                <a:latin typeface="Arial"/>
                <a:cs typeface="Arial"/>
              </a:rPr>
              <a:t>”You’re</a:t>
            </a:r>
            <a:r>
              <a:rPr dirty="0" sz="1600">
                <a:latin typeface="Arial"/>
                <a:cs typeface="Arial"/>
              </a:rPr>
              <a:t>	a</a:t>
            </a:r>
            <a:r>
              <a:rPr dirty="0" sz="1600" spc="365">
                <a:latin typeface="Arial"/>
                <a:cs typeface="Arial"/>
              </a:rPr>
              <a:t> </a:t>
            </a:r>
            <a:r>
              <a:rPr dirty="0" sz="1600" spc="155">
                <a:latin typeface="Arial"/>
                <a:cs typeface="Arial"/>
              </a:rPr>
              <a:t>rockstar</a:t>
            </a:r>
            <a:r>
              <a:rPr dirty="0" sz="1600" spc="3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</a:t>
            </a:r>
            <a:r>
              <a:rPr dirty="0" sz="1600" spc="3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</a:t>
            </a:r>
            <a:r>
              <a:rPr dirty="0" sz="1600" spc="370">
                <a:latin typeface="Arial"/>
                <a:cs typeface="Arial"/>
              </a:rPr>
              <a:t> </a:t>
            </a:r>
            <a:r>
              <a:rPr dirty="0" sz="1600" spc="200">
                <a:latin typeface="Arial"/>
                <a:cs typeface="Arial"/>
              </a:rPr>
              <a:t>to</a:t>
            </a:r>
            <a:r>
              <a:rPr dirty="0" sz="1600" spc="370">
                <a:latin typeface="Arial"/>
                <a:cs typeface="Arial"/>
              </a:rPr>
              <a:t> </a:t>
            </a:r>
            <a:r>
              <a:rPr dirty="0" sz="1600" spc="114">
                <a:latin typeface="Arial"/>
                <a:cs typeface="Arial"/>
              </a:rPr>
              <a:t>take</a:t>
            </a:r>
            <a:r>
              <a:rPr dirty="0" sz="1600" spc="37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CS3060</a:t>
            </a:r>
            <a:r>
              <a:rPr dirty="0" sz="1600" spc="375">
                <a:latin typeface="Arial"/>
                <a:cs typeface="Arial"/>
              </a:rPr>
              <a:t> </a:t>
            </a:r>
            <a:r>
              <a:rPr dirty="0" sz="1600" spc="270">
                <a:latin typeface="Arial"/>
                <a:cs typeface="Arial"/>
              </a:rPr>
              <a:t>final\n";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81771" y="4137163"/>
            <a:ext cx="1235075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333375">
              <a:lnSpc>
                <a:spcPts val="1825"/>
              </a:lnSpc>
            </a:pPr>
            <a:r>
              <a:rPr dirty="0" sz="1600" spc="260">
                <a:latin typeface="Arial"/>
                <a:cs typeface="Arial"/>
              </a:rPr>
              <a:t>Alert();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181771" y="4391163"/>
            <a:ext cx="123825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14"/>
              </a:lnSpc>
            </a:pPr>
            <a:r>
              <a:rPr dirty="0" sz="1600" spc="345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169071" y="4849876"/>
            <a:ext cx="47053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10">
                <a:latin typeface="Arial"/>
                <a:cs typeface="Arial"/>
              </a:rPr>
              <a:t>else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502446" y="5090667"/>
            <a:ext cx="336105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Grade</a:t>
            </a:r>
            <a:r>
              <a:rPr dirty="0" sz="1600" spc="315">
                <a:latin typeface="Arial"/>
                <a:cs typeface="Arial"/>
              </a:rPr>
              <a:t> </a:t>
            </a:r>
            <a:r>
              <a:rPr dirty="0" sz="1600" spc="340">
                <a:latin typeface="Arial"/>
                <a:cs typeface="Arial"/>
              </a:rPr>
              <a:t>-</a:t>
            </a:r>
            <a:r>
              <a:rPr dirty="0" sz="1600">
                <a:latin typeface="Arial"/>
                <a:cs typeface="Arial"/>
              </a:rPr>
              <a:t>=</a:t>
            </a:r>
            <a:r>
              <a:rPr dirty="0" sz="1600" spc="32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MidTermScore_CS3060</a:t>
            </a:r>
            <a:r>
              <a:rPr dirty="0" sz="1600" spc="325">
                <a:latin typeface="Arial"/>
                <a:cs typeface="Arial"/>
              </a:rPr>
              <a:t> </a:t>
            </a:r>
            <a:r>
              <a:rPr dirty="0" sz="1600" spc="38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3563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5">
                <a:solidFill>
                  <a:srgbClr val="055C91"/>
                </a:solidFill>
              </a:rPr>
              <a:t>Records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(</a:t>
            </a:r>
            <a:r>
              <a:rPr dirty="0" sz="2200" spc="-5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50">
                <a:solidFill>
                  <a:srgbClr val="055C91"/>
                </a:solidFill>
              </a:rPr>
              <a:t>s)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(2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88947"/>
            <a:ext cx="17113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9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r>
              <a:rPr dirty="0" sz="2000" spc="-73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32200" y="1513418"/>
            <a:ext cx="2872105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5"/>
              </a:lnSpc>
            </a:pP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definition,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05025" y="1805050"/>
            <a:ext cx="4312920" cy="212534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95"/>
              </a:spcBef>
              <a:buClr>
                <a:srgbClr val="0D3857"/>
              </a:buClr>
              <a:buChar char="•"/>
              <a:tabLst>
                <a:tab pos="184150" algn="l"/>
              </a:tabLst>
            </a:pP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declare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440"/>
              </a:spcBef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struct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houseType</a:t>
            </a:r>
            <a:endParaRPr sz="1600">
              <a:latin typeface="Courier New"/>
              <a:cs typeface="Courier New"/>
            </a:endParaRPr>
          </a:p>
          <a:p>
            <a:pPr marL="243204">
              <a:lnSpc>
                <a:spcPts val="1910"/>
              </a:lnSpc>
            </a:pPr>
            <a:r>
              <a:rPr dirty="0" sz="1600" b="1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32155">
              <a:lnSpc>
                <a:spcPts val="1895"/>
              </a:lnSpc>
            </a:pPr>
            <a:r>
              <a:rPr dirty="0" sz="1600" b="1">
                <a:solidFill>
                  <a:srgbClr val="00A589"/>
                </a:solidFill>
                <a:latin typeface="Courier New"/>
                <a:cs typeface="Courier New"/>
              </a:rPr>
              <a:t>//stuff about the foo </a:t>
            </a:r>
            <a:r>
              <a:rPr dirty="0" sz="1600" spc="-10" b="1">
                <a:solidFill>
                  <a:srgbClr val="00A589"/>
                </a:solidFill>
                <a:latin typeface="Courier New"/>
                <a:cs typeface="Courier New"/>
              </a:rPr>
              <a:t>house</a:t>
            </a:r>
            <a:endParaRPr sz="1600">
              <a:latin typeface="Courier New"/>
              <a:cs typeface="Courier New"/>
            </a:endParaRPr>
          </a:p>
          <a:p>
            <a:pPr marL="243204">
              <a:lnSpc>
                <a:spcPts val="1910"/>
              </a:lnSpc>
            </a:pPr>
            <a:r>
              <a:rPr dirty="0" sz="1600" spc="-25" b="1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ourier New"/>
              <a:cs typeface="Courier New"/>
            </a:endParaRPr>
          </a:p>
          <a:p>
            <a:pPr marL="243204" marR="1372235">
              <a:lnSpc>
                <a:spcPct val="105000"/>
              </a:lnSpc>
            </a:pPr>
            <a:r>
              <a:rPr dirty="0" sz="1600" b="1">
                <a:solidFill>
                  <a:srgbClr val="00A589"/>
                </a:solidFill>
                <a:latin typeface="Courier New"/>
                <a:cs typeface="Courier New"/>
              </a:rPr>
              <a:t>//variable </a:t>
            </a:r>
            <a:r>
              <a:rPr dirty="0" sz="1600" spc="-10" b="1">
                <a:solidFill>
                  <a:srgbClr val="00A589"/>
                </a:solidFill>
                <a:latin typeface="Courier New"/>
                <a:cs typeface="Courier New"/>
              </a:rPr>
              <a:t>declaration </a:t>
            </a:r>
            <a:r>
              <a:rPr dirty="0" sz="1600" b="1">
                <a:solidFill>
                  <a:srgbClr val="404040"/>
                </a:solidFill>
                <a:latin typeface="Courier New"/>
                <a:cs typeface="Courier New"/>
              </a:rPr>
              <a:t>houseType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newHouse;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3563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5">
                <a:solidFill>
                  <a:srgbClr val="055C91"/>
                </a:solidFill>
              </a:rPr>
              <a:t>Records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(</a:t>
            </a:r>
            <a:r>
              <a:rPr dirty="0" sz="2200" spc="-5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50">
                <a:solidFill>
                  <a:srgbClr val="055C91"/>
                </a:solidFill>
              </a:rPr>
              <a:t>s)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(2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06539"/>
            <a:ext cx="4639310" cy="422465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9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r>
              <a:rPr dirty="0" sz="2000" spc="-73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definition,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endParaRPr sz="2000">
              <a:latin typeface="Arial"/>
              <a:cs typeface="Arial"/>
            </a:endParaRPr>
          </a:p>
          <a:p>
            <a:pPr lvl="1" marL="412750" indent="-171450">
              <a:lnSpc>
                <a:spcPct val="100000"/>
              </a:lnSpc>
              <a:spcBef>
                <a:spcPts val="58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declare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440"/>
              </a:spcBef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struct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houseType</a:t>
            </a:r>
            <a:endParaRPr sz="1600">
              <a:latin typeface="Courier New"/>
              <a:cs typeface="Courier New"/>
            </a:endParaRPr>
          </a:p>
          <a:p>
            <a:pPr marL="471805">
              <a:lnSpc>
                <a:spcPts val="1910"/>
              </a:lnSpc>
            </a:pPr>
            <a:r>
              <a:rPr dirty="0" sz="1600" b="1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60755">
              <a:lnSpc>
                <a:spcPts val="1895"/>
              </a:lnSpc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string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style;</a:t>
            </a:r>
            <a:endParaRPr sz="1600">
              <a:latin typeface="Courier New"/>
              <a:cs typeface="Courier New"/>
            </a:endParaRPr>
          </a:p>
          <a:p>
            <a:pPr marL="960755" marR="1226185">
              <a:lnSpc>
                <a:spcPts val="1900"/>
              </a:lnSpc>
              <a:spcBef>
                <a:spcPts val="70"/>
              </a:spcBef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numOfBedrooms; </a:t>
            </a: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numOfBathrooms; </a:t>
            </a: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numOfCarsGarage;</a:t>
            </a:r>
            <a:endParaRPr sz="1600">
              <a:latin typeface="Courier New"/>
              <a:cs typeface="Courier New"/>
            </a:endParaRPr>
          </a:p>
          <a:p>
            <a:pPr marL="960755">
              <a:lnSpc>
                <a:spcPts val="1910"/>
              </a:lnSpc>
              <a:spcBef>
                <a:spcPts val="25"/>
              </a:spcBef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yearBuilt;</a:t>
            </a:r>
            <a:endParaRPr sz="1600">
              <a:latin typeface="Courier New"/>
              <a:cs typeface="Courier New"/>
            </a:endParaRPr>
          </a:p>
          <a:p>
            <a:pPr marL="960755" marR="492759">
              <a:lnSpc>
                <a:spcPts val="1900"/>
              </a:lnSpc>
              <a:spcBef>
                <a:spcPts val="70"/>
              </a:spcBef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finishedSquareFootage; </a:t>
            </a: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double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price;</a:t>
            </a:r>
            <a:endParaRPr sz="1600">
              <a:latin typeface="Courier New"/>
              <a:cs typeface="Courier New"/>
            </a:endParaRPr>
          </a:p>
          <a:p>
            <a:pPr marL="960755">
              <a:lnSpc>
                <a:spcPts val="1820"/>
              </a:lnSpc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double </a:t>
            </a:r>
            <a:r>
              <a:rPr dirty="0" sz="1600" spc="-20" b="1">
                <a:solidFill>
                  <a:srgbClr val="404040"/>
                </a:solidFill>
                <a:latin typeface="Courier New"/>
                <a:cs typeface="Courier New"/>
              </a:rPr>
              <a:t>tax;</a:t>
            </a:r>
            <a:endParaRPr sz="1600">
              <a:latin typeface="Courier New"/>
              <a:cs typeface="Courier New"/>
            </a:endParaRPr>
          </a:p>
          <a:p>
            <a:pPr marL="471805">
              <a:lnSpc>
                <a:spcPts val="1910"/>
              </a:lnSpc>
            </a:pPr>
            <a:r>
              <a:rPr dirty="0" sz="1600" spc="-25" b="1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urier New"/>
              <a:cs typeface="Courier New"/>
            </a:endParaRPr>
          </a:p>
          <a:p>
            <a:pPr marL="471805" marR="1471295">
              <a:lnSpc>
                <a:spcPts val="1900"/>
              </a:lnSpc>
              <a:spcBef>
                <a:spcPts val="5"/>
              </a:spcBef>
            </a:pPr>
            <a:r>
              <a:rPr dirty="0" sz="1600" b="1">
                <a:solidFill>
                  <a:srgbClr val="00A589"/>
                </a:solidFill>
                <a:latin typeface="Courier New"/>
                <a:cs typeface="Courier New"/>
              </a:rPr>
              <a:t>//variable </a:t>
            </a:r>
            <a:r>
              <a:rPr dirty="0" sz="1600" spc="-10" b="1">
                <a:solidFill>
                  <a:srgbClr val="00A589"/>
                </a:solidFill>
                <a:latin typeface="Courier New"/>
                <a:cs typeface="Courier New"/>
              </a:rPr>
              <a:t>declaration </a:t>
            </a:r>
            <a:r>
              <a:rPr dirty="0" sz="1600" b="1">
                <a:solidFill>
                  <a:srgbClr val="404040"/>
                </a:solidFill>
                <a:latin typeface="Courier New"/>
                <a:cs typeface="Courier New"/>
              </a:rPr>
              <a:t>houseType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newHouse;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3563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5">
                <a:solidFill>
                  <a:srgbClr val="055C91"/>
                </a:solidFill>
              </a:rPr>
              <a:t>Records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(</a:t>
            </a:r>
            <a:r>
              <a:rPr dirty="0" sz="2200" spc="-5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50">
                <a:solidFill>
                  <a:srgbClr val="055C91"/>
                </a:solidFill>
              </a:rPr>
              <a:t>s)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(3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15" y="2133600"/>
            <a:ext cx="8999707" cy="293556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385820" y="5189220"/>
            <a:ext cx="2479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80" b="1">
                <a:solidFill>
                  <a:srgbClr val="6A6466"/>
                </a:solidFill>
                <a:latin typeface="Arial"/>
                <a:cs typeface="Arial"/>
              </a:rPr>
              <a:t>FIGURE</a:t>
            </a:r>
            <a:r>
              <a:rPr dirty="0" sz="1400" spc="-70" b="1">
                <a:solidFill>
                  <a:srgbClr val="6A6466"/>
                </a:solidFill>
                <a:latin typeface="Arial"/>
                <a:cs typeface="Arial"/>
              </a:rPr>
              <a:t> </a:t>
            </a:r>
            <a:r>
              <a:rPr dirty="0" sz="1400" spc="-65" b="1">
                <a:solidFill>
                  <a:srgbClr val="6A6466"/>
                </a:solidFill>
                <a:latin typeface="Arial"/>
                <a:cs typeface="Arial"/>
              </a:rPr>
              <a:t>9-</a:t>
            </a:r>
            <a:r>
              <a:rPr dirty="0" sz="1400" spc="-80" b="1">
                <a:solidFill>
                  <a:srgbClr val="6A6466"/>
                </a:solidFill>
                <a:latin typeface="Arial"/>
                <a:cs typeface="Arial"/>
              </a:rPr>
              <a:t>1</a:t>
            </a:r>
            <a:r>
              <a:rPr dirty="0" sz="1400" spc="-70" b="1">
                <a:solidFill>
                  <a:srgbClr val="6A646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6A6466"/>
                </a:solidFill>
                <a:latin typeface="Courier New"/>
                <a:cs typeface="Courier New"/>
              </a:rPr>
              <a:t>struct</a:t>
            </a:r>
            <a:r>
              <a:rPr dirty="0" sz="1400" spc="5" b="1">
                <a:solidFill>
                  <a:srgbClr val="6A6466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6A6466"/>
                </a:solidFill>
                <a:latin typeface="Courier New"/>
                <a:cs typeface="Courier New"/>
              </a:rPr>
              <a:t>newHouse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3563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5">
                <a:solidFill>
                  <a:srgbClr val="055C91"/>
                </a:solidFill>
              </a:rPr>
              <a:t>Records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(</a:t>
            </a:r>
            <a:r>
              <a:rPr dirty="0" sz="2200" spc="-5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50">
                <a:solidFill>
                  <a:srgbClr val="055C91"/>
                </a:solidFill>
              </a:rPr>
              <a:t>s)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(2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32278"/>
            <a:ext cx="6421120" cy="34613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225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declare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struct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variable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struct.</a:t>
            </a:r>
            <a:endParaRPr sz="2000">
              <a:latin typeface="Arial"/>
              <a:cs typeface="Arial"/>
            </a:endParaRPr>
          </a:p>
          <a:p>
            <a:pPr lvl="1" marL="412750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declare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440"/>
              </a:spcBef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struct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houseType</a:t>
            </a:r>
            <a:endParaRPr sz="1600">
              <a:latin typeface="Courier New"/>
              <a:cs typeface="Courier New"/>
            </a:endParaRPr>
          </a:p>
          <a:p>
            <a:pPr marL="471805">
              <a:lnSpc>
                <a:spcPts val="1910"/>
              </a:lnSpc>
            </a:pPr>
            <a:r>
              <a:rPr dirty="0" sz="1600" b="1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60755">
              <a:lnSpc>
                <a:spcPts val="1895"/>
              </a:lnSpc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string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style;</a:t>
            </a:r>
            <a:endParaRPr sz="1600">
              <a:latin typeface="Courier New"/>
              <a:cs typeface="Courier New"/>
            </a:endParaRPr>
          </a:p>
          <a:p>
            <a:pPr marL="960755" marR="3007995">
              <a:lnSpc>
                <a:spcPts val="1900"/>
              </a:lnSpc>
              <a:spcBef>
                <a:spcPts val="65"/>
              </a:spcBef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numOfBedrooms; </a:t>
            </a: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numOfBathrooms; </a:t>
            </a: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numOfCarsGarage;</a:t>
            </a:r>
            <a:endParaRPr sz="1600">
              <a:latin typeface="Courier New"/>
              <a:cs typeface="Courier New"/>
            </a:endParaRPr>
          </a:p>
          <a:p>
            <a:pPr marL="960755">
              <a:lnSpc>
                <a:spcPts val="1910"/>
              </a:lnSpc>
              <a:spcBef>
                <a:spcPts val="30"/>
              </a:spcBef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yearBuilt;</a:t>
            </a:r>
            <a:endParaRPr sz="1600">
              <a:latin typeface="Courier New"/>
              <a:cs typeface="Courier New"/>
            </a:endParaRPr>
          </a:p>
          <a:p>
            <a:pPr marL="960755" marR="2274570">
              <a:lnSpc>
                <a:spcPts val="1900"/>
              </a:lnSpc>
              <a:spcBef>
                <a:spcPts val="70"/>
              </a:spcBef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int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finishedSquareFootage; </a:t>
            </a: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double 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price;</a:t>
            </a:r>
            <a:endParaRPr sz="1600">
              <a:latin typeface="Courier New"/>
              <a:cs typeface="Courier New"/>
            </a:endParaRPr>
          </a:p>
          <a:p>
            <a:pPr marL="960755">
              <a:lnSpc>
                <a:spcPts val="1820"/>
              </a:lnSpc>
            </a:pPr>
            <a:r>
              <a:rPr dirty="0" sz="1600" b="1">
                <a:solidFill>
                  <a:srgbClr val="638DAD"/>
                </a:solidFill>
                <a:latin typeface="Courier New"/>
                <a:cs typeface="Courier New"/>
              </a:rPr>
              <a:t>double </a:t>
            </a:r>
            <a:r>
              <a:rPr dirty="0" sz="1600" spc="-20" b="1">
                <a:solidFill>
                  <a:srgbClr val="404040"/>
                </a:solidFill>
                <a:latin typeface="Courier New"/>
                <a:cs typeface="Courier New"/>
              </a:rPr>
              <a:t>tax;</a:t>
            </a:r>
            <a:endParaRPr sz="1600">
              <a:latin typeface="Courier New"/>
              <a:cs typeface="Courier New"/>
            </a:endParaRPr>
          </a:p>
          <a:p>
            <a:pPr marL="471805">
              <a:lnSpc>
                <a:spcPts val="1910"/>
              </a:lnSpc>
            </a:pPr>
            <a:r>
              <a:rPr dirty="0" sz="1600" b="1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dirty="0" sz="1600" spc="-10" b="1">
                <a:solidFill>
                  <a:srgbClr val="FF0000"/>
                </a:solidFill>
                <a:latin typeface="Courier New"/>
                <a:cs typeface="Courier New"/>
              </a:rPr>
              <a:t>temphouse</a:t>
            </a:r>
            <a:r>
              <a:rPr dirty="0" sz="1600" spc="-10" b="1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419798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5">
                <a:solidFill>
                  <a:srgbClr val="055C91"/>
                </a:solidFill>
              </a:rPr>
              <a:t>Accessing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815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dirty="0" sz="2200" spc="-110">
                <a:solidFill>
                  <a:srgbClr val="055C91"/>
                </a:solidFill>
              </a:rPr>
              <a:t>Members </a:t>
            </a:r>
            <a:r>
              <a:rPr dirty="0" sz="2200" spc="-100">
                <a:solidFill>
                  <a:srgbClr val="055C91"/>
                </a:solidFill>
              </a:rPr>
              <a:t>(1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>
                <a:solidFill>
                  <a:srgbClr val="055C91"/>
                </a:solidFill>
              </a:rPr>
              <a:t>of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2)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41575" y="940307"/>
            <a:ext cx="40233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Syntax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8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r>
              <a:rPr dirty="0" sz="2000" spc="-7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member: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128" y="1463219"/>
            <a:ext cx="3924300" cy="44767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509059" y="2063827"/>
            <a:ext cx="1524000" cy="317500"/>
          </a:xfrm>
          <a:custGeom>
            <a:avLst/>
            <a:gdLst/>
            <a:ahLst/>
            <a:cxnLst/>
            <a:rect l="l" t="t" r="r" b="b"/>
            <a:pathLst>
              <a:path w="1524000" h="317500">
                <a:moveTo>
                  <a:pt x="1524000" y="0"/>
                </a:moveTo>
                <a:lnTo>
                  <a:pt x="0" y="0"/>
                </a:lnTo>
                <a:lnTo>
                  <a:pt x="0" y="317500"/>
                </a:lnTo>
                <a:lnTo>
                  <a:pt x="1524000" y="317500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412672" y="2037588"/>
            <a:ext cx="47015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254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initialize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members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53972" y="2419427"/>
            <a:ext cx="136525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53972" y="2724227"/>
            <a:ext cx="1365250" cy="2921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53972" y="3016181"/>
            <a:ext cx="1365250" cy="2673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0"/>
              </a:lnSpc>
            </a:pP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06522" y="2337308"/>
            <a:ext cx="2755900" cy="9277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.GPA</a:t>
            </a:r>
            <a:r>
              <a:rPr dirty="0" sz="18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0.0;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.firstName</a:t>
            </a:r>
            <a:r>
              <a:rPr dirty="0" sz="1800" spc="-6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spc="-5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"John";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.lastName</a:t>
            </a:r>
            <a:r>
              <a:rPr dirty="0" sz="1800" spc="-5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"Brown";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5223" y="3453202"/>
            <a:ext cx="6372031" cy="2387713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626667" y="5878067"/>
            <a:ext cx="26924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80" b="1">
                <a:solidFill>
                  <a:srgbClr val="404040"/>
                </a:solidFill>
                <a:latin typeface="Arial"/>
                <a:cs typeface="Arial"/>
              </a:rPr>
              <a:t>FIGURE</a:t>
            </a:r>
            <a:r>
              <a:rPr dirty="0" sz="1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65" b="1">
                <a:solidFill>
                  <a:srgbClr val="404040"/>
                </a:solidFill>
                <a:latin typeface="Arial"/>
                <a:cs typeface="Arial"/>
              </a:rPr>
              <a:t>9-</a:t>
            </a:r>
            <a:r>
              <a:rPr dirty="0" sz="1400" spc="-80" b="1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1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1400" spc="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0300" y="80534"/>
            <a:ext cx="3149598" cy="3047999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9964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5">
                <a:solidFill>
                  <a:srgbClr val="055C91"/>
                </a:solidFill>
              </a:rPr>
              <a:t>Assignment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(1</a:t>
            </a:r>
            <a:r>
              <a:rPr dirty="0" sz="2200" spc="-114">
                <a:solidFill>
                  <a:srgbClr val="055C91"/>
                </a:solidFill>
              </a:rPr>
              <a:t> </a:t>
            </a:r>
            <a:r>
              <a:rPr dirty="0" sz="2200">
                <a:solidFill>
                  <a:srgbClr val="055C91"/>
                </a:solidFill>
              </a:rPr>
              <a:t>of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2)</a:t>
            </a:r>
            <a:endParaRPr sz="2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88947"/>
            <a:ext cx="8298815" cy="191833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84150" marR="5080" indent="-171450">
              <a:lnSpc>
                <a:spcPts val="2300"/>
              </a:lnSpc>
              <a:spcBef>
                <a:spcPts val="259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30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assigned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another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30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assignment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19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6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statement:</a:t>
            </a:r>
            <a:endParaRPr sz="20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  <a:spcBef>
                <a:spcPts val="102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student</a:t>
            </a:r>
            <a:r>
              <a:rPr dirty="0" sz="1800" spc="-4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spc="-4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newStudent;</a:t>
            </a:r>
            <a:endParaRPr sz="18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  <a:spcBef>
                <a:spcPts val="1145"/>
              </a:spcBef>
            </a:pP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copies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contents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r>
              <a:rPr dirty="0" sz="2000" spc="-74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student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9964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5">
                <a:solidFill>
                  <a:srgbClr val="055C91"/>
                </a:solidFill>
              </a:rPr>
              <a:t>Assignment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(2</a:t>
            </a:r>
            <a:r>
              <a:rPr dirty="0" sz="2200" spc="-114">
                <a:solidFill>
                  <a:srgbClr val="055C91"/>
                </a:solidFill>
              </a:rPr>
              <a:t> </a:t>
            </a:r>
            <a:r>
              <a:rPr dirty="0" sz="2200">
                <a:solidFill>
                  <a:srgbClr val="055C91"/>
                </a:solidFill>
              </a:rPr>
              <a:t>of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2)</a:t>
            </a:r>
            <a:endParaRPr sz="2200"/>
          </a:p>
        </p:txBody>
      </p:sp>
      <p:sp>
        <p:nvSpPr>
          <p:cNvPr id="3" name="object 3" descr=""/>
          <p:cNvSpPr/>
          <p:nvPr/>
        </p:nvSpPr>
        <p:spPr>
          <a:xfrm>
            <a:off x="2978150" y="5041900"/>
            <a:ext cx="1365250" cy="266700"/>
          </a:xfrm>
          <a:custGeom>
            <a:avLst/>
            <a:gdLst/>
            <a:ahLst/>
            <a:cxnLst/>
            <a:rect l="l" t="t" r="r" b="b"/>
            <a:pathLst>
              <a:path w="1365250" h="266700">
                <a:moveTo>
                  <a:pt x="1365250" y="0"/>
                </a:moveTo>
                <a:lnTo>
                  <a:pt x="0" y="0"/>
                </a:lnTo>
                <a:lnTo>
                  <a:pt x="0" y="266700"/>
                </a:lnTo>
                <a:lnTo>
                  <a:pt x="1365250" y="266700"/>
                </a:lnTo>
                <a:lnTo>
                  <a:pt x="1365250" y="0"/>
                </a:lnTo>
                <a:close/>
              </a:path>
            </a:pathLst>
          </a:custGeom>
          <a:solidFill>
            <a:srgbClr val="F2E7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25500" y="2573584"/>
            <a:ext cx="4464050" cy="116014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3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6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assignment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statement: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9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student</a:t>
            </a:r>
            <a:r>
              <a:rPr dirty="0" sz="1800" spc="-4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spc="-4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newStudent;</a:t>
            </a:r>
            <a:endParaRPr sz="1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1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1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2000" spc="-70">
                <a:solidFill>
                  <a:srgbClr val="FF0000"/>
                </a:solidFill>
                <a:latin typeface="Arial"/>
                <a:cs typeface="Arial"/>
              </a:rPr>
              <a:t> equivalent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2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0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FF0000"/>
                </a:solidFill>
                <a:latin typeface="Arial"/>
                <a:cs typeface="Arial"/>
              </a:rPr>
              <a:t>following</a:t>
            </a:r>
            <a:r>
              <a:rPr dirty="0" sz="20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FF0000"/>
                </a:solidFill>
                <a:latin typeface="Arial"/>
                <a:cs typeface="Arial"/>
              </a:rPr>
              <a:t>statements: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97300" y="3733800"/>
            <a:ext cx="1365250" cy="266700"/>
          </a:xfrm>
          <a:prstGeom prst="rect">
            <a:avLst/>
          </a:prstGeom>
          <a:solidFill>
            <a:srgbClr val="F2E7D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0"/>
              </a:lnSpc>
            </a:pP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09775" y="3681476"/>
            <a:ext cx="4668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2140" algn="l"/>
              </a:tabLst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.firstName</a:t>
            </a:r>
            <a:r>
              <a:rPr dirty="0" sz="1800" spc="-10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.firstName;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60775" y="4000500"/>
            <a:ext cx="1365250" cy="266700"/>
          </a:xfrm>
          <a:prstGeom prst="rect">
            <a:avLst/>
          </a:prstGeom>
          <a:solidFill>
            <a:srgbClr val="F2E7D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0"/>
              </a:lnSpc>
            </a:pP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09775" y="3949700"/>
            <a:ext cx="4395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5615" algn="l"/>
              </a:tabLst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.lastName</a:t>
            </a:r>
            <a:r>
              <a:rPr dirty="0" sz="1800" spc="-9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.lastName;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09775" y="4202683"/>
            <a:ext cx="1938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.courseGrade</a:t>
            </a:r>
            <a:r>
              <a:rPr dirty="0" sz="1800" spc="-1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70350" y="4267200"/>
            <a:ext cx="1365250" cy="254000"/>
          </a:xfrm>
          <a:prstGeom prst="rect">
            <a:avLst/>
          </a:prstGeom>
          <a:solidFill>
            <a:srgbClr val="F2E7D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50"/>
              </a:lnSpc>
            </a:pP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22900" y="4202683"/>
            <a:ext cx="180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.courseGrade;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09775" y="4470907"/>
            <a:ext cx="166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.testScore</a:t>
            </a:r>
            <a:r>
              <a:rPr dirty="0" sz="1800" spc="-10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97300" y="4521200"/>
            <a:ext cx="1365250" cy="266700"/>
          </a:xfrm>
          <a:prstGeom prst="rect">
            <a:avLst/>
          </a:prstGeom>
          <a:solidFill>
            <a:srgbClr val="F2E7D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4"/>
              </a:lnSpc>
            </a:pP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149850" y="4470907"/>
            <a:ext cx="1528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.testScore;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09775" y="4723892"/>
            <a:ext cx="262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.programmingScore</a:t>
            </a:r>
            <a:r>
              <a:rPr dirty="0" sz="1800" spc="-17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52975" y="4787900"/>
            <a:ext cx="1365250" cy="254000"/>
          </a:xfrm>
          <a:prstGeom prst="rect">
            <a:avLst/>
          </a:prstGeom>
          <a:solidFill>
            <a:srgbClr val="F2E7D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55"/>
              </a:lnSpc>
            </a:pP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105525" y="4723892"/>
            <a:ext cx="2484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.programmingScore;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1066800" y="3733800"/>
          <a:ext cx="955675" cy="157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675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dirty="0" sz="1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 descr=""/>
          <p:cNvSpPr txBox="1"/>
          <p:nvPr/>
        </p:nvSpPr>
        <p:spPr>
          <a:xfrm>
            <a:off x="2009775" y="4992116"/>
            <a:ext cx="3030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.GPA</a:t>
            </a:r>
            <a:r>
              <a:rPr dirty="0" sz="18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newStudent.GPA;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0300" y="0"/>
            <a:ext cx="3149598" cy="3048000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0341" y="2999739"/>
            <a:ext cx="215201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>
                <a:solidFill>
                  <a:srgbClr val="FFFFFF"/>
                </a:solidFill>
              </a:rPr>
              <a:t>Pointer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-19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90207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5">
                <a:solidFill>
                  <a:srgbClr val="055C91"/>
                </a:solidFill>
              </a:rPr>
              <a:t>Comparison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110">
                <a:solidFill>
                  <a:srgbClr val="055C91"/>
                </a:solidFill>
              </a:rPr>
              <a:t>(Relational</a:t>
            </a:r>
            <a:r>
              <a:rPr dirty="0" sz="2200" spc="-85">
                <a:solidFill>
                  <a:srgbClr val="055C91"/>
                </a:solidFill>
              </a:rPr>
              <a:t> Operators)</a:t>
            </a:r>
            <a:endParaRPr sz="2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06539"/>
            <a:ext cx="6807200" cy="256603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Compare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r>
              <a:rPr dirty="0" sz="2000" spc="-7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variables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member-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wise</a:t>
            </a:r>
            <a:endParaRPr sz="2000">
              <a:latin typeface="Arial"/>
              <a:cs typeface="Arial"/>
            </a:endParaRPr>
          </a:p>
          <a:p>
            <a:pPr lvl="1" marL="412750" indent="-171450">
              <a:lnSpc>
                <a:spcPct val="100000"/>
              </a:lnSpc>
              <a:spcBef>
                <a:spcPts val="58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dirty="0" sz="1800" spc="-11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Arial"/>
                <a:cs typeface="Arial"/>
              </a:rPr>
              <a:t>aggregate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relational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operations 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allowed</a:t>
            </a:r>
            <a:endParaRPr sz="1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5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254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compare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student</a:t>
            </a:r>
            <a:r>
              <a:rPr dirty="0" sz="2000" spc="-74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87400" marR="5080" indent="-546100">
              <a:lnSpc>
                <a:spcPts val="2110"/>
              </a:lnSpc>
              <a:spcBef>
                <a:spcPts val="600"/>
              </a:spcBef>
            </a:pP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if</a:t>
            </a:r>
            <a:r>
              <a:rPr dirty="0" sz="1800" spc="-110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(student.firstName</a:t>
            </a:r>
            <a:r>
              <a:rPr dirty="0" sz="1800" spc="-10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dirty="0" sz="1800" spc="-1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newStudent.firstName</a:t>
            </a:r>
            <a:r>
              <a:rPr dirty="0" sz="1800" spc="-10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25" b="1">
                <a:solidFill>
                  <a:srgbClr val="404040"/>
                </a:solidFill>
                <a:latin typeface="Courier New"/>
                <a:cs typeface="Courier New"/>
              </a:rPr>
              <a:t>&amp;&amp;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student.lastName</a:t>
            </a:r>
            <a:r>
              <a:rPr dirty="0" sz="1800" spc="-9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dirty="0" sz="1800" spc="-9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newStudent.lastName)</a:t>
            </a:r>
            <a:endParaRPr sz="1800">
              <a:latin typeface="Courier New"/>
              <a:cs typeface="Courier New"/>
            </a:endParaRPr>
          </a:p>
          <a:p>
            <a:pPr marL="787400">
              <a:lnSpc>
                <a:spcPts val="1910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787400">
              <a:lnSpc>
                <a:spcPts val="2050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787400">
              <a:lnSpc>
                <a:spcPts val="2075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90207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5">
                <a:solidFill>
                  <a:srgbClr val="055C91"/>
                </a:solidFill>
              </a:rPr>
              <a:t>Comparison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110">
                <a:solidFill>
                  <a:srgbClr val="055C91"/>
                </a:solidFill>
              </a:rPr>
              <a:t>(Relational</a:t>
            </a:r>
            <a:r>
              <a:rPr dirty="0" sz="2200" spc="-85">
                <a:solidFill>
                  <a:srgbClr val="055C91"/>
                </a:solidFill>
              </a:rPr>
              <a:t> Operators)</a:t>
            </a:r>
            <a:endParaRPr sz="22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511300" y="1406539"/>
            <a:ext cx="4780915" cy="76136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Compare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r>
              <a:rPr dirty="0" sz="2000" spc="-7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variables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member-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wise</a:t>
            </a:r>
            <a:endParaRPr sz="2000">
              <a:latin typeface="Arial"/>
              <a:cs typeface="Arial"/>
            </a:endParaRPr>
          </a:p>
          <a:p>
            <a:pPr lvl="1" marL="412750" indent="-171450">
              <a:lnSpc>
                <a:spcPct val="100000"/>
              </a:lnSpc>
              <a:spcBef>
                <a:spcPts val="58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dirty="0" sz="1800" spc="-11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Arial"/>
                <a:cs typeface="Arial"/>
              </a:rPr>
              <a:t>aggregate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relational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operations 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allowed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69974" y="3008883"/>
            <a:ext cx="9433560" cy="114109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2800" spc="-320" b="1">
                <a:solidFill>
                  <a:srgbClr val="404040"/>
                </a:solidFill>
                <a:latin typeface="Arial"/>
                <a:cs typeface="Arial"/>
              </a:rPr>
              <a:t>QUESTION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2800" spc="-155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dirty="0" sz="2800" spc="-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dirty="0" sz="2800" spc="-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3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800" spc="-145">
                <a:solidFill>
                  <a:srgbClr val="FF0000"/>
                </a:solidFill>
                <a:latin typeface="Arial"/>
                <a:cs typeface="Arial"/>
              </a:rPr>
              <a:t>compare</a:t>
            </a:r>
            <a:r>
              <a:rPr dirty="0" sz="2800" spc="-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45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800" spc="-1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75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r>
              <a:rPr dirty="0" sz="2800" spc="-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800" spc="-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ourier New"/>
                <a:cs typeface="Courier New"/>
              </a:rPr>
              <a:t>student</a:t>
            </a:r>
            <a:r>
              <a:rPr dirty="0" sz="2800" spc="-10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800" spc="-145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z="2800" spc="-1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ourier New"/>
                <a:cs typeface="Courier New"/>
              </a:rPr>
              <a:t>newStudent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90207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5">
                <a:solidFill>
                  <a:srgbClr val="055C91"/>
                </a:solidFill>
              </a:rPr>
              <a:t>Comparison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110">
                <a:solidFill>
                  <a:srgbClr val="055C91"/>
                </a:solidFill>
              </a:rPr>
              <a:t>(Relational</a:t>
            </a:r>
            <a:r>
              <a:rPr dirty="0" sz="2200" spc="-85">
                <a:solidFill>
                  <a:srgbClr val="055C91"/>
                </a:solidFill>
              </a:rPr>
              <a:t> Operators)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20085"/>
            <a:ext cx="6806565" cy="232854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254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compare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student</a:t>
            </a:r>
            <a:r>
              <a:rPr dirty="0" sz="2000" spc="-74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newStudent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87400" marR="5080" indent="-546100">
              <a:lnSpc>
                <a:spcPts val="2020"/>
              </a:lnSpc>
              <a:spcBef>
                <a:spcPts val="675"/>
              </a:spcBef>
            </a:pP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if</a:t>
            </a:r>
            <a:r>
              <a:rPr dirty="0" sz="1800" spc="-110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(student.firstName</a:t>
            </a:r>
            <a:r>
              <a:rPr dirty="0" sz="1800" spc="-1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dirty="0" sz="1800" spc="-1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newStudent.firstName</a:t>
            </a:r>
            <a:r>
              <a:rPr dirty="0" sz="1800" spc="-1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25" b="1">
                <a:solidFill>
                  <a:srgbClr val="404040"/>
                </a:solidFill>
                <a:latin typeface="Courier New"/>
                <a:cs typeface="Courier New"/>
              </a:rPr>
              <a:t>&amp;&amp;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student.lastName</a:t>
            </a:r>
            <a:r>
              <a:rPr dirty="0" sz="1800" spc="-9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dirty="0" sz="1800" spc="-9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newStudent.lastName)</a:t>
            </a:r>
            <a:endParaRPr sz="1800">
              <a:latin typeface="Courier New"/>
              <a:cs typeface="Courier New"/>
            </a:endParaRPr>
          </a:p>
          <a:p>
            <a:pPr marL="787400">
              <a:lnSpc>
                <a:spcPts val="1955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787400">
              <a:lnSpc>
                <a:spcPts val="2050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787400">
              <a:lnSpc>
                <a:spcPts val="2135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ourier New"/>
              <a:cs typeface="Courier New"/>
            </a:endParaRPr>
          </a:p>
          <a:p>
            <a:pPr marL="189230" indent="-167005">
              <a:lnSpc>
                <a:spcPct val="100000"/>
              </a:lnSpc>
              <a:spcBef>
                <a:spcPts val="5"/>
              </a:spcBef>
              <a:buClr>
                <a:srgbClr val="0D3857"/>
              </a:buClr>
              <a:buChar char="•"/>
              <a:tabLst>
                <a:tab pos="189230" algn="l"/>
              </a:tabLst>
            </a:pPr>
            <a:r>
              <a:rPr dirty="0" sz="2000" spc="-235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legal?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57400" y="4495800"/>
            <a:ext cx="6096000" cy="1244600"/>
            <a:chOff x="2057400" y="4495800"/>
            <a:chExt cx="6096000" cy="12446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4724400"/>
              <a:ext cx="5715000" cy="1015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172200" y="4495800"/>
              <a:ext cx="19812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1219200">
                  <a:moveTo>
                    <a:pt x="1981200" y="0"/>
                  </a:moveTo>
                  <a:lnTo>
                    <a:pt x="0" y="0"/>
                  </a:lnTo>
                  <a:lnTo>
                    <a:pt x="0" y="1219199"/>
                  </a:lnTo>
                  <a:lnTo>
                    <a:pt x="1981200" y="1219199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90207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5">
                <a:solidFill>
                  <a:srgbClr val="055C91"/>
                </a:solidFill>
              </a:rPr>
              <a:t>Comparison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110">
                <a:solidFill>
                  <a:srgbClr val="055C91"/>
                </a:solidFill>
              </a:rPr>
              <a:t>(Relational</a:t>
            </a:r>
            <a:r>
              <a:rPr dirty="0" sz="2200" spc="-85">
                <a:solidFill>
                  <a:srgbClr val="055C91"/>
                </a:solidFill>
              </a:rPr>
              <a:t> Operators)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1885950" y="1754123"/>
            <a:ext cx="19253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100"/>
              </a:spcBef>
              <a:buClr>
                <a:srgbClr val="0D3857"/>
              </a:buClr>
              <a:buChar char="•"/>
              <a:tabLst>
                <a:tab pos="179705" algn="l"/>
              </a:tabLst>
            </a:pPr>
            <a:r>
              <a:rPr dirty="0" sz="2000" spc="-235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legal?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943954"/>
            <a:ext cx="5715000" cy="101599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52082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055C91"/>
                </a:solidFill>
              </a:rPr>
              <a:t>Input/Output</a:t>
            </a:r>
            <a:endParaRPr sz="2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348739"/>
            <a:ext cx="7829550" cy="223520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aggregate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input/output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operations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allowed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2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3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read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written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algn="ctr" marL="611505">
              <a:lnSpc>
                <a:spcPct val="100000"/>
              </a:lnSpc>
              <a:spcBef>
                <a:spcPts val="1710"/>
              </a:spcBef>
            </a:pPr>
            <a:r>
              <a:rPr dirty="0" sz="2000" spc="-105" b="1">
                <a:solidFill>
                  <a:srgbClr val="404040"/>
                </a:solidFill>
                <a:latin typeface="Arial"/>
                <a:cs typeface="Arial"/>
              </a:rPr>
              <a:t>QUESTION</a:t>
            </a:r>
            <a:endParaRPr sz="2000">
              <a:latin typeface="Arial"/>
              <a:cs typeface="Arial"/>
            </a:endParaRPr>
          </a:p>
          <a:p>
            <a:pPr algn="ctr" marL="610870">
              <a:lnSpc>
                <a:spcPct val="100000"/>
              </a:lnSpc>
              <a:spcBef>
                <a:spcPts val="1010"/>
              </a:spcBef>
            </a:pPr>
            <a:r>
              <a:rPr dirty="0" sz="2000" spc="-105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dirty="0" sz="2000" spc="-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dirty="0" sz="2000" spc="-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dirty="0" sz="2000" spc="-1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dirty="0" sz="2000" spc="-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638DAD"/>
                </a:solidFill>
                <a:latin typeface="Courier New"/>
                <a:cs typeface="Courier New"/>
              </a:rPr>
              <a:t>newStudent</a:t>
            </a:r>
            <a:r>
              <a:rPr dirty="0" sz="2000" spc="-1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contents: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52082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055C91"/>
                </a:solidFill>
              </a:rPr>
              <a:t>Input/Output</a:t>
            </a:r>
            <a:endParaRPr sz="2200"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88947"/>
            <a:ext cx="6202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6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would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newStudent</a:t>
            </a:r>
            <a:r>
              <a:rPr dirty="0" sz="2000" spc="-72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contents: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05025" y="2733547"/>
            <a:ext cx="3848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dirty="0" sz="1800" spc="-3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newStudent.firstName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768600" y="3125909"/>
          <a:ext cx="5114925" cy="135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45"/>
                <a:gridCol w="273050"/>
                <a:gridCol w="272414"/>
                <a:gridCol w="408304"/>
                <a:gridCol w="3785235"/>
              </a:tblGrid>
              <a:tr h="26352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newStudent.lastName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95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95"/>
                        </a:lnSpc>
                      </a:pPr>
                      <a:r>
                        <a:rPr dirty="0" sz="1800" spc="-1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newStudent.courseGrade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8765">
                <a:tc>
                  <a:txBody>
                    <a:bodyPr/>
                    <a:lstStyle/>
                    <a:p>
                      <a:pPr marL="31750">
                        <a:lnSpc>
                          <a:spcPts val="1930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0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30"/>
                        </a:lnSpc>
                      </a:pPr>
                      <a:r>
                        <a:rPr dirty="0" sz="1800" spc="-1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newStudent.testScore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45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5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5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45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45"/>
                        </a:lnSpc>
                      </a:pPr>
                      <a:r>
                        <a:rPr dirty="0" sz="1800" spc="-1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newStudent.programmingScore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3525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95"/>
                        </a:lnSpc>
                      </a:pP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95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newStudent.GPA</a:t>
                      </a:r>
                      <a:r>
                        <a:rPr dirty="0" sz="1800" spc="-8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dirty="0" sz="1800" spc="-8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endl;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7503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795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dirty="0" sz="2200" spc="-145">
                <a:solidFill>
                  <a:srgbClr val="055C91"/>
                </a:solidFill>
              </a:rPr>
              <a:t>Variables</a:t>
            </a:r>
            <a:r>
              <a:rPr dirty="0" sz="2200" spc="-90">
                <a:solidFill>
                  <a:srgbClr val="055C91"/>
                </a:solidFill>
              </a:rPr>
              <a:t> </a:t>
            </a:r>
            <a:r>
              <a:rPr dirty="0" sz="2200" spc="-135">
                <a:solidFill>
                  <a:srgbClr val="055C91"/>
                </a:solidFill>
              </a:rPr>
              <a:t>and</a:t>
            </a:r>
            <a:r>
              <a:rPr dirty="0" sz="2200" spc="-95">
                <a:solidFill>
                  <a:srgbClr val="055C91"/>
                </a:solidFill>
              </a:rPr>
              <a:t> Functions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348739"/>
            <a:ext cx="8172450" cy="224790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9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40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passed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95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9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 algn="ctr" marL="268605">
              <a:lnSpc>
                <a:spcPct val="100000"/>
              </a:lnSpc>
              <a:spcBef>
                <a:spcPts val="1755"/>
              </a:spcBef>
            </a:pPr>
            <a:r>
              <a:rPr dirty="0" sz="2000" spc="-105" b="1">
                <a:solidFill>
                  <a:srgbClr val="404040"/>
                </a:solidFill>
                <a:latin typeface="Arial"/>
                <a:cs typeface="Arial"/>
              </a:rPr>
              <a:t>QUESTION</a:t>
            </a:r>
            <a:endParaRPr sz="2000">
              <a:latin typeface="Arial"/>
              <a:cs typeface="Arial"/>
            </a:endParaRPr>
          </a:p>
          <a:p>
            <a:pPr algn="ctr" marL="268605">
              <a:lnSpc>
                <a:spcPct val="100000"/>
              </a:lnSpc>
              <a:spcBef>
                <a:spcPts val="1100"/>
              </a:spcBef>
            </a:pPr>
            <a:r>
              <a:rPr dirty="0" sz="2000" spc="-35">
                <a:solidFill>
                  <a:srgbClr val="FF0000"/>
                </a:solidFill>
                <a:latin typeface="Arial"/>
                <a:cs typeface="Arial"/>
              </a:rPr>
              <a:t>Write</a:t>
            </a:r>
            <a:r>
              <a:rPr dirty="0" sz="20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dirty="0" sz="2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0000"/>
                </a:solidFill>
                <a:latin typeface="Arial"/>
                <a:cs typeface="Arial"/>
              </a:rPr>
              <a:t>displays</a:t>
            </a:r>
            <a:r>
              <a:rPr dirty="0" sz="20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0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0000"/>
                </a:solidFill>
                <a:latin typeface="Arial"/>
                <a:cs typeface="Arial"/>
              </a:rPr>
              <a:t>contents</a:t>
            </a:r>
            <a:r>
              <a:rPr dirty="0" sz="20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FF0000"/>
                </a:solidFill>
                <a:latin typeface="Arial"/>
                <a:cs typeface="Arial"/>
              </a:rPr>
              <a:t>struct</a:t>
            </a:r>
            <a:r>
              <a:rPr dirty="0" sz="20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dirty="0" sz="20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0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dirty="0" sz="20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Arial"/>
                <a:cs typeface="Arial"/>
              </a:rPr>
              <a:t>studentType::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7503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795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dirty="0" sz="2200" spc="-145">
                <a:solidFill>
                  <a:srgbClr val="055C91"/>
                </a:solidFill>
              </a:rPr>
              <a:t>Variables</a:t>
            </a:r>
            <a:r>
              <a:rPr dirty="0" sz="2200" spc="-90">
                <a:solidFill>
                  <a:srgbClr val="055C91"/>
                </a:solidFill>
              </a:rPr>
              <a:t> </a:t>
            </a:r>
            <a:r>
              <a:rPr dirty="0" sz="2200" spc="-135">
                <a:solidFill>
                  <a:srgbClr val="055C91"/>
                </a:solidFill>
              </a:rPr>
              <a:t>and</a:t>
            </a:r>
            <a:r>
              <a:rPr dirty="0" sz="2200" spc="-95">
                <a:solidFill>
                  <a:srgbClr val="055C91"/>
                </a:solidFill>
              </a:rPr>
              <a:t> Functions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88947"/>
            <a:ext cx="7550150" cy="622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ts val="235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6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displays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contents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3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184150">
              <a:lnSpc>
                <a:spcPts val="2350"/>
              </a:lnSpc>
            </a:pPr>
            <a:r>
              <a:rPr dirty="0" sz="2000" spc="-10" b="1">
                <a:solidFill>
                  <a:srgbClr val="404040"/>
                </a:solidFill>
                <a:latin typeface="Courier New"/>
                <a:cs typeface="Courier New"/>
              </a:rPr>
              <a:t>studentType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05025" y="3102355"/>
            <a:ext cx="7806690" cy="2217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void</a:t>
            </a:r>
            <a:r>
              <a:rPr dirty="0" sz="1800" spc="-14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printStudent(studentType</a:t>
            </a:r>
            <a:r>
              <a:rPr dirty="0" sz="1800" spc="-14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student)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ts val="2135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4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student.firstName</a:t>
            </a:r>
            <a:r>
              <a:rPr dirty="0" sz="1800" spc="-4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4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4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4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student.lastName</a:t>
            </a:r>
            <a:endParaRPr sz="1800">
              <a:latin typeface="Courier New"/>
              <a:cs typeface="Courier New"/>
            </a:endParaRPr>
          </a:p>
          <a:p>
            <a:pPr marL="1377950">
              <a:lnSpc>
                <a:spcPts val="2135"/>
              </a:lnSpc>
              <a:spcBef>
                <a:spcPts val="25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student.courseGrade</a:t>
            </a:r>
            <a:endParaRPr sz="1800">
              <a:latin typeface="Courier New"/>
              <a:cs typeface="Courier New"/>
            </a:endParaRPr>
          </a:p>
          <a:p>
            <a:pPr marL="1377950">
              <a:lnSpc>
                <a:spcPts val="2135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student.testScore</a:t>
            </a:r>
            <a:endParaRPr sz="180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  <a:spcBef>
                <a:spcPts val="5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student.programmingScore</a:t>
            </a:r>
            <a:endParaRPr sz="1800">
              <a:latin typeface="Courier New"/>
              <a:cs typeface="Courier New"/>
            </a:endParaRPr>
          </a:p>
          <a:p>
            <a:pPr marL="1377950">
              <a:lnSpc>
                <a:spcPts val="2135"/>
              </a:lnSpc>
              <a:spcBef>
                <a:spcPts val="25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4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3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800" spc="-3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4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student.GPA</a:t>
            </a:r>
            <a:r>
              <a:rPr dirty="0" sz="1800" spc="-3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800" spc="-3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endl;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7503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795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dirty="0" sz="2200" spc="-145">
                <a:solidFill>
                  <a:srgbClr val="055C91"/>
                </a:solidFill>
              </a:rPr>
              <a:t>Variables</a:t>
            </a:r>
            <a:r>
              <a:rPr dirty="0" sz="2200" spc="-90">
                <a:solidFill>
                  <a:srgbClr val="055C91"/>
                </a:solidFill>
              </a:rPr>
              <a:t> </a:t>
            </a:r>
            <a:r>
              <a:rPr dirty="0" sz="2200" spc="-135">
                <a:solidFill>
                  <a:srgbClr val="055C91"/>
                </a:solidFill>
              </a:rPr>
              <a:t>and</a:t>
            </a:r>
            <a:r>
              <a:rPr dirty="0" sz="2200" spc="-95">
                <a:solidFill>
                  <a:srgbClr val="055C91"/>
                </a:solidFill>
              </a:rPr>
              <a:t> Functions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20900" y="4000500"/>
            <a:ext cx="6087745" cy="1723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dirty="0" sz="1400" b="1">
                <a:solidFill>
                  <a:srgbClr val="638DAD"/>
                </a:solidFill>
                <a:latin typeface="Courier New"/>
                <a:cs typeface="Courier New"/>
              </a:rPr>
              <a:t>void</a:t>
            </a:r>
            <a:r>
              <a:rPr dirty="0" sz="1400" spc="-8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printStudent(studentType</a:t>
            </a:r>
            <a:r>
              <a:rPr dirty="0" sz="1400" spc="-7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student)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45"/>
              </a:lnSpc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dirty="0" sz="1400" spc="-4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student.firstName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student.lastName</a:t>
            </a:r>
            <a:endParaRPr sz="1400">
              <a:latin typeface="Courier New"/>
              <a:cs typeface="Courier New"/>
            </a:endParaRPr>
          </a:p>
          <a:p>
            <a:pPr marL="1076325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 student.courseGrade</a:t>
            </a:r>
            <a:endParaRPr sz="1400">
              <a:latin typeface="Courier New"/>
              <a:cs typeface="Courier New"/>
            </a:endParaRPr>
          </a:p>
          <a:p>
            <a:pPr marL="1076325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 student.testScore</a:t>
            </a:r>
            <a:endParaRPr sz="1400">
              <a:latin typeface="Courier New"/>
              <a:cs typeface="Courier New"/>
            </a:endParaRPr>
          </a:p>
          <a:p>
            <a:pPr marL="1076325">
              <a:lnSpc>
                <a:spcPts val="1645"/>
              </a:lnSpc>
              <a:spcBef>
                <a:spcPts val="25"/>
              </a:spcBef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 student.programmingScore</a:t>
            </a:r>
            <a:endParaRPr sz="1400">
              <a:latin typeface="Courier New"/>
              <a:cs typeface="Courier New"/>
            </a:endParaRPr>
          </a:p>
          <a:p>
            <a:pPr marL="1076325">
              <a:lnSpc>
                <a:spcPts val="1645"/>
              </a:lnSpc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student.GPA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endl;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44700" y="1723644"/>
            <a:ext cx="6194425" cy="108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dirty="0" sz="1400" spc="-4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newStudent.firstName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newStudent.lastName</a:t>
            </a:r>
            <a:endParaRPr sz="1400">
              <a:latin typeface="Courier New"/>
              <a:cs typeface="Courier New"/>
            </a:endParaRPr>
          </a:p>
          <a:p>
            <a:pPr marL="544195">
              <a:lnSpc>
                <a:spcPts val="1630"/>
              </a:lnSpc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newStudent.courseGrade</a:t>
            </a:r>
            <a:endParaRPr sz="14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newStudent.testScore</a:t>
            </a:r>
            <a:endParaRPr sz="14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newStudent.programmingScore</a:t>
            </a:r>
            <a:endParaRPr sz="14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newStudent.GPA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1400" spc="-2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endl;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409" y="948267"/>
            <a:ext cx="10960745" cy="447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267970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50">
                <a:solidFill>
                  <a:srgbClr val="055C91"/>
                </a:solidFill>
              </a:rPr>
              <a:t>Arrays</a:t>
            </a:r>
            <a:r>
              <a:rPr dirty="0" sz="2200" spc="-114">
                <a:solidFill>
                  <a:srgbClr val="055C91"/>
                </a:solidFill>
              </a:rPr>
              <a:t> </a:t>
            </a:r>
            <a:r>
              <a:rPr dirty="0" sz="2200" spc="-160">
                <a:solidFill>
                  <a:srgbClr val="055C91"/>
                </a:solidFill>
              </a:rPr>
              <a:t>versus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10">
                <a:solidFill>
                  <a:srgbClr val="055C91"/>
                </a:solidFill>
              </a:rPr>
              <a:t>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61920" y="1671828"/>
            <a:ext cx="2256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45" b="1">
                <a:solidFill>
                  <a:srgbClr val="6A6466"/>
                </a:solidFill>
                <a:latin typeface="Arial"/>
                <a:cs typeface="Arial"/>
              </a:rPr>
              <a:t>TABLE</a:t>
            </a:r>
            <a:r>
              <a:rPr dirty="0" sz="1400" spc="-60" b="1">
                <a:solidFill>
                  <a:srgbClr val="6A6466"/>
                </a:solidFill>
                <a:latin typeface="Arial"/>
                <a:cs typeface="Arial"/>
              </a:rPr>
              <a:t> </a:t>
            </a:r>
            <a:r>
              <a:rPr dirty="0" sz="1400" spc="-65" b="1">
                <a:solidFill>
                  <a:srgbClr val="6A6466"/>
                </a:solidFill>
                <a:latin typeface="Arial"/>
                <a:cs typeface="Arial"/>
              </a:rPr>
              <a:t>9-</a:t>
            </a:r>
            <a:r>
              <a:rPr dirty="0" sz="1400" spc="-80" b="1">
                <a:solidFill>
                  <a:srgbClr val="6A6466"/>
                </a:solidFill>
                <a:latin typeface="Arial"/>
                <a:cs typeface="Arial"/>
              </a:rPr>
              <a:t>1</a:t>
            </a:r>
            <a:r>
              <a:rPr dirty="0" sz="1400" spc="-60" b="1">
                <a:solidFill>
                  <a:srgbClr val="6A6466"/>
                </a:solidFill>
                <a:latin typeface="Arial"/>
                <a:cs typeface="Arial"/>
              </a:rPr>
              <a:t> </a:t>
            </a:r>
            <a:r>
              <a:rPr dirty="0" sz="1400" spc="-85">
                <a:solidFill>
                  <a:srgbClr val="6A6466"/>
                </a:solidFill>
                <a:latin typeface="Arial"/>
                <a:cs typeface="Arial"/>
              </a:rPr>
              <a:t>Arrays</a:t>
            </a:r>
            <a:r>
              <a:rPr dirty="0" sz="1400" spc="-55">
                <a:solidFill>
                  <a:srgbClr val="6A6466"/>
                </a:solidFill>
                <a:latin typeface="Arial"/>
                <a:cs typeface="Arial"/>
              </a:rPr>
              <a:t> </a:t>
            </a:r>
            <a:r>
              <a:rPr dirty="0" sz="1400" spc="-95">
                <a:solidFill>
                  <a:srgbClr val="6A6466"/>
                </a:solidFill>
                <a:latin typeface="Arial"/>
                <a:cs typeface="Arial"/>
              </a:rPr>
              <a:t>vs.</a:t>
            </a:r>
            <a:r>
              <a:rPr dirty="0" sz="1400" spc="-70">
                <a:solidFill>
                  <a:srgbClr val="6A646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1400" spc="-1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200900" y="2717800"/>
            <a:ext cx="2362200" cy="370840"/>
            <a:chOff x="7200900" y="2717800"/>
            <a:chExt cx="2362200" cy="370840"/>
          </a:xfrm>
        </p:grpSpPr>
        <p:sp>
          <p:nvSpPr>
            <p:cNvPr id="6" name="object 6" descr=""/>
            <p:cNvSpPr/>
            <p:nvPr/>
          </p:nvSpPr>
          <p:spPr>
            <a:xfrm>
              <a:off x="7200900" y="2717800"/>
              <a:ext cx="2362200" cy="370840"/>
            </a:xfrm>
            <a:custGeom>
              <a:avLst/>
              <a:gdLst/>
              <a:ahLst/>
              <a:cxnLst/>
              <a:rect l="l" t="t" r="r" b="b"/>
              <a:pathLst>
                <a:path w="2362200" h="370839">
                  <a:moveTo>
                    <a:pt x="23622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362200" y="370839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2E7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92339" y="2781300"/>
              <a:ext cx="264795" cy="241300"/>
            </a:xfrm>
            <a:custGeom>
              <a:avLst/>
              <a:gdLst/>
              <a:ahLst/>
              <a:cxnLst/>
              <a:rect l="l" t="t" r="r" b="b"/>
              <a:pathLst>
                <a:path w="264795" h="241300">
                  <a:moveTo>
                    <a:pt x="264794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64794" y="241300"/>
                  </a:lnTo>
                  <a:lnTo>
                    <a:pt x="264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7200900" y="3830320"/>
            <a:ext cx="2362200" cy="741680"/>
            <a:chOff x="7200900" y="3830320"/>
            <a:chExt cx="2362200" cy="741680"/>
          </a:xfrm>
        </p:grpSpPr>
        <p:sp>
          <p:nvSpPr>
            <p:cNvPr id="9" name="object 9" descr=""/>
            <p:cNvSpPr/>
            <p:nvPr/>
          </p:nvSpPr>
          <p:spPr>
            <a:xfrm>
              <a:off x="7200900" y="3830332"/>
              <a:ext cx="2362200" cy="741680"/>
            </a:xfrm>
            <a:custGeom>
              <a:avLst/>
              <a:gdLst/>
              <a:ahLst/>
              <a:cxnLst/>
              <a:rect l="l" t="t" r="r" b="b"/>
              <a:pathLst>
                <a:path w="2362200" h="741679">
                  <a:moveTo>
                    <a:pt x="2362200" y="0"/>
                  </a:moveTo>
                  <a:lnTo>
                    <a:pt x="0" y="0"/>
                  </a:lnTo>
                  <a:lnTo>
                    <a:pt x="0" y="370827"/>
                  </a:lnTo>
                  <a:lnTo>
                    <a:pt x="0" y="741667"/>
                  </a:lnTo>
                  <a:lnTo>
                    <a:pt x="2362200" y="741667"/>
                  </a:lnTo>
                  <a:lnTo>
                    <a:pt x="2362200" y="370827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2E7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292340" y="3893819"/>
              <a:ext cx="733425" cy="612140"/>
            </a:xfrm>
            <a:custGeom>
              <a:avLst/>
              <a:gdLst/>
              <a:ahLst/>
              <a:cxnLst/>
              <a:rect l="l" t="t" r="r" b="b"/>
              <a:pathLst>
                <a:path w="733425" h="612139">
                  <a:moveTo>
                    <a:pt x="264795" y="370840"/>
                  </a:moveTo>
                  <a:lnTo>
                    <a:pt x="0" y="370840"/>
                  </a:lnTo>
                  <a:lnTo>
                    <a:pt x="0" y="612140"/>
                  </a:lnTo>
                  <a:lnTo>
                    <a:pt x="264795" y="612140"/>
                  </a:lnTo>
                  <a:lnTo>
                    <a:pt x="264795" y="370840"/>
                  </a:lnTo>
                  <a:close/>
                </a:path>
                <a:path w="733425" h="612139">
                  <a:moveTo>
                    <a:pt x="733234" y="0"/>
                  </a:moveTo>
                  <a:lnTo>
                    <a:pt x="247269" y="0"/>
                  </a:lnTo>
                  <a:lnTo>
                    <a:pt x="247269" y="241300"/>
                  </a:lnTo>
                  <a:lnTo>
                    <a:pt x="733234" y="241300"/>
                  </a:lnTo>
                  <a:lnTo>
                    <a:pt x="73323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2622550" y="1969770"/>
          <a:ext cx="6946900" cy="2595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1981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0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6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latin typeface="Arial"/>
                          <a:cs typeface="Arial"/>
                        </a:rPr>
                        <a:t>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Array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638DAD"/>
                          </a:solidFill>
                          <a:latin typeface="Courier New"/>
                          <a:cs typeface="Courier New"/>
                        </a:rPr>
                        <a:t>struct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1A70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-1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Arithmetic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-2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-2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 spc="-1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Assignment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 spc="-2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 spc="-2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1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Input/output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1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1600" spc="-6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8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(except</a:t>
                      </a:r>
                      <a:r>
                        <a:rPr dirty="0" sz="1600" spc="-6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strings)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2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-1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Comparison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-2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-2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 spc="-8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Parameter</a:t>
                      </a:r>
                      <a:r>
                        <a:rPr dirty="0" sz="1600" spc="-5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passing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 spc="-15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600" spc="-6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7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reference</a:t>
                      </a:r>
                      <a:r>
                        <a:rPr dirty="0" sz="1600" spc="-5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only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 spc="-15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600" spc="-8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8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dirty="0" sz="1600" spc="-7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600" spc="-7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8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600" spc="-1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reference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7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r>
                        <a:rPr dirty="0" sz="1600" spc="-5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4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returning</a:t>
                      </a:r>
                      <a:r>
                        <a:rPr dirty="0" sz="1600" spc="-4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3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4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2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2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362711"/>
            <a:ext cx="4919472" cy="12374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7809" y="516636"/>
            <a:ext cx="42119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0490" algn="l"/>
              </a:tabLst>
            </a:pPr>
            <a:r>
              <a:rPr dirty="0" sz="4400" spc="-25"/>
              <a:t>C++</a:t>
            </a:r>
            <a:r>
              <a:rPr dirty="0" sz="4400"/>
              <a:t>	Data</a:t>
            </a:r>
            <a:r>
              <a:rPr dirty="0" sz="4400" spc="-80"/>
              <a:t> </a:t>
            </a:r>
            <a:r>
              <a:rPr dirty="0" sz="4400" spc="-40"/>
              <a:t>Types</a:t>
            </a:r>
            <a:endParaRPr sz="4400"/>
          </a:p>
        </p:txBody>
      </p:sp>
      <p:grpSp>
        <p:nvGrpSpPr>
          <p:cNvPr id="4" name="object 4" descr=""/>
          <p:cNvGrpSpPr/>
          <p:nvPr/>
        </p:nvGrpSpPr>
        <p:grpSpPr>
          <a:xfrm>
            <a:off x="3900487" y="1441450"/>
            <a:ext cx="5067300" cy="3670300"/>
            <a:chOff x="3900487" y="1441450"/>
            <a:chExt cx="5067300" cy="3670300"/>
          </a:xfrm>
        </p:grpSpPr>
        <p:sp>
          <p:nvSpPr>
            <p:cNvPr id="5" name="object 5" descr=""/>
            <p:cNvSpPr/>
            <p:nvPr/>
          </p:nvSpPr>
          <p:spPr>
            <a:xfrm>
              <a:off x="3906837" y="1524000"/>
              <a:ext cx="1046480" cy="952500"/>
            </a:xfrm>
            <a:custGeom>
              <a:avLst/>
              <a:gdLst/>
              <a:ahLst/>
              <a:cxnLst/>
              <a:rect l="l" t="t" r="r" b="b"/>
              <a:pathLst>
                <a:path w="1046479" h="952500">
                  <a:moveTo>
                    <a:pt x="1046162" y="0"/>
                  </a:moveTo>
                  <a:lnTo>
                    <a:pt x="0" y="952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81749" y="1447800"/>
              <a:ext cx="1221105" cy="3657600"/>
            </a:xfrm>
            <a:custGeom>
              <a:avLst/>
              <a:gdLst/>
              <a:ahLst/>
              <a:cxnLst/>
              <a:rect l="l" t="t" r="r" b="b"/>
              <a:pathLst>
                <a:path w="1221104" h="3657600">
                  <a:moveTo>
                    <a:pt x="0" y="0"/>
                  </a:moveTo>
                  <a:lnTo>
                    <a:pt x="1220788" y="3657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58100" y="1466850"/>
              <a:ext cx="1303655" cy="1028700"/>
            </a:xfrm>
            <a:custGeom>
              <a:avLst/>
              <a:gdLst/>
              <a:ahLst/>
              <a:cxnLst/>
              <a:rect l="l" t="t" r="r" b="b"/>
              <a:pathLst>
                <a:path w="1303654" h="1028700">
                  <a:moveTo>
                    <a:pt x="0" y="0"/>
                  </a:moveTo>
                  <a:lnTo>
                    <a:pt x="1303338" y="1028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415339" y="2416555"/>
            <a:ext cx="1155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9999"/>
                </a:solidFill>
                <a:latin typeface="Arial"/>
                <a:cs typeface="Arial"/>
              </a:rPr>
              <a:t>structured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73925" y="3442716"/>
            <a:ext cx="6464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104277" y="3442716"/>
            <a:ext cx="7308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struct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018781" y="3442716"/>
            <a:ext cx="717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union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20582" y="3442716"/>
            <a:ext cx="661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532937" y="2800350"/>
            <a:ext cx="685800" cy="640080"/>
          </a:xfrm>
          <a:custGeom>
            <a:avLst/>
            <a:gdLst/>
            <a:ahLst/>
            <a:cxnLst/>
            <a:rect l="l" t="t" r="r" b="b"/>
            <a:pathLst>
              <a:path w="685800" h="640079">
                <a:moveTo>
                  <a:pt x="0" y="0"/>
                </a:moveTo>
                <a:lnTo>
                  <a:pt x="685800" y="6397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304337" y="2800350"/>
            <a:ext cx="152400" cy="640080"/>
          </a:xfrm>
          <a:custGeom>
            <a:avLst/>
            <a:gdLst/>
            <a:ahLst/>
            <a:cxnLst/>
            <a:rect l="l" t="t" r="r" b="b"/>
            <a:pathLst>
              <a:path w="152400" h="640079">
                <a:moveTo>
                  <a:pt x="0" y="0"/>
                </a:moveTo>
                <a:lnTo>
                  <a:pt x="152400" y="6397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4110037" y="2774950"/>
            <a:ext cx="4895850" cy="736600"/>
            <a:chOff x="4110037" y="2774950"/>
            <a:chExt cx="4895850" cy="736600"/>
          </a:xfrm>
        </p:grpSpPr>
        <p:sp>
          <p:nvSpPr>
            <p:cNvPr id="16" name="object 16" descr=""/>
            <p:cNvSpPr/>
            <p:nvPr/>
          </p:nvSpPr>
          <p:spPr>
            <a:xfrm>
              <a:off x="8637587" y="2800350"/>
              <a:ext cx="361950" cy="704850"/>
            </a:xfrm>
            <a:custGeom>
              <a:avLst/>
              <a:gdLst/>
              <a:ahLst/>
              <a:cxnLst/>
              <a:rect l="l" t="t" r="r" b="b"/>
              <a:pathLst>
                <a:path w="361950" h="704850">
                  <a:moveTo>
                    <a:pt x="361950" y="0"/>
                  </a:moveTo>
                  <a:lnTo>
                    <a:pt x="0" y="7048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856537" y="2800350"/>
              <a:ext cx="685800" cy="640080"/>
            </a:xfrm>
            <a:custGeom>
              <a:avLst/>
              <a:gdLst/>
              <a:ahLst/>
              <a:cxnLst/>
              <a:rect l="l" t="t" r="r" b="b"/>
              <a:pathLst>
                <a:path w="685800" h="640079">
                  <a:moveTo>
                    <a:pt x="685800" y="0"/>
                  </a:moveTo>
                  <a:lnTo>
                    <a:pt x="0" y="6397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116387" y="2781300"/>
              <a:ext cx="1447800" cy="685800"/>
            </a:xfrm>
            <a:custGeom>
              <a:avLst/>
              <a:gdLst/>
              <a:ahLst/>
              <a:cxnLst/>
              <a:rect l="l" t="t" r="r" b="b"/>
              <a:pathLst>
                <a:path w="1447800" h="685800">
                  <a:moveTo>
                    <a:pt x="0" y="0"/>
                  </a:moveTo>
                  <a:lnTo>
                    <a:pt x="1447800" y="685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367589" y="5083555"/>
            <a:ext cx="902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55C91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164389" y="54483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45720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8154989" y="54483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923089" y="5957316"/>
            <a:ext cx="886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pointer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062446" y="5957316"/>
            <a:ext cx="1169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41687" y="2416555"/>
            <a:ext cx="749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CC0000"/>
                </a:solidFill>
                <a:latin typeface="Arial"/>
                <a:cs typeface="Arial"/>
              </a:rPr>
              <a:t>simple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2744787" y="27813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7620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2344738" y="3442716"/>
            <a:ext cx="9423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A50021"/>
                </a:solidFill>
                <a:latin typeface="Arial"/>
                <a:cs typeface="Arial"/>
              </a:rPr>
              <a:t>integral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098926" y="3442716"/>
            <a:ext cx="7035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latin typeface="Arial"/>
                <a:cs typeface="Arial"/>
              </a:rPr>
              <a:t>enum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604962" y="4357116"/>
            <a:ext cx="13373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8340" algn="l"/>
              </a:tabLst>
            </a:pPr>
            <a:r>
              <a:rPr dirty="0" sz="2000" spc="-20" b="1">
                <a:latin typeface="Arial"/>
                <a:cs typeface="Arial"/>
              </a:rPr>
              <a:t>char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0" b="1">
                <a:latin typeface="Arial"/>
                <a:cs typeface="Arial"/>
              </a:rPr>
              <a:t>short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125808" y="4357116"/>
            <a:ext cx="168846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645" algn="l"/>
                <a:tab pos="1137920" algn="l"/>
              </a:tabLst>
            </a:pPr>
            <a:r>
              <a:rPr dirty="0" sz="2000" spc="-25" b="1">
                <a:latin typeface="Arial"/>
                <a:cs typeface="Arial"/>
              </a:rPr>
              <a:t>int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0" b="1">
                <a:latin typeface="Arial"/>
                <a:cs typeface="Arial"/>
              </a:rPr>
              <a:t>long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0" b="1">
                <a:latin typeface="Arial"/>
                <a:cs typeface="Arial"/>
              </a:rPr>
              <a:t>bool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135187" y="37719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10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2592387" y="37719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2890837" y="3765550"/>
            <a:ext cx="927100" cy="622300"/>
            <a:chOff x="2890837" y="3765550"/>
            <a:chExt cx="927100" cy="622300"/>
          </a:xfrm>
        </p:grpSpPr>
        <p:sp>
          <p:nvSpPr>
            <p:cNvPr id="33" name="object 33" descr=""/>
            <p:cNvSpPr/>
            <p:nvPr/>
          </p:nvSpPr>
          <p:spPr>
            <a:xfrm>
              <a:off x="2897187" y="3771900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0" y="0"/>
                  </a:moveTo>
                  <a:lnTo>
                    <a:pt x="304800" y="609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125787" y="37719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0"/>
                  </a:moveTo>
                  <a:lnTo>
                    <a:pt x="685800" y="609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399087" y="3442716"/>
            <a:ext cx="94106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A50021"/>
                </a:solidFill>
                <a:latin typeface="Arial"/>
                <a:cs typeface="Arial"/>
              </a:rPr>
              <a:t>floating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008437" y="5213603"/>
            <a:ext cx="1534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070" algn="l"/>
              </a:tabLst>
            </a:pPr>
            <a:r>
              <a:rPr dirty="0" sz="2000" spc="-10" b="1">
                <a:latin typeface="Arial"/>
                <a:cs typeface="Arial"/>
              </a:rPr>
              <a:t>float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double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726396" y="5213603"/>
            <a:ext cx="14655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long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double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3271837" y="2774950"/>
            <a:ext cx="2984500" cy="2527300"/>
            <a:chOff x="3271837" y="2774950"/>
            <a:chExt cx="2984500" cy="2527300"/>
          </a:xfrm>
        </p:grpSpPr>
        <p:sp>
          <p:nvSpPr>
            <p:cNvPr id="39" name="object 39" descr=""/>
            <p:cNvSpPr/>
            <p:nvPr/>
          </p:nvSpPr>
          <p:spPr>
            <a:xfrm>
              <a:off x="4421187" y="3771901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1524000" y="0"/>
                  </a:moveTo>
                  <a:lnTo>
                    <a:pt x="0" y="1524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097586" y="3771901"/>
              <a:ext cx="152400" cy="1524000"/>
            </a:xfrm>
            <a:custGeom>
              <a:avLst/>
              <a:gdLst/>
              <a:ahLst/>
              <a:cxnLst/>
              <a:rect l="l" t="t" r="r" b="b"/>
              <a:pathLst>
                <a:path w="152400" h="1524000">
                  <a:moveTo>
                    <a:pt x="0" y="0"/>
                  </a:moveTo>
                  <a:lnTo>
                    <a:pt x="152400" y="1524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106987" y="3771901"/>
              <a:ext cx="914400" cy="1524000"/>
            </a:xfrm>
            <a:custGeom>
              <a:avLst/>
              <a:gdLst/>
              <a:ahLst/>
              <a:cxnLst/>
              <a:rect l="l" t="t" r="r" b="b"/>
              <a:pathLst>
                <a:path w="914400" h="1524000">
                  <a:moveTo>
                    <a:pt x="914400" y="0"/>
                  </a:moveTo>
                  <a:lnTo>
                    <a:pt x="0" y="1524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278187" y="37719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0"/>
                  </a:moveTo>
                  <a:lnTo>
                    <a:pt x="1219200" y="533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790950" y="2781300"/>
              <a:ext cx="495300" cy="742950"/>
            </a:xfrm>
            <a:custGeom>
              <a:avLst/>
              <a:gdLst/>
              <a:ahLst/>
              <a:cxnLst/>
              <a:rect l="l" t="t" r="r" b="b"/>
              <a:pathLst>
                <a:path w="495300" h="742950">
                  <a:moveTo>
                    <a:pt x="0" y="0"/>
                  </a:moveTo>
                  <a:lnTo>
                    <a:pt x="495300" y="7429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8238490" y="6299763"/>
            <a:ext cx="1778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04800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50">
                <a:solidFill>
                  <a:srgbClr val="055C91"/>
                </a:solidFill>
              </a:rPr>
              <a:t>Arrays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5">
                <a:solidFill>
                  <a:srgbClr val="055C91"/>
                </a:solidFill>
              </a:rPr>
              <a:t>in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4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40">
                <a:solidFill>
                  <a:srgbClr val="055C91"/>
                </a:solidFill>
              </a:rPr>
              <a:t>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(1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32278"/>
            <a:ext cx="4400550" cy="32778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associated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list:</a:t>
            </a:r>
            <a:endParaRPr sz="2000">
              <a:latin typeface="Arial"/>
              <a:cs typeface="Arial"/>
            </a:endParaRPr>
          </a:p>
          <a:p>
            <a:pPr lvl="1" marL="412750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dirty="0" sz="1800" spc="-135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(elements)</a:t>
            </a:r>
            <a:endParaRPr sz="1800">
              <a:latin typeface="Arial"/>
              <a:cs typeface="Arial"/>
            </a:endParaRPr>
          </a:p>
          <a:p>
            <a:pPr lvl="1" marL="412750" indent="-171450">
              <a:lnSpc>
                <a:spcPct val="100000"/>
              </a:lnSpc>
              <a:spcBef>
                <a:spcPts val="45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Length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2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Define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3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containing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both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items:</a:t>
            </a:r>
            <a:endParaRPr sz="2000">
              <a:latin typeface="Arial"/>
              <a:cs typeface="Arial"/>
            </a:endParaRPr>
          </a:p>
          <a:p>
            <a:pPr marL="241300" marR="328930">
              <a:lnSpc>
                <a:spcPts val="2090"/>
              </a:lnSpc>
              <a:spcBef>
                <a:spcPts val="124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r>
              <a:rPr dirty="0" sz="1800" spc="-5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ARRAY_SIZE</a:t>
            </a:r>
            <a:r>
              <a:rPr dirty="0" sz="1800" spc="-5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1800" spc="-5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1000;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r>
              <a:rPr dirty="0" sz="1800" spc="-6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listType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ts val="2125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87400" marR="191770">
              <a:lnSpc>
                <a:spcPts val="2180"/>
              </a:lnSpc>
              <a:spcBef>
                <a:spcPts val="30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dirty="0" sz="18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listElem[ARRAY_SIZE];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dirty="0" sz="1800" spc="-3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listLength;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ts val="2039"/>
              </a:lnSpc>
            </a:pPr>
            <a:r>
              <a:rPr dirty="0" sz="1800" spc="-25" b="1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7300" y="3864355"/>
            <a:ext cx="371157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589"/>
                </a:solidFill>
                <a:latin typeface="Courier New"/>
                <a:cs typeface="Courier New"/>
              </a:rPr>
              <a:t>//array</a:t>
            </a:r>
            <a:r>
              <a:rPr dirty="0" sz="1800" spc="-75" b="1">
                <a:solidFill>
                  <a:srgbClr val="00A589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589"/>
                </a:solidFill>
                <a:latin typeface="Courier New"/>
                <a:cs typeface="Courier New"/>
              </a:rPr>
              <a:t>containing</a:t>
            </a:r>
            <a:r>
              <a:rPr dirty="0" sz="1800" spc="-70" b="1">
                <a:solidFill>
                  <a:srgbClr val="00A589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589"/>
                </a:solidFill>
                <a:latin typeface="Courier New"/>
                <a:cs typeface="Courier New"/>
              </a:rPr>
              <a:t>the</a:t>
            </a:r>
            <a:r>
              <a:rPr dirty="0" sz="1800" spc="-70" b="1">
                <a:solidFill>
                  <a:srgbClr val="00A589"/>
                </a:solidFill>
                <a:latin typeface="Courier New"/>
                <a:cs typeface="Courier New"/>
              </a:rPr>
              <a:t> </a:t>
            </a:r>
            <a:r>
              <a:rPr dirty="0" sz="1800" spc="-20" b="1">
                <a:solidFill>
                  <a:srgbClr val="00A589"/>
                </a:solidFill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b="1">
                <a:solidFill>
                  <a:srgbClr val="00A589"/>
                </a:solidFill>
                <a:latin typeface="Courier New"/>
                <a:cs typeface="Courier New"/>
              </a:rPr>
              <a:t>//length</a:t>
            </a:r>
            <a:r>
              <a:rPr dirty="0" sz="1800" spc="-50" b="1">
                <a:solidFill>
                  <a:srgbClr val="00A589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589"/>
                </a:solidFill>
                <a:latin typeface="Courier New"/>
                <a:cs typeface="Courier New"/>
              </a:rPr>
              <a:t>of</a:t>
            </a:r>
            <a:r>
              <a:rPr dirty="0" sz="1800" spc="-50" b="1">
                <a:solidFill>
                  <a:srgbClr val="00A589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589"/>
                </a:solidFill>
                <a:latin typeface="Courier New"/>
                <a:cs typeface="Courier New"/>
              </a:rPr>
              <a:t>the</a:t>
            </a:r>
            <a:r>
              <a:rPr dirty="0" sz="1800" spc="-45" b="1">
                <a:solidFill>
                  <a:srgbClr val="00A589"/>
                </a:solidFill>
                <a:latin typeface="Courier New"/>
                <a:cs typeface="Courier New"/>
              </a:rPr>
              <a:t> </a:t>
            </a:r>
            <a:r>
              <a:rPr dirty="0" sz="1800" spc="-20" b="1">
                <a:solidFill>
                  <a:srgbClr val="00A589"/>
                </a:solidFill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0596" y="436371"/>
            <a:ext cx="34283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 within</a:t>
            </a:r>
            <a:r>
              <a:rPr dirty="0" spc="5"/>
              <a:t> </a:t>
            </a:r>
            <a:r>
              <a:rPr dirty="0" spc="-10"/>
              <a:t>Structure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9600" y="1866900"/>
            <a:ext cx="5232400" cy="312724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73955" y="436371"/>
            <a:ext cx="28143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Array of </a:t>
            </a:r>
            <a:r>
              <a:rPr dirty="0" sz="2800" spc="-1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1192" y="1676400"/>
            <a:ext cx="2769069" cy="33147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3355" y="94995"/>
            <a:ext cx="28143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 of </a:t>
            </a:r>
            <a:r>
              <a:rPr dirty="0" spc="-10"/>
              <a:t>Structure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334860"/>
            <a:ext cx="3498850" cy="418827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9811"/>
            <a:ext cx="1777364" cy="45529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56870" marR="5080" indent="-344805">
              <a:lnSpc>
                <a:spcPct val="101400"/>
              </a:lnSpc>
              <a:spcBef>
                <a:spcPts val="75"/>
              </a:spcBef>
            </a:pPr>
            <a:r>
              <a:rPr dirty="0" u="sng" sz="1400" spc="-10" b="1">
                <a:solidFill>
                  <a:srgbClr val="7F0055"/>
                </a:solidFill>
                <a:uFill>
                  <a:solidFill>
                    <a:srgbClr val="7F0055"/>
                  </a:solidFill>
                </a:uFill>
                <a:latin typeface="Helvetica"/>
                <a:cs typeface="Helvetica"/>
              </a:rPr>
              <a:t>#include</a:t>
            </a:r>
            <a:r>
              <a:rPr dirty="0" u="sng" sz="1400" spc="-10">
                <a:solidFill>
                  <a:srgbClr val="2A00FF"/>
                </a:solidFill>
                <a:uFill>
                  <a:solidFill>
                    <a:srgbClr val="7F0055"/>
                  </a:solidFill>
                </a:uFill>
                <a:latin typeface="Helvetica"/>
                <a:cs typeface="Helvetica"/>
              </a:rPr>
              <a:t>&lt;iostream.h&gt;</a:t>
            </a:r>
            <a:r>
              <a:rPr dirty="0" sz="1400" spc="-1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 b="1">
                <a:solidFill>
                  <a:srgbClr val="7F0055"/>
                </a:solidFill>
                <a:latin typeface="Helvetica"/>
                <a:cs typeface="Helvetica"/>
              </a:rPr>
              <a:t>struct</a:t>
            </a:r>
            <a:r>
              <a:rPr dirty="0" sz="1400" spc="-30" b="1">
                <a:solidFill>
                  <a:srgbClr val="7F0055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005032"/>
                </a:solidFill>
                <a:latin typeface="Helvetica"/>
                <a:cs typeface="Helvetica"/>
              </a:rPr>
              <a:t>Employee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9427" y="452627"/>
            <a:ext cx="1918335" cy="2156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dirty="0" sz="1400">
                <a:latin typeface="Helvetica"/>
                <a:cs typeface="Helvetica"/>
              </a:rPr>
              <a:t>{</a:t>
            </a:r>
            <a:endParaRPr sz="1400">
              <a:latin typeface="Helvetica"/>
              <a:cs typeface="Helvetica"/>
            </a:endParaRPr>
          </a:p>
          <a:p>
            <a:pPr marL="356870">
              <a:lnSpc>
                <a:spcPts val="1630"/>
              </a:lnSpc>
            </a:pPr>
            <a:r>
              <a:rPr dirty="0" sz="1400" b="1">
                <a:solidFill>
                  <a:srgbClr val="7F0055"/>
                </a:solidFill>
                <a:latin typeface="Helvetica"/>
                <a:cs typeface="Helvetica"/>
              </a:rPr>
              <a:t>int</a:t>
            </a:r>
            <a:r>
              <a:rPr dirty="0" sz="1400" spc="-20" b="1">
                <a:solidFill>
                  <a:srgbClr val="7F0055"/>
                </a:solidFill>
                <a:latin typeface="Helvetica"/>
                <a:cs typeface="Helvetica"/>
              </a:rPr>
              <a:t> </a:t>
            </a:r>
            <a:r>
              <a:rPr dirty="0" sz="1400" spc="-25">
                <a:solidFill>
                  <a:srgbClr val="0000C0"/>
                </a:solidFill>
                <a:latin typeface="Helvetica"/>
                <a:cs typeface="Helvetica"/>
              </a:rPr>
              <a:t>Id</a:t>
            </a:r>
            <a:r>
              <a:rPr dirty="0" sz="1400" spc="-25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7F0055"/>
                </a:solidFill>
                <a:latin typeface="Helvetica"/>
                <a:cs typeface="Helvetica"/>
              </a:rPr>
              <a:t>char</a:t>
            </a:r>
            <a:r>
              <a:rPr dirty="0" sz="1400" spc="-30" b="1">
                <a:solidFill>
                  <a:srgbClr val="7F0055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0000C0"/>
                </a:solidFill>
                <a:latin typeface="Helvetica"/>
                <a:cs typeface="Helvetica"/>
              </a:rPr>
              <a:t>Name</a:t>
            </a:r>
            <a:r>
              <a:rPr dirty="0" sz="1400" spc="-10">
                <a:latin typeface="Helvetica"/>
                <a:cs typeface="Helvetica"/>
              </a:rPr>
              <a:t>[25];</a:t>
            </a:r>
            <a:endParaRPr sz="1400">
              <a:latin typeface="Helvetica"/>
              <a:cs typeface="Helvetica"/>
            </a:endParaRPr>
          </a:p>
          <a:p>
            <a:pPr marL="356870">
              <a:lnSpc>
                <a:spcPct val="100000"/>
              </a:lnSpc>
              <a:spcBef>
                <a:spcPts val="20"/>
              </a:spcBef>
            </a:pPr>
            <a:r>
              <a:rPr dirty="0" sz="1400" spc="-10" b="1">
                <a:solidFill>
                  <a:srgbClr val="7F0055"/>
                </a:solidFill>
                <a:latin typeface="Helvetica"/>
                <a:cs typeface="Helvetica"/>
              </a:rPr>
              <a:t>int</a:t>
            </a:r>
            <a:r>
              <a:rPr dirty="0" sz="1400" spc="-80" b="1">
                <a:solidFill>
                  <a:srgbClr val="7F0055"/>
                </a:solidFill>
                <a:latin typeface="Helvetica"/>
                <a:cs typeface="Helvetica"/>
              </a:rPr>
              <a:t> </a:t>
            </a:r>
            <a:r>
              <a:rPr dirty="0" sz="1400" spc="-20">
                <a:solidFill>
                  <a:srgbClr val="0000C0"/>
                </a:solidFill>
                <a:latin typeface="Helvetica"/>
                <a:cs typeface="Helvetica"/>
              </a:rPr>
              <a:t>Age</a:t>
            </a:r>
            <a:r>
              <a:rPr dirty="0" sz="1400" spc="-20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7F0055"/>
                </a:solidFill>
                <a:latin typeface="Helvetica"/>
                <a:cs typeface="Helvetica"/>
              </a:rPr>
              <a:t>long</a:t>
            </a:r>
            <a:r>
              <a:rPr dirty="0" sz="1400" spc="-35" b="1">
                <a:solidFill>
                  <a:srgbClr val="7F0055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0000C0"/>
                </a:solidFill>
                <a:latin typeface="Helvetica"/>
                <a:cs typeface="Helvetica"/>
              </a:rPr>
              <a:t>Salary</a:t>
            </a:r>
            <a:r>
              <a:rPr dirty="0" sz="1400" spc="-10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ts val="1630"/>
              </a:lnSpc>
              <a:spcBef>
                <a:spcPts val="25"/>
              </a:spcBef>
            </a:pPr>
            <a:r>
              <a:rPr dirty="0" sz="1400" spc="-25">
                <a:latin typeface="Helvetica"/>
                <a:cs typeface="Helvetica"/>
              </a:rPr>
              <a:t>};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ts val="1630"/>
              </a:lnSpc>
            </a:pPr>
            <a:r>
              <a:rPr dirty="0" sz="1400" b="1">
                <a:solidFill>
                  <a:srgbClr val="7F0055"/>
                </a:solidFill>
                <a:latin typeface="Helvetica"/>
                <a:cs typeface="Helvetica"/>
              </a:rPr>
              <a:t>void</a:t>
            </a:r>
            <a:r>
              <a:rPr dirty="0" sz="1400" spc="-30" b="1">
                <a:solidFill>
                  <a:srgbClr val="7F0055"/>
                </a:solidFill>
                <a:latin typeface="Helvetica"/>
                <a:cs typeface="Helvetica"/>
              </a:rPr>
              <a:t> </a:t>
            </a:r>
            <a:r>
              <a:rPr dirty="0" sz="1400" spc="-10" b="1">
                <a:latin typeface="Helvetica"/>
                <a:cs typeface="Helvetica"/>
              </a:rPr>
              <a:t>main</a:t>
            </a:r>
            <a:r>
              <a:rPr dirty="0" sz="1400" spc="-10">
                <a:latin typeface="Helvetica"/>
                <a:cs typeface="Helvetica"/>
              </a:rPr>
              <a:t>()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Helvetica"/>
                <a:cs typeface="Helvetica"/>
              </a:rPr>
              <a:t>{</a:t>
            </a:r>
            <a:endParaRPr sz="1400">
              <a:latin typeface="Helvetica"/>
              <a:cs typeface="Helvetica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dirty="0" sz="1400" b="1">
                <a:solidFill>
                  <a:srgbClr val="7F0055"/>
                </a:solidFill>
                <a:latin typeface="Helvetica"/>
                <a:cs typeface="Helvetica"/>
              </a:rPr>
              <a:t>int</a:t>
            </a:r>
            <a:r>
              <a:rPr dirty="0" sz="1400" spc="-20" b="1">
                <a:solidFill>
                  <a:srgbClr val="7F0055"/>
                </a:solidFill>
                <a:latin typeface="Helvetica"/>
                <a:cs typeface="Helvetica"/>
              </a:rPr>
              <a:t> </a:t>
            </a:r>
            <a:r>
              <a:rPr dirty="0" sz="1400" spc="-25">
                <a:latin typeface="Helvetica"/>
                <a:cs typeface="Helvetica"/>
              </a:rPr>
              <a:t>i;</a:t>
            </a:r>
            <a:endParaRPr sz="1400">
              <a:latin typeface="Helvetica"/>
              <a:cs typeface="Helvetica"/>
            </a:endParaRPr>
          </a:p>
          <a:p>
            <a:pPr marL="35687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solidFill>
                  <a:srgbClr val="005032"/>
                </a:solidFill>
                <a:latin typeface="Helvetica"/>
                <a:cs typeface="Helvetica"/>
              </a:rPr>
              <a:t>Employee</a:t>
            </a:r>
            <a:r>
              <a:rPr dirty="0" sz="1400" spc="-20">
                <a:solidFill>
                  <a:srgbClr val="005032"/>
                </a:solidFill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Emp[</a:t>
            </a:r>
            <a:r>
              <a:rPr dirty="0" sz="1400" spc="-15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3</a:t>
            </a:r>
            <a:r>
              <a:rPr dirty="0" sz="1400" spc="-20">
                <a:latin typeface="Helvetica"/>
                <a:cs typeface="Helvetica"/>
              </a:rPr>
              <a:t> </a:t>
            </a:r>
            <a:r>
              <a:rPr dirty="0" sz="1400" spc="-25">
                <a:latin typeface="Helvetica"/>
                <a:cs typeface="Helvetica"/>
              </a:rPr>
              <a:t>];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34639" y="2369820"/>
            <a:ext cx="1178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6165" algn="l"/>
              </a:tabLst>
            </a:pPr>
            <a:r>
              <a:rPr dirty="0" sz="1400" spc="-10">
                <a:solidFill>
                  <a:srgbClr val="3F7F5F"/>
                </a:solidFill>
                <a:latin typeface="Helvetica"/>
                <a:cs typeface="Helvetica"/>
              </a:rPr>
              <a:t>//Statement</a:t>
            </a:r>
            <a:r>
              <a:rPr dirty="0" sz="1400">
                <a:solidFill>
                  <a:srgbClr val="3F7F5F"/>
                </a:solidFill>
                <a:latin typeface="Helvetica"/>
                <a:cs typeface="Helvetica"/>
              </a:rPr>
              <a:t>	</a:t>
            </a:r>
            <a:r>
              <a:rPr dirty="0" sz="1400" spc="-50">
                <a:solidFill>
                  <a:srgbClr val="3F7F5F"/>
                </a:solidFill>
                <a:latin typeface="Helvetica"/>
                <a:cs typeface="Helvetica"/>
              </a:rPr>
              <a:t>1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3914" y="2787396"/>
            <a:ext cx="4138295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7F0055"/>
                </a:solidFill>
                <a:latin typeface="Helvetica"/>
                <a:cs typeface="Helvetica"/>
              </a:rPr>
              <a:t>for</a:t>
            </a:r>
            <a:r>
              <a:rPr dirty="0" sz="1400" spc="-10">
                <a:latin typeface="Helvetica"/>
                <a:cs typeface="Helvetica"/>
              </a:rPr>
              <a:t>(i=0;i&lt;3;i++)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Helvetica"/>
                <a:cs typeface="Helvetica"/>
              </a:rPr>
              <a:t>{</a:t>
            </a:r>
            <a:endParaRPr sz="1400">
              <a:latin typeface="Helvetica"/>
              <a:cs typeface="Helvetica"/>
            </a:endParaRPr>
          </a:p>
          <a:p>
            <a:pPr marL="307975" marR="105410" indent="-295275">
              <a:lnSpc>
                <a:spcPct val="101400"/>
              </a:lnSpc>
              <a:spcBef>
                <a:spcPts val="5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cout</a:t>
            </a:r>
            <a:r>
              <a:rPr dirty="0" sz="1400" spc="-25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20"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"\nEnter</a:t>
            </a:r>
            <a:r>
              <a:rPr dirty="0" sz="1400" spc="-1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details</a:t>
            </a:r>
            <a:r>
              <a:rPr dirty="0" sz="1400" spc="-1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of</a:t>
            </a:r>
            <a:r>
              <a:rPr dirty="0" sz="1400" spc="-1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</a:t>
            </a:r>
            <a:r>
              <a:rPr dirty="0" sz="1400" spc="-1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20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i+1</a:t>
            </a:r>
            <a:r>
              <a:rPr dirty="0" sz="1400" spc="-15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20"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</a:t>
            </a:r>
            <a:r>
              <a:rPr dirty="0" sz="1400" spc="-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2A00FF"/>
                </a:solidFill>
                <a:latin typeface="Helvetica"/>
                <a:cs typeface="Helvetica"/>
              </a:rPr>
              <a:t>Employee"</a:t>
            </a:r>
            <a:r>
              <a:rPr dirty="0" sz="1400" spc="-10">
                <a:latin typeface="Helvetica"/>
                <a:cs typeface="Helvetica"/>
              </a:rPr>
              <a:t>;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cout</a:t>
            </a:r>
            <a:r>
              <a:rPr dirty="0" sz="1400" spc="-30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20"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"\n\tEnter</a:t>
            </a:r>
            <a:r>
              <a:rPr dirty="0" sz="1400" spc="-2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Employee</a:t>
            </a:r>
            <a:r>
              <a:rPr dirty="0" sz="1400" spc="-1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Id</a:t>
            </a:r>
            <a:r>
              <a:rPr dirty="0" sz="1400" spc="-2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:</a:t>
            </a:r>
            <a:r>
              <a:rPr dirty="0" sz="1400" spc="-1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 spc="-25">
                <a:solidFill>
                  <a:srgbClr val="2A00FF"/>
                </a:solidFill>
                <a:latin typeface="Helvetica"/>
                <a:cs typeface="Helvetica"/>
              </a:rPr>
              <a:t>"</a:t>
            </a:r>
            <a:r>
              <a:rPr dirty="0" sz="1400" spc="-25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307975">
              <a:lnSpc>
                <a:spcPts val="1630"/>
              </a:lnSpc>
              <a:spcBef>
                <a:spcPts val="20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cin</a:t>
            </a:r>
            <a:r>
              <a:rPr dirty="0" sz="1400" spc="-15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&gt;&gt;</a:t>
            </a:r>
            <a:r>
              <a:rPr dirty="0" sz="1400" spc="-10">
                <a:latin typeface="Helvetica"/>
                <a:cs typeface="Helvetica"/>
              </a:rPr>
              <a:t> Emp[i].</a:t>
            </a:r>
            <a:r>
              <a:rPr dirty="0" sz="1400" spc="-10">
                <a:solidFill>
                  <a:srgbClr val="0000C0"/>
                </a:solidFill>
                <a:latin typeface="Helvetica"/>
                <a:cs typeface="Helvetica"/>
              </a:rPr>
              <a:t>Id</a:t>
            </a:r>
            <a:r>
              <a:rPr dirty="0" sz="1400" spc="-10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307975">
              <a:lnSpc>
                <a:spcPts val="1630"/>
              </a:lnSpc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cout</a:t>
            </a:r>
            <a:r>
              <a:rPr dirty="0" sz="1400" spc="-30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25"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"\n\tEnter</a:t>
            </a:r>
            <a:r>
              <a:rPr dirty="0" sz="1400" spc="-2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Employee</a:t>
            </a:r>
            <a:r>
              <a:rPr dirty="0" sz="1400" spc="-2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Name</a:t>
            </a:r>
            <a:r>
              <a:rPr dirty="0" sz="1400" spc="-2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:</a:t>
            </a:r>
            <a:r>
              <a:rPr dirty="0" sz="1400" spc="-1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 spc="-25">
                <a:solidFill>
                  <a:srgbClr val="2A00FF"/>
                </a:solidFill>
                <a:latin typeface="Helvetica"/>
                <a:cs typeface="Helvetica"/>
              </a:rPr>
              <a:t>"</a:t>
            </a:r>
            <a:r>
              <a:rPr dirty="0" sz="1400" spc="-25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307975">
              <a:lnSpc>
                <a:spcPct val="100000"/>
              </a:lnSpc>
              <a:spcBef>
                <a:spcPts val="25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cin</a:t>
            </a:r>
            <a:r>
              <a:rPr dirty="0" sz="1400" spc="-15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&gt;&gt;</a:t>
            </a:r>
            <a:r>
              <a:rPr dirty="0" sz="1400" spc="-10">
                <a:latin typeface="Helvetica"/>
                <a:cs typeface="Helvetica"/>
              </a:rPr>
              <a:t> Emp[i].</a:t>
            </a:r>
            <a:r>
              <a:rPr dirty="0" sz="1400" spc="-10">
                <a:solidFill>
                  <a:srgbClr val="0000C0"/>
                </a:solidFill>
                <a:latin typeface="Helvetica"/>
                <a:cs typeface="Helvetica"/>
              </a:rPr>
              <a:t>Name</a:t>
            </a:r>
            <a:r>
              <a:rPr dirty="0" sz="1400" spc="-10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307975" marR="1043940" indent="-49530">
              <a:lnSpc>
                <a:spcPct val="101400"/>
              </a:lnSpc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cout</a:t>
            </a:r>
            <a:r>
              <a:rPr dirty="0" sz="1400" spc="-15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10"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"\n\tEnter</a:t>
            </a:r>
            <a:r>
              <a:rPr dirty="0" sz="1400" spc="-10">
                <a:solidFill>
                  <a:srgbClr val="2A00FF"/>
                </a:solidFill>
                <a:latin typeface="Helvetica"/>
                <a:cs typeface="Helvetica"/>
              </a:rPr>
              <a:t> Employee</a:t>
            </a:r>
            <a:r>
              <a:rPr dirty="0" sz="1400" spc="-8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Age</a:t>
            </a:r>
            <a:r>
              <a:rPr dirty="0" sz="1400" spc="-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: </a:t>
            </a:r>
            <a:r>
              <a:rPr dirty="0" sz="1400" spc="-25">
                <a:solidFill>
                  <a:srgbClr val="2A00FF"/>
                </a:solidFill>
                <a:latin typeface="Helvetica"/>
                <a:cs typeface="Helvetica"/>
              </a:rPr>
              <a:t>"</a:t>
            </a:r>
            <a:r>
              <a:rPr dirty="0" sz="1400" spc="-25">
                <a:latin typeface="Helvetica"/>
                <a:cs typeface="Helvetica"/>
              </a:rPr>
              <a:t>;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cin</a:t>
            </a:r>
            <a:r>
              <a:rPr dirty="0" sz="1400" spc="-15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&gt;&gt;</a:t>
            </a:r>
            <a:r>
              <a:rPr dirty="0" sz="1400" spc="-10">
                <a:latin typeface="Helvetica"/>
                <a:cs typeface="Helvetica"/>
              </a:rPr>
              <a:t> Emp[i].</a:t>
            </a:r>
            <a:r>
              <a:rPr dirty="0" sz="1400" spc="-10">
                <a:solidFill>
                  <a:srgbClr val="0000C0"/>
                </a:solidFill>
                <a:latin typeface="Helvetica"/>
                <a:cs typeface="Helvetica"/>
              </a:rPr>
              <a:t>Age</a:t>
            </a:r>
            <a:r>
              <a:rPr dirty="0" sz="1400" spc="-10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307975" marR="797560">
              <a:lnSpc>
                <a:spcPts val="1580"/>
              </a:lnSpc>
              <a:spcBef>
                <a:spcPts val="160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cout</a:t>
            </a:r>
            <a:r>
              <a:rPr dirty="0" sz="1400" spc="-30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25"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"\n\tEnter</a:t>
            </a:r>
            <a:r>
              <a:rPr dirty="0" sz="1400" spc="-2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Employee</a:t>
            </a:r>
            <a:r>
              <a:rPr dirty="0" sz="1400" spc="-2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Salary</a:t>
            </a:r>
            <a:r>
              <a:rPr dirty="0" sz="1400" spc="-20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:</a:t>
            </a:r>
            <a:r>
              <a:rPr dirty="0" sz="1400" spc="-1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 spc="-25">
                <a:solidFill>
                  <a:srgbClr val="2A00FF"/>
                </a:solidFill>
                <a:latin typeface="Helvetica"/>
                <a:cs typeface="Helvetica"/>
              </a:rPr>
              <a:t>"</a:t>
            </a:r>
            <a:r>
              <a:rPr dirty="0" sz="1400" spc="-25">
                <a:latin typeface="Helvetica"/>
                <a:cs typeface="Helvetica"/>
              </a:rPr>
              <a:t>;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cin</a:t>
            </a:r>
            <a:r>
              <a:rPr dirty="0" sz="1400" spc="-15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&gt;&gt;</a:t>
            </a:r>
            <a:r>
              <a:rPr dirty="0" sz="1400" spc="-10">
                <a:latin typeface="Helvetica"/>
                <a:cs typeface="Helvetica"/>
              </a:rPr>
              <a:t> Emp[i].</a:t>
            </a:r>
            <a:r>
              <a:rPr dirty="0" sz="1400" spc="-10">
                <a:solidFill>
                  <a:srgbClr val="0000C0"/>
                </a:solidFill>
                <a:latin typeface="Helvetica"/>
                <a:cs typeface="Helvetica"/>
              </a:rPr>
              <a:t>Salary</a:t>
            </a:r>
            <a:r>
              <a:rPr dirty="0" sz="1400" spc="-10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ts val="1670"/>
              </a:lnSpc>
            </a:pPr>
            <a:r>
              <a:rPr dirty="0" sz="1400">
                <a:latin typeface="Helvetica"/>
                <a:cs typeface="Helvetica"/>
              </a:rPr>
              <a:t>}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cout</a:t>
            </a:r>
            <a:r>
              <a:rPr dirty="0" sz="1400" spc="-20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20"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"\nDetails</a:t>
            </a:r>
            <a:r>
              <a:rPr dirty="0" sz="1400" spc="-1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of</a:t>
            </a:r>
            <a:r>
              <a:rPr dirty="0" sz="1400" spc="-15">
                <a:solidFill>
                  <a:srgbClr val="2A00FF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2A00FF"/>
                </a:solidFill>
                <a:latin typeface="Helvetica"/>
                <a:cs typeface="Helvetica"/>
              </a:rPr>
              <a:t>Employees"</a:t>
            </a:r>
            <a:r>
              <a:rPr dirty="0" sz="1400" spc="-10">
                <a:latin typeface="Helvetica"/>
                <a:cs typeface="Helvetica"/>
              </a:rPr>
              <a:t>;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10" b="1">
                <a:solidFill>
                  <a:srgbClr val="7F0055"/>
                </a:solidFill>
                <a:latin typeface="Helvetica"/>
                <a:cs typeface="Helvetica"/>
              </a:rPr>
              <a:t>for</a:t>
            </a:r>
            <a:r>
              <a:rPr dirty="0" sz="1400" spc="-10">
                <a:latin typeface="Helvetica"/>
                <a:cs typeface="Helvetica"/>
              </a:rPr>
              <a:t>(i=0;i&lt;3;i++)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ts val="1630"/>
              </a:lnSpc>
              <a:spcBef>
                <a:spcPts val="25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cout</a:t>
            </a:r>
            <a:r>
              <a:rPr dirty="0" sz="1400" spc="-40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30"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"\n"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30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Emp[i].</a:t>
            </a:r>
            <a:r>
              <a:rPr dirty="0" sz="1400">
                <a:solidFill>
                  <a:srgbClr val="0000C0"/>
                </a:solidFill>
                <a:latin typeface="Helvetica"/>
                <a:cs typeface="Helvetica"/>
              </a:rPr>
              <a:t>Id</a:t>
            </a:r>
            <a:r>
              <a:rPr dirty="0" sz="1400" spc="-30">
                <a:solidFill>
                  <a:srgbClr val="0000C0"/>
                </a:solidFill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"\t"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30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Emp[i].</a:t>
            </a:r>
            <a:r>
              <a:rPr dirty="0" sz="1400">
                <a:solidFill>
                  <a:srgbClr val="0000C0"/>
                </a:solidFill>
                <a:latin typeface="Helvetica"/>
                <a:cs typeface="Helvetica"/>
              </a:rPr>
              <a:t>Name</a:t>
            </a:r>
            <a:r>
              <a:rPr dirty="0" sz="1400" spc="-25">
                <a:solidFill>
                  <a:srgbClr val="0000C0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latin typeface="Helvetica"/>
                <a:cs typeface="Helvetica"/>
              </a:rPr>
              <a:t>&lt;&lt;</a:t>
            </a:r>
            <a:r>
              <a:rPr dirty="0" sz="1400" spc="-10">
                <a:solidFill>
                  <a:srgbClr val="2A00FF"/>
                </a:solidFill>
                <a:latin typeface="Helvetica"/>
                <a:cs typeface="Helvetica"/>
              </a:rPr>
              <a:t>"\t"</a:t>
            </a:r>
            <a:endParaRPr sz="1400">
              <a:latin typeface="Helvetica"/>
              <a:cs typeface="Helvetica"/>
            </a:endParaRPr>
          </a:p>
          <a:p>
            <a:pPr marL="455295">
              <a:lnSpc>
                <a:spcPts val="1630"/>
              </a:lnSpc>
              <a:tabLst>
                <a:tab pos="3814445" algn="l"/>
              </a:tabLst>
            </a:pP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35"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Emp[i].</a:t>
            </a:r>
            <a:r>
              <a:rPr dirty="0" sz="1400">
                <a:solidFill>
                  <a:srgbClr val="0000C0"/>
                </a:solidFill>
                <a:latin typeface="Helvetica"/>
                <a:cs typeface="Helvetica"/>
              </a:rPr>
              <a:t>Age</a:t>
            </a:r>
            <a:r>
              <a:rPr dirty="0" sz="1400" spc="-30">
                <a:solidFill>
                  <a:srgbClr val="0000C0"/>
                </a:solidFill>
                <a:latin typeface="Helvetica"/>
                <a:cs typeface="Helvetica"/>
              </a:rPr>
              <a:t> 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>
                <a:solidFill>
                  <a:srgbClr val="2A00FF"/>
                </a:solidFill>
                <a:latin typeface="Helvetica"/>
                <a:cs typeface="Helvetica"/>
              </a:rPr>
              <a:t>"\t"</a:t>
            </a:r>
            <a:r>
              <a:rPr dirty="0" sz="1400">
                <a:latin typeface="Helvetica"/>
                <a:cs typeface="Helvetica"/>
              </a:rPr>
              <a:t>&lt;&lt;</a:t>
            </a:r>
            <a:r>
              <a:rPr dirty="0" sz="1400" spc="-30">
                <a:latin typeface="Helvetica"/>
                <a:cs typeface="Helvetica"/>
              </a:rPr>
              <a:t> </a:t>
            </a:r>
            <a:r>
              <a:rPr dirty="0" sz="1400" spc="-10">
                <a:latin typeface="Helvetica"/>
                <a:cs typeface="Helvetica"/>
              </a:rPr>
              <a:t>Emp[i].</a:t>
            </a:r>
            <a:r>
              <a:rPr dirty="0" sz="1400" spc="-10">
                <a:solidFill>
                  <a:srgbClr val="0000C0"/>
                </a:solidFill>
                <a:latin typeface="Helvetica"/>
                <a:cs typeface="Helvetica"/>
              </a:rPr>
              <a:t>Salary</a:t>
            </a:r>
            <a:r>
              <a:rPr dirty="0" sz="1400" spc="-10">
                <a:latin typeface="Helvetica"/>
                <a:cs typeface="Helvetica"/>
              </a:rPr>
              <a:t>;</a:t>
            </a:r>
            <a:r>
              <a:rPr dirty="0" sz="1400">
                <a:latin typeface="Helvetica"/>
                <a:cs typeface="Helvetica"/>
              </a:rPr>
              <a:t>	</a:t>
            </a:r>
            <a:r>
              <a:rPr dirty="0" sz="1400" spc="-50">
                <a:latin typeface="Helvetica"/>
                <a:cs typeface="Helvetica"/>
              </a:rPr>
              <a:t>}</a:t>
            </a:r>
            <a:endParaRPr sz="1400">
              <a:latin typeface="Helvetica"/>
              <a:cs typeface="Helvetic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3617" y="533400"/>
            <a:ext cx="3550556" cy="57911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393355" y="94995"/>
            <a:ext cx="28143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Array of </a:t>
            </a:r>
            <a:r>
              <a:rPr dirty="0" sz="2800" spc="-1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/>
              <a:t>Array within</a:t>
            </a:r>
            <a:r>
              <a:rPr dirty="0" spc="5"/>
              <a:t> </a:t>
            </a:r>
            <a:r>
              <a:rPr dirty="0" spc="-10"/>
              <a:t>Structure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1866900"/>
            <a:ext cx="5232400" cy="31242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66" y="203200"/>
            <a:ext cx="12065000" cy="6638290"/>
            <a:chOff x="33866" y="203200"/>
            <a:chExt cx="12065000" cy="66382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03200"/>
              <a:ext cx="6413500" cy="64515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199" y="1511300"/>
              <a:ext cx="3632200" cy="3835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/>
              <a:t>Array within</a:t>
            </a:r>
            <a:r>
              <a:rPr dirty="0" spc="5"/>
              <a:t> </a:t>
            </a:r>
            <a:r>
              <a:rPr dirty="0" spc="-10"/>
              <a:t>Structure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04800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50">
                <a:solidFill>
                  <a:srgbClr val="055C91"/>
                </a:solidFill>
              </a:rPr>
              <a:t>Arrays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5">
                <a:solidFill>
                  <a:srgbClr val="055C91"/>
                </a:solidFill>
              </a:rPr>
              <a:t>in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4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40">
                <a:solidFill>
                  <a:srgbClr val="055C91"/>
                </a:solidFill>
              </a:rPr>
              <a:t>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(2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000" y="1933575"/>
            <a:ext cx="6379200" cy="22535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962779" y="4219955"/>
            <a:ext cx="29235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80" b="1">
                <a:solidFill>
                  <a:srgbClr val="6A6466"/>
                </a:solidFill>
                <a:latin typeface="Arial"/>
                <a:cs typeface="Arial"/>
              </a:rPr>
              <a:t>FIGURE</a:t>
            </a:r>
            <a:r>
              <a:rPr dirty="0" sz="1400" spc="-45" b="1">
                <a:solidFill>
                  <a:srgbClr val="6A6466"/>
                </a:solidFill>
                <a:latin typeface="Arial"/>
                <a:cs typeface="Arial"/>
              </a:rPr>
              <a:t> </a:t>
            </a:r>
            <a:r>
              <a:rPr dirty="0" sz="1400" spc="-65" b="1">
                <a:solidFill>
                  <a:srgbClr val="6A6466"/>
                </a:solidFill>
                <a:latin typeface="Arial"/>
                <a:cs typeface="Arial"/>
              </a:rPr>
              <a:t>9-</a:t>
            </a:r>
            <a:r>
              <a:rPr dirty="0" sz="1400" spc="-80" b="1">
                <a:solidFill>
                  <a:srgbClr val="6A6466"/>
                </a:solidFill>
                <a:latin typeface="Arial"/>
                <a:cs typeface="Arial"/>
              </a:rPr>
              <a:t>5</a:t>
            </a:r>
            <a:r>
              <a:rPr dirty="0" sz="1400" spc="-45" b="1">
                <a:solidFill>
                  <a:srgbClr val="6A646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6A6466"/>
                </a:solidFill>
                <a:latin typeface="Courier New"/>
                <a:cs typeface="Courier New"/>
              </a:rPr>
              <a:t>struct</a:t>
            </a:r>
            <a:r>
              <a:rPr dirty="0" sz="1400" spc="-500" b="1">
                <a:solidFill>
                  <a:srgbClr val="6A6466"/>
                </a:solidFill>
                <a:latin typeface="Courier New"/>
                <a:cs typeface="Courier New"/>
              </a:rPr>
              <a:t> </a:t>
            </a:r>
            <a:r>
              <a:rPr dirty="0" sz="1400" spc="-55">
                <a:solidFill>
                  <a:srgbClr val="6A6466"/>
                </a:solidFill>
                <a:latin typeface="Arial"/>
                <a:cs typeface="Arial"/>
              </a:rPr>
              <a:t>variable</a:t>
            </a:r>
            <a:r>
              <a:rPr dirty="0" sz="1400" spc="-45">
                <a:solidFill>
                  <a:srgbClr val="6A646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6A6466"/>
                </a:solidFill>
                <a:latin typeface="Courier New"/>
                <a:cs typeface="Courier New"/>
              </a:rPr>
              <a:t>intList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04800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50">
                <a:solidFill>
                  <a:srgbClr val="055C91"/>
                </a:solidFill>
              </a:rPr>
              <a:t>Arrays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5">
                <a:solidFill>
                  <a:srgbClr val="055C91"/>
                </a:solidFill>
              </a:rPr>
              <a:t>in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4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40">
                <a:solidFill>
                  <a:srgbClr val="055C91"/>
                </a:solidFill>
              </a:rPr>
              <a:t>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(3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501140"/>
            <a:ext cx="8040370" cy="6108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84150" marR="5080" indent="-171450">
              <a:lnSpc>
                <a:spcPts val="2210"/>
              </a:lnSpc>
              <a:spcBef>
                <a:spcPts val="3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Consider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statements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refer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figure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below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showing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results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execution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statements: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085975" y="2199318"/>
          <a:ext cx="4842510" cy="130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0765"/>
                <a:gridCol w="1023619"/>
                <a:gridCol w="236854"/>
              </a:tblGrid>
              <a:tr h="25590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intList.listLength</a:t>
                      </a:r>
                      <a:r>
                        <a:rPr dirty="0" sz="1800" spc="-1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3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ts val="1860"/>
                        </a:lnSpc>
                      </a:pPr>
                      <a:r>
                        <a:rPr dirty="0" sz="1800" spc="-1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//Line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0350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intList.listElem[0]</a:t>
                      </a:r>
                      <a:r>
                        <a:rPr dirty="0" sz="1800" spc="-10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0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12;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ts val="1835"/>
                        </a:lnSpc>
                      </a:pPr>
                      <a:r>
                        <a:rPr dirty="0" sz="1800" spc="-1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//Line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35"/>
                        </a:lnSpc>
                      </a:pPr>
                      <a:r>
                        <a:rPr dirty="0" sz="180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0350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dirty="0" sz="1800" spc="-1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intList.listLength++;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ts val="1895"/>
                        </a:lnSpc>
                      </a:pPr>
                      <a:r>
                        <a:rPr dirty="0" sz="1800" spc="-1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//Line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95"/>
                        </a:lnSpc>
                      </a:pPr>
                      <a:r>
                        <a:rPr dirty="0" sz="180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0350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intList.listElem[1]</a:t>
                      </a:r>
                      <a:r>
                        <a:rPr dirty="0" sz="1800" spc="-10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0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37;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ts val="1835"/>
                        </a:lnSpc>
                      </a:pPr>
                      <a:r>
                        <a:rPr dirty="0" sz="1800" spc="-1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//Line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35"/>
                        </a:lnSpc>
                      </a:pPr>
                      <a:r>
                        <a:rPr dirty="0" sz="180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3525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dirty="0" sz="1800" spc="-1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intList.listLength++;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ts val="1895"/>
                        </a:lnSpc>
                      </a:pPr>
                      <a:r>
                        <a:rPr dirty="0" sz="1800" spc="-1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//Line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95"/>
                        </a:lnSpc>
                      </a:pPr>
                      <a:r>
                        <a:rPr dirty="0" sz="1800" b="1">
                          <a:solidFill>
                            <a:srgbClr val="00A58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7199" y="3657600"/>
            <a:ext cx="6372000" cy="24479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094100" y="4579620"/>
            <a:ext cx="1628775" cy="8483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ct val="95200"/>
              </a:lnSpc>
              <a:spcBef>
                <a:spcPts val="180"/>
              </a:spcBef>
            </a:pPr>
            <a:r>
              <a:rPr dirty="0" sz="1400" spc="-180" b="1">
                <a:solidFill>
                  <a:srgbClr val="404040"/>
                </a:solidFill>
                <a:latin typeface="Arial"/>
                <a:cs typeface="Arial"/>
              </a:rPr>
              <a:t>FIGURE</a:t>
            </a:r>
            <a:r>
              <a:rPr dirty="0" sz="14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65" b="1">
                <a:solidFill>
                  <a:srgbClr val="404040"/>
                </a:solidFill>
                <a:latin typeface="Arial"/>
                <a:cs typeface="Arial"/>
              </a:rPr>
              <a:t>9-</a:t>
            </a:r>
            <a:r>
              <a:rPr dirty="0" sz="1400" spc="-80" b="1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14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Courier New"/>
                <a:cs typeface="Courier New"/>
              </a:rPr>
              <a:t>intList </a:t>
            </a:r>
            <a:r>
              <a:rPr dirty="0" sz="1400" spc="-2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dirty="0" sz="14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4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Arial"/>
                <a:cs typeface="Arial"/>
              </a:rPr>
              <a:t>statements </a:t>
            </a:r>
            <a:r>
              <a:rPr dirty="0" sz="1400" spc="-3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4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100">
                <a:solidFill>
                  <a:srgbClr val="404040"/>
                </a:solidFill>
                <a:latin typeface="Arial"/>
                <a:cs typeface="Arial"/>
              </a:rPr>
              <a:t>Lines</a:t>
            </a:r>
            <a:r>
              <a:rPr dirty="0" sz="14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8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14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dirty="0" sz="14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404040"/>
                </a:solidFill>
                <a:latin typeface="Arial"/>
                <a:cs typeface="Arial"/>
              </a:rPr>
              <a:t>5 </a:t>
            </a:r>
            <a:r>
              <a:rPr dirty="0" sz="1400" spc="-10">
                <a:solidFill>
                  <a:srgbClr val="404040"/>
                </a:solidFill>
                <a:latin typeface="Arial"/>
                <a:cs typeface="Arial"/>
              </a:rPr>
              <a:t>execute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04736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40">
                <a:solidFill>
                  <a:srgbClr val="055C91"/>
                </a:solidFill>
              </a:rPr>
              <a:t>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in</a:t>
            </a:r>
            <a:r>
              <a:rPr dirty="0" sz="2200" spc="-114">
                <a:solidFill>
                  <a:srgbClr val="055C91"/>
                </a:solidFill>
              </a:rPr>
              <a:t> </a:t>
            </a:r>
            <a:r>
              <a:rPr dirty="0" sz="2200" spc="-150">
                <a:solidFill>
                  <a:srgbClr val="055C91"/>
                </a:solidFill>
              </a:rPr>
              <a:t>Arrays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(1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2)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361158"/>
            <a:ext cx="9061450" cy="445198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090"/>
              </a:lnSpc>
              <a:spcBef>
                <a:spcPts val="995"/>
              </a:spcBef>
            </a:pP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1800" spc="-6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employeeType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ts val="2050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87400">
              <a:lnSpc>
                <a:spcPts val="2039"/>
              </a:lnSpc>
            </a:pPr>
            <a:r>
              <a:rPr dirty="0" sz="1800" b="1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dirty="0" sz="1800" spc="-75" b="1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B050"/>
                </a:solidFill>
                <a:latin typeface="Courier New"/>
                <a:cs typeface="Courier New"/>
              </a:rPr>
              <a:t>employee</a:t>
            </a:r>
            <a:r>
              <a:rPr dirty="0" sz="1800" spc="-70" b="1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B050"/>
                </a:solidFill>
                <a:latin typeface="Courier New"/>
                <a:cs typeface="Courier New"/>
              </a:rPr>
              <a:t>members</a:t>
            </a:r>
            <a:r>
              <a:rPr dirty="0" sz="1800" spc="-75" b="1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B050"/>
                </a:solidFill>
                <a:latin typeface="Courier New"/>
                <a:cs typeface="Courier New"/>
              </a:rPr>
              <a:t>components</a:t>
            </a:r>
            <a:r>
              <a:rPr dirty="0" sz="1800" spc="-70" b="1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B050"/>
                </a:solidFill>
                <a:latin typeface="Courier New"/>
                <a:cs typeface="Courier New"/>
              </a:rPr>
              <a:t>stuff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ts val="2075"/>
              </a:lnSpc>
            </a:pPr>
            <a:r>
              <a:rPr dirty="0" sz="1800" spc="-25" b="1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ourier New"/>
              <a:cs typeface="Courier New"/>
            </a:endParaRPr>
          </a:p>
          <a:p>
            <a:pPr marL="316801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First,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let’s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define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employee’s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record: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3168015" marR="5080">
              <a:lnSpc>
                <a:spcPct val="100400"/>
              </a:lnSpc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employee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following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members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(components): </a:t>
            </a:r>
            <a:r>
              <a:rPr dirty="0" sz="1800">
                <a:latin typeface="Arial"/>
                <a:cs typeface="Arial"/>
              </a:rPr>
              <a:t>first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name,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name,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personal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ID,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department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ID,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yearly salary,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monthly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salary,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year-to-</a:t>
            </a:r>
            <a:r>
              <a:rPr dirty="0" sz="1800">
                <a:latin typeface="Arial"/>
                <a:cs typeface="Arial"/>
              </a:rPr>
              <a:t>date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paid,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monthly bonus.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316801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Give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try,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string,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double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04736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dirty="0" sz="2200" spc="-40">
                <a:solidFill>
                  <a:srgbClr val="055C91"/>
                </a:solidFill>
              </a:rPr>
              <a:t>s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in</a:t>
            </a:r>
            <a:r>
              <a:rPr dirty="0" sz="2200" spc="-114">
                <a:solidFill>
                  <a:srgbClr val="055C91"/>
                </a:solidFill>
              </a:rPr>
              <a:t> </a:t>
            </a:r>
            <a:r>
              <a:rPr dirty="0" sz="2200" spc="-150">
                <a:solidFill>
                  <a:srgbClr val="055C91"/>
                </a:solidFill>
              </a:rPr>
              <a:t>Arrays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100">
                <a:solidFill>
                  <a:srgbClr val="055C91"/>
                </a:solidFill>
              </a:rPr>
              <a:t>(1</a:t>
            </a:r>
            <a:r>
              <a:rPr dirty="0" sz="2200" spc="-11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5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2)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361158"/>
            <a:ext cx="3804920" cy="347408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090"/>
              </a:lnSpc>
              <a:spcBef>
                <a:spcPts val="995"/>
              </a:spcBef>
            </a:pP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1800" spc="-6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employeeType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ts val="2050"/>
              </a:lnSpc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87400" marR="278130">
              <a:lnSpc>
                <a:spcPct val="95300"/>
              </a:lnSpc>
              <a:spcBef>
                <a:spcPts val="65"/>
              </a:spcBef>
            </a:pP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dirty="0" sz="1800" spc="-6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firstName;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dirty="0" sz="1800" spc="-6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lastName;</a:t>
            </a:r>
            <a:r>
              <a:rPr dirty="0" sz="1800" spc="50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int</a:t>
            </a:r>
            <a:r>
              <a:rPr dirty="0" sz="1800" spc="-3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personID;</a:t>
            </a:r>
            <a:r>
              <a:rPr dirty="0" sz="1800" spc="50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dirty="0" sz="1800" spc="-60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deptID; </a:t>
            </a: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double</a:t>
            </a:r>
            <a:r>
              <a:rPr dirty="0" sz="1800" spc="-6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yearlySalary; </a:t>
            </a: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double</a:t>
            </a:r>
            <a:r>
              <a:rPr dirty="0" sz="1800" spc="-6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monthlySalary</a:t>
            </a:r>
            <a:endParaRPr sz="1800">
              <a:latin typeface="Courier New"/>
              <a:cs typeface="Courier New"/>
            </a:endParaRPr>
          </a:p>
          <a:p>
            <a:pPr marL="787400">
              <a:lnSpc>
                <a:spcPts val="1980"/>
              </a:lnSpc>
            </a:pP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double</a:t>
            </a:r>
            <a:r>
              <a:rPr dirty="0" sz="1800" spc="-6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yearToDatePaid;</a:t>
            </a:r>
            <a:endParaRPr sz="1800">
              <a:latin typeface="Courier New"/>
              <a:cs typeface="Courier New"/>
            </a:endParaRPr>
          </a:p>
          <a:p>
            <a:pPr marL="787400">
              <a:lnSpc>
                <a:spcPts val="2039"/>
              </a:lnSpc>
            </a:pPr>
            <a:r>
              <a:rPr dirty="0" sz="1800" b="1">
                <a:solidFill>
                  <a:srgbClr val="638DAD"/>
                </a:solidFill>
                <a:latin typeface="Courier New"/>
                <a:cs typeface="Courier New"/>
              </a:rPr>
              <a:t>double</a:t>
            </a:r>
            <a:r>
              <a:rPr dirty="0" sz="1800" spc="-65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ourier New"/>
                <a:cs typeface="Courier New"/>
              </a:rPr>
              <a:t>monthlyBonus;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ts val="2075"/>
              </a:lnSpc>
            </a:pPr>
            <a:r>
              <a:rPr dirty="0" sz="1800" spc="-25" b="1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81" y="125476"/>
            <a:ext cx="268732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60">
                <a:solidFill>
                  <a:srgbClr val="055C91"/>
                </a:solidFill>
              </a:rPr>
              <a:t>Using</a:t>
            </a:r>
            <a:r>
              <a:rPr dirty="0" sz="2200" spc="-95">
                <a:solidFill>
                  <a:srgbClr val="055C91"/>
                </a:solidFill>
              </a:rPr>
              <a:t> </a:t>
            </a:r>
            <a:r>
              <a:rPr dirty="0" sz="2200" spc="-204">
                <a:solidFill>
                  <a:srgbClr val="055C91"/>
                </a:solidFill>
              </a:rPr>
              <a:t>a</a:t>
            </a:r>
            <a:r>
              <a:rPr dirty="0" sz="2200" spc="-85">
                <a:solidFill>
                  <a:srgbClr val="055C91"/>
                </a:solidFill>
              </a:rPr>
              <a:t> </a:t>
            </a:r>
            <a:r>
              <a:rPr dirty="0" sz="2200" spc="-95">
                <a:solidFill>
                  <a:srgbClr val="055C91"/>
                </a:solidFill>
              </a:rPr>
              <a:t>Pointer</a:t>
            </a:r>
            <a:r>
              <a:rPr dirty="0" sz="2200" spc="-80">
                <a:solidFill>
                  <a:srgbClr val="055C91"/>
                </a:solidFill>
              </a:rPr>
              <a:t> </a:t>
            </a:r>
            <a:r>
              <a:rPr dirty="0" sz="2200" spc="-105">
                <a:solidFill>
                  <a:srgbClr val="055C91"/>
                </a:solidFill>
              </a:rPr>
              <a:t>Variable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2444750" y="1747012"/>
            <a:ext cx="157670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594">
              <a:lnSpc>
                <a:spcPct val="137100"/>
              </a:lnSpc>
              <a:spcBef>
                <a:spcPts val="100"/>
              </a:spcBef>
              <a:tabLst>
                <a:tab pos="1137920" algn="l"/>
              </a:tabLst>
            </a:pP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x;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8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12;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32025" y="3478276"/>
            <a:ext cx="3217545" cy="169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 marR="855980">
              <a:lnSpc>
                <a:spcPct val="130700"/>
              </a:lnSpc>
              <a:spcBef>
                <a:spcPts val="100"/>
              </a:spcBef>
              <a:tabLst>
                <a:tab pos="1501140" algn="l"/>
              </a:tabLst>
            </a:pPr>
            <a:r>
              <a:rPr dirty="0" sz="2800" spc="-20" b="1">
                <a:solidFill>
                  <a:srgbClr val="404040"/>
                </a:solidFill>
                <a:latin typeface="Courier New"/>
                <a:cs typeface="Courier New"/>
              </a:rPr>
              <a:t>int*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dirty="0" sz="2800" spc="-20" b="1">
                <a:solidFill>
                  <a:srgbClr val="404040"/>
                </a:solidFill>
                <a:latin typeface="Courier New"/>
                <a:cs typeface="Courier New"/>
              </a:rPr>
              <a:t>ptr;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ptr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 &amp;x;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1288415" algn="l"/>
                <a:tab pos="2139315" algn="l"/>
              </a:tabLst>
            </a:pPr>
            <a:r>
              <a:rPr dirty="0" sz="2800" spc="-20" b="1">
                <a:solidFill>
                  <a:srgbClr val="800000"/>
                </a:solidFill>
                <a:latin typeface="Courier New"/>
                <a:cs typeface="Courier New"/>
              </a:rPr>
              <a:t>cout</a:t>
            </a:r>
            <a:r>
              <a:rPr dirty="0" sz="2800" b="1">
                <a:solidFill>
                  <a:srgbClr val="800000"/>
                </a:solidFill>
                <a:latin typeface="Courier New"/>
                <a:cs typeface="Courier New"/>
              </a:rPr>
              <a:t>	</a:t>
            </a:r>
            <a:r>
              <a:rPr dirty="0" sz="2800" spc="-25" b="1">
                <a:solidFill>
                  <a:srgbClr val="800000"/>
                </a:solidFill>
                <a:latin typeface="Courier New"/>
                <a:cs typeface="Courier New"/>
              </a:rPr>
              <a:t>&lt;&lt;</a:t>
            </a:r>
            <a:r>
              <a:rPr dirty="0" sz="2800" b="1">
                <a:solidFill>
                  <a:srgbClr val="800000"/>
                </a:solidFill>
                <a:latin typeface="Courier New"/>
                <a:cs typeface="Courier New"/>
              </a:rPr>
              <a:t>	</a:t>
            </a:r>
            <a:r>
              <a:rPr dirty="0" sz="2800" spc="-10" b="1">
                <a:solidFill>
                  <a:srgbClr val="800000"/>
                </a:solidFill>
                <a:latin typeface="Courier New"/>
                <a:cs typeface="Courier New"/>
              </a:rPr>
              <a:t>*ptr;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83350" y="2479675"/>
            <a:ext cx="1549400" cy="1827530"/>
            <a:chOff x="6483350" y="2479675"/>
            <a:chExt cx="1549400" cy="1827530"/>
          </a:xfrm>
        </p:grpSpPr>
        <p:sp>
          <p:nvSpPr>
            <p:cNvPr id="6" name="object 6" descr=""/>
            <p:cNvSpPr/>
            <p:nvPr/>
          </p:nvSpPr>
          <p:spPr>
            <a:xfrm>
              <a:off x="6483350" y="3740150"/>
              <a:ext cx="1549400" cy="567055"/>
            </a:xfrm>
            <a:custGeom>
              <a:avLst/>
              <a:gdLst/>
              <a:ahLst/>
              <a:cxnLst/>
              <a:rect l="l" t="t" r="r" b="b"/>
              <a:pathLst>
                <a:path w="1549400" h="567054">
                  <a:moveTo>
                    <a:pt x="1549400" y="0"/>
                  </a:moveTo>
                  <a:lnTo>
                    <a:pt x="0" y="0"/>
                  </a:lnTo>
                  <a:lnTo>
                    <a:pt x="0" y="566737"/>
                  </a:lnTo>
                  <a:lnTo>
                    <a:pt x="1549400" y="566737"/>
                  </a:lnTo>
                  <a:lnTo>
                    <a:pt x="1549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35410" y="2479675"/>
              <a:ext cx="850265" cy="1377315"/>
            </a:xfrm>
            <a:custGeom>
              <a:avLst/>
              <a:gdLst/>
              <a:ahLst/>
              <a:cxnLst/>
              <a:rect l="l" t="t" r="r" b="b"/>
              <a:pathLst>
                <a:path w="850265" h="1377314">
                  <a:moveTo>
                    <a:pt x="790196" y="97589"/>
                  </a:moveTo>
                  <a:lnTo>
                    <a:pt x="760708" y="109358"/>
                  </a:lnTo>
                  <a:lnTo>
                    <a:pt x="0" y="1356920"/>
                  </a:lnTo>
                  <a:lnTo>
                    <a:pt x="32529" y="1376756"/>
                  </a:lnTo>
                  <a:lnTo>
                    <a:pt x="793238" y="129192"/>
                  </a:lnTo>
                  <a:lnTo>
                    <a:pt x="790196" y="97589"/>
                  </a:lnTo>
                  <a:close/>
                </a:path>
                <a:path w="850265" h="1377314">
                  <a:moveTo>
                    <a:pt x="824148" y="97589"/>
                  </a:moveTo>
                  <a:lnTo>
                    <a:pt x="790197" y="97589"/>
                  </a:lnTo>
                  <a:lnTo>
                    <a:pt x="806461" y="107508"/>
                  </a:lnTo>
                  <a:lnTo>
                    <a:pt x="793238" y="129192"/>
                  </a:lnTo>
                  <a:lnTo>
                    <a:pt x="799321" y="192401"/>
                  </a:lnTo>
                  <a:lnTo>
                    <a:pt x="824148" y="97589"/>
                  </a:lnTo>
                  <a:close/>
                </a:path>
                <a:path w="850265" h="1377314">
                  <a:moveTo>
                    <a:pt x="849702" y="0"/>
                  </a:moveTo>
                  <a:lnTo>
                    <a:pt x="701733" y="132895"/>
                  </a:lnTo>
                  <a:lnTo>
                    <a:pt x="760708" y="109358"/>
                  </a:lnTo>
                  <a:lnTo>
                    <a:pt x="773931" y="87671"/>
                  </a:lnTo>
                  <a:lnTo>
                    <a:pt x="826745" y="87671"/>
                  </a:lnTo>
                  <a:lnTo>
                    <a:pt x="849702" y="0"/>
                  </a:lnTo>
                  <a:close/>
                </a:path>
                <a:path w="850265" h="1377314">
                  <a:moveTo>
                    <a:pt x="790197" y="97590"/>
                  </a:moveTo>
                  <a:lnTo>
                    <a:pt x="793238" y="129192"/>
                  </a:lnTo>
                  <a:lnTo>
                    <a:pt x="806461" y="107508"/>
                  </a:lnTo>
                  <a:lnTo>
                    <a:pt x="790197" y="97590"/>
                  </a:lnTo>
                  <a:close/>
                </a:path>
                <a:path w="850265" h="1377314">
                  <a:moveTo>
                    <a:pt x="773931" y="87671"/>
                  </a:moveTo>
                  <a:lnTo>
                    <a:pt x="760708" y="109358"/>
                  </a:lnTo>
                  <a:lnTo>
                    <a:pt x="790195" y="97589"/>
                  </a:lnTo>
                  <a:lnTo>
                    <a:pt x="773931" y="87671"/>
                  </a:lnTo>
                  <a:close/>
                </a:path>
                <a:path w="850265" h="1377314">
                  <a:moveTo>
                    <a:pt x="826745" y="87671"/>
                  </a:moveTo>
                  <a:lnTo>
                    <a:pt x="773931" y="87671"/>
                  </a:lnTo>
                  <a:lnTo>
                    <a:pt x="790197" y="97589"/>
                  </a:lnTo>
                  <a:lnTo>
                    <a:pt x="824148" y="97589"/>
                  </a:lnTo>
                  <a:lnTo>
                    <a:pt x="826745" y="87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937501" y="1812035"/>
            <a:ext cx="5911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CC0000"/>
                </a:solidFill>
                <a:latin typeface="Arial"/>
                <a:cs typeface="Arial"/>
              </a:rPr>
              <a:t>2000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238490" y="6299763"/>
            <a:ext cx="1778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93050" y="2189163"/>
            <a:ext cx="1168400" cy="567055"/>
          </a:xfrm>
          <a:prstGeom prst="rect">
            <a:avLst/>
          </a:prstGeom>
          <a:solidFill>
            <a:srgbClr val="CCFFFF"/>
          </a:solidFill>
          <a:ln w="12699">
            <a:solidFill>
              <a:srgbClr val="000000"/>
            </a:solidFill>
          </a:ln>
        </p:spPr>
        <p:txBody>
          <a:bodyPr wrap="square" lIns="0" tIns="156845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235"/>
              </a:spcBef>
            </a:pPr>
            <a:r>
              <a:rPr dirty="0" sz="2000" spc="-25" b="1">
                <a:solidFill>
                  <a:srgbClr val="055C91"/>
                </a:solidFill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007350" y="2790444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55C91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40500" y="3400044"/>
            <a:ext cx="5911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CC0000"/>
                </a:solidFill>
                <a:latin typeface="Arial"/>
                <a:cs typeface="Arial"/>
              </a:rPr>
              <a:t>3000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83350" y="3740150"/>
            <a:ext cx="1549400" cy="56705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190500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1500"/>
              </a:spcBef>
            </a:pPr>
            <a:r>
              <a:rPr dirty="0" sz="2000" spc="-20" b="1">
                <a:latin typeface="Arial"/>
                <a:cs typeface="Arial"/>
              </a:rPr>
              <a:t>2000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10351" y="4375404"/>
            <a:ext cx="3644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660066"/>
                </a:solidFill>
                <a:latin typeface="Arial"/>
                <a:cs typeface="Arial"/>
              </a:rPr>
              <a:t>ptr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39204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5">
                <a:solidFill>
                  <a:srgbClr val="055C91"/>
                </a:solidFill>
              </a:rPr>
              <a:t>Quick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175">
                <a:solidFill>
                  <a:srgbClr val="055C91"/>
                </a:solidFill>
              </a:rPr>
              <a:t>Review</a:t>
            </a:r>
            <a:r>
              <a:rPr dirty="0" sz="2200" spc="-95">
                <a:solidFill>
                  <a:srgbClr val="055C91"/>
                </a:solidFill>
              </a:rPr>
              <a:t> </a:t>
            </a:r>
            <a:r>
              <a:rPr dirty="0" sz="2200" spc="-105">
                <a:solidFill>
                  <a:srgbClr val="055C91"/>
                </a:solidFill>
              </a:rPr>
              <a:t>(2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10">
                <a:solidFill>
                  <a:srgbClr val="055C91"/>
                </a:solidFill>
              </a:rPr>
              <a:t>of</a:t>
            </a:r>
            <a:r>
              <a:rPr dirty="0" sz="2200" spc="-100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</a:rPr>
              <a:t>2)</a:t>
            </a:r>
            <a:endParaRPr sz="2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876425" y="1420085"/>
            <a:ext cx="7925434" cy="32308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4">
                <a:solidFill>
                  <a:srgbClr val="404040"/>
                </a:solidFill>
                <a:latin typeface="Arial"/>
                <a:cs typeface="Arial"/>
              </a:rPr>
              <a:t>C++,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dot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dirty="0" sz="2000" spc="-45" b="1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)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called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endParaRPr sz="2000">
              <a:latin typeface="Arial"/>
              <a:cs typeface="Arial"/>
            </a:endParaRPr>
          </a:p>
          <a:p>
            <a:pPr lvl="1" marL="412750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dirty="0" sz="1800" spc="-14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Arial"/>
                <a:cs typeface="Arial"/>
              </a:rPr>
              <a:t>members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endParaRPr sz="1800">
              <a:latin typeface="Courier New"/>
              <a:cs typeface="Courier New"/>
            </a:endParaRPr>
          </a:p>
          <a:p>
            <a:pPr marL="184150" marR="5080" indent="-171450">
              <a:lnSpc>
                <a:spcPct val="100000"/>
              </a:lnSpc>
              <a:spcBef>
                <a:spcPts val="10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6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built-in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operations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30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assignment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member </a:t>
            </a: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1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Neither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arithmetic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nor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relational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operations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allowed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on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9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40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passed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9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endParaRPr sz="20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0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dirty="0" sz="2000" spc="-19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r>
              <a:rPr dirty="0" sz="2000" spc="-740" b="1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another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38DAD"/>
                </a:solidFill>
                <a:latin typeface="Courier New"/>
                <a:cs typeface="Courier New"/>
              </a:rPr>
              <a:t>struct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5000" y="1752600"/>
            <a:ext cx="3048000" cy="4038600"/>
          </a:xfrm>
          <a:custGeom>
            <a:avLst/>
            <a:gdLst/>
            <a:ahLst/>
            <a:cxnLst/>
            <a:rect l="l" t="t" r="r" b="b"/>
            <a:pathLst>
              <a:path w="3048000" h="4038600">
                <a:moveTo>
                  <a:pt x="0" y="0"/>
                </a:moveTo>
                <a:lnTo>
                  <a:pt x="3048000" y="0"/>
                </a:lnTo>
                <a:lnTo>
                  <a:pt x="3048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495550" y="1701291"/>
            <a:ext cx="1501775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31400"/>
              </a:lnSpc>
              <a:spcBef>
                <a:spcPts val="100"/>
              </a:spcBef>
              <a:tabLst>
                <a:tab pos="1062990" algn="l"/>
              </a:tabLst>
            </a:pP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x;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8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12;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95550" y="3648964"/>
            <a:ext cx="2141220" cy="1141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30700"/>
              </a:lnSpc>
              <a:spcBef>
                <a:spcPts val="100"/>
              </a:spcBef>
              <a:tabLst>
                <a:tab pos="1275715" algn="l"/>
              </a:tabLst>
            </a:pPr>
            <a:r>
              <a:rPr dirty="0" sz="2800" spc="-20" b="1">
                <a:solidFill>
                  <a:srgbClr val="404040"/>
                </a:solidFill>
                <a:latin typeface="Courier New"/>
                <a:cs typeface="Courier New"/>
              </a:rPr>
              <a:t>int*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dirty="0" sz="2800" spc="-20" b="1">
                <a:solidFill>
                  <a:srgbClr val="404040"/>
                </a:solidFill>
                <a:latin typeface="Courier New"/>
                <a:cs typeface="Courier New"/>
              </a:rPr>
              <a:t>ptr;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ptr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 &amp;x;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95550" y="5316219"/>
            <a:ext cx="19272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055C91"/>
                </a:solidFill>
                <a:latin typeface="Courier New"/>
                <a:cs typeface="Courier New"/>
              </a:rPr>
              <a:t>*ptr</a:t>
            </a:r>
            <a:r>
              <a:rPr dirty="0" sz="2800" spc="-40" b="1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055C91"/>
                </a:solidFill>
                <a:latin typeface="Courier New"/>
                <a:cs typeface="Courier New"/>
              </a:rPr>
              <a:t>=</a:t>
            </a:r>
            <a:r>
              <a:rPr dirty="0" sz="2800" spc="-30" b="1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dirty="0" sz="2800" spc="-25" b="1">
                <a:solidFill>
                  <a:srgbClr val="055C91"/>
                </a:solidFill>
                <a:latin typeface="Courier New"/>
                <a:cs typeface="Courier New"/>
              </a:rPr>
              <a:t>5;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875" y="125476"/>
            <a:ext cx="361442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60">
                <a:solidFill>
                  <a:srgbClr val="055C91"/>
                </a:solidFill>
              </a:rPr>
              <a:t>Using</a:t>
            </a:r>
            <a:r>
              <a:rPr dirty="0" sz="2200" spc="-80">
                <a:solidFill>
                  <a:srgbClr val="055C91"/>
                </a:solidFill>
              </a:rPr>
              <a:t> </a:t>
            </a:r>
            <a:r>
              <a:rPr dirty="0" sz="2200" spc="-50">
                <a:solidFill>
                  <a:srgbClr val="055C91"/>
                </a:solidFill>
              </a:rPr>
              <a:t>the</a:t>
            </a:r>
            <a:r>
              <a:rPr dirty="0" sz="2200" spc="-80">
                <a:solidFill>
                  <a:srgbClr val="055C91"/>
                </a:solidFill>
              </a:rPr>
              <a:t> </a:t>
            </a:r>
            <a:r>
              <a:rPr dirty="0" sz="2200" spc="-120">
                <a:solidFill>
                  <a:srgbClr val="055C91"/>
                </a:solidFill>
              </a:rPr>
              <a:t>Dereference</a:t>
            </a:r>
            <a:r>
              <a:rPr dirty="0" sz="2200" spc="-85">
                <a:solidFill>
                  <a:srgbClr val="055C91"/>
                </a:solidFill>
              </a:rPr>
              <a:t> </a:t>
            </a:r>
            <a:r>
              <a:rPr dirty="0" sz="2200" spc="-70">
                <a:solidFill>
                  <a:srgbClr val="055C91"/>
                </a:solidFill>
              </a:rPr>
              <a:t>Operator</a:t>
            </a:r>
            <a:endParaRPr sz="2200"/>
          </a:p>
        </p:txBody>
      </p:sp>
      <p:grpSp>
        <p:nvGrpSpPr>
          <p:cNvPr id="7" name="object 7" descr=""/>
          <p:cNvGrpSpPr/>
          <p:nvPr/>
        </p:nvGrpSpPr>
        <p:grpSpPr>
          <a:xfrm>
            <a:off x="6194425" y="2182813"/>
            <a:ext cx="2584450" cy="2124075"/>
            <a:chOff x="6194425" y="2182813"/>
            <a:chExt cx="2584450" cy="2124075"/>
          </a:xfrm>
        </p:grpSpPr>
        <p:sp>
          <p:nvSpPr>
            <p:cNvPr id="8" name="object 8" descr=""/>
            <p:cNvSpPr/>
            <p:nvPr/>
          </p:nvSpPr>
          <p:spPr>
            <a:xfrm>
              <a:off x="7604125" y="2189163"/>
              <a:ext cx="1168400" cy="567055"/>
            </a:xfrm>
            <a:custGeom>
              <a:avLst/>
              <a:gdLst/>
              <a:ahLst/>
              <a:cxnLst/>
              <a:rect l="l" t="t" r="r" b="b"/>
              <a:pathLst>
                <a:path w="1168400" h="567055">
                  <a:moveTo>
                    <a:pt x="1168400" y="0"/>
                  </a:moveTo>
                  <a:lnTo>
                    <a:pt x="0" y="0"/>
                  </a:lnTo>
                  <a:lnTo>
                    <a:pt x="0" y="566737"/>
                  </a:lnTo>
                  <a:lnTo>
                    <a:pt x="1168400" y="566737"/>
                  </a:lnTo>
                  <a:lnTo>
                    <a:pt x="1168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04125" y="2189163"/>
              <a:ext cx="1168400" cy="567055"/>
            </a:xfrm>
            <a:custGeom>
              <a:avLst/>
              <a:gdLst/>
              <a:ahLst/>
              <a:cxnLst/>
              <a:rect l="l" t="t" r="r" b="b"/>
              <a:pathLst>
                <a:path w="1168400" h="567055">
                  <a:moveTo>
                    <a:pt x="0" y="0"/>
                  </a:moveTo>
                  <a:lnTo>
                    <a:pt x="1168400" y="0"/>
                  </a:lnTo>
                  <a:lnTo>
                    <a:pt x="1168400" y="566737"/>
                  </a:lnTo>
                  <a:lnTo>
                    <a:pt x="0" y="5667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194425" y="3740150"/>
              <a:ext cx="1549400" cy="567055"/>
            </a:xfrm>
            <a:custGeom>
              <a:avLst/>
              <a:gdLst/>
              <a:ahLst/>
              <a:cxnLst/>
              <a:rect l="l" t="t" r="r" b="b"/>
              <a:pathLst>
                <a:path w="1549400" h="567054">
                  <a:moveTo>
                    <a:pt x="1549400" y="0"/>
                  </a:moveTo>
                  <a:lnTo>
                    <a:pt x="0" y="0"/>
                  </a:lnTo>
                  <a:lnTo>
                    <a:pt x="0" y="566737"/>
                  </a:lnTo>
                  <a:lnTo>
                    <a:pt x="1549400" y="566737"/>
                  </a:lnTo>
                  <a:lnTo>
                    <a:pt x="1549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46485" y="2479675"/>
              <a:ext cx="850265" cy="1377315"/>
            </a:xfrm>
            <a:custGeom>
              <a:avLst/>
              <a:gdLst/>
              <a:ahLst/>
              <a:cxnLst/>
              <a:rect l="l" t="t" r="r" b="b"/>
              <a:pathLst>
                <a:path w="850265" h="1377314">
                  <a:moveTo>
                    <a:pt x="790196" y="97589"/>
                  </a:moveTo>
                  <a:lnTo>
                    <a:pt x="760708" y="109358"/>
                  </a:lnTo>
                  <a:lnTo>
                    <a:pt x="0" y="1356920"/>
                  </a:lnTo>
                  <a:lnTo>
                    <a:pt x="32529" y="1376756"/>
                  </a:lnTo>
                  <a:lnTo>
                    <a:pt x="793238" y="129192"/>
                  </a:lnTo>
                  <a:lnTo>
                    <a:pt x="790196" y="97589"/>
                  </a:lnTo>
                  <a:close/>
                </a:path>
                <a:path w="850265" h="1377314">
                  <a:moveTo>
                    <a:pt x="824148" y="97589"/>
                  </a:moveTo>
                  <a:lnTo>
                    <a:pt x="790197" y="97589"/>
                  </a:lnTo>
                  <a:lnTo>
                    <a:pt x="806461" y="107508"/>
                  </a:lnTo>
                  <a:lnTo>
                    <a:pt x="793238" y="129192"/>
                  </a:lnTo>
                  <a:lnTo>
                    <a:pt x="799321" y="192401"/>
                  </a:lnTo>
                  <a:lnTo>
                    <a:pt x="824148" y="97589"/>
                  </a:lnTo>
                  <a:close/>
                </a:path>
                <a:path w="850265" h="1377314">
                  <a:moveTo>
                    <a:pt x="849702" y="0"/>
                  </a:moveTo>
                  <a:lnTo>
                    <a:pt x="701732" y="132895"/>
                  </a:lnTo>
                  <a:lnTo>
                    <a:pt x="760708" y="109358"/>
                  </a:lnTo>
                  <a:lnTo>
                    <a:pt x="773931" y="87671"/>
                  </a:lnTo>
                  <a:lnTo>
                    <a:pt x="826745" y="87671"/>
                  </a:lnTo>
                  <a:lnTo>
                    <a:pt x="849702" y="0"/>
                  </a:lnTo>
                  <a:close/>
                </a:path>
                <a:path w="850265" h="1377314">
                  <a:moveTo>
                    <a:pt x="790197" y="97590"/>
                  </a:moveTo>
                  <a:lnTo>
                    <a:pt x="793238" y="129192"/>
                  </a:lnTo>
                  <a:lnTo>
                    <a:pt x="806461" y="107508"/>
                  </a:lnTo>
                  <a:lnTo>
                    <a:pt x="790197" y="97590"/>
                  </a:lnTo>
                  <a:close/>
                </a:path>
                <a:path w="850265" h="1377314">
                  <a:moveTo>
                    <a:pt x="773931" y="87671"/>
                  </a:moveTo>
                  <a:lnTo>
                    <a:pt x="760708" y="109358"/>
                  </a:lnTo>
                  <a:lnTo>
                    <a:pt x="790195" y="97589"/>
                  </a:lnTo>
                  <a:lnTo>
                    <a:pt x="773931" y="87671"/>
                  </a:lnTo>
                  <a:close/>
                </a:path>
                <a:path w="850265" h="1377314">
                  <a:moveTo>
                    <a:pt x="826745" y="87671"/>
                  </a:moveTo>
                  <a:lnTo>
                    <a:pt x="773931" y="87671"/>
                  </a:lnTo>
                  <a:lnTo>
                    <a:pt x="790197" y="97589"/>
                  </a:lnTo>
                  <a:lnTo>
                    <a:pt x="824148" y="97589"/>
                  </a:lnTo>
                  <a:lnTo>
                    <a:pt x="826745" y="87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648576" y="1812035"/>
            <a:ext cx="5911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CC0000"/>
                </a:solidFill>
                <a:latin typeface="Arial"/>
                <a:cs typeface="Arial"/>
              </a:rPr>
              <a:t>2000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18426" y="2180844"/>
            <a:ext cx="448309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300"/>
              </a:spcBef>
            </a:pPr>
            <a:r>
              <a:rPr dirty="0" sz="2000" spc="-25" b="1">
                <a:solidFill>
                  <a:srgbClr val="055C91"/>
                </a:solidFill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solidFill>
                  <a:srgbClr val="055C91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251576" y="3400044"/>
            <a:ext cx="5911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CC0000"/>
                </a:solidFill>
                <a:latin typeface="Arial"/>
                <a:cs typeface="Arial"/>
              </a:rPr>
              <a:t>3000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94425" y="3740150"/>
            <a:ext cx="1549400" cy="56705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190500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1500"/>
              </a:spcBef>
            </a:pPr>
            <a:r>
              <a:rPr dirty="0" sz="2000" spc="-20" b="1">
                <a:latin typeface="Arial"/>
                <a:cs typeface="Arial"/>
              </a:rPr>
              <a:t>2000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21425" y="4375404"/>
            <a:ext cx="3644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660066"/>
                </a:solidFill>
                <a:latin typeface="Arial"/>
                <a:cs typeface="Arial"/>
              </a:rPr>
              <a:t>ptr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84540" y="2305811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848600" y="2438401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52400"/>
                </a:moveTo>
                <a:lnTo>
                  <a:pt x="381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238490" y="6299763"/>
            <a:ext cx="1778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81200" y="961080"/>
            <a:ext cx="2514600" cy="5059045"/>
          </a:xfrm>
          <a:custGeom>
            <a:avLst/>
            <a:gdLst/>
            <a:ahLst/>
            <a:cxnLst/>
            <a:rect l="l" t="t" r="r" b="b"/>
            <a:pathLst>
              <a:path w="2514600" h="5059045">
                <a:moveTo>
                  <a:pt x="0" y="0"/>
                </a:moveTo>
                <a:lnTo>
                  <a:pt x="2514600" y="0"/>
                </a:lnTo>
                <a:lnTo>
                  <a:pt x="2514600" y="5058720"/>
                </a:lnTo>
                <a:lnTo>
                  <a:pt x="0" y="505872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227906" y="872235"/>
            <a:ext cx="2152650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594">
              <a:lnSpc>
                <a:spcPct val="131400"/>
              </a:lnSpc>
              <a:spcBef>
                <a:spcPts val="100"/>
              </a:spcBef>
              <a:tabLst>
                <a:tab pos="1288415" algn="l"/>
                <a:tab pos="1350645" algn="l"/>
              </a:tabLst>
            </a:pPr>
            <a:r>
              <a:rPr dirty="0" sz="2800" spc="-20" b="1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		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ch;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ch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spc="-5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dirty="0" sz="2800" spc="-20" b="1">
                <a:solidFill>
                  <a:srgbClr val="404040"/>
                </a:solidFill>
                <a:latin typeface="Courier New"/>
                <a:cs typeface="Courier New"/>
              </a:rPr>
              <a:t>‘A’;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208856" y="2718428"/>
          <a:ext cx="1979295" cy="2002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/>
                <a:gridCol w="531495"/>
                <a:gridCol w="883285"/>
              </a:tblGrid>
              <a:tr h="40259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dirty="0" sz="2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char*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2890"/>
                        </a:lnSpc>
                      </a:pPr>
                      <a:r>
                        <a:rPr dirty="0" sz="2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q;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864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&amp;ch;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  <a:tr h="7346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*q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72415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7241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‘Z’;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72415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2227906" y="4660900"/>
            <a:ext cx="1939925" cy="1116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5"/>
              </a:spcBef>
              <a:tabLst>
                <a:tab pos="1501140" algn="l"/>
              </a:tabLst>
            </a:pPr>
            <a:r>
              <a:rPr dirty="0" sz="2800" spc="-10" b="1">
                <a:solidFill>
                  <a:srgbClr val="404040"/>
                </a:solidFill>
                <a:latin typeface="Courier New"/>
                <a:cs typeface="Courier New"/>
              </a:rPr>
              <a:t>char*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p;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800" spc="-15" b="1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800" spc="-25" b="1">
                <a:solidFill>
                  <a:srgbClr val="404040"/>
                </a:solidFill>
                <a:latin typeface="Courier New"/>
                <a:cs typeface="Courier New"/>
              </a:rPr>
              <a:t>q;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879" y="104139"/>
            <a:ext cx="241427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55">
                <a:solidFill>
                  <a:srgbClr val="055C91"/>
                </a:solidFill>
              </a:rPr>
              <a:t>Self</a:t>
            </a:r>
            <a:r>
              <a:rPr dirty="0" sz="2200" spc="-90">
                <a:solidFill>
                  <a:srgbClr val="055C91"/>
                </a:solidFill>
              </a:rPr>
              <a:t> </a:t>
            </a:r>
            <a:r>
              <a:rPr dirty="0" sz="2200" spc="-190">
                <a:solidFill>
                  <a:srgbClr val="055C91"/>
                </a:solidFill>
              </a:rPr>
              <a:t>–Test</a:t>
            </a:r>
            <a:r>
              <a:rPr dirty="0" sz="2200" spc="-90">
                <a:solidFill>
                  <a:srgbClr val="055C91"/>
                </a:solidFill>
              </a:rPr>
              <a:t> </a:t>
            </a:r>
            <a:r>
              <a:rPr dirty="0" sz="2200" spc="-95">
                <a:solidFill>
                  <a:srgbClr val="055C91"/>
                </a:solidFill>
              </a:rPr>
              <a:t>on</a:t>
            </a:r>
            <a:r>
              <a:rPr dirty="0" sz="2200" spc="-100">
                <a:solidFill>
                  <a:srgbClr val="055C91"/>
                </a:solidFill>
              </a:rPr>
              <a:t> Pointers</a:t>
            </a:r>
            <a:endParaRPr sz="2200"/>
          </a:p>
        </p:txBody>
      </p:sp>
      <p:grpSp>
        <p:nvGrpSpPr>
          <p:cNvPr id="7" name="object 7" descr=""/>
          <p:cNvGrpSpPr/>
          <p:nvPr/>
        </p:nvGrpSpPr>
        <p:grpSpPr>
          <a:xfrm>
            <a:off x="6089650" y="1801813"/>
            <a:ext cx="2590800" cy="2130425"/>
            <a:chOff x="6089650" y="1801813"/>
            <a:chExt cx="2590800" cy="2130425"/>
          </a:xfrm>
        </p:grpSpPr>
        <p:sp>
          <p:nvSpPr>
            <p:cNvPr id="8" name="object 8" descr=""/>
            <p:cNvSpPr/>
            <p:nvPr/>
          </p:nvSpPr>
          <p:spPr>
            <a:xfrm>
              <a:off x="7505700" y="1808163"/>
              <a:ext cx="1168400" cy="567055"/>
            </a:xfrm>
            <a:custGeom>
              <a:avLst/>
              <a:gdLst/>
              <a:ahLst/>
              <a:cxnLst/>
              <a:rect l="l" t="t" r="r" b="b"/>
              <a:pathLst>
                <a:path w="1168400" h="567055">
                  <a:moveTo>
                    <a:pt x="1168400" y="0"/>
                  </a:moveTo>
                  <a:lnTo>
                    <a:pt x="0" y="0"/>
                  </a:lnTo>
                  <a:lnTo>
                    <a:pt x="0" y="566737"/>
                  </a:lnTo>
                  <a:lnTo>
                    <a:pt x="1168400" y="566737"/>
                  </a:lnTo>
                  <a:lnTo>
                    <a:pt x="1168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505700" y="1808163"/>
              <a:ext cx="1168400" cy="567055"/>
            </a:xfrm>
            <a:custGeom>
              <a:avLst/>
              <a:gdLst/>
              <a:ahLst/>
              <a:cxnLst/>
              <a:rect l="l" t="t" r="r" b="b"/>
              <a:pathLst>
                <a:path w="1168400" h="567055">
                  <a:moveTo>
                    <a:pt x="0" y="0"/>
                  </a:moveTo>
                  <a:lnTo>
                    <a:pt x="1168400" y="0"/>
                  </a:lnTo>
                  <a:lnTo>
                    <a:pt x="1168400" y="566737"/>
                  </a:lnTo>
                  <a:lnTo>
                    <a:pt x="0" y="5667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6000" y="3359150"/>
              <a:ext cx="1549400" cy="567055"/>
            </a:xfrm>
            <a:custGeom>
              <a:avLst/>
              <a:gdLst/>
              <a:ahLst/>
              <a:cxnLst/>
              <a:rect l="l" t="t" r="r" b="b"/>
              <a:pathLst>
                <a:path w="1549400" h="567054">
                  <a:moveTo>
                    <a:pt x="1549400" y="0"/>
                  </a:moveTo>
                  <a:lnTo>
                    <a:pt x="0" y="0"/>
                  </a:lnTo>
                  <a:lnTo>
                    <a:pt x="0" y="566737"/>
                  </a:lnTo>
                  <a:lnTo>
                    <a:pt x="1549400" y="566737"/>
                  </a:lnTo>
                  <a:lnTo>
                    <a:pt x="1549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6000" y="3359150"/>
              <a:ext cx="1549400" cy="567055"/>
            </a:xfrm>
            <a:custGeom>
              <a:avLst/>
              <a:gdLst/>
              <a:ahLst/>
              <a:cxnLst/>
              <a:rect l="l" t="t" r="r" b="b"/>
              <a:pathLst>
                <a:path w="1549400" h="567054">
                  <a:moveTo>
                    <a:pt x="0" y="0"/>
                  </a:moveTo>
                  <a:lnTo>
                    <a:pt x="1549400" y="0"/>
                  </a:lnTo>
                  <a:lnTo>
                    <a:pt x="1549400" y="566738"/>
                  </a:lnTo>
                  <a:lnTo>
                    <a:pt x="0" y="56673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58903" y="2098675"/>
              <a:ext cx="839469" cy="1370330"/>
            </a:xfrm>
            <a:custGeom>
              <a:avLst/>
              <a:gdLst/>
              <a:ahLst/>
              <a:cxnLst/>
              <a:rect l="l" t="t" r="r" b="b"/>
              <a:pathLst>
                <a:path w="839470" h="1370329">
                  <a:moveTo>
                    <a:pt x="799187" y="65060"/>
                  </a:moveTo>
                  <a:lnTo>
                    <a:pt x="789359" y="68982"/>
                  </a:lnTo>
                  <a:lnTo>
                    <a:pt x="0" y="1363532"/>
                  </a:lnTo>
                  <a:lnTo>
                    <a:pt x="10841" y="1370143"/>
                  </a:lnTo>
                  <a:lnTo>
                    <a:pt x="800203" y="75593"/>
                  </a:lnTo>
                  <a:lnTo>
                    <a:pt x="799187" y="65060"/>
                  </a:lnTo>
                  <a:close/>
                </a:path>
                <a:path w="839470" h="1370329">
                  <a:moveTo>
                    <a:pt x="821822" y="65059"/>
                  </a:moveTo>
                  <a:lnTo>
                    <a:pt x="799189" y="65059"/>
                  </a:lnTo>
                  <a:lnTo>
                    <a:pt x="804609" y="68366"/>
                  </a:lnTo>
                  <a:lnTo>
                    <a:pt x="800203" y="75593"/>
                  </a:lnTo>
                  <a:lnTo>
                    <a:pt x="805271" y="128267"/>
                  </a:lnTo>
                  <a:lnTo>
                    <a:pt x="821822" y="65059"/>
                  </a:lnTo>
                  <a:close/>
                </a:path>
                <a:path w="839470" h="1370329">
                  <a:moveTo>
                    <a:pt x="838859" y="0"/>
                  </a:moveTo>
                  <a:lnTo>
                    <a:pt x="740211" y="88596"/>
                  </a:lnTo>
                  <a:lnTo>
                    <a:pt x="789359" y="68982"/>
                  </a:lnTo>
                  <a:lnTo>
                    <a:pt x="793766" y="61755"/>
                  </a:lnTo>
                  <a:lnTo>
                    <a:pt x="822688" y="61755"/>
                  </a:lnTo>
                  <a:lnTo>
                    <a:pt x="838859" y="0"/>
                  </a:lnTo>
                  <a:close/>
                </a:path>
                <a:path w="839470" h="1370329">
                  <a:moveTo>
                    <a:pt x="799189" y="65061"/>
                  </a:moveTo>
                  <a:lnTo>
                    <a:pt x="800203" y="75593"/>
                  </a:lnTo>
                  <a:lnTo>
                    <a:pt x="804609" y="68366"/>
                  </a:lnTo>
                  <a:lnTo>
                    <a:pt x="799189" y="65061"/>
                  </a:lnTo>
                  <a:close/>
                </a:path>
                <a:path w="839470" h="1370329">
                  <a:moveTo>
                    <a:pt x="793766" y="61755"/>
                  </a:moveTo>
                  <a:lnTo>
                    <a:pt x="789359" y="68982"/>
                  </a:lnTo>
                  <a:lnTo>
                    <a:pt x="799186" y="65059"/>
                  </a:lnTo>
                  <a:lnTo>
                    <a:pt x="793766" y="61755"/>
                  </a:lnTo>
                  <a:close/>
                </a:path>
                <a:path w="839470" h="1370329">
                  <a:moveTo>
                    <a:pt x="822688" y="61755"/>
                  </a:moveTo>
                  <a:lnTo>
                    <a:pt x="793766" y="61755"/>
                  </a:lnTo>
                  <a:lnTo>
                    <a:pt x="799189" y="65059"/>
                  </a:lnTo>
                  <a:lnTo>
                    <a:pt x="821822" y="65059"/>
                  </a:lnTo>
                  <a:lnTo>
                    <a:pt x="822688" y="617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210301" y="2997708"/>
            <a:ext cx="5911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CC0000"/>
                </a:solidFill>
                <a:latin typeface="Arial"/>
                <a:cs typeface="Arial"/>
              </a:rPr>
              <a:t>5000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19851" y="3518916"/>
            <a:ext cx="5911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latin typeface="Arial"/>
                <a:cs typeface="Arial"/>
              </a:rPr>
              <a:t>4000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350000" y="3976116"/>
            <a:ext cx="180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664575" y="2136775"/>
            <a:ext cx="812165" cy="1414780"/>
          </a:xfrm>
          <a:custGeom>
            <a:avLst/>
            <a:gdLst/>
            <a:ahLst/>
            <a:cxnLst/>
            <a:rect l="l" t="t" r="r" b="b"/>
            <a:pathLst>
              <a:path w="812165" h="1414779">
                <a:moveTo>
                  <a:pt x="56308" y="99468"/>
                </a:moveTo>
                <a:lnTo>
                  <a:pt x="52243" y="130955"/>
                </a:lnTo>
                <a:lnTo>
                  <a:pt x="778760" y="1414322"/>
                </a:lnTo>
                <a:lnTo>
                  <a:pt x="811916" y="1395553"/>
                </a:lnTo>
                <a:lnTo>
                  <a:pt x="85399" y="112186"/>
                </a:lnTo>
                <a:lnTo>
                  <a:pt x="56308" y="99468"/>
                </a:lnTo>
                <a:close/>
              </a:path>
              <a:path w="812165" h="1414779">
                <a:moveTo>
                  <a:pt x="0" y="0"/>
                </a:moveTo>
                <a:lnTo>
                  <a:pt x="44113" y="193934"/>
                </a:lnTo>
                <a:lnTo>
                  <a:pt x="52243" y="130955"/>
                </a:lnTo>
                <a:lnTo>
                  <a:pt x="39730" y="108852"/>
                </a:lnTo>
                <a:lnTo>
                  <a:pt x="72886" y="90083"/>
                </a:lnTo>
                <a:lnTo>
                  <a:pt x="93982" y="90083"/>
                </a:lnTo>
                <a:lnTo>
                  <a:pt x="0" y="0"/>
                </a:lnTo>
                <a:close/>
              </a:path>
              <a:path w="812165" h="1414779">
                <a:moveTo>
                  <a:pt x="93982" y="90083"/>
                </a:moveTo>
                <a:lnTo>
                  <a:pt x="72886" y="90083"/>
                </a:lnTo>
                <a:lnTo>
                  <a:pt x="85399" y="112186"/>
                </a:lnTo>
                <a:lnTo>
                  <a:pt x="143581" y="137624"/>
                </a:lnTo>
                <a:lnTo>
                  <a:pt x="93982" y="90083"/>
                </a:lnTo>
                <a:close/>
              </a:path>
              <a:path w="812165" h="1414779">
                <a:moveTo>
                  <a:pt x="56307" y="99468"/>
                </a:moveTo>
                <a:lnTo>
                  <a:pt x="39730" y="108852"/>
                </a:lnTo>
                <a:lnTo>
                  <a:pt x="52243" y="130955"/>
                </a:lnTo>
                <a:lnTo>
                  <a:pt x="56307" y="99468"/>
                </a:lnTo>
                <a:close/>
              </a:path>
              <a:path w="812165" h="1414779">
                <a:moveTo>
                  <a:pt x="72886" y="90083"/>
                </a:moveTo>
                <a:lnTo>
                  <a:pt x="56309" y="99467"/>
                </a:lnTo>
                <a:lnTo>
                  <a:pt x="85399" y="112186"/>
                </a:lnTo>
                <a:lnTo>
                  <a:pt x="72886" y="90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607300" y="1412747"/>
            <a:ext cx="72961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CC0000"/>
                </a:solidFill>
                <a:latin typeface="Arial"/>
                <a:cs typeface="Arial"/>
              </a:rPr>
              <a:t>4000</a:t>
            </a:r>
            <a:endParaRPr sz="20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680"/>
              </a:spcBef>
              <a:tabLst>
                <a:tab pos="560705" algn="l"/>
              </a:tabLst>
            </a:pPr>
            <a:r>
              <a:rPr dirty="0" sz="2000" spc="-50" b="1">
                <a:latin typeface="Arial"/>
                <a:cs typeface="Arial"/>
              </a:rPr>
              <a:t>A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baseline="1388" sz="3000" spc="-75" b="1">
                <a:latin typeface="Arial"/>
                <a:cs typeface="Arial"/>
              </a:rPr>
              <a:t>Z</a:t>
            </a:r>
            <a:endParaRPr baseline="1388" sz="3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200"/>
              </a:spcBef>
            </a:pPr>
            <a:r>
              <a:rPr dirty="0" sz="2000" spc="-25" b="1">
                <a:latin typeface="Arial"/>
                <a:cs typeface="Arial"/>
              </a:rPr>
              <a:t>ch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694099" y="2038350"/>
            <a:ext cx="1326515" cy="1400810"/>
            <a:chOff x="6694099" y="2038350"/>
            <a:chExt cx="1326515" cy="1400810"/>
          </a:xfrm>
        </p:grpSpPr>
        <p:sp>
          <p:nvSpPr>
            <p:cNvPr id="19" name="object 19" descr=""/>
            <p:cNvSpPr/>
            <p:nvPr/>
          </p:nvSpPr>
          <p:spPr>
            <a:xfrm>
              <a:off x="7620000" y="20574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152400"/>
                  </a:moveTo>
                  <a:lnTo>
                    <a:pt x="3810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694099" y="2062163"/>
              <a:ext cx="850265" cy="1377315"/>
            </a:xfrm>
            <a:custGeom>
              <a:avLst/>
              <a:gdLst/>
              <a:ahLst/>
              <a:cxnLst/>
              <a:rect l="l" t="t" r="r" b="b"/>
              <a:pathLst>
                <a:path w="850265" h="1377314">
                  <a:moveTo>
                    <a:pt x="790196" y="97589"/>
                  </a:moveTo>
                  <a:lnTo>
                    <a:pt x="760707" y="109358"/>
                  </a:lnTo>
                  <a:lnTo>
                    <a:pt x="0" y="1356920"/>
                  </a:lnTo>
                  <a:lnTo>
                    <a:pt x="32529" y="1376754"/>
                  </a:lnTo>
                  <a:lnTo>
                    <a:pt x="793237" y="129192"/>
                  </a:lnTo>
                  <a:lnTo>
                    <a:pt x="790196" y="97589"/>
                  </a:lnTo>
                  <a:close/>
                </a:path>
                <a:path w="850265" h="1377314">
                  <a:moveTo>
                    <a:pt x="826744" y="87670"/>
                  </a:moveTo>
                  <a:lnTo>
                    <a:pt x="773931" y="87670"/>
                  </a:lnTo>
                  <a:lnTo>
                    <a:pt x="806461" y="107505"/>
                  </a:lnTo>
                  <a:lnTo>
                    <a:pt x="793237" y="129192"/>
                  </a:lnTo>
                  <a:lnTo>
                    <a:pt x="799320" y="192401"/>
                  </a:lnTo>
                  <a:lnTo>
                    <a:pt x="826744" y="87670"/>
                  </a:lnTo>
                  <a:close/>
                </a:path>
                <a:path w="850265" h="1377314">
                  <a:moveTo>
                    <a:pt x="849702" y="0"/>
                  </a:moveTo>
                  <a:lnTo>
                    <a:pt x="701732" y="132895"/>
                  </a:lnTo>
                  <a:lnTo>
                    <a:pt x="760707" y="109358"/>
                  </a:lnTo>
                  <a:lnTo>
                    <a:pt x="773931" y="87670"/>
                  </a:lnTo>
                  <a:lnTo>
                    <a:pt x="826744" y="87670"/>
                  </a:lnTo>
                  <a:lnTo>
                    <a:pt x="849702" y="0"/>
                  </a:lnTo>
                  <a:close/>
                </a:path>
                <a:path w="850265" h="1377314">
                  <a:moveTo>
                    <a:pt x="790198" y="97589"/>
                  </a:moveTo>
                  <a:lnTo>
                    <a:pt x="793237" y="129192"/>
                  </a:lnTo>
                  <a:lnTo>
                    <a:pt x="806461" y="107505"/>
                  </a:lnTo>
                  <a:lnTo>
                    <a:pt x="790198" y="97589"/>
                  </a:lnTo>
                  <a:close/>
                </a:path>
                <a:path w="850265" h="1377314">
                  <a:moveTo>
                    <a:pt x="773931" y="87670"/>
                  </a:moveTo>
                  <a:lnTo>
                    <a:pt x="760707" y="109358"/>
                  </a:lnTo>
                  <a:lnTo>
                    <a:pt x="790196" y="97589"/>
                  </a:lnTo>
                  <a:lnTo>
                    <a:pt x="773931" y="87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216265" y="2927603"/>
            <a:ext cx="5911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800000"/>
                </a:solidFill>
                <a:latin typeface="Arial"/>
                <a:cs typeface="Arial"/>
              </a:rPr>
              <a:t>6000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87702" y="3994404"/>
            <a:ext cx="180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134350" y="3378202"/>
            <a:ext cx="1549400" cy="567055"/>
          </a:xfrm>
          <a:prstGeom prst="rect">
            <a:avLst/>
          </a:prstGeom>
          <a:solidFill>
            <a:srgbClr val="CCFFFF"/>
          </a:solidFill>
          <a:ln w="12699">
            <a:solidFill>
              <a:srgbClr val="0000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135"/>
              </a:spcBef>
            </a:pPr>
            <a:r>
              <a:rPr dirty="0" sz="2000" spc="-20" b="1">
                <a:solidFill>
                  <a:srgbClr val="800000"/>
                </a:solidFill>
                <a:latin typeface="Arial"/>
                <a:cs typeface="Arial"/>
              </a:rPr>
              <a:t>4000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595437" y="4343400"/>
            <a:ext cx="314325" cy="386080"/>
            <a:chOff x="1595437" y="4343400"/>
            <a:chExt cx="314325" cy="386080"/>
          </a:xfrm>
        </p:grpSpPr>
        <p:sp>
          <p:nvSpPr>
            <p:cNvPr id="25" name="object 25" descr=""/>
            <p:cNvSpPr/>
            <p:nvPr/>
          </p:nvSpPr>
          <p:spPr>
            <a:xfrm>
              <a:off x="1600200" y="4495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00200" y="4343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/>
          <p:nvPr/>
        </p:nvSpPr>
        <p:spPr>
          <a:xfrm>
            <a:off x="1600200" y="38862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800" y="0"/>
                </a:moveTo>
                <a:lnTo>
                  <a:pt x="0" y="0"/>
                </a:lnTo>
                <a:lnTo>
                  <a:pt x="0" y="381000"/>
                </a:lnTo>
                <a:lnTo>
                  <a:pt x="304800" y="381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1595437" y="4876800"/>
            <a:ext cx="314325" cy="381000"/>
            <a:chOff x="1595437" y="4876800"/>
            <a:chExt cx="314325" cy="381000"/>
          </a:xfrm>
        </p:grpSpPr>
        <p:sp>
          <p:nvSpPr>
            <p:cNvPr id="29" name="object 29" descr=""/>
            <p:cNvSpPr/>
            <p:nvPr/>
          </p:nvSpPr>
          <p:spPr>
            <a:xfrm>
              <a:off x="1600200" y="49530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600200" y="4876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1595437" y="5481637"/>
            <a:ext cx="314325" cy="238125"/>
            <a:chOff x="1595437" y="5481637"/>
            <a:chExt cx="314325" cy="238125"/>
          </a:xfrm>
        </p:grpSpPr>
        <p:sp>
          <p:nvSpPr>
            <p:cNvPr id="32" name="object 32" descr=""/>
            <p:cNvSpPr/>
            <p:nvPr/>
          </p:nvSpPr>
          <p:spPr>
            <a:xfrm>
              <a:off x="1600200" y="5486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228600" y="0"/>
                  </a:moveTo>
                  <a:lnTo>
                    <a:pt x="228600" y="57150"/>
                  </a:lnTo>
                  <a:lnTo>
                    <a:pt x="0" y="57150"/>
                  </a:lnTo>
                  <a:lnTo>
                    <a:pt x="0" y="171449"/>
                  </a:lnTo>
                  <a:lnTo>
                    <a:pt x="228600" y="171449"/>
                  </a:lnTo>
                  <a:lnTo>
                    <a:pt x="228600" y="228599"/>
                  </a:lnTo>
                  <a:lnTo>
                    <a:pt x="304800" y="1142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55C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600200" y="5486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238490" y="6299763"/>
            <a:ext cx="1778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69026" y="5490972"/>
            <a:ext cx="3644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latin typeface="Arial"/>
                <a:cs typeface="Arial"/>
              </a:rPr>
              <a:t>ptr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457" y="12699"/>
            <a:ext cx="100977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70">
                <a:solidFill>
                  <a:srgbClr val="055C91"/>
                </a:solidFill>
              </a:rPr>
              <a:t>Using</a:t>
            </a:r>
            <a:r>
              <a:rPr dirty="0" sz="4000" spc="-210">
                <a:solidFill>
                  <a:srgbClr val="055C91"/>
                </a:solidFill>
              </a:rPr>
              <a:t> </a:t>
            </a:r>
            <a:r>
              <a:rPr dirty="0" sz="4000" spc="-360">
                <a:solidFill>
                  <a:srgbClr val="055C91"/>
                </a:solidFill>
              </a:rPr>
              <a:t>a</a:t>
            </a:r>
            <a:r>
              <a:rPr dirty="0" sz="4000" spc="-204">
                <a:solidFill>
                  <a:srgbClr val="055C91"/>
                </a:solidFill>
              </a:rPr>
              <a:t> </a:t>
            </a:r>
            <a:r>
              <a:rPr dirty="0" sz="4000" spc="-175">
                <a:solidFill>
                  <a:srgbClr val="055C91"/>
                </a:solidFill>
              </a:rPr>
              <a:t>Pointer</a:t>
            </a:r>
            <a:r>
              <a:rPr dirty="0" sz="4000" spc="-204">
                <a:solidFill>
                  <a:srgbClr val="055C91"/>
                </a:solidFill>
              </a:rPr>
              <a:t> </a:t>
            </a:r>
            <a:r>
              <a:rPr dirty="0" sz="4000">
                <a:solidFill>
                  <a:srgbClr val="055C91"/>
                </a:solidFill>
              </a:rPr>
              <a:t>to</a:t>
            </a:r>
            <a:r>
              <a:rPr dirty="0" sz="4000" spc="-204">
                <a:solidFill>
                  <a:srgbClr val="055C91"/>
                </a:solidFill>
              </a:rPr>
              <a:t> </a:t>
            </a:r>
            <a:r>
              <a:rPr dirty="0" sz="4000" spc="-375">
                <a:solidFill>
                  <a:srgbClr val="055C91"/>
                </a:solidFill>
              </a:rPr>
              <a:t>Access</a:t>
            </a:r>
            <a:r>
              <a:rPr dirty="0" sz="4000" spc="-204">
                <a:solidFill>
                  <a:srgbClr val="055C91"/>
                </a:solidFill>
              </a:rPr>
              <a:t> </a:t>
            </a:r>
            <a:r>
              <a:rPr dirty="0" sz="4000" spc="-80">
                <a:solidFill>
                  <a:srgbClr val="055C91"/>
                </a:solidFill>
              </a:rPr>
              <a:t>the</a:t>
            </a:r>
            <a:r>
              <a:rPr dirty="0" sz="4000" spc="-204">
                <a:solidFill>
                  <a:srgbClr val="055C91"/>
                </a:solidFill>
              </a:rPr>
              <a:t> </a:t>
            </a:r>
            <a:r>
              <a:rPr dirty="0" sz="4000" spc="-245">
                <a:solidFill>
                  <a:srgbClr val="055C91"/>
                </a:solidFill>
              </a:rPr>
              <a:t>Elements</a:t>
            </a:r>
            <a:r>
              <a:rPr dirty="0" sz="4000" spc="-204">
                <a:solidFill>
                  <a:srgbClr val="055C91"/>
                </a:solidFill>
              </a:rPr>
              <a:t> </a:t>
            </a:r>
            <a:r>
              <a:rPr dirty="0" sz="4000" spc="-20">
                <a:solidFill>
                  <a:srgbClr val="055C91"/>
                </a:solidFill>
              </a:rPr>
              <a:t>of</a:t>
            </a:r>
            <a:r>
              <a:rPr dirty="0" sz="4000" spc="-204">
                <a:solidFill>
                  <a:srgbClr val="055C91"/>
                </a:solidFill>
              </a:rPr>
              <a:t> </a:t>
            </a:r>
            <a:r>
              <a:rPr dirty="0" sz="4000" spc="-360">
                <a:solidFill>
                  <a:srgbClr val="055C91"/>
                </a:solidFill>
              </a:rPr>
              <a:t>a</a:t>
            </a:r>
            <a:r>
              <a:rPr dirty="0" sz="4000" spc="-200">
                <a:solidFill>
                  <a:srgbClr val="055C91"/>
                </a:solidFill>
              </a:rPr>
              <a:t> </a:t>
            </a:r>
            <a:r>
              <a:rPr dirty="0" sz="4000" spc="-110">
                <a:solidFill>
                  <a:srgbClr val="055C91"/>
                </a:solidFill>
              </a:rPr>
              <a:t>String</a:t>
            </a:r>
            <a:endParaRPr sz="4000"/>
          </a:p>
        </p:txBody>
      </p:sp>
      <p:grpSp>
        <p:nvGrpSpPr>
          <p:cNvPr id="4" name="object 4" descr=""/>
          <p:cNvGrpSpPr/>
          <p:nvPr/>
        </p:nvGrpSpPr>
        <p:grpSpPr>
          <a:xfrm>
            <a:off x="5622949" y="2580232"/>
            <a:ext cx="4749800" cy="1222375"/>
            <a:chOff x="5622949" y="2580232"/>
            <a:chExt cx="4749800" cy="1222375"/>
          </a:xfrm>
        </p:grpSpPr>
        <p:sp>
          <p:nvSpPr>
            <p:cNvPr id="5" name="object 5" descr=""/>
            <p:cNvSpPr/>
            <p:nvPr/>
          </p:nvSpPr>
          <p:spPr>
            <a:xfrm>
              <a:off x="5965824" y="3071812"/>
              <a:ext cx="4406900" cy="730250"/>
            </a:xfrm>
            <a:custGeom>
              <a:avLst/>
              <a:gdLst/>
              <a:ahLst/>
              <a:cxnLst/>
              <a:rect l="l" t="t" r="r" b="b"/>
              <a:pathLst>
                <a:path w="4406900" h="730250">
                  <a:moveTo>
                    <a:pt x="4406900" y="0"/>
                  </a:moveTo>
                  <a:lnTo>
                    <a:pt x="0" y="0"/>
                  </a:lnTo>
                  <a:lnTo>
                    <a:pt x="0" y="730250"/>
                  </a:lnTo>
                  <a:lnTo>
                    <a:pt x="4406900" y="730250"/>
                  </a:lnTo>
                  <a:lnTo>
                    <a:pt x="44069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22949" y="2580232"/>
              <a:ext cx="320675" cy="467995"/>
            </a:xfrm>
            <a:custGeom>
              <a:avLst/>
              <a:gdLst/>
              <a:ahLst/>
              <a:cxnLst/>
              <a:rect l="l" t="t" r="r" b="b"/>
              <a:pathLst>
                <a:path w="320675" h="467994">
                  <a:moveTo>
                    <a:pt x="241398" y="383231"/>
                  </a:moveTo>
                  <a:lnTo>
                    <a:pt x="209697" y="404365"/>
                  </a:lnTo>
                  <a:lnTo>
                    <a:pt x="320650" y="467767"/>
                  </a:lnTo>
                  <a:lnTo>
                    <a:pt x="312065" y="399082"/>
                  </a:lnTo>
                  <a:lnTo>
                    <a:pt x="251965" y="399082"/>
                  </a:lnTo>
                  <a:lnTo>
                    <a:pt x="241398" y="383231"/>
                  </a:lnTo>
                  <a:close/>
                </a:path>
                <a:path w="320675" h="467994">
                  <a:moveTo>
                    <a:pt x="273098" y="362097"/>
                  </a:moveTo>
                  <a:lnTo>
                    <a:pt x="241398" y="383231"/>
                  </a:lnTo>
                  <a:lnTo>
                    <a:pt x="251965" y="399082"/>
                  </a:lnTo>
                  <a:lnTo>
                    <a:pt x="283665" y="377948"/>
                  </a:lnTo>
                  <a:lnTo>
                    <a:pt x="273098" y="362097"/>
                  </a:lnTo>
                  <a:close/>
                </a:path>
                <a:path w="320675" h="467994">
                  <a:moveTo>
                    <a:pt x="304800" y="340963"/>
                  </a:moveTo>
                  <a:lnTo>
                    <a:pt x="273098" y="362097"/>
                  </a:lnTo>
                  <a:lnTo>
                    <a:pt x="283665" y="377948"/>
                  </a:lnTo>
                  <a:lnTo>
                    <a:pt x="251965" y="399082"/>
                  </a:lnTo>
                  <a:lnTo>
                    <a:pt x="312065" y="399082"/>
                  </a:lnTo>
                  <a:lnTo>
                    <a:pt x="304800" y="340963"/>
                  </a:lnTo>
                  <a:close/>
                </a:path>
                <a:path w="320675" h="467994">
                  <a:moveTo>
                    <a:pt x="31701" y="0"/>
                  </a:moveTo>
                  <a:lnTo>
                    <a:pt x="0" y="21134"/>
                  </a:lnTo>
                  <a:lnTo>
                    <a:pt x="241398" y="383231"/>
                  </a:lnTo>
                  <a:lnTo>
                    <a:pt x="273098" y="362097"/>
                  </a:lnTo>
                  <a:lnTo>
                    <a:pt x="31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981200" y="1676400"/>
            <a:ext cx="3276600" cy="48768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168275" marR="336550">
              <a:lnSpc>
                <a:spcPct val="135000"/>
              </a:lnSpc>
              <a:spcBef>
                <a:spcPts val="865"/>
              </a:spcBef>
              <a:tabLst>
                <a:tab pos="922019" algn="l"/>
                <a:tab pos="1005840" algn="l"/>
              </a:tabLst>
            </a:pP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char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400" spc="-245" b="1">
                <a:solidFill>
                  <a:srgbClr val="404040"/>
                </a:solidFill>
                <a:latin typeface="Arial"/>
                <a:cs typeface="Arial"/>
              </a:rPr>
              <a:t>msg[</a:t>
            </a:r>
            <a:r>
              <a:rPr dirty="0" sz="2400" spc="-1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]</a:t>
            </a:r>
            <a:r>
              <a:rPr dirty="0" sz="2400" spc="-1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404040"/>
                </a:solidFill>
                <a:latin typeface="Arial"/>
                <a:cs typeface="Arial"/>
              </a:rPr>
              <a:t>=“Hello”;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char*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ptr;</a:t>
            </a:r>
            <a:endParaRPr sz="2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125"/>
              </a:spcBef>
              <a:tabLst>
                <a:tab pos="681355" algn="l"/>
                <a:tab pos="970280" algn="l"/>
              </a:tabLst>
            </a:pPr>
            <a:r>
              <a:rPr dirty="0" sz="2400" spc="-25" b="1">
                <a:solidFill>
                  <a:srgbClr val="404040"/>
                </a:solidFill>
                <a:latin typeface="Arial"/>
                <a:cs typeface="Arial"/>
              </a:rPr>
              <a:t>ptr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400" spc="-290" b="1">
                <a:solidFill>
                  <a:srgbClr val="404040"/>
                </a:solidFill>
                <a:latin typeface="Arial"/>
                <a:cs typeface="Arial"/>
              </a:rPr>
              <a:t>msg;</a:t>
            </a:r>
            <a:endParaRPr sz="2400">
              <a:latin typeface="Arial"/>
              <a:cs typeface="Arial"/>
            </a:endParaRPr>
          </a:p>
          <a:p>
            <a:pPr marL="168275" marR="1636395">
              <a:lnSpc>
                <a:spcPts val="3910"/>
              </a:lnSpc>
              <a:spcBef>
                <a:spcPts val="280"/>
              </a:spcBef>
              <a:tabLst>
                <a:tab pos="833755" algn="l"/>
              </a:tabLst>
            </a:pP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*ptr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400" spc="-220" b="1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dirty="0" sz="2400" spc="-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‘M’</a:t>
            </a:r>
            <a:r>
              <a:rPr dirty="0" sz="2400" spc="-1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404040"/>
                </a:solidFill>
                <a:latin typeface="Arial"/>
                <a:cs typeface="Arial"/>
              </a:rPr>
              <a:t>;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ptr++;</a:t>
            </a:r>
            <a:endParaRPr sz="2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805"/>
              </a:spcBef>
            </a:pP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*ptr</a:t>
            </a:r>
            <a:r>
              <a:rPr dirty="0" sz="2400" spc="-1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dirty="0" sz="2400" spc="-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‘a’;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36541" y="2169667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595437" y="1905000"/>
            <a:ext cx="314325" cy="386080"/>
            <a:chOff x="1595437" y="1905000"/>
            <a:chExt cx="314325" cy="386080"/>
          </a:xfrm>
        </p:grpSpPr>
        <p:sp>
          <p:nvSpPr>
            <p:cNvPr id="10" name="object 10" descr=""/>
            <p:cNvSpPr/>
            <p:nvPr/>
          </p:nvSpPr>
          <p:spPr>
            <a:xfrm>
              <a:off x="1600200" y="2057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00200" y="19050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595437" y="2362200"/>
            <a:ext cx="314325" cy="386080"/>
            <a:chOff x="1595437" y="2362200"/>
            <a:chExt cx="314325" cy="386080"/>
          </a:xfrm>
        </p:grpSpPr>
        <p:sp>
          <p:nvSpPr>
            <p:cNvPr id="13" name="object 13" descr=""/>
            <p:cNvSpPr/>
            <p:nvPr/>
          </p:nvSpPr>
          <p:spPr>
            <a:xfrm>
              <a:off x="1600200" y="2514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00200" y="2362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595437" y="2819400"/>
            <a:ext cx="314325" cy="386080"/>
            <a:chOff x="1595437" y="2819400"/>
            <a:chExt cx="314325" cy="386080"/>
          </a:xfrm>
        </p:grpSpPr>
        <p:sp>
          <p:nvSpPr>
            <p:cNvPr id="16" name="object 16" descr=""/>
            <p:cNvSpPr/>
            <p:nvPr/>
          </p:nvSpPr>
          <p:spPr>
            <a:xfrm>
              <a:off x="1600200" y="2971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600200" y="2819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946140" y="2659379"/>
            <a:ext cx="635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CC0000"/>
                </a:solidFill>
                <a:latin typeface="Courier New"/>
                <a:cs typeface="Courier New"/>
              </a:rPr>
              <a:t>3000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5959475" y="3065463"/>
          <a:ext cx="4419600" cy="72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00"/>
                <a:gridCol w="742950"/>
                <a:gridCol w="742950"/>
                <a:gridCol w="742950"/>
                <a:gridCol w="742950"/>
                <a:gridCol w="736600"/>
              </a:tblGrid>
              <a:tr h="361315">
                <a:tc>
                  <a:txBody>
                    <a:bodyPr/>
                    <a:lstStyle/>
                    <a:p>
                      <a:pPr algn="r" marR="2717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‘H’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‘e’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‘l’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‘l’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‘o’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‘\0’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 b="1">
                          <a:solidFill>
                            <a:srgbClr val="055C91"/>
                          </a:solidFill>
                          <a:latin typeface="Arial"/>
                          <a:cs typeface="Arial"/>
                        </a:rPr>
                        <a:t>‘M’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25" b="1">
                          <a:solidFill>
                            <a:srgbClr val="055C91"/>
                          </a:solidFill>
                          <a:latin typeface="Arial"/>
                          <a:cs typeface="Arial"/>
                        </a:rPr>
                        <a:t>‘a’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 descr=""/>
          <p:cNvSpPr txBox="1"/>
          <p:nvPr/>
        </p:nvSpPr>
        <p:spPr>
          <a:xfrm>
            <a:off x="6231890" y="4772019"/>
            <a:ext cx="609600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00" spc="-20" b="1">
                <a:solidFill>
                  <a:srgbClr val="CC0000"/>
                </a:solidFill>
                <a:latin typeface="Courier New"/>
                <a:cs typeface="Courier New"/>
              </a:rPr>
              <a:t>3000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019797" y="3200402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55C9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1595437" y="3276600"/>
            <a:ext cx="314325" cy="386080"/>
            <a:chOff x="1595437" y="3276600"/>
            <a:chExt cx="314325" cy="386080"/>
          </a:xfrm>
        </p:grpSpPr>
        <p:sp>
          <p:nvSpPr>
            <p:cNvPr id="23" name="object 23" descr=""/>
            <p:cNvSpPr/>
            <p:nvPr/>
          </p:nvSpPr>
          <p:spPr>
            <a:xfrm>
              <a:off x="1600200" y="34290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00200" y="32766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1595437" y="3733800"/>
            <a:ext cx="314325" cy="386080"/>
            <a:chOff x="1595437" y="3733800"/>
            <a:chExt cx="314325" cy="386080"/>
          </a:xfrm>
        </p:grpSpPr>
        <p:sp>
          <p:nvSpPr>
            <p:cNvPr id="26" name="object 26" descr=""/>
            <p:cNvSpPr/>
            <p:nvPr/>
          </p:nvSpPr>
          <p:spPr>
            <a:xfrm>
              <a:off x="1600200" y="38862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00200" y="3733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1595437" y="4338637"/>
            <a:ext cx="314325" cy="238125"/>
            <a:chOff x="1595437" y="4338637"/>
            <a:chExt cx="314325" cy="238125"/>
          </a:xfrm>
        </p:grpSpPr>
        <p:sp>
          <p:nvSpPr>
            <p:cNvPr id="29" name="object 29" descr=""/>
            <p:cNvSpPr/>
            <p:nvPr/>
          </p:nvSpPr>
          <p:spPr>
            <a:xfrm>
              <a:off x="1600200" y="4343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228600" y="0"/>
                  </a:moveTo>
                  <a:lnTo>
                    <a:pt x="2286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28600" y="171450"/>
                  </a:lnTo>
                  <a:lnTo>
                    <a:pt x="228600" y="228600"/>
                  </a:lnTo>
                  <a:lnTo>
                    <a:pt x="304800" y="114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55C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600200" y="4343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6096000" y="3810000"/>
            <a:ext cx="914400" cy="838200"/>
            <a:chOff x="6096000" y="3810000"/>
            <a:chExt cx="914400" cy="838200"/>
          </a:xfrm>
        </p:grpSpPr>
        <p:sp>
          <p:nvSpPr>
            <p:cNvPr id="32" name="object 32" descr=""/>
            <p:cNvSpPr/>
            <p:nvPr/>
          </p:nvSpPr>
          <p:spPr>
            <a:xfrm>
              <a:off x="6096000" y="3810000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457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57200" y="838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234929" y="3810000"/>
              <a:ext cx="775970" cy="775970"/>
            </a:xfrm>
            <a:custGeom>
              <a:avLst/>
              <a:gdLst/>
              <a:ahLst/>
              <a:cxnLst/>
              <a:rect l="l" t="t" r="r" b="b"/>
              <a:pathLst>
                <a:path w="775970" h="775970">
                  <a:moveTo>
                    <a:pt x="681178" y="67352"/>
                  </a:moveTo>
                  <a:lnTo>
                    <a:pt x="0" y="748529"/>
                  </a:lnTo>
                  <a:lnTo>
                    <a:pt x="26940" y="775470"/>
                  </a:lnTo>
                  <a:lnTo>
                    <a:pt x="708118" y="94292"/>
                  </a:lnTo>
                  <a:lnTo>
                    <a:pt x="681178" y="67352"/>
                  </a:lnTo>
                  <a:close/>
                </a:path>
                <a:path w="775970" h="775970">
                  <a:moveTo>
                    <a:pt x="757509" y="53882"/>
                  </a:moveTo>
                  <a:lnTo>
                    <a:pt x="694648" y="53882"/>
                  </a:lnTo>
                  <a:lnTo>
                    <a:pt x="721588" y="80822"/>
                  </a:lnTo>
                  <a:lnTo>
                    <a:pt x="708118" y="94292"/>
                  </a:lnTo>
                  <a:lnTo>
                    <a:pt x="735059" y="121232"/>
                  </a:lnTo>
                  <a:lnTo>
                    <a:pt x="757509" y="53882"/>
                  </a:lnTo>
                  <a:close/>
                </a:path>
                <a:path w="775970" h="775970">
                  <a:moveTo>
                    <a:pt x="694648" y="53882"/>
                  </a:moveTo>
                  <a:lnTo>
                    <a:pt x="681178" y="67352"/>
                  </a:lnTo>
                  <a:lnTo>
                    <a:pt x="708118" y="94292"/>
                  </a:lnTo>
                  <a:lnTo>
                    <a:pt x="721588" y="80822"/>
                  </a:lnTo>
                  <a:lnTo>
                    <a:pt x="694648" y="53882"/>
                  </a:lnTo>
                  <a:close/>
                </a:path>
                <a:path w="775970" h="775970">
                  <a:moveTo>
                    <a:pt x="775470" y="0"/>
                  </a:moveTo>
                  <a:lnTo>
                    <a:pt x="654236" y="40411"/>
                  </a:lnTo>
                  <a:lnTo>
                    <a:pt x="681178" y="67352"/>
                  </a:lnTo>
                  <a:lnTo>
                    <a:pt x="694648" y="53882"/>
                  </a:lnTo>
                  <a:lnTo>
                    <a:pt x="757509" y="53882"/>
                  </a:lnTo>
                  <a:lnTo>
                    <a:pt x="775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/>
          <p:nvPr/>
        </p:nvSpPr>
        <p:spPr>
          <a:xfrm>
            <a:off x="6724648" y="3213257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55C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003925" y="4713287"/>
            <a:ext cx="1168400" cy="755650"/>
          </a:xfrm>
          <a:prstGeom prst="rect">
            <a:avLst/>
          </a:prstGeom>
          <a:solidFill>
            <a:srgbClr val="CCFFFF"/>
          </a:solidFill>
          <a:ln w="12699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245"/>
              </a:spcBef>
            </a:pPr>
            <a:r>
              <a:rPr dirty="0" sz="2000" spc="-20" b="1">
                <a:solidFill>
                  <a:srgbClr val="CC0000"/>
                </a:solidFill>
                <a:latin typeface="Courier New"/>
                <a:cs typeface="Courier New"/>
              </a:rPr>
              <a:t>3001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238490" y="6299763"/>
            <a:ext cx="1778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2074864" y="1778001"/>
          <a:ext cx="3703954" cy="3776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620"/>
              </a:tblGrid>
              <a:tr h="2150745">
                <a:tc>
                  <a:txBody>
                    <a:bodyPr/>
                    <a:lstStyle/>
                    <a:p>
                      <a:pPr marL="201295" marR="290830">
                        <a:lnSpc>
                          <a:spcPts val="7580"/>
                        </a:lnSpc>
                        <a:spcBef>
                          <a:spcPts val="355"/>
                        </a:spcBef>
                        <a:tabLst>
                          <a:tab pos="1690370" algn="l"/>
                        </a:tabLst>
                      </a:pPr>
                      <a:r>
                        <a:rPr dirty="0" sz="2800" spc="-1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char*</a:t>
                      </a: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2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ptr;</a:t>
                      </a:r>
                      <a:r>
                        <a:rPr dirty="0" sz="2800" spc="7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ptr</a:t>
                      </a:r>
                      <a:r>
                        <a:rPr dirty="0" sz="2800" spc="-3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dirty="0" sz="2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char;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*ptr</a:t>
                      </a:r>
                      <a:r>
                        <a:rPr dirty="0" sz="2800" spc="-4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‘B’;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8525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055"/>
                        </a:spcBef>
                        <a:tabLst>
                          <a:tab pos="1477645" algn="l"/>
                          <a:tab pos="2328545" algn="l"/>
                        </a:tabLst>
                      </a:pPr>
                      <a:r>
                        <a:rPr dirty="0" sz="2800" spc="-2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dirty="0" sz="280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2800" spc="-10" b="1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*ptr;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60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584" y="152907"/>
            <a:ext cx="159639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5">
                <a:solidFill>
                  <a:srgbClr val="055C91"/>
                </a:solidFill>
              </a:rPr>
              <a:t>Operator</a:t>
            </a:r>
            <a:r>
              <a:rPr dirty="0" sz="2200" spc="-30">
                <a:solidFill>
                  <a:srgbClr val="055C91"/>
                </a:solidFill>
              </a:rPr>
              <a:t> </a:t>
            </a:r>
            <a:r>
              <a:rPr dirty="0" sz="2200" spc="-25">
                <a:solidFill>
                  <a:srgbClr val="055C91"/>
                </a:solidFill>
                <a:latin typeface="Comic Sans MS"/>
                <a:cs typeface="Comic Sans MS"/>
              </a:rPr>
              <a:t>new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70125" y="6040628"/>
            <a:ext cx="5530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b="1">
                <a:solidFill>
                  <a:srgbClr val="055C91"/>
                </a:solidFill>
                <a:latin typeface="Comic Sans MS"/>
                <a:cs typeface="Comic Sans MS"/>
              </a:rPr>
              <a:t>NOTE:</a:t>
            </a:r>
            <a:r>
              <a:rPr dirty="0" baseline="1182" sz="3525" spc="-127" b="1">
                <a:solidFill>
                  <a:srgbClr val="055C91"/>
                </a:solidFill>
                <a:latin typeface="Comic Sans MS"/>
                <a:cs typeface="Comic Sans MS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Dynamic 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227527" y="2810885"/>
            <a:ext cx="943610" cy="1264285"/>
          </a:xfrm>
          <a:custGeom>
            <a:avLst/>
            <a:gdLst/>
            <a:ahLst/>
            <a:cxnLst/>
            <a:rect l="l" t="t" r="r" b="b"/>
            <a:pathLst>
              <a:path w="943609" h="1264285">
                <a:moveTo>
                  <a:pt x="823772" y="1175037"/>
                </a:moveTo>
                <a:lnTo>
                  <a:pt x="943335" y="1264227"/>
                </a:lnTo>
                <a:lnTo>
                  <a:pt x="921522" y="1203902"/>
                </a:lnTo>
                <a:lnTo>
                  <a:pt x="880776" y="1203902"/>
                </a:lnTo>
                <a:lnTo>
                  <a:pt x="869423" y="1188603"/>
                </a:lnTo>
                <a:lnTo>
                  <a:pt x="823772" y="1175037"/>
                </a:lnTo>
                <a:close/>
              </a:path>
              <a:path w="943609" h="1264285">
                <a:moveTo>
                  <a:pt x="869423" y="1188603"/>
                </a:moveTo>
                <a:lnTo>
                  <a:pt x="880776" y="1203902"/>
                </a:lnTo>
                <a:lnTo>
                  <a:pt x="892250" y="1195387"/>
                </a:lnTo>
                <a:lnTo>
                  <a:pt x="869423" y="1188603"/>
                </a:lnTo>
                <a:close/>
              </a:path>
              <a:path w="943609" h="1264285">
                <a:moveTo>
                  <a:pt x="892611" y="1123951"/>
                </a:moveTo>
                <a:lnTo>
                  <a:pt x="892370" y="1171575"/>
                </a:lnTo>
                <a:lnTo>
                  <a:pt x="903723" y="1186873"/>
                </a:lnTo>
                <a:lnTo>
                  <a:pt x="880776" y="1203902"/>
                </a:lnTo>
                <a:lnTo>
                  <a:pt x="921522" y="1203902"/>
                </a:lnTo>
                <a:lnTo>
                  <a:pt x="892611" y="1123951"/>
                </a:lnTo>
                <a:close/>
              </a:path>
              <a:path w="943609" h="1264285">
                <a:moveTo>
                  <a:pt x="22946" y="0"/>
                </a:moveTo>
                <a:lnTo>
                  <a:pt x="0" y="17029"/>
                </a:lnTo>
                <a:lnTo>
                  <a:pt x="869423" y="1188603"/>
                </a:lnTo>
                <a:lnTo>
                  <a:pt x="892249" y="1195387"/>
                </a:lnTo>
                <a:lnTo>
                  <a:pt x="892370" y="1171575"/>
                </a:lnTo>
                <a:lnTo>
                  <a:pt x="22946" y="0"/>
                </a:lnTo>
                <a:close/>
              </a:path>
              <a:path w="943609" h="1264285">
                <a:moveTo>
                  <a:pt x="892370" y="1171575"/>
                </a:moveTo>
                <a:lnTo>
                  <a:pt x="892249" y="1195387"/>
                </a:lnTo>
                <a:lnTo>
                  <a:pt x="903723" y="1186873"/>
                </a:lnTo>
                <a:lnTo>
                  <a:pt x="892370" y="1171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480176" y="1772411"/>
            <a:ext cx="5911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CC0000"/>
                </a:solidFill>
                <a:latin typeface="Arial"/>
                <a:cs typeface="Arial"/>
              </a:rPr>
              <a:t>2000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32576" y="2330380"/>
            <a:ext cx="46672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 spc="-25" b="1">
                <a:latin typeface="Arial"/>
                <a:cs typeface="Arial"/>
              </a:rPr>
              <a:t>???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80176" y="2928620"/>
            <a:ext cx="2266950" cy="1140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Arial"/>
                <a:cs typeface="Arial"/>
              </a:rPr>
              <a:t>ptr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20" b="1">
                <a:solidFill>
                  <a:srgbClr val="055C91"/>
                </a:solidFill>
                <a:latin typeface="Arial"/>
                <a:cs typeface="Arial"/>
              </a:rPr>
              <a:t>5000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524000" y="1981200"/>
            <a:ext cx="462280" cy="609600"/>
            <a:chOff x="1524000" y="1981200"/>
            <a:chExt cx="462280" cy="609600"/>
          </a:xfrm>
        </p:grpSpPr>
        <p:sp>
          <p:nvSpPr>
            <p:cNvPr id="10" name="object 10" descr=""/>
            <p:cNvSpPr/>
            <p:nvPr/>
          </p:nvSpPr>
          <p:spPr>
            <a:xfrm>
              <a:off x="1676400" y="2209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24000" y="1981200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457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457200" y="609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671637" y="3576637"/>
            <a:ext cx="314325" cy="386080"/>
            <a:chOff x="1671637" y="3576637"/>
            <a:chExt cx="314325" cy="386080"/>
          </a:xfrm>
        </p:grpSpPr>
        <p:sp>
          <p:nvSpPr>
            <p:cNvPr id="13" name="object 13" descr=""/>
            <p:cNvSpPr/>
            <p:nvPr/>
          </p:nvSpPr>
          <p:spPr>
            <a:xfrm>
              <a:off x="1676400" y="3581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6400" y="3581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483350" y="2189163"/>
            <a:ext cx="1168400" cy="567055"/>
          </a:xfrm>
          <a:prstGeom prst="rect">
            <a:avLst/>
          </a:prstGeom>
          <a:solidFill>
            <a:srgbClr val="CCFFFF"/>
          </a:solidFill>
          <a:ln w="12699">
            <a:solidFill>
              <a:srgbClr val="000000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015"/>
              </a:spcBef>
            </a:pPr>
            <a:r>
              <a:rPr dirty="0" sz="2000" spc="-20" b="1">
                <a:solidFill>
                  <a:srgbClr val="055C91"/>
                </a:solidFill>
                <a:latin typeface="Arial"/>
                <a:cs typeface="Arial"/>
              </a:rPr>
              <a:t>5000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671637" y="4186237"/>
            <a:ext cx="314325" cy="238125"/>
            <a:chOff x="1671637" y="4186237"/>
            <a:chExt cx="314325" cy="238125"/>
          </a:xfrm>
        </p:grpSpPr>
        <p:sp>
          <p:nvSpPr>
            <p:cNvPr id="17" name="object 17" descr=""/>
            <p:cNvSpPr/>
            <p:nvPr/>
          </p:nvSpPr>
          <p:spPr>
            <a:xfrm>
              <a:off x="1676400" y="41910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228600" y="0"/>
                  </a:moveTo>
                  <a:lnTo>
                    <a:pt x="2286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28600" y="171450"/>
                  </a:lnTo>
                  <a:lnTo>
                    <a:pt x="228600" y="228600"/>
                  </a:lnTo>
                  <a:lnTo>
                    <a:pt x="304800" y="114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55C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76400" y="41910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001000" y="4114800"/>
            <a:ext cx="977900" cy="567055"/>
          </a:xfrm>
          <a:prstGeom prst="rect">
            <a:avLst/>
          </a:prstGeom>
          <a:solidFill>
            <a:srgbClr val="055C91"/>
          </a:solidFill>
          <a:ln w="12699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960"/>
              </a:spcBef>
            </a:pPr>
            <a:r>
              <a:rPr dirty="0" sz="1800" spc="-25" b="1">
                <a:solidFill>
                  <a:srgbClr val="FFFF00"/>
                </a:solidFill>
                <a:latin typeface="Arial"/>
                <a:cs typeface="Arial"/>
              </a:rPr>
              <a:t>‘B’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238490" y="6299763"/>
            <a:ext cx="1778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2022-05-24T20:14:11Z</dcterms:created>
  <dcterms:modified xsi:type="dcterms:W3CDTF">2022-05-24T20:14:11Z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2022-05-24T00:00:00Z</vt:filetime>
  </property>
</Properties>
</file>