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95428" y="2996691"/>
            <a:ext cx="100114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93940" y="1162811"/>
            <a:ext cx="4599305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enlo"/>
                <a:cs typeface="Menl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7376" y="2999739"/>
            <a:ext cx="83724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8501" y="2175764"/>
            <a:ext cx="7599680" cy="2434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2112" y="6541297"/>
            <a:ext cx="2413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428" y="2996691"/>
            <a:ext cx="100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17104" y="3551428"/>
            <a:ext cx="31565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47320">
              <a:lnSpc>
                <a:spcPct val="156300"/>
              </a:lnSpc>
              <a:spcBef>
                <a:spcPts val="100"/>
              </a:spcBef>
            </a:pP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Chapters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12</a:t>
            </a:r>
            <a:r>
              <a:rPr sz="1600" spc="-4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Advanced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898989"/>
                </a:solidFill>
                <a:latin typeface="Arial"/>
                <a:cs typeface="Arial"/>
              </a:rPr>
              <a:t>File</a:t>
            </a:r>
            <a:r>
              <a:rPr sz="1600" spc="-4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Operations </a:t>
            </a: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13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898989"/>
                </a:solidFill>
                <a:latin typeface="Arial"/>
                <a:cs typeface="Arial"/>
              </a:rPr>
              <a:t>Introduction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to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898989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93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Creating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Records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Structures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64739" y="1190244"/>
            <a:ext cx="6832600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const</a:t>
            </a:r>
            <a:r>
              <a:rPr sz="1400" b="1" spc="-50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3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SIZE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=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spc="-25" dirty="0">
                <a:latin typeface="Menlo"/>
                <a:cs typeface="Menlo"/>
              </a:rPr>
              <a:t>12;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struct</a:t>
            </a:r>
            <a:r>
              <a:rPr sz="1400"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5032"/>
                </a:solidFill>
                <a:latin typeface="Menlo"/>
                <a:cs typeface="Menlo"/>
              </a:rPr>
              <a:t>Division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char</a:t>
            </a:r>
            <a:r>
              <a:rPr sz="1400" b="1" spc="-4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00C0"/>
                </a:solidFill>
                <a:latin typeface="Menlo"/>
                <a:cs typeface="Menlo"/>
              </a:rPr>
              <a:t>divName</a:t>
            </a:r>
            <a:r>
              <a:rPr sz="1400" spc="-10" dirty="0">
                <a:latin typeface="Menlo"/>
                <a:cs typeface="Menlo"/>
              </a:rPr>
              <a:t>[SIZE];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45"/>
              </a:lnSpc>
              <a:spcBef>
                <a:spcPts val="2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3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00C0"/>
                </a:solidFill>
                <a:latin typeface="Menlo"/>
                <a:cs typeface="Menlo"/>
              </a:rPr>
              <a:t>quarter;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45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double</a:t>
            </a:r>
            <a:r>
              <a:rPr sz="1400"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00C0"/>
                </a:solidFill>
                <a:latin typeface="Menlo"/>
                <a:cs typeface="Menlo"/>
              </a:rPr>
              <a:t>sales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Menlo"/>
                <a:cs typeface="Menlo"/>
              </a:rPr>
              <a:t>};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4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spc="-10" dirty="0">
                <a:latin typeface="Menlo"/>
                <a:cs typeface="Menlo"/>
              </a:rPr>
              <a:t>main</a:t>
            </a:r>
            <a:r>
              <a:rPr sz="1400" spc="-10" dirty="0">
                <a:latin typeface="Menlo"/>
                <a:cs typeface="Menlo"/>
              </a:rPr>
              <a:t>()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331470" marR="1281430">
              <a:lnSpc>
                <a:spcPts val="168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fstream</a:t>
            </a:r>
            <a:r>
              <a:rPr sz="1400" spc="-8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file(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"corp.dat"</a:t>
            </a:r>
            <a:r>
              <a:rPr sz="1400" dirty="0">
                <a:latin typeface="Menlo"/>
                <a:cs typeface="Menlo"/>
              </a:rPr>
              <a:t>,</a:t>
            </a:r>
            <a:r>
              <a:rPr sz="1400" spc="-8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ios::out</a:t>
            </a:r>
            <a:r>
              <a:rPr sz="1400" spc="-8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|</a:t>
            </a:r>
            <a:r>
              <a:rPr sz="1400" spc="-85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ios::binary); </a:t>
            </a: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Division</a:t>
            </a:r>
            <a:r>
              <a:rPr sz="1400" spc="-65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east,</a:t>
            </a:r>
            <a:r>
              <a:rPr sz="1400" spc="-6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west,</a:t>
            </a:r>
            <a:r>
              <a:rPr sz="1400" spc="-6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north,</a:t>
            </a:r>
            <a:r>
              <a:rPr sz="1400" spc="-65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south;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5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3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20" dirty="0">
                <a:latin typeface="Menlo"/>
                <a:cs typeface="Menlo"/>
              </a:rPr>
              <a:t>qtr;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</a:pPr>
            <a:r>
              <a:rPr sz="1400" spc="-10" dirty="0">
                <a:latin typeface="Menlo"/>
                <a:cs typeface="Menlo"/>
              </a:rPr>
              <a:t>strcpy_s(east.</a:t>
            </a:r>
            <a:r>
              <a:rPr sz="1400" spc="-10" dirty="0">
                <a:solidFill>
                  <a:srgbClr val="0000C0"/>
                </a:solidFill>
                <a:latin typeface="Menlo"/>
                <a:cs typeface="Menlo"/>
              </a:rPr>
              <a:t>divName</a:t>
            </a:r>
            <a:r>
              <a:rPr sz="1400" spc="-10" dirty="0">
                <a:latin typeface="Menlo"/>
                <a:cs typeface="Menlo"/>
              </a:rPr>
              <a:t>,</a:t>
            </a:r>
            <a:r>
              <a:rPr sz="1400" spc="-5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"East"</a:t>
            </a:r>
            <a:r>
              <a:rPr sz="1400" spc="-10" dirty="0">
                <a:latin typeface="Menlo"/>
                <a:cs typeface="Menlo"/>
              </a:rPr>
              <a:t>);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5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50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"Enter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the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quarterly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sales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for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the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****</a:t>
            </a:r>
            <a:r>
              <a:rPr sz="1400" spc="-4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u="sng" spc="-10" dirty="0">
                <a:solidFill>
                  <a:srgbClr val="2A00FF"/>
                </a:solidFill>
                <a:uFill>
                  <a:solidFill>
                    <a:srgbClr val="2A00FF"/>
                  </a:solidFill>
                </a:uFill>
                <a:latin typeface="Menlo"/>
                <a:cs typeface="Menlo"/>
              </a:rPr>
              <a:t>Divison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:\n"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for</a:t>
            </a:r>
            <a:r>
              <a:rPr sz="1400" b="1" spc="-30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(qtr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=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1;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qtr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&lt;=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4;</a:t>
            </a:r>
            <a:r>
              <a:rPr sz="1400" spc="-25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qtr++)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650875">
              <a:lnSpc>
                <a:spcPts val="1645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east.</a:t>
            </a:r>
            <a:r>
              <a:rPr sz="1400" dirty="0">
                <a:solidFill>
                  <a:srgbClr val="0000C0"/>
                </a:solidFill>
                <a:latin typeface="Menlo"/>
                <a:cs typeface="Menlo"/>
              </a:rPr>
              <a:t>quarter</a:t>
            </a:r>
            <a:r>
              <a:rPr sz="1400" spc="-70" dirty="0">
                <a:solidFill>
                  <a:srgbClr val="0000C0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=</a:t>
            </a:r>
            <a:r>
              <a:rPr sz="1400" spc="-70" dirty="0">
                <a:latin typeface="Menlo"/>
                <a:cs typeface="Menlo"/>
              </a:rPr>
              <a:t> </a:t>
            </a:r>
            <a:r>
              <a:rPr sz="1400" spc="-20" dirty="0">
                <a:latin typeface="Menlo"/>
                <a:cs typeface="Menlo"/>
              </a:rPr>
              <a:t>qtr;</a:t>
            </a:r>
            <a:endParaRPr sz="1400">
              <a:latin typeface="Menlo"/>
              <a:cs typeface="Menlo"/>
            </a:endParaRPr>
          </a:p>
          <a:p>
            <a:pPr marL="650875" marR="2343785">
              <a:lnSpc>
                <a:spcPts val="168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"\tQuarter</a:t>
            </a:r>
            <a:r>
              <a:rPr sz="1400" spc="-4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</a:t>
            </a:r>
            <a:r>
              <a:rPr sz="1400" spc="-3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qtr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":</a:t>
            </a:r>
            <a:r>
              <a:rPr sz="1400" spc="-3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spc="-25" dirty="0">
                <a:solidFill>
                  <a:srgbClr val="2A00FF"/>
                </a:solidFill>
                <a:latin typeface="Menlo"/>
                <a:cs typeface="Menlo"/>
              </a:rPr>
              <a:t>"</a:t>
            </a:r>
            <a:r>
              <a:rPr sz="1400" spc="-25" dirty="0">
                <a:latin typeface="Menlo"/>
                <a:cs typeface="Menlo"/>
              </a:rPr>
              <a:t>; </a:t>
            </a:r>
            <a:r>
              <a:rPr sz="1400" dirty="0">
                <a:latin typeface="Menlo"/>
                <a:cs typeface="Menlo"/>
              </a:rPr>
              <a:t>cin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&gt;&gt;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east.</a:t>
            </a:r>
            <a:r>
              <a:rPr sz="1400" spc="-10" dirty="0">
                <a:solidFill>
                  <a:srgbClr val="0000C0"/>
                </a:solidFill>
                <a:latin typeface="Menlo"/>
                <a:cs typeface="Menlo"/>
              </a:rPr>
              <a:t>sales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650875">
              <a:lnSpc>
                <a:spcPts val="1650"/>
              </a:lnSpc>
            </a:pPr>
            <a:r>
              <a:rPr sz="1400" spc="-10" dirty="0">
                <a:latin typeface="Menlo"/>
                <a:cs typeface="Menlo"/>
              </a:rPr>
              <a:t>file.write(</a:t>
            </a:r>
            <a:r>
              <a:rPr sz="1400" b="1" spc="-10" dirty="0">
                <a:solidFill>
                  <a:srgbClr val="7F0055"/>
                </a:solidFill>
                <a:latin typeface="Menlo"/>
                <a:cs typeface="Menlo"/>
              </a:rPr>
              <a:t>reinterpret_cast</a:t>
            </a:r>
            <a:r>
              <a:rPr sz="1400" spc="-10" dirty="0">
                <a:latin typeface="Menlo"/>
                <a:cs typeface="Menlo"/>
              </a:rPr>
              <a:t>&lt;</a:t>
            </a:r>
            <a:r>
              <a:rPr sz="1400" b="1" spc="-10" dirty="0">
                <a:solidFill>
                  <a:srgbClr val="7F0055"/>
                </a:solidFill>
                <a:latin typeface="Menlo"/>
                <a:cs typeface="Menlo"/>
              </a:rPr>
              <a:t>char</a:t>
            </a:r>
            <a:r>
              <a:rPr sz="1400" b="1" spc="-5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*&gt;(&amp;east),</a:t>
            </a:r>
            <a:r>
              <a:rPr sz="1400" spc="-50" dirty="0">
                <a:latin typeface="Menlo"/>
                <a:cs typeface="Menlo"/>
              </a:rPr>
              <a:t> </a:t>
            </a:r>
            <a:r>
              <a:rPr sz="1400" b="1" spc="-10" dirty="0">
                <a:solidFill>
                  <a:srgbClr val="7F0055"/>
                </a:solidFill>
                <a:latin typeface="Menlo"/>
                <a:cs typeface="Menlo"/>
              </a:rPr>
              <a:t>sizeof</a:t>
            </a:r>
            <a:r>
              <a:rPr sz="1400" spc="-10" dirty="0">
                <a:latin typeface="Menlo"/>
                <a:cs typeface="Menlo"/>
              </a:rPr>
              <a:t>(east));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4064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UML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Function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Return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200" dirty="0">
                <a:solidFill>
                  <a:srgbClr val="055C91"/>
                </a:solidFill>
              </a:rPr>
              <a:t>Type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Notation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876044"/>
            <a:ext cx="8305800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function’s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value,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colon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followed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function’s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339" y="4225035"/>
            <a:ext cx="6244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Monaco"/>
                <a:cs typeface="Monaco"/>
              </a:rPr>
              <a:t>+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setWidth(w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: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double)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: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spc="-20" dirty="0">
                <a:latin typeface="Monaco"/>
                <a:cs typeface="Monaco"/>
              </a:rPr>
              <a:t>void</a:t>
            </a:r>
            <a:endParaRPr sz="28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225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</a:rPr>
              <a:t>The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Rectangle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95" dirty="0">
                <a:solidFill>
                  <a:srgbClr val="055C91"/>
                </a:solidFill>
              </a:rPr>
              <a:t>Class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286000"/>
            <a:ext cx="3962400" cy="32146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101</a:t>
            </a:fld>
            <a:endParaRPr spc="-25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314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Showing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Constructors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Destructors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1" y="1676401"/>
            <a:ext cx="3090862" cy="4665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8139" y="3814572"/>
            <a:ext cx="14636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Constructors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Destructor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2229611"/>
            <a:ext cx="3025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No</a:t>
            </a:r>
            <a:r>
              <a:rPr sz="2000" i="1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return</a:t>
            </a:r>
            <a:r>
              <a:rPr sz="2000" i="1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type</a:t>
            </a:r>
            <a:r>
              <a:rPr sz="2000" i="1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listed</a:t>
            </a:r>
            <a:r>
              <a:rPr sz="2000" i="1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FA8218"/>
                </a:solidFill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constructors</a:t>
            </a:r>
            <a:r>
              <a:rPr sz="2000" i="1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A8218"/>
                </a:solidFill>
                <a:latin typeface="Arial"/>
                <a:cs typeface="Arial"/>
              </a:rPr>
              <a:t>or</a:t>
            </a:r>
            <a:r>
              <a:rPr sz="2000" i="1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A8218"/>
                </a:solidFill>
                <a:latin typeface="Arial"/>
                <a:cs typeface="Arial"/>
              </a:rPr>
              <a:t>destructors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3989387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674687" y="0"/>
                </a:moveTo>
                <a:lnTo>
                  <a:pt x="674687" y="76200"/>
                </a:lnTo>
                <a:lnTo>
                  <a:pt x="725487" y="50800"/>
                </a:lnTo>
                <a:lnTo>
                  <a:pt x="687388" y="50800"/>
                </a:lnTo>
                <a:lnTo>
                  <a:pt x="687388" y="25400"/>
                </a:lnTo>
                <a:lnTo>
                  <a:pt x="725487" y="25400"/>
                </a:lnTo>
                <a:lnTo>
                  <a:pt x="674687" y="0"/>
                </a:lnTo>
                <a:close/>
              </a:path>
              <a:path w="751204" h="76200">
                <a:moveTo>
                  <a:pt x="674687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74687" y="50800"/>
                </a:lnTo>
                <a:lnTo>
                  <a:pt x="674687" y="25400"/>
                </a:lnTo>
                <a:close/>
              </a:path>
              <a:path w="751204" h="76200">
                <a:moveTo>
                  <a:pt x="725487" y="25400"/>
                </a:moveTo>
                <a:lnTo>
                  <a:pt x="687388" y="25400"/>
                </a:lnTo>
                <a:lnTo>
                  <a:pt x="687388" y="50800"/>
                </a:lnTo>
                <a:lnTo>
                  <a:pt x="725487" y="50800"/>
                </a:lnTo>
                <a:lnTo>
                  <a:pt x="750887" y="38100"/>
                </a:lnTo>
                <a:lnTo>
                  <a:pt x="725487" y="2540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4640262"/>
            <a:ext cx="1290955" cy="76200"/>
          </a:xfrm>
          <a:custGeom>
            <a:avLst/>
            <a:gdLst/>
            <a:ahLst/>
            <a:cxnLst/>
            <a:rect l="l" t="t" r="r" b="b"/>
            <a:pathLst>
              <a:path w="1290954" h="76200">
                <a:moveTo>
                  <a:pt x="1214437" y="0"/>
                </a:moveTo>
                <a:lnTo>
                  <a:pt x="1214437" y="76200"/>
                </a:lnTo>
                <a:lnTo>
                  <a:pt x="1265237" y="50800"/>
                </a:lnTo>
                <a:lnTo>
                  <a:pt x="1227137" y="50800"/>
                </a:lnTo>
                <a:lnTo>
                  <a:pt x="1227137" y="25400"/>
                </a:lnTo>
                <a:lnTo>
                  <a:pt x="1265237" y="25400"/>
                </a:lnTo>
                <a:lnTo>
                  <a:pt x="1214437" y="0"/>
                </a:lnTo>
                <a:close/>
              </a:path>
              <a:path w="1290954" h="76200">
                <a:moveTo>
                  <a:pt x="1214437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214437" y="50800"/>
                </a:lnTo>
                <a:lnTo>
                  <a:pt x="1214437" y="25400"/>
                </a:lnTo>
                <a:close/>
              </a:path>
              <a:path w="1290954" h="76200">
                <a:moveTo>
                  <a:pt x="1265237" y="25400"/>
                </a:moveTo>
                <a:lnTo>
                  <a:pt x="1227137" y="25400"/>
                </a:lnTo>
                <a:lnTo>
                  <a:pt x="1227137" y="50800"/>
                </a:lnTo>
                <a:lnTo>
                  <a:pt x="1265237" y="50800"/>
                </a:lnTo>
                <a:lnTo>
                  <a:pt x="1290637" y="38100"/>
                </a:lnTo>
                <a:lnTo>
                  <a:pt x="1265237" y="2540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102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93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Creating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Records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Structures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97100" y="1587500"/>
            <a:ext cx="7327900" cy="418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TestScore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" marR="4579620">
              <a:lnSpc>
                <a:spcPct val="105800"/>
              </a:lnSpc>
              <a:spcBef>
                <a:spcPts val="4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studentId;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score;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grade;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TestScore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oneTest;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95400"/>
              </a:lnSpc>
              <a:spcBef>
                <a:spcPts val="37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write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out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oneTest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file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gradeFile.write(reinterpret_cast&lt;char</a:t>
            </a:r>
            <a:r>
              <a:rPr sz="2400" spc="-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*&gt;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(&amp;oneTest),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sizeof(oneTest));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7190" y="2999739"/>
            <a:ext cx="127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Week</a:t>
            </a:r>
            <a:r>
              <a:rPr spc="-120" dirty="0"/>
              <a:t> </a:t>
            </a:r>
            <a:r>
              <a:rPr spc="-90" dirty="0"/>
              <a:t>07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664424" y="3691635"/>
            <a:ext cx="286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13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898989"/>
                </a:solidFill>
                <a:latin typeface="Arial"/>
                <a:cs typeface="Arial"/>
              </a:rPr>
              <a:t>Introduction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to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898989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433" y="2131059"/>
            <a:ext cx="68268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055C91"/>
                </a:solidFill>
              </a:rPr>
              <a:t>Lets</a:t>
            </a:r>
            <a:r>
              <a:rPr spc="-130" dirty="0">
                <a:solidFill>
                  <a:srgbClr val="055C91"/>
                </a:solidFill>
              </a:rPr>
              <a:t> </a:t>
            </a:r>
            <a:r>
              <a:rPr spc="-40" dirty="0">
                <a:solidFill>
                  <a:srgbClr val="055C91"/>
                </a:solidFill>
              </a:rPr>
              <a:t>first</a:t>
            </a:r>
            <a:r>
              <a:rPr spc="-125" dirty="0">
                <a:solidFill>
                  <a:srgbClr val="055C91"/>
                </a:solidFill>
              </a:rPr>
              <a:t> review</a:t>
            </a:r>
            <a:r>
              <a:rPr spc="-130" dirty="0">
                <a:solidFill>
                  <a:srgbClr val="055C91"/>
                </a:solidFill>
              </a:rPr>
              <a:t> </a:t>
            </a:r>
            <a:r>
              <a:rPr spc="-100" dirty="0">
                <a:solidFill>
                  <a:srgbClr val="055C91"/>
                </a:solidFill>
              </a:rPr>
              <a:t>structs</a:t>
            </a:r>
            <a:r>
              <a:rPr spc="-125" dirty="0">
                <a:solidFill>
                  <a:srgbClr val="055C91"/>
                </a:solidFill>
              </a:rPr>
              <a:t> </a:t>
            </a:r>
            <a:r>
              <a:rPr spc="-170" dirty="0">
                <a:solidFill>
                  <a:srgbClr val="055C91"/>
                </a:solidFill>
              </a:rPr>
              <a:t>and</a:t>
            </a:r>
            <a:r>
              <a:rPr spc="-140" dirty="0">
                <a:solidFill>
                  <a:srgbClr val="055C91"/>
                </a:solidFill>
              </a:rPr>
              <a:t> </a:t>
            </a:r>
            <a:r>
              <a:rPr spc="-235" dirty="0">
                <a:solidFill>
                  <a:srgbClr val="055C91"/>
                </a:solidFill>
              </a:rPr>
              <a:t>classes</a:t>
            </a:r>
            <a:r>
              <a:rPr spc="-125" dirty="0">
                <a:solidFill>
                  <a:srgbClr val="055C91"/>
                </a:solidFill>
              </a:rPr>
              <a:t> </a:t>
            </a:r>
            <a:r>
              <a:rPr spc="-25" dirty="0">
                <a:solidFill>
                  <a:srgbClr val="055C91"/>
                </a:solidFill>
              </a:rPr>
              <a:t>for</a:t>
            </a:r>
            <a:r>
              <a:rPr spc="-135" dirty="0">
                <a:solidFill>
                  <a:srgbClr val="055C91"/>
                </a:solidFill>
              </a:rPr>
              <a:t> </a:t>
            </a:r>
            <a:r>
              <a:rPr spc="-254" dirty="0">
                <a:solidFill>
                  <a:srgbClr val="055C91"/>
                </a:solidFill>
              </a:rPr>
              <a:t>a</a:t>
            </a:r>
            <a:r>
              <a:rPr spc="-135" dirty="0">
                <a:solidFill>
                  <a:srgbClr val="055C91"/>
                </a:solidFill>
              </a:rPr>
              <a:t> </a:t>
            </a:r>
            <a:r>
              <a:rPr spc="-10" dirty="0">
                <a:solidFill>
                  <a:srgbClr val="055C91"/>
                </a:solidFill>
              </a:rPr>
              <a:t>minute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Records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(</a:t>
            </a:r>
            <a:r>
              <a:rPr sz="2200" spc="-50" dirty="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sz="2200" spc="-50" dirty="0">
                <a:solidFill>
                  <a:srgbClr val="055C91"/>
                </a:solidFill>
              </a:rPr>
              <a:t>s)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(1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of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7111"/>
            <a:ext cx="2758440" cy="5114925"/>
            <a:chOff x="0" y="1277111"/>
            <a:chExt cx="2758440" cy="5114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" y="1344167"/>
              <a:ext cx="2606040" cy="5047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77111"/>
              <a:ext cx="2758439" cy="5114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" y="1371600"/>
              <a:ext cx="2514600" cy="4952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2400" y="1371600"/>
            <a:ext cx="2514600" cy="4953000"/>
          </a:xfrm>
          <a:prstGeom prst="rect">
            <a:avLst/>
          </a:prstGeom>
          <a:ln w="9525">
            <a:solidFill>
              <a:srgbClr val="DBD7C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600" spc="140" dirty="0">
                <a:solidFill>
                  <a:srgbClr val="0D0081"/>
                </a:solidFill>
                <a:latin typeface="Arial"/>
                <a:cs typeface="Arial"/>
              </a:rPr>
              <a:t>class</a:t>
            </a:r>
            <a:r>
              <a:rPr sz="1600" spc="425" dirty="0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600" spc="345" dirty="0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175"/>
              </a:spcBef>
            </a:pPr>
            <a:r>
              <a:rPr sz="1600" spc="200" dirty="0">
                <a:solidFill>
                  <a:srgbClr val="0D0081"/>
                </a:solidFill>
                <a:latin typeface="Arial"/>
                <a:cs typeface="Arial"/>
              </a:rPr>
              <a:t>public</a:t>
            </a:r>
            <a:r>
              <a:rPr sz="1600" spc="200" dirty="0">
                <a:solidFill>
                  <a:srgbClr val="24262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5625">
              <a:lnSpc>
                <a:spcPct val="100000"/>
              </a:lnSpc>
              <a:spcBef>
                <a:spcPts val="1080"/>
              </a:spcBef>
            </a:pPr>
            <a:r>
              <a:rPr sz="1600" spc="425" dirty="0">
                <a:solidFill>
                  <a:srgbClr val="727981"/>
                </a:solidFill>
                <a:latin typeface="Arial"/>
                <a:cs typeface="Arial"/>
              </a:rPr>
              <a:t>// </a:t>
            </a:r>
            <a:r>
              <a:rPr sz="1600" spc="265" dirty="0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sz="1600" spc="430" dirty="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sz="1600" spc="425" dirty="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sz="1600" spc="400" dirty="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600" spc="355" dirty="0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215" dirty="0">
                <a:solidFill>
                  <a:srgbClr val="0D0081"/>
                </a:solidFill>
                <a:latin typeface="Arial"/>
                <a:cs typeface="Arial"/>
              </a:rPr>
              <a:t>struct</a:t>
            </a:r>
            <a:r>
              <a:rPr sz="1600" spc="425" dirty="0">
                <a:solidFill>
                  <a:srgbClr val="0D0081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242629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r>
              <a:rPr sz="1600" spc="345" dirty="0">
                <a:solidFill>
                  <a:srgbClr val="242629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1080"/>
              </a:spcBef>
            </a:pPr>
            <a:r>
              <a:rPr sz="1600" spc="425" dirty="0">
                <a:solidFill>
                  <a:srgbClr val="727981"/>
                </a:solidFill>
                <a:latin typeface="Arial"/>
                <a:cs typeface="Arial"/>
              </a:rPr>
              <a:t>// </a:t>
            </a:r>
            <a:r>
              <a:rPr sz="1600" spc="265" dirty="0">
                <a:solidFill>
                  <a:srgbClr val="727981"/>
                </a:solidFill>
                <a:latin typeface="Arial"/>
                <a:cs typeface="Arial"/>
              </a:rPr>
              <a:t>stuff</a:t>
            </a:r>
            <a:r>
              <a:rPr sz="1600" spc="430" dirty="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727981"/>
                </a:solidFill>
                <a:latin typeface="Arial"/>
                <a:cs typeface="Arial"/>
              </a:rPr>
              <a:t>foo</a:t>
            </a:r>
            <a:r>
              <a:rPr sz="1600" spc="425" dirty="0">
                <a:solidFill>
                  <a:srgbClr val="727981"/>
                </a:solidFill>
                <a:latin typeface="Arial"/>
                <a:cs typeface="Arial"/>
              </a:rPr>
              <a:t> </a:t>
            </a:r>
            <a:r>
              <a:rPr sz="1600" spc="400" dirty="0">
                <a:solidFill>
                  <a:srgbClr val="727981"/>
                </a:solidFill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600" spc="355" dirty="0">
                <a:solidFill>
                  <a:srgbClr val="242629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1771" y="3413263"/>
            <a:ext cx="3444875" cy="241300"/>
          </a:xfrm>
          <a:custGeom>
            <a:avLst/>
            <a:gdLst/>
            <a:ahLst/>
            <a:cxnLst/>
            <a:rect l="l" t="t" r="r" b="b"/>
            <a:pathLst>
              <a:path w="3444875" h="241300">
                <a:moveTo>
                  <a:pt x="3444875" y="0"/>
                </a:moveTo>
                <a:lnTo>
                  <a:pt x="0" y="0"/>
                </a:lnTo>
                <a:lnTo>
                  <a:pt x="0" y="241300"/>
                </a:lnTo>
                <a:lnTo>
                  <a:pt x="3444875" y="241300"/>
                </a:lnTo>
                <a:lnTo>
                  <a:pt x="344487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1769" y="4873764"/>
            <a:ext cx="3667125" cy="482600"/>
          </a:xfrm>
          <a:custGeom>
            <a:avLst/>
            <a:gdLst/>
            <a:ahLst/>
            <a:cxnLst/>
            <a:rect l="l" t="t" r="r" b="b"/>
            <a:pathLst>
              <a:path w="3667125" h="482600">
                <a:moveTo>
                  <a:pt x="3667125" y="241300"/>
                </a:moveTo>
                <a:lnTo>
                  <a:pt x="1111250" y="241300"/>
                </a:lnTo>
                <a:lnTo>
                  <a:pt x="1000125" y="241300"/>
                </a:lnTo>
                <a:lnTo>
                  <a:pt x="444500" y="241300"/>
                </a:lnTo>
                <a:lnTo>
                  <a:pt x="444500" y="0"/>
                </a:lnTo>
                <a:lnTo>
                  <a:pt x="0" y="0"/>
                </a:lnTo>
                <a:lnTo>
                  <a:pt x="0" y="241300"/>
                </a:lnTo>
                <a:lnTo>
                  <a:pt x="0" y="482600"/>
                </a:lnTo>
                <a:lnTo>
                  <a:pt x="333375" y="482600"/>
                </a:lnTo>
                <a:lnTo>
                  <a:pt x="1000125" y="482600"/>
                </a:lnTo>
                <a:lnTo>
                  <a:pt x="1111250" y="482600"/>
                </a:lnTo>
                <a:lnTo>
                  <a:pt x="3667125" y="482600"/>
                </a:lnTo>
                <a:lnTo>
                  <a:pt x="3667125" y="2413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9071" y="1204467"/>
            <a:ext cx="770128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A</a:t>
            </a:r>
            <a:r>
              <a:rPr sz="1600" spc="-1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compound</a:t>
            </a:r>
            <a:r>
              <a:rPr sz="1600" spc="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statement consists</a:t>
            </a:r>
            <a:r>
              <a:rPr sz="1600" spc="-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of zero</a:t>
            </a:r>
            <a:r>
              <a:rPr sz="1600" spc="10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or</a:t>
            </a:r>
            <a:r>
              <a:rPr sz="1600" spc="-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more</a:t>
            </a:r>
            <a:r>
              <a:rPr sz="1600" spc="-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statements</a:t>
            </a:r>
            <a:r>
              <a:rPr sz="1600" spc="-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enclosed</a:t>
            </a:r>
            <a:r>
              <a:rPr sz="1600" spc="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in </a:t>
            </a:r>
            <a:r>
              <a:rPr sz="1600" spc="-10" dirty="0">
                <a:solidFill>
                  <a:srgbClr val="1F1F1F"/>
                </a:solidFill>
                <a:latin typeface="Lucida Grande"/>
                <a:cs typeface="Lucida Grande"/>
              </a:rPr>
              <a:t>curly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braces</a:t>
            </a:r>
            <a:r>
              <a:rPr sz="1600" spc="-5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dirty="0">
                <a:solidFill>
                  <a:srgbClr val="1F1F1F"/>
                </a:solidFill>
                <a:latin typeface="Lucida Grande"/>
                <a:cs typeface="Lucida Grande"/>
              </a:rPr>
              <a:t>(</a:t>
            </a:r>
            <a:r>
              <a:rPr sz="1600" b="1" dirty="0">
                <a:solidFill>
                  <a:srgbClr val="1F1F1F"/>
                </a:solidFill>
                <a:latin typeface="Lucida Grande"/>
                <a:cs typeface="Lucida Grande"/>
              </a:rPr>
              <a:t>{</a:t>
            </a:r>
            <a:r>
              <a:rPr sz="1600" b="1" spc="-10" dirty="0">
                <a:solidFill>
                  <a:srgbClr val="1F1F1F"/>
                </a:solidFill>
                <a:latin typeface="Lucida Grande"/>
                <a:cs typeface="Lucida Grande"/>
              </a:rPr>
              <a:t> </a:t>
            </a:r>
            <a:r>
              <a:rPr sz="1600" b="1" spc="-25" dirty="0">
                <a:solidFill>
                  <a:srgbClr val="1F1F1F"/>
                </a:solidFill>
                <a:latin typeface="Lucida Grande"/>
                <a:cs typeface="Lucida Grande"/>
              </a:rPr>
              <a:t>}</a:t>
            </a:r>
            <a:r>
              <a:rPr sz="1600" spc="-25" dirty="0">
                <a:solidFill>
                  <a:srgbClr val="1F1F1F"/>
                </a:solidFill>
                <a:latin typeface="Lucida Grande"/>
                <a:cs typeface="Lucida Grande"/>
              </a:rPr>
              <a:t>).</a:t>
            </a:r>
            <a:endParaRPr sz="1600">
              <a:latin typeface="Lucida Grande"/>
              <a:cs typeface="Lucida Gran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169071" y="1926844"/>
            <a:ext cx="692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90" dirty="0"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1771" y="2435363"/>
            <a:ext cx="2457450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0"/>
              </a:lnSpc>
            </a:pPr>
            <a:r>
              <a:rPr sz="1600" spc="340" dirty="0">
                <a:latin typeface="Arial"/>
                <a:cs typeface="Arial"/>
              </a:rPr>
              <a:t>{</a:t>
            </a:r>
            <a:r>
              <a:rPr sz="1600" spc="430" dirty="0">
                <a:latin typeface="Arial"/>
                <a:cs typeface="Arial"/>
              </a:rPr>
              <a:t> [ </a:t>
            </a:r>
            <a:r>
              <a:rPr sz="1600" spc="110" dirty="0">
                <a:latin typeface="Arial"/>
                <a:cs typeface="Arial"/>
              </a:rPr>
              <a:t>statement-</a:t>
            </a:r>
            <a:r>
              <a:rPr sz="1600" spc="380" dirty="0">
                <a:latin typeface="Arial"/>
                <a:cs typeface="Arial"/>
              </a:rPr>
              <a:t>list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430" dirty="0">
                <a:latin typeface="Arial"/>
                <a:cs typeface="Arial"/>
              </a:rPr>
              <a:t>] </a:t>
            </a:r>
            <a:r>
              <a:rPr sz="1600" spc="29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071" y="3386835"/>
            <a:ext cx="34721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30" dirty="0">
                <a:latin typeface="Arial"/>
                <a:cs typeface="Arial"/>
              </a:rPr>
              <a:t>if(</a:t>
            </a:r>
            <a:r>
              <a:rPr sz="1600" spc="3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MidTermScore_CS3060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100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29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1771" y="3654563"/>
            <a:ext cx="123825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0"/>
              </a:lnSpc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1771" y="3895863"/>
            <a:ext cx="7013575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3375">
              <a:lnSpc>
                <a:spcPts val="1830"/>
              </a:lnSpc>
              <a:tabLst>
                <a:tab pos="2222500" algn="l"/>
              </a:tabLst>
            </a:pPr>
            <a:r>
              <a:rPr sz="1600" spc="114" dirty="0">
                <a:latin typeface="Arial"/>
                <a:cs typeface="Arial"/>
              </a:rPr>
              <a:t>cout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125" dirty="0">
                <a:latin typeface="Arial"/>
                <a:cs typeface="Arial"/>
              </a:rPr>
              <a:t>”You’re</a:t>
            </a:r>
            <a:r>
              <a:rPr sz="1600" dirty="0">
                <a:latin typeface="Arial"/>
                <a:cs typeface="Arial"/>
              </a:rPr>
              <a:t>	a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155" dirty="0">
                <a:latin typeface="Arial"/>
                <a:cs typeface="Arial"/>
              </a:rPr>
              <a:t>rockstar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need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spc="200" dirty="0">
                <a:latin typeface="Arial"/>
                <a:cs typeface="Arial"/>
              </a:rPr>
              <a:t>to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take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CS3060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270" dirty="0">
                <a:latin typeface="Arial"/>
                <a:cs typeface="Arial"/>
              </a:rPr>
              <a:t>final\n";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1771" y="4137163"/>
            <a:ext cx="1235075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3375">
              <a:lnSpc>
                <a:spcPts val="1825"/>
              </a:lnSpc>
            </a:pPr>
            <a:r>
              <a:rPr sz="1600" spc="260" dirty="0">
                <a:latin typeface="Arial"/>
                <a:cs typeface="Arial"/>
              </a:rPr>
              <a:t>Alert();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1771" y="4391163"/>
            <a:ext cx="123825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071" y="4849876"/>
            <a:ext cx="4705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2446" y="5090667"/>
            <a:ext cx="33610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Grade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340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MidTermScore_CS3060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spc="380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35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Records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(</a:t>
            </a:r>
            <a:r>
              <a:rPr sz="2200" spc="-50" dirty="0">
                <a:solidFill>
                  <a:srgbClr val="055C91"/>
                </a:solidFill>
                <a:latin typeface="Courier New"/>
                <a:cs typeface="Courier New"/>
              </a:rPr>
              <a:t>struct</a:t>
            </a:r>
            <a:r>
              <a:rPr sz="2200" spc="-50" dirty="0">
                <a:solidFill>
                  <a:srgbClr val="055C91"/>
                </a:solidFill>
              </a:rPr>
              <a:t>s)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(2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of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3)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6425" y="1488947"/>
            <a:ext cx="1711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r>
              <a:rPr sz="2000" b="1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2200" y="1513418"/>
            <a:ext cx="287210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definition,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5025" y="1805050"/>
            <a:ext cx="4312920" cy="21253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95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declare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440"/>
              </a:spcBef>
            </a:pPr>
            <a:r>
              <a:rPr sz="1600" b="1" dirty="0">
                <a:solidFill>
                  <a:srgbClr val="638DAD"/>
                </a:solidFill>
                <a:latin typeface="Courier New"/>
                <a:cs typeface="Courier New"/>
              </a:rPr>
              <a:t>struct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houseType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ts val="191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32155">
              <a:lnSpc>
                <a:spcPts val="1895"/>
              </a:lnSpc>
            </a:pPr>
            <a:r>
              <a:rPr sz="1600" b="1" dirty="0">
                <a:solidFill>
                  <a:srgbClr val="00A589"/>
                </a:solidFill>
                <a:latin typeface="Courier New"/>
                <a:cs typeface="Courier New"/>
              </a:rPr>
              <a:t>//stuff about the foo </a:t>
            </a:r>
            <a:r>
              <a:rPr sz="1600" b="1" spc="-10" dirty="0">
                <a:solidFill>
                  <a:srgbClr val="00A589"/>
                </a:solidFill>
                <a:latin typeface="Courier New"/>
                <a:cs typeface="Courier New"/>
              </a:rPr>
              <a:t>house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ts val="1910"/>
              </a:lnSpc>
            </a:pPr>
            <a:r>
              <a:rPr sz="1600" b="1" spc="-2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urier New"/>
              <a:cs typeface="Courier New"/>
            </a:endParaRPr>
          </a:p>
          <a:p>
            <a:pPr marL="243204" marR="1372235">
              <a:lnSpc>
                <a:spcPct val="105000"/>
              </a:lnSpc>
            </a:pPr>
            <a:r>
              <a:rPr sz="1600" b="1" dirty="0">
                <a:solidFill>
                  <a:srgbClr val="00A589"/>
                </a:solidFill>
                <a:latin typeface="Courier New"/>
                <a:cs typeface="Courier New"/>
              </a:rPr>
              <a:t>//variable </a:t>
            </a:r>
            <a:r>
              <a:rPr sz="1600" b="1" spc="-10" dirty="0">
                <a:solidFill>
                  <a:srgbClr val="00A589"/>
                </a:solidFill>
                <a:latin typeface="Courier New"/>
                <a:cs typeface="Courier New"/>
              </a:rPr>
              <a:t>declaration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houseType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newHouse;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9" y="3758693"/>
            <a:ext cx="4876800" cy="2806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0"/>
            <a:ext cx="587438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155" dirty="0">
                <a:solidFill>
                  <a:srgbClr val="055C91"/>
                </a:solidFill>
              </a:rPr>
              <a:t>Rory’s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75" dirty="0">
                <a:solidFill>
                  <a:srgbClr val="055C91"/>
                </a:solidFill>
              </a:rPr>
              <a:t>Accessing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Members: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190" dirty="0">
                <a:solidFill>
                  <a:srgbClr val="C00000"/>
                </a:solidFill>
              </a:rPr>
              <a:t>D</a:t>
            </a:r>
            <a:r>
              <a:rPr sz="2200" spc="-190" dirty="0">
                <a:solidFill>
                  <a:srgbClr val="055C91"/>
                </a:solidFill>
              </a:rPr>
              <a:t>AMN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310" dirty="0">
                <a:solidFill>
                  <a:srgbClr val="C00000"/>
                </a:solidFill>
              </a:rPr>
              <a:t>M</a:t>
            </a:r>
            <a:r>
              <a:rPr sz="2200" spc="-310" dirty="0">
                <a:solidFill>
                  <a:srgbClr val="055C91"/>
                </a:solidFill>
              </a:rPr>
              <a:t>ONKEYS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28813" y="610108"/>
            <a:ext cx="269303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125" dirty="0">
                <a:solidFill>
                  <a:srgbClr val="6D6D6D"/>
                </a:solidFill>
                <a:latin typeface="Arial"/>
                <a:cs typeface="Arial"/>
              </a:rPr>
              <a:t>#include</a:t>
            </a:r>
            <a:r>
              <a:rPr sz="1600" spc="45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6D6D6D"/>
                </a:solidFill>
                <a:latin typeface="Arial"/>
                <a:cs typeface="Arial"/>
              </a:rPr>
              <a:t>&lt;bits/stdc++.h&gt; </a:t>
            </a: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using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0A5287"/>
                </a:solidFill>
                <a:latin typeface="Arial"/>
                <a:cs typeface="Arial"/>
              </a:rPr>
              <a:t>namespace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204" dirty="0">
                <a:latin typeface="Arial"/>
                <a:cs typeface="Arial"/>
              </a:rPr>
              <a:t>std; </a:t>
            </a:r>
            <a:r>
              <a:rPr sz="1600" b="1" spc="65" dirty="0">
                <a:solidFill>
                  <a:srgbClr val="0A5287"/>
                </a:solidFill>
                <a:latin typeface="Arial"/>
                <a:cs typeface="Arial"/>
              </a:rPr>
              <a:t>class</a:t>
            </a:r>
            <a:r>
              <a:rPr sz="1600" b="1" spc="434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Monkey{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438" y="1500123"/>
            <a:ext cx="242633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Access</a:t>
            </a:r>
            <a:r>
              <a:rPr sz="1600" spc="46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0F7201"/>
                </a:solidFill>
                <a:latin typeface="Arial"/>
                <a:cs typeface="Arial"/>
              </a:rPr>
              <a:t>specifier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Members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4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5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Functions()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813" y="1500123"/>
            <a:ext cx="202628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25" dirty="0">
                <a:solidFill>
                  <a:srgbClr val="0A5287"/>
                </a:solidFill>
                <a:latin typeface="Arial"/>
                <a:cs typeface="Arial"/>
              </a:rPr>
              <a:t>public</a:t>
            </a:r>
            <a:r>
              <a:rPr sz="1600" spc="1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215" dirty="0">
                <a:latin typeface="Arial"/>
                <a:cs typeface="Arial"/>
              </a:rPr>
              <a:t>string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void</a:t>
            </a:r>
            <a:r>
              <a:rPr sz="1600" b="1" spc="75" dirty="0">
                <a:solidFill>
                  <a:srgbClr val="0A5287"/>
                </a:solidFill>
                <a:latin typeface="Arial"/>
                <a:cs typeface="Arial"/>
              </a:rPr>
              <a:t>  </a:t>
            </a:r>
            <a:r>
              <a:rPr sz="1600" spc="114" dirty="0">
                <a:latin typeface="Arial"/>
                <a:cs typeface="Arial"/>
              </a:rPr>
              <a:t>printname()</a:t>
            </a:r>
            <a:endParaRPr sz="16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813" y="2655316"/>
            <a:ext cx="5496560" cy="9277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38225">
              <a:lnSpc>
                <a:spcPct val="100000"/>
              </a:lnSpc>
              <a:spcBef>
                <a:spcPts val="580"/>
              </a:spcBef>
            </a:pPr>
            <a:r>
              <a:rPr sz="1600" spc="114" dirty="0">
                <a:latin typeface="Arial"/>
                <a:cs typeface="Arial"/>
              </a:rPr>
              <a:t>cout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”Monkeyname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35" dirty="0">
                <a:solidFill>
                  <a:srgbClr val="0000FF"/>
                </a:solidFill>
                <a:latin typeface="Arial"/>
                <a:cs typeface="Arial"/>
              </a:rPr>
              <a:t>is: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0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48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355" dirty="0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813" y="3850132"/>
            <a:ext cx="1359535" cy="9156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solidFill>
                  <a:srgbClr val="6D6D6D"/>
                </a:solidFill>
                <a:latin typeface="Arial"/>
                <a:cs typeface="Arial"/>
              </a:rPr>
              <a:t>int</a:t>
            </a:r>
            <a:r>
              <a:rPr sz="1600" b="1" spc="43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Arial"/>
                <a:cs typeface="Arial"/>
              </a:rPr>
              <a:t>Monkey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obj1;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1438" y="4496308"/>
            <a:ext cx="3916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0F7201"/>
                </a:solidFill>
                <a:latin typeface="Arial"/>
                <a:cs typeface="Arial"/>
              </a:rPr>
              <a:t>Declare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an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0F7201"/>
                </a:solidFill>
                <a:latin typeface="Arial"/>
                <a:cs typeface="Arial"/>
              </a:rPr>
              <a:t>object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0F7201"/>
                </a:solidFill>
                <a:latin typeface="Arial"/>
                <a:cs typeface="Arial"/>
              </a:rPr>
              <a:t>of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0F7201"/>
                </a:solidFill>
                <a:latin typeface="Arial"/>
                <a:cs typeface="Arial"/>
              </a:rPr>
              <a:t>class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geeks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9763" y="4853904"/>
          <a:ext cx="639826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obj1.monkeyname</a:t>
                      </a:r>
                      <a:r>
                        <a:rPr sz="16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0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”vervet"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145" dirty="0">
                          <a:latin typeface="Arial"/>
                          <a:cs typeface="Arial"/>
                        </a:rPr>
                        <a:t>obj1.printname();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510"/>
                        </a:lnSpc>
                      </a:pPr>
                      <a:r>
                        <a:rPr sz="1600" spc="4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4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i="1" spc="60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Accessing</a:t>
                      </a:r>
                      <a:r>
                        <a:rPr sz="1600" i="1" spc="475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ata</a:t>
                      </a:r>
                      <a:r>
                        <a:rPr sz="1600" spc="47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member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i="1" spc="60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Accessing</a:t>
                      </a:r>
                      <a:r>
                        <a:rPr sz="1600" i="1" spc="285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6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ember</a:t>
                      </a:r>
                      <a:r>
                        <a:rPr sz="1600" spc="28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6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b="1" spc="100" dirty="0">
                          <a:solidFill>
                            <a:srgbClr val="0A5287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b="1" spc="440" dirty="0">
                          <a:solidFill>
                            <a:srgbClr val="0A52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75" dirty="0">
                          <a:latin typeface="Arial"/>
                          <a:cs typeface="Arial"/>
                        </a:rPr>
                        <a:t>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910"/>
                        </a:lnSpc>
                        <a:spcBef>
                          <a:spcPts val="480"/>
                        </a:spcBef>
                        <a:tabLst>
                          <a:tab pos="1586865" algn="l"/>
                        </a:tabLst>
                      </a:pPr>
                      <a:r>
                        <a:rPr sz="1600" u="sng" spc="-1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OUTPUT</a:t>
                      </a:r>
                      <a:r>
                        <a:rPr sz="1600" u="sng" spc="17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u="sng" spc="1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IS.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sz="1600" u="sng" spc="1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vervet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590" y="54794"/>
            <a:ext cx="4604109" cy="306940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675" y="0"/>
            <a:ext cx="819150" cy="457834"/>
          </a:xfrm>
          <a:custGeom>
            <a:avLst/>
            <a:gdLst/>
            <a:ahLst/>
            <a:cxnLst/>
            <a:rect l="l" t="t" r="r" b="b"/>
            <a:pathLst>
              <a:path w="819150" h="457834">
                <a:moveTo>
                  <a:pt x="819150" y="0"/>
                </a:moveTo>
                <a:lnTo>
                  <a:pt x="247650" y="0"/>
                </a:lnTo>
                <a:lnTo>
                  <a:pt x="0" y="0"/>
                </a:lnTo>
                <a:lnTo>
                  <a:pt x="0" y="457581"/>
                </a:lnTo>
                <a:lnTo>
                  <a:pt x="247650" y="457581"/>
                </a:lnTo>
                <a:lnTo>
                  <a:pt x="819150" y="457581"/>
                </a:lnTo>
                <a:lnTo>
                  <a:pt x="819150" y="0"/>
                </a:lnTo>
                <a:close/>
              </a:path>
            </a:pathLst>
          </a:custGeom>
          <a:solidFill>
            <a:srgbClr val="F2E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325" y="0"/>
            <a:ext cx="1238885" cy="457834"/>
          </a:xfrm>
          <a:custGeom>
            <a:avLst/>
            <a:gdLst/>
            <a:ahLst/>
            <a:cxnLst/>
            <a:rect l="l" t="t" r="r" b="b"/>
            <a:pathLst>
              <a:path w="1238885" h="457834">
                <a:moveTo>
                  <a:pt x="1238504" y="0"/>
                </a:moveTo>
                <a:lnTo>
                  <a:pt x="342900" y="0"/>
                </a:lnTo>
                <a:lnTo>
                  <a:pt x="0" y="0"/>
                </a:lnTo>
                <a:lnTo>
                  <a:pt x="0" y="457581"/>
                </a:lnTo>
                <a:lnTo>
                  <a:pt x="342900" y="457581"/>
                </a:lnTo>
                <a:lnTo>
                  <a:pt x="1238504" y="457581"/>
                </a:lnTo>
                <a:lnTo>
                  <a:pt x="12385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0"/>
            <a:ext cx="587438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155" dirty="0">
                <a:solidFill>
                  <a:srgbClr val="055C91"/>
                </a:solidFill>
              </a:rPr>
              <a:t>Rory’s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75" dirty="0">
                <a:solidFill>
                  <a:srgbClr val="055C91"/>
                </a:solidFill>
              </a:rPr>
              <a:t>Accessing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Members: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190" dirty="0">
                <a:solidFill>
                  <a:srgbClr val="C00000"/>
                </a:solidFill>
              </a:rPr>
              <a:t>D</a:t>
            </a:r>
            <a:r>
              <a:rPr sz="2200" spc="-190" dirty="0">
                <a:solidFill>
                  <a:srgbClr val="055C91"/>
                </a:solidFill>
              </a:rPr>
              <a:t>AMN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310" dirty="0">
                <a:solidFill>
                  <a:srgbClr val="C00000"/>
                </a:solidFill>
              </a:rPr>
              <a:t>M</a:t>
            </a:r>
            <a:r>
              <a:rPr sz="2200" spc="-310" dirty="0">
                <a:solidFill>
                  <a:srgbClr val="055C91"/>
                </a:solidFill>
              </a:rPr>
              <a:t>ONKEYS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843889" y="1727200"/>
            <a:ext cx="666750" cy="241300"/>
          </a:xfrm>
          <a:custGeom>
            <a:avLst/>
            <a:gdLst/>
            <a:ahLst/>
            <a:cxnLst/>
            <a:rect l="l" t="t" r="r" b="b"/>
            <a:pathLst>
              <a:path w="666750" h="241300">
                <a:moveTo>
                  <a:pt x="666750" y="0"/>
                </a:moveTo>
                <a:lnTo>
                  <a:pt x="0" y="0"/>
                </a:lnTo>
                <a:lnTo>
                  <a:pt x="0" y="241300"/>
                </a:lnTo>
                <a:lnTo>
                  <a:pt x="666750" y="241300"/>
                </a:lnTo>
                <a:lnTo>
                  <a:pt x="666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014" y="2311399"/>
            <a:ext cx="3240405" cy="241300"/>
          </a:xfrm>
          <a:custGeom>
            <a:avLst/>
            <a:gdLst/>
            <a:ahLst/>
            <a:cxnLst/>
            <a:rect l="l" t="t" r="r" b="b"/>
            <a:pathLst>
              <a:path w="3240404" h="241300">
                <a:moveTo>
                  <a:pt x="1222362" y="0"/>
                </a:moveTo>
                <a:lnTo>
                  <a:pt x="1111250" y="0"/>
                </a:lnTo>
                <a:lnTo>
                  <a:pt x="0" y="0"/>
                </a:lnTo>
                <a:lnTo>
                  <a:pt x="0" y="241300"/>
                </a:lnTo>
                <a:lnTo>
                  <a:pt x="1111250" y="241300"/>
                </a:lnTo>
                <a:lnTo>
                  <a:pt x="1222362" y="241300"/>
                </a:lnTo>
                <a:lnTo>
                  <a:pt x="1222362" y="0"/>
                </a:lnTo>
                <a:close/>
              </a:path>
              <a:path w="3240404" h="241300">
                <a:moveTo>
                  <a:pt x="1555737" y="0"/>
                </a:moveTo>
                <a:lnTo>
                  <a:pt x="1444625" y="0"/>
                </a:lnTo>
                <a:lnTo>
                  <a:pt x="1222375" y="0"/>
                </a:lnTo>
                <a:lnTo>
                  <a:pt x="1222375" y="241300"/>
                </a:lnTo>
                <a:lnTo>
                  <a:pt x="1444625" y="241300"/>
                </a:lnTo>
                <a:lnTo>
                  <a:pt x="1555737" y="241300"/>
                </a:lnTo>
                <a:lnTo>
                  <a:pt x="1555737" y="0"/>
                </a:lnTo>
                <a:close/>
              </a:path>
              <a:path w="3240404" h="241300">
                <a:moveTo>
                  <a:pt x="3240074" y="0"/>
                </a:moveTo>
                <a:lnTo>
                  <a:pt x="2017712" y="0"/>
                </a:lnTo>
                <a:lnTo>
                  <a:pt x="1889125" y="0"/>
                </a:lnTo>
                <a:lnTo>
                  <a:pt x="1555750" y="0"/>
                </a:lnTo>
                <a:lnTo>
                  <a:pt x="1555750" y="241300"/>
                </a:lnTo>
                <a:lnTo>
                  <a:pt x="1889125" y="241300"/>
                </a:lnTo>
                <a:lnTo>
                  <a:pt x="2017712" y="241300"/>
                </a:lnTo>
                <a:lnTo>
                  <a:pt x="3240074" y="241300"/>
                </a:lnTo>
                <a:lnTo>
                  <a:pt x="3240074" y="0"/>
                </a:lnTo>
                <a:close/>
              </a:path>
            </a:pathLst>
          </a:custGeom>
          <a:solidFill>
            <a:srgbClr val="F2E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764" y="2603499"/>
            <a:ext cx="4178300" cy="241300"/>
          </a:xfrm>
          <a:custGeom>
            <a:avLst/>
            <a:gdLst/>
            <a:ahLst/>
            <a:cxnLst/>
            <a:rect l="l" t="t" r="r" b="b"/>
            <a:pathLst>
              <a:path w="4178300" h="241300">
                <a:moveTo>
                  <a:pt x="1333487" y="0"/>
                </a:moveTo>
                <a:lnTo>
                  <a:pt x="1222375" y="0"/>
                </a:lnTo>
                <a:lnTo>
                  <a:pt x="1000125" y="0"/>
                </a:lnTo>
                <a:lnTo>
                  <a:pt x="0" y="0"/>
                </a:lnTo>
                <a:lnTo>
                  <a:pt x="0" y="241300"/>
                </a:lnTo>
                <a:lnTo>
                  <a:pt x="1000125" y="241300"/>
                </a:lnTo>
                <a:lnTo>
                  <a:pt x="1222375" y="241300"/>
                </a:lnTo>
                <a:lnTo>
                  <a:pt x="1333487" y="241300"/>
                </a:lnTo>
                <a:lnTo>
                  <a:pt x="1333487" y="0"/>
                </a:lnTo>
                <a:close/>
              </a:path>
              <a:path w="4178300" h="241300">
                <a:moveTo>
                  <a:pt x="4178300" y="0"/>
                </a:moveTo>
                <a:lnTo>
                  <a:pt x="2289175" y="0"/>
                </a:lnTo>
                <a:lnTo>
                  <a:pt x="2111375" y="0"/>
                </a:lnTo>
                <a:lnTo>
                  <a:pt x="1778000" y="0"/>
                </a:lnTo>
                <a:lnTo>
                  <a:pt x="1333500" y="0"/>
                </a:lnTo>
                <a:lnTo>
                  <a:pt x="1333500" y="241300"/>
                </a:lnTo>
                <a:lnTo>
                  <a:pt x="1778000" y="241300"/>
                </a:lnTo>
                <a:lnTo>
                  <a:pt x="2111375" y="241300"/>
                </a:lnTo>
                <a:lnTo>
                  <a:pt x="2289175" y="241300"/>
                </a:lnTo>
                <a:lnTo>
                  <a:pt x="4178300" y="241300"/>
                </a:lnTo>
                <a:lnTo>
                  <a:pt x="417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264" y="3200400"/>
            <a:ext cx="111125" cy="241300"/>
          </a:xfrm>
          <a:custGeom>
            <a:avLst/>
            <a:gdLst/>
            <a:ahLst/>
            <a:cxnLst/>
            <a:rect l="l" t="t" r="r" b="b"/>
            <a:pathLst>
              <a:path w="111125" h="241300">
                <a:moveTo>
                  <a:pt x="111124" y="0"/>
                </a:moveTo>
                <a:lnTo>
                  <a:pt x="0" y="0"/>
                </a:lnTo>
                <a:lnTo>
                  <a:pt x="0" y="241300"/>
                </a:lnTo>
                <a:lnTo>
                  <a:pt x="111124" y="241300"/>
                </a:lnTo>
                <a:lnTo>
                  <a:pt x="111124" y="0"/>
                </a:lnTo>
                <a:close/>
              </a:path>
            </a:pathLst>
          </a:custGeom>
          <a:solidFill>
            <a:srgbClr val="D1A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764" y="5207000"/>
            <a:ext cx="5778500" cy="241300"/>
          </a:xfrm>
          <a:custGeom>
            <a:avLst/>
            <a:gdLst/>
            <a:ahLst/>
            <a:cxnLst/>
            <a:rect l="l" t="t" r="r" b="b"/>
            <a:pathLst>
              <a:path w="5778500" h="241300">
                <a:moveTo>
                  <a:pt x="2666987" y="0"/>
                </a:moveTo>
                <a:lnTo>
                  <a:pt x="1555750" y="0"/>
                </a:lnTo>
                <a:lnTo>
                  <a:pt x="1333500" y="0"/>
                </a:lnTo>
                <a:lnTo>
                  <a:pt x="0" y="0"/>
                </a:lnTo>
                <a:lnTo>
                  <a:pt x="0" y="241300"/>
                </a:lnTo>
                <a:lnTo>
                  <a:pt x="1333500" y="241300"/>
                </a:lnTo>
                <a:lnTo>
                  <a:pt x="1555750" y="241300"/>
                </a:lnTo>
                <a:lnTo>
                  <a:pt x="2666987" y="241300"/>
                </a:lnTo>
                <a:lnTo>
                  <a:pt x="2666987" y="0"/>
                </a:lnTo>
                <a:close/>
              </a:path>
              <a:path w="5778500" h="241300">
                <a:moveTo>
                  <a:pt x="4111612" y="0"/>
                </a:moveTo>
                <a:lnTo>
                  <a:pt x="4000500" y="0"/>
                </a:lnTo>
                <a:lnTo>
                  <a:pt x="3000375" y="0"/>
                </a:lnTo>
                <a:lnTo>
                  <a:pt x="2667000" y="0"/>
                </a:lnTo>
                <a:lnTo>
                  <a:pt x="2667000" y="241300"/>
                </a:lnTo>
                <a:lnTo>
                  <a:pt x="3000375" y="241300"/>
                </a:lnTo>
                <a:lnTo>
                  <a:pt x="4000500" y="241300"/>
                </a:lnTo>
                <a:lnTo>
                  <a:pt x="4111612" y="241300"/>
                </a:lnTo>
                <a:lnTo>
                  <a:pt x="4111612" y="0"/>
                </a:lnTo>
                <a:close/>
              </a:path>
              <a:path w="5778500" h="241300">
                <a:moveTo>
                  <a:pt x="4222737" y="0"/>
                </a:moveTo>
                <a:lnTo>
                  <a:pt x="4111625" y="0"/>
                </a:lnTo>
                <a:lnTo>
                  <a:pt x="4111625" y="241300"/>
                </a:lnTo>
                <a:lnTo>
                  <a:pt x="4222737" y="241300"/>
                </a:lnTo>
                <a:lnTo>
                  <a:pt x="4222737" y="0"/>
                </a:lnTo>
                <a:close/>
              </a:path>
              <a:path w="5778500" h="241300">
                <a:moveTo>
                  <a:pt x="5778500" y="0"/>
                </a:moveTo>
                <a:lnTo>
                  <a:pt x="4222750" y="0"/>
                </a:lnTo>
                <a:lnTo>
                  <a:pt x="4222750" y="241300"/>
                </a:lnTo>
                <a:lnTo>
                  <a:pt x="5778500" y="241300"/>
                </a:lnTo>
                <a:lnTo>
                  <a:pt x="5778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439" y="762507"/>
            <a:ext cx="26930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125" dirty="0">
                <a:solidFill>
                  <a:srgbClr val="6D6D6D"/>
                </a:solidFill>
                <a:latin typeface="Arial"/>
                <a:cs typeface="Arial"/>
              </a:rPr>
              <a:t>#include</a:t>
            </a:r>
            <a:r>
              <a:rPr sz="1600" spc="45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6D6D6D"/>
                </a:solidFill>
                <a:latin typeface="Arial"/>
                <a:cs typeface="Arial"/>
              </a:rPr>
              <a:t>&lt;bits/stdc++.h&gt;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using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0A5287"/>
                </a:solidFill>
                <a:latin typeface="Arial"/>
                <a:cs typeface="Arial"/>
              </a:rPr>
              <a:t>namespace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204" dirty="0">
                <a:latin typeface="Arial"/>
                <a:cs typeface="Arial"/>
              </a:rPr>
              <a:t>std;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39" y="1727200"/>
            <a:ext cx="568325" cy="241300"/>
          </a:xfrm>
          <a:prstGeom prst="rect">
            <a:avLst/>
          </a:prstGeom>
          <a:solidFill>
            <a:srgbClr val="D1A7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600" b="1" spc="55" dirty="0">
                <a:solidFill>
                  <a:srgbClr val="0A5287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189" y="1701291"/>
            <a:ext cx="8039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Monkey{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39" y="1945131"/>
            <a:ext cx="202628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25" dirty="0">
                <a:solidFill>
                  <a:srgbClr val="0A5287"/>
                </a:solidFill>
                <a:latin typeface="Arial"/>
                <a:cs typeface="Arial"/>
              </a:rPr>
              <a:t>public</a:t>
            </a:r>
            <a:r>
              <a:rPr sz="1600" spc="1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215" dirty="0">
                <a:latin typeface="Arial"/>
                <a:cs typeface="Arial"/>
              </a:rPr>
              <a:t>string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8064" y="1993900"/>
            <a:ext cx="2138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Access</a:t>
            </a:r>
            <a:r>
              <a:rPr sz="1600" spc="46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0F7201"/>
                </a:solidFill>
                <a:latin typeface="Arial"/>
                <a:cs typeface="Arial"/>
              </a:rPr>
              <a:t>specifier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0764" y="2286508"/>
            <a:ext cx="1697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0F7201"/>
                </a:solidFill>
                <a:latin typeface="Arial"/>
                <a:cs typeface="Arial"/>
              </a:rPr>
              <a:t>Members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439" y="2579115"/>
            <a:ext cx="475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5690" algn="l"/>
              </a:tabLst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void</a:t>
            </a:r>
            <a:r>
              <a:rPr sz="1600" b="1" spc="75" dirty="0">
                <a:solidFill>
                  <a:srgbClr val="0A5287"/>
                </a:solidFill>
                <a:latin typeface="Arial"/>
                <a:cs typeface="Arial"/>
              </a:rPr>
              <a:t>  </a:t>
            </a:r>
            <a:r>
              <a:rPr sz="1600" spc="114" dirty="0">
                <a:latin typeface="Arial"/>
                <a:cs typeface="Arial"/>
              </a:rPr>
              <a:t>printname()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4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5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Functions()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064" y="2868676"/>
            <a:ext cx="3359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latin typeface="Arial"/>
                <a:cs typeface="Arial"/>
              </a:rPr>
              <a:t>{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cout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”Monkeyname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35" dirty="0">
                <a:solidFill>
                  <a:srgbClr val="0000FF"/>
                </a:solidFill>
                <a:latin typeface="Arial"/>
                <a:cs typeface="Arial"/>
              </a:rPr>
              <a:t>is: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0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&lt;&lt;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6370" y="2895600"/>
            <a:ext cx="1226820" cy="241300"/>
          </a:xfrm>
          <a:prstGeom prst="rect">
            <a:avLst/>
          </a:prstGeom>
          <a:solidFill>
            <a:srgbClr val="F2E7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4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8439" y="2868676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439" y="3173476"/>
            <a:ext cx="113728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5" dirty="0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220" dirty="0">
                <a:solidFill>
                  <a:srgbClr val="6D6D6D"/>
                </a:solidFill>
                <a:latin typeface="Arial"/>
                <a:cs typeface="Arial"/>
              </a:rPr>
              <a:t>int</a:t>
            </a:r>
            <a:r>
              <a:rPr sz="1600" b="1" spc="43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139" y="4368800"/>
            <a:ext cx="679450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spc="-60" dirty="0">
                <a:latin typeface="Arial"/>
                <a:cs typeface="Arial"/>
              </a:rPr>
              <a:t>Monkey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314" y="4343908"/>
            <a:ext cx="5027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815" algn="l"/>
              </a:tabLst>
            </a:pPr>
            <a:r>
              <a:rPr sz="1600" spc="165" dirty="0">
                <a:latin typeface="Arial"/>
                <a:cs typeface="Arial"/>
              </a:rPr>
              <a:t>obj1;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0F7201"/>
                </a:solidFill>
                <a:latin typeface="Arial"/>
                <a:cs typeface="Arial"/>
              </a:rPr>
              <a:t>Declare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an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0F7201"/>
                </a:solidFill>
                <a:latin typeface="Arial"/>
                <a:cs typeface="Arial"/>
              </a:rPr>
              <a:t>object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0F7201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6764" y="4368800"/>
            <a:ext cx="666750" cy="241300"/>
          </a:xfrm>
          <a:prstGeom prst="rect">
            <a:avLst/>
          </a:prstGeom>
          <a:solidFill>
            <a:srgbClr val="D1A7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439" y="4596892"/>
            <a:ext cx="581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geeks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439" y="4889500"/>
            <a:ext cx="581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65" dirty="0">
                <a:latin typeface="Arial"/>
                <a:cs typeface="Arial"/>
              </a:rPr>
              <a:t>obj1.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764" y="4914900"/>
            <a:ext cx="5346700" cy="241300"/>
          </a:xfrm>
          <a:prstGeom prst="rect">
            <a:avLst/>
          </a:prstGeom>
          <a:solidFill>
            <a:srgbClr val="F2E7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  <a:tabLst>
                <a:tab pos="2666365" algn="l"/>
              </a:tabLst>
            </a:pPr>
            <a:r>
              <a:rPr sz="1600" spc="-70" dirty="0">
                <a:latin typeface="Arial"/>
                <a:cs typeface="Arial"/>
              </a:rPr>
              <a:t>monkeyname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0000FF"/>
                </a:solidFill>
                <a:latin typeface="Arial"/>
                <a:cs typeface="Arial"/>
              </a:rPr>
              <a:t>”vervet"</a:t>
            </a:r>
            <a:r>
              <a:rPr sz="1600" spc="200" dirty="0">
                <a:latin typeface="Arial"/>
                <a:cs typeface="Arial"/>
              </a:rPr>
              <a:t>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i="1" spc="60" dirty="0">
                <a:solidFill>
                  <a:srgbClr val="1B70A5"/>
                </a:solidFill>
                <a:latin typeface="Arial"/>
                <a:cs typeface="Arial"/>
              </a:rPr>
              <a:t>Accessing</a:t>
            </a:r>
            <a:r>
              <a:rPr sz="1600" i="1" spc="459" dirty="0">
                <a:solidFill>
                  <a:srgbClr val="1B70A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0F7201"/>
                </a:solidFill>
                <a:latin typeface="Arial"/>
                <a:cs typeface="Arial"/>
              </a:rPr>
              <a:t>member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9764" y="5182108"/>
            <a:ext cx="3124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3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i="1" spc="60" dirty="0">
                <a:solidFill>
                  <a:srgbClr val="1B70A5"/>
                </a:solidFill>
                <a:latin typeface="Arial"/>
                <a:cs typeface="Arial"/>
              </a:rPr>
              <a:t>Accessing</a:t>
            </a:r>
            <a:r>
              <a:rPr sz="1600" i="1" spc="335" dirty="0">
                <a:solidFill>
                  <a:srgbClr val="1B70A5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spc="-65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3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0F7201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439" y="5133340"/>
            <a:ext cx="1915160" cy="900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145" dirty="0">
                <a:latin typeface="Arial"/>
                <a:cs typeface="Arial"/>
              </a:rPr>
              <a:t>obj1.printname();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100" dirty="0">
                <a:solidFill>
                  <a:srgbClr val="0A5287"/>
                </a:solidFill>
                <a:latin typeface="Arial"/>
                <a:cs typeface="Arial"/>
              </a:rPr>
              <a:t>return</a:t>
            </a:r>
            <a:r>
              <a:rPr sz="1600" b="1" spc="440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17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590" y="54794"/>
            <a:ext cx="4604109" cy="306940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758693"/>
            <a:ext cx="4876800" cy="2806042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5161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Procedural</a:t>
            </a:r>
            <a:r>
              <a:rPr sz="2200" spc="-6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Object-</a:t>
            </a:r>
            <a:r>
              <a:rPr sz="2200" spc="-90" dirty="0">
                <a:solidFill>
                  <a:srgbClr val="055C91"/>
                </a:solidFill>
              </a:rPr>
              <a:t>Oriented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Programming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73073" y="800100"/>
            <a:ext cx="1054163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Procedural</a:t>
            </a:r>
            <a:r>
              <a:rPr sz="20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programming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focuses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process/actions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occur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55C91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184150" marR="5080" indent="-171450">
              <a:lnSpc>
                <a:spcPts val="221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Object-</a:t>
            </a:r>
            <a:r>
              <a:rPr sz="20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Oriented</a:t>
            </a:r>
            <a:r>
              <a:rPr sz="20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programming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operate on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it.</a:t>
            </a:r>
            <a:r>
              <a:rPr sz="2000" spc="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instances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ADTs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represent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588" y="2712990"/>
            <a:ext cx="4672097" cy="35015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25520" cy="6858000"/>
            <a:chOff x="0" y="0"/>
            <a:chExt cx="35255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3585" cy="6858000"/>
            </a:xfrm>
            <a:custGeom>
              <a:avLst/>
              <a:gdLst/>
              <a:ahLst/>
              <a:cxnLst/>
              <a:rect l="l" t="t" r="r" b="b"/>
              <a:pathLst>
                <a:path w="2013585" h="6858000">
                  <a:moveTo>
                    <a:pt x="201355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013557" y="6857999"/>
                  </a:lnTo>
                  <a:lnTo>
                    <a:pt x="2013557" y="0"/>
                  </a:lnTo>
                  <a:close/>
                </a:path>
              </a:pathLst>
            </a:custGeom>
            <a:solidFill>
              <a:srgbClr val="4E6A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7225" y="1409458"/>
              <a:ext cx="2917825" cy="2908300"/>
            </a:xfrm>
            <a:custGeom>
              <a:avLst/>
              <a:gdLst/>
              <a:ahLst/>
              <a:cxnLst/>
              <a:rect l="l" t="t" r="r" b="b"/>
              <a:pathLst>
                <a:path w="2917825" h="2908300">
                  <a:moveTo>
                    <a:pt x="2847937" y="1460500"/>
                  </a:moveTo>
                  <a:lnTo>
                    <a:pt x="2846108" y="1384300"/>
                  </a:lnTo>
                  <a:lnTo>
                    <a:pt x="2840723" y="1308100"/>
                  </a:lnTo>
                  <a:lnTo>
                    <a:pt x="2831871" y="1244600"/>
                  </a:lnTo>
                  <a:lnTo>
                    <a:pt x="2819628" y="1181100"/>
                  </a:lnTo>
                  <a:lnTo>
                    <a:pt x="2804096" y="1104900"/>
                  </a:lnTo>
                  <a:lnTo>
                    <a:pt x="2785351" y="1041400"/>
                  </a:lnTo>
                  <a:lnTo>
                    <a:pt x="2763494" y="977900"/>
                  </a:lnTo>
                  <a:lnTo>
                    <a:pt x="2738602" y="914400"/>
                  </a:lnTo>
                  <a:lnTo>
                    <a:pt x="2710764" y="850900"/>
                  </a:lnTo>
                  <a:lnTo>
                    <a:pt x="2680068" y="787400"/>
                  </a:lnTo>
                  <a:lnTo>
                    <a:pt x="2646603" y="736600"/>
                  </a:lnTo>
                  <a:lnTo>
                    <a:pt x="2610459" y="673100"/>
                  </a:lnTo>
                  <a:lnTo>
                    <a:pt x="2571724" y="622300"/>
                  </a:lnTo>
                  <a:lnTo>
                    <a:pt x="2530475" y="571500"/>
                  </a:lnTo>
                  <a:lnTo>
                    <a:pt x="2486799" y="520700"/>
                  </a:lnTo>
                  <a:lnTo>
                    <a:pt x="2440800" y="469900"/>
                  </a:lnTo>
                  <a:lnTo>
                    <a:pt x="2392540" y="431800"/>
                  </a:lnTo>
                  <a:lnTo>
                    <a:pt x="2342134" y="381000"/>
                  </a:lnTo>
                  <a:lnTo>
                    <a:pt x="2289645" y="342900"/>
                  </a:lnTo>
                  <a:lnTo>
                    <a:pt x="2235174" y="304800"/>
                  </a:lnTo>
                  <a:lnTo>
                    <a:pt x="2178812" y="266700"/>
                  </a:lnTo>
                  <a:lnTo>
                    <a:pt x="2120620" y="228600"/>
                  </a:lnTo>
                  <a:lnTo>
                    <a:pt x="2060714" y="203200"/>
                  </a:lnTo>
                  <a:lnTo>
                    <a:pt x="1999170" y="177800"/>
                  </a:lnTo>
                  <a:lnTo>
                    <a:pt x="1871522" y="127000"/>
                  </a:lnTo>
                  <a:lnTo>
                    <a:pt x="1805584" y="114300"/>
                  </a:lnTo>
                  <a:lnTo>
                    <a:pt x="1738376" y="88900"/>
                  </a:lnTo>
                  <a:lnTo>
                    <a:pt x="1669961" y="88900"/>
                  </a:lnTo>
                  <a:lnTo>
                    <a:pt x="1529905" y="63500"/>
                  </a:lnTo>
                  <a:lnTo>
                    <a:pt x="1386967" y="63500"/>
                  </a:lnTo>
                  <a:lnTo>
                    <a:pt x="1246924" y="88900"/>
                  </a:lnTo>
                  <a:lnTo>
                    <a:pt x="1178521" y="88900"/>
                  </a:lnTo>
                  <a:lnTo>
                    <a:pt x="1111326" y="114300"/>
                  </a:lnTo>
                  <a:lnTo>
                    <a:pt x="1045413" y="127000"/>
                  </a:lnTo>
                  <a:lnTo>
                    <a:pt x="917790" y="177800"/>
                  </a:lnTo>
                  <a:lnTo>
                    <a:pt x="856272" y="203200"/>
                  </a:lnTo>
                  <a:lnTo>
                    <a:pt x="796391" y="228600"/>
                  </a:lnTo>
                  <a:lnTo>
                    <a:pt x="738225" y="266700"/>
                  </a:lnTo>
                  <a:lnTo>
                    <a:pt x="681888" y="304800"/>
                  </a:lnTo>
                  <a:lnTo>
                    <a:pt x="627443" y="342900"/>
                  </a:lnTo>
                  <a:lnTo>
                    <a:pt x="574979" y="381000"/>
                  </a:lnTo>
                  <a:lnTo>
                    <a:pt x="524598" y="431800"/>
                  </a:lnTo>
                  <a:lnTo>
                    <a:pt x="476377" y="469900"/>
                  </a:lnTo>
                  <a:lnTo>
                    <a:pt x="430390" y="520700"/>
                  </a:lnTo>
                  <a:lnTo>
                    <a:pt x="386753" y="571500"/>
                  </a:lnTo>
                  <a:lnTo>
                    <a:pt x="345541" y="622300"/>
                  </a:lnTo>
                  <a:lnTo>
                    <a:pt x="306819" y="685800"/>
                  </a:lnTo>
                  <a:lnTo>
                    <a:pt x="270713" y="736600"/>
                  </a:lnTo>
                  <a:lnTo>
                    <a:pt x="237286" y="800100"/>
                  </a:lnTo>
                  <a:lnTo>
                    <a:pt x="206616" y="850900"/>
                  </a:lnTo>
                  <a:lnTo>
                    <a:pt x="178816" y="914400"/>
                  </a:lnTo>
                  <a:lnTo>
                    <a:pt x="153962" y="977900"/>
                  </a:lnTo>
                  <a:lnTo>
                    <a:pt x="132143" y="1041400"/>
                  </a:lnTo>
                  <a:lnTo>
                    <a:pt x="113449" y="1104900"/>
                  </a:lnTo>
                  <a:lnTo>
                    <a:pt x="97955" y="1181100"/>
                  </a:lnTo>
                  <a:lnTo>
                    <a:pt x="85763" y="1244600"/>
                  </a:lnTo>
                  <a:lnTo>
                    <a:pt x="76949" y="1308100"/>
                  </a:lnTo>
                  <a:lnTo>
                    <a:pt x="71602" y="1384300"/>
                  </a:lnTo>
                  <a:lnTo>
                    <a:pt x="69824" y="1460500"/>
                  </a:lnTo>
                  <a:lnTo>
                    <a:pt x="71653" y="1524000"/>
                  </a:lnTo>
                  <a:lnTo>
                    <a:pt x="77038" y="1600200"/>
                  </a:lnTo>
                  <a:lnTo>
                    <a:pt x="85890" y="1663700"/>
                  </a:lnTo>
                  <a:lnTo>
                    <a:pt x="98132" y="1739900"/>
                  </a:lnTo>
                  <a:lnTo>
                    <a:pt x="113665" y="1803400"/>
                  </a:lnTo>
                  <a:lnTo>
                    <a:pt x="132397" y="1866900"/>
                  </a:lnTo>
                  <a:lnTo>
                    <a:pt x="154266" y="1930400"/>
                  </a:lnTo>
                  <a:lnTo>
                    <a:pt x="179158" y="1993900"/>
                  </a:lnTo>
                  <a:lnTo>
                    <a:pt x="206984" y="2057400"/>
                  </a:lnTo>
                  <a:lnTo>
                    <a:pt x="237680" y="2120900"/>
                  </a:lnTo>
                  <a:lnTo>
                    <a:pt x="271145" y="2171700"/>
                  </a:lnTo>
                  <a:lnTo>
                    <a:pt x="307289" y="2235200"/>
                  </a:lnTo>
                  <a:lnTo>
                    <a:pt x="346036" y="2286000"/>
                  </a:lnTo>
                  <a:lnTo>
                    <a:pt x="387286" y="2336800"/>
                  </a:lnTo>
                  <a:lnTo>
                    <a:pt x="430961" y="2387600"/>
                  </a:lnTo>
                  <a:lnTo>
                    <a:pt x="476961" y="2438400"/>
                  </a:lnTo>
                  <a:lnTo>
                    <a:pt x="525208" y="2489200"/>
                  </a:lnTo>
                  <a:lnTo>
                    <a:pt x="575627" y="2527300"/>
                  </a:lnTo>
                  <a:lnTo>
                    <a:pt x="628103" y="2565400"/>
                  </a:lnTo>
                  <a:lnTo>
                    <a:pt x="682574" y="2603500"/>
                  </a:lnTo>
                  <a:lnTo>
                    <a:pt x="738949" y="2641600"/>
                  </a:lnTo>
                  <a:lnTo>
                    <a:pt x="797128" y="2679700"/>
                  </a:lnTo>
                  <a:lnTo>
                    <a:pt x="857034" y="2705100"/>
                  </a:lnTo>
                  <a:lnTo>
                    <a:pt x="918591" y="2730500"/>
                  </a:lnTo>
                  <a:lnTo>
                    <a:pt x="981684" y="2755900"/>
                  </a:lnTo>
                  <a:lnTo>
                    <a:pt x="1112164" y="2806700"/>
                  </a:lnTo>
                  <a:lnTo>
                    <a:pt x="1247800" y="2832100"/>
                  </a:lnTo>
                  <a:lnTo>
                    <a:pt x="1317320" y="2832100"/>
                  </a:lnTo>
                  <a:lnTo>
                    <a:pt x="1387856" y="2844800"/>
                  </a:lnTo>
                  <a:lnTo>
                    <a:pt x="1530781" y="2844800"/>
                  </a:lnTo>
                  <a:lnTo>
                    <a:pt x="1601317" y="2832100"/>
                  </a:lnTo>
                  <a:lnTo>
                    <a:pt x="1670824" y="2832100"/>
                  </a:lnTo>
                  <a:lnTo>
                    <a:pt x="1806435" y="2806700"/>
                  </a:lnTo>
                  <a:lnTo>
                    <a:pt x="1936889" y="2755900"/>
                  </a:lnTo>
                  <a:lnTo>
                    <a:pt x="1968423" y="2743200"/>
                  </a:lnTo>
                  <a:lnTo>
                    <a:pt x="1999957" y="2730500"/>
                  </a:lnTo>
                  <a:lnTo>
                    <a:pt x="2061489" y="2705100"/>
                  </a:lnTo>
                  <a:lnTo>
                    <a:pt x="2121370" y="2679700"/>
                  </a:lnTo>
                  <a:lnTo>
                    <a:pt x="2179523" y="2641600"/>
                  </a:lnTo>
                  <a:lnTo>
                    <a:pt x="2235873" y="2603500"/>
                  </a:lnTo>
                  <a:lnTo>
                    <a:pt x="2290318" y="2565400"/>
                  </a:lnTo>
                  <a:lnTo>
                    <a:pt x="2342781" y="2527300"/>
                  </a:lnTo>
                  <a:lnTo>
                    <a:pt x="2393162" y="2489200"/>
                  </a:lnTo>
                  <a:lnTo>
                    <a:pt x="2441384" y="2438400"/>
                  </a:lnTo>
                  <a:lnTo>
                    <a:pt x="2487358" y="2387600"/>
                  </a:lnTo>
                  <a:lnTo>
                    <a:pt x="2531008" y="2336800"/>
                  </a:lnTo>
                  <a:lnTo>
                    <a:pt x="2572220" y="2286000"/>
                  </a:lnTo>
                  <a:lnTo>
                    <a:pt x="2610929" y="2235200"/>
                  </a:lnTo>
                  <a:lnTo>
                    <a:pt x="2647048" y="2171700"/>
                  </a:lnTo>
                  <a:lnTo>
                    <a:pt x="2680474" y="2120900"/>
                  </a:lnTo>
                  <a:lnTo>
                    <a:pt x="2711132" y="2057400"/>
                  </a:lnTo>
                  <a:lnTo>
                    <a:pt x="2738932" y="1993900"/>
                  </a:lnTo>
                  <a:lnTo>
                    <a:pt x="2763786" y="1930400"/>
                  </a:lnTo>
                  <a:lnTo>
                    <a:pt x="2785618" y="1866900"/>
                  </a:lnTo>
                  <a:lnTo>
                    <a:pt x="2804312" y="1803400"/>
                  </a:lnTo>
                  <a:lnTo>
                    <a:pt x="2819806" y="1739900"/>
                  </a:lnTo>
                  <a:lnTo>
                    <a:pt x="2831998" y="1663700"/>
                  </a:lnTo>
                  <a:lnTo>
                    <a:pt x="2840812" y="1600200"/>
                  </a:lnTo>
                  <a:lnTo>
                    <a:pt x="2846146" y="1524000"/>
                  </a:lnTo>
                  <a:lnTo>
                    <a:pt x="2847937" y="1460500"/>
                  </a:lnTo>
                  <a:close/>
                </a:path>
                <a:path w="2917825" h="2908300">
                  <a:moveTo>
                    <a:pt x="2917761" y="1447800"/>
                  </a:moveTo>
                  <a:lnTo>
                    <a:pt x="2915755" y="1384300"/>
                  </a:lnTo>
                  <a:lnTo>
                    <a:pt x="2910014" y="1308100"/>
                  </a:lnTo>
                  <a:lnTo>
                    <a:pt x="2900629" y="1231900"/>
                  </a:lnTo>
                  <a:lnTo>
                    <a:pt x="2887688" y="1155700"/>
                  </a:lnTo>
                  <a:lnTo>
                    <a:pt x="2882849" y="1136967"/>
                  </a:lnTo>
                  <a:lnTo>
                    <a:pt x="2882849" y="1460500"/>
                  </a:lnTo>
                  <a:lnTo>
                    <a:pt x="2881071" y="1524000"/>
                  </a:lnTo>
                  <a:lnTo>
                    <a:pt x="2875635" y="1600200"/>
                  </a:lnTo>
                  <a:lnTo>
                    <a:pt x="2866644" y="1676400"/>
                  </a:lnTo>
                  <a:lnTo>
                    <a:pt x="2854185" y="1739900"/>
                  </a:lnTo>
                  <a:lnTo>
                    <a:pt x="2838348" y="1816100"/>
                  </a:lnTo>
                  <a:lnTo>
                    <a:pt x="2819209" y="1879600"/>
                  </a:lnTo>
                  <a:lnTo>
                    <a:pt x="2796870" y="1943100"/>
                  </a:lnTo>
                  <a:lnTo>
                    <a:pt x="2771432" y="2006600"/>
                  </a:lnTo>
                  <a:lnTo>
                    <a:pt x="2742958" y="2070100"/>
                  </a:lnTo>
                  <a:lnTo>
                    <a:pt x="2711564" y="2133600"/>
                  </a:lnTo>
                  <a:lnTo>
                    <a:pt x="2677325" y="2197100"/>
                  </a:lnTo>
                  <a:lnTo>
                    <a:pt x="2640330" y="2247900"/>
                  </a:lnTo>
                  <a:lnTo>
                    <a:pt x="2600680" y="2311400"/>
                  </a:lnTo>
                  <a:lnTo>
                    <a:pt x="2558465" y="2362200"/>
                  </a:lnTo>
                  <a:lnTo>
                    <a:pt x="2513761" y="2413000"/>
                  </a:lnTo>
                  <a:lnTo>
                    <a:pt x="2466657" y="2463800"/>
                  </a:lnTo>
                  <a:lnTo>
                    <a:pt x="2417267" y="2514600"/>
                  </a:lnTo>
                  <a:lnTo>
                    <a:pt x="2365641" y="2552700"/>
                  </a:lnTo>
                  <a:lnTo>
                    <a:pt x="2311895" y="2590800"/>
                  </a:lnTo>
                  <a:lnTo>
                    <a:pt x="2256117" y="2641600"/>
                  </a:lnTo>
                  <a:lnTo>
                    <a:pt x="2198382" y="2667000"/>
                  </a:lnTo>
                  <a:lnTo>
                    <a:pt x="2138781" y="2705100"/>
                  </a:lnTo>
                  <a:lnTo>
                    <a:pt x="2077402" y="2743200"/>
                  </a:lnTo>
                  <a:lnTo>
                    <a:pt x="2014347" y="2768600"/>
                  </a:lnTo>
                  <a:lnTo>
                    <a:pt x="1883537" y="2819400"/>
                  </a:lnTo>
                  <a:lnTo>
                    <a:pt x="1533436" y="2882900"/>
                  </a:lnTo>
                  <a:lnTo>
                    <a:pt x="1386967" y="2882900"/>
                  </a:lnTo>
                  <a:lnTo>
                    <a:pt x="1036701" y="2819400"/>
                  </a:lnTo>
                  <a:lnTo>
                    <a:pt x="905776" y="2768600"/>
                  </a:lnTo>
                  <a:lnTo>
                    <a:pt x="842657" y="2743200"/>
                  </a:lnTo>
                  <a:lnTo>
                    <a:pt x="781215" y="2705100"/>
                  </a:lnTo>
                  <a:lnTo>
                    <a:pt x="721537" y="2679700"/>
                  </a:lnTo>
                  <a:lnTo>
                    <a:pt x="663727" y="2641600"/>
                  </a:lnTo>
                  <a:lnTo>
                    <a:pt x="607872" y="2603500"/>
                  </a:lnTo>
                  <a:lnTo>
                    <a:pt x="554050" y="2552700"/>
                  </a:lnTo>
                  <a:lnTo>
                    <a:pt x="502348" y="2514600"/>
                  </a:lnTo>
                  <a:lnTo>
                    <a:pt x="452856" y="2463800"/>
                  </a:lnTo>
                  <a:lnTo>
                    <a:pt x="405676" y="2413000"/>
                  </a:lnTo>
                  <a:lnTo>
                    <a:pt x="360883" y="2362200"/>
                  </a:lnTo>
                  <a:lnTo>
                    <a:pt x="318579" y="2311400"/>
                  </a:lnTo>
                  <a:lnTo>
                    <a:pt x="278828" y="2247900"/>
                  </a:lnTo>
                  <a:lnTo>
                    <a:pt x="241744" y="2197100"/>
                  </a:lnTo>
                  <a:lnTo>
                    <a:pt x="207403" y="2133600"/>
                  </a:lnTo>
                  <a:lnTo>
                    <a:pt x="175907" y="2070100"/>
                  </a:lnTo>
                  <a:lnTo>
                    <a:pt x="147332" y="2006600"/>
                  </a:lnTo>
                  <a:lnTo>
                    <a:pt x="121767" y="1943100"/>
                  </a:lnTo>
                  <a:lnTo>
                    <a:pt x="99314" y="1879600"/>
                  </a:lnTo>
                  <a:lnTo>
                    <a:pt x="80060" y="1816100"/>
                  </a:lnTo>
                  <a:lnTo>
                    <a:pt x="64096" y="1739900"/>
                  </a:lnTo>
                  <a:lnTo>
                    <a:pt x="51511" y="1676400"/>
                  </a:lnTo>
                  <a:lnTo>
                    <a:pt x="42392" y="1600200"/>
                  </a:lnTo>
                  <a:lnTo>
                    <a:pt x="36830" y="1524000"/>
                  </a:lnTo>
                  <a:lnTo>
                    <a:pt x="34912" y="1460500"/>
                  </a:lnTo>
                  <a:lnTo>
                    <a:pt x="36690" y="1384300"/>
                  </a:lnTo>
                  <a:lnTo>
                    <a:pt x="42125" y="1308100"/>
                  </a:lnTo>
                  <a:lnTo>
                    <a:pt x="51117" y="1244600"/>
                  </a:lnTo>
                  <a:lnTo>
                    <a:pt x="63576" y="1168400"/>
                  </a:lnTo>
                  <a:lnTo>
                    <a:pt x="79413" y="1104900"/>
                  </a:lnTo>
                  <a:lnTo>
                    <a:pt x="98552" y="1028700"/>
                  </a:lnTo>
                  <a:lnTo>
                    <a:pt x="120878" y="965200"/>
                  </a:lnTo>
                  <a:lnTo>
                    <a:pt x="146329" y="901700"/>
                  </a:lnTo>
                  <a:lnTo>
                    <a:pt x="174802" y="838200"/>
                  </a:lnTo>
                  <a:lnTo>
                    <a:pt x="206197" y="774700"/>
                  </a:lnTo>
                  <a:lnTo>
                    <a:pt x="240436" y="723900"/>
                  </a:lnTo>
                  <a:lnTo>
                    <a:pt x="277418" y="660400"/>
                  </a:lnTo>
                  <a:lnTo>
                    <a:pt x="317068" y="609600"/>
                  </a:lnTo>
                  <a:lnTo>
                    <a:pt x="359295" y="546100"/>
                  </a:lnTo>
                  <a:lnTo>
                    <a:pt x="403999" y="495300"/>
                  </a:lnTo>
                  <a:lnTo>
                    <a:pt x="451091" y="444500"/>
                  </a:lnTo>
                  <a:lnTo>
                    <a:pt x="500494" y="406400"/>
                  </a:lnTo>
                  <a:lnTo>
                    <a:pt x="552119" y="355600"/>
                  </a:lnTo>
                  <a:lnTo>
                    <a:pt x="605853" y="317500"/>
                  </a:lnTo>
                  <a:lnTo>
                    <a:pt x="661644" y="279400"/>
                  </a:lnTo>
                  <a:lnTo>
                    <a:pt x="719378" y="241300"/>
                  </a:lnTo>
                  <a:lnTo>
                    <a:pt x="778979" y="203200"/>
                  </a:lnTo>
                  <a:lnTo>
                    <a:pt x="840346" y="177800"/>
                  </a:lnTo>
                  <a:lnTo>
                    <a:pt x="903414" y="139700"/>
                  </a:lnTo>
                  <a:lnTo>
                    <a:pt x="968057" y="114300"/>
                  </a:lnTo>
                  <a:lnTo>
                    <a:pt x="1034211" y="101600"/>
                  </a:lnTo>
                  <a:lnTo>
                    <a:pt x="1101788" y="76200"/>
                  </a:lnTo>
                  <a:lnTo>
                    <a:pt x="1312037" y="38100"/>
                  </a:lnTo>
                  <a:lnTo>
                    <a:pt x="1603095" y="38100"/>
                  </a:lnTo>
                  <a:lnTo>
                    <a:pt x="1813445" y="76200"/>
                  </a:lnTo>
                  <a:lnTo>
                    <a:pt x="1881060" y="101600"/>
                  </a:lnTo>
                  <a:lnTo>
                    <a:pt x="1947278" y="114300"/>
                  </a:lnTo>
                  <a:lnTo>
                    <a:pt x="2011984" y="139700"/>
                  </a:lnTo>
                  <a:lnTo>
                    <a:pt x="2075103" y="177800"/>
                  </a:lnTo>
                  <a:lnTo>
                    <a:pt x="2136546" y="203200"/>
                  </a:lnTo>
                  <a:lnTo>
                    <a:pt x="2196211" y="241300"/>
                  </a:lnTo>
                  <a:lnTo>
                    <a:pt x="2254021" y="279400"/>
                  </a:lnTo>
                  <a:lnTo>
                    <a:pt x="2309888" y="317500"/>
                  </a:lnTo>
                  <a:lnTo>
                    <a:pt x="2363711" y="355600"/>
                  </a:lnTo>
                  <a:lnTo>
                    <a:pt x="2415413" y="406400"/>
                  </a:lnTo>
                  <a:lnTo>
                    <a:pt x="2464892" y="444500"/>
                  </a:lnTo>
                  <a:lnTo>
                    <a:pt x="2512072" y="495300"/>
                  </a:lnTo>
                  <a:lnTo>
                    <a:pt x="2556865" y="546100"/>
                  </a:lnTo>
                  <a:lnTo>
                    <a:pt x="2599182" y="596900"/>
                  </a:lnTo>
                  <a:lnTo>
                    <a:pt x="2638920" y="660400"/>
                  </a:lnTo>
                  <a:lnTo>
                    <a:pt x="2676004" y="711200"/>
                  </a:lnTo>
                  <a:lnTo>
                    <a:pt x="2710345" y="774700"/>
                  </a:lnTo>
                  <a:lnTo>
                    <a:pt x="2741853" y="838200"/>
                  </a:lnTo>
                  <a:lnTo>
                    <a:pt x="2770428" y="901700"/>
                  </a:lnTo>
                  <a:lnTo>
                    <a:pt x="2795981" y="965200"/>
                  </a:lnTo>
                  <a:lnTo>
                    <a:pt x="2818434" y="1028700"/>
                  </a:lnTo>
                  <a:lnTo>
                    <a:pt x="2837688" y="1104900"/>
                  </a:lnTo>
                  <a:lnTo>
                    <a:pt x="2853664" y="1168400"/>
                  </a:lnTo>
                  <a:lnTo>
                    <a:pt x="2866250" y="1231900"/>
                  </a:lnTo>
                  <a:lnTo>
                    <a:pt x="2875369" y="1308100"/>
                  </a:lnTo>
                  <a:lnTo>
                    <a:pt x="2880931" y="1384300"/>
                  </a:lnTo>
                  <a:lnTo>
                    <a:pt x="2882849" y="1460500"/>
                  </a:lnTo>
                  <a:lnTo>
                    <a:pt x="2882849" y="1136967"/>
                  </a:lnTo>
                  <a:lnTo>
                    <a:pt x="2871292" y="1092200"/>
                  </a:lnTo>
                  <a:lnTo>
                    <a:pt x="2851518" y="1016000"/>
                  </a:lnTo>
                  <a:lnTo>
                    <a:pt x="2828480" y="952500"/>
                  </a:lnTo>
                  <a:lnTo>
                    <a:pt x="2802255" y="889000"/>
                  </a:lnTo>
                  <a:lnTo>
                    <a:pt x="2772943" y="825500"/>
                  </a:lnTo>
                  <a:lnTo>
                    <a:pt x="2740622" y="762000"/>
                  </a:lnTo>
                  <a:lnTo>
                    <a:pt x="2705417" y="698500"/>
                  </a:lnTo>
                  <a:lnTo>
                    <a:pt x="2667381" y="635000"/>
                  </a:lnTo>
                  <a:lnTo>
                    <a:pt x="2626639" y="584200"/>
                  </a:lnTo>
                  <a:lnTo>
                    <a:pt x="2583269" y="520700"/>
                  </a:lnTo>
                  <a:lnTo>
                    <a:pt x="2537358" y="469900"/>
                  </a:lnTo>
                  <a:lnTo>
                    <a:pt x="2488996" y="419100"/>
                  </a:lnTo>
                  <a:lnTo>
                    <a:pt x="2438273" y="368300"/>
                  </a:lnTo>
                  <a:lnTo>
                    <a:pt x="2385288" y="330200"/>
                  </a:lnTo>
                  <a:lnTo>
                    <a:pt x="2330132" y="279400"/>
                  </a:lnTo>
                  <a:lnTo>
                    <a:pt x="2272881" y="241300"/>
                  </a:lnTo>
                  <a:lnTo>
                    <a:pt x="2213622" y="203200"/>
                  </a:lnTo>
                  <a:lnTo>
                    <a:pt x="2152472" y="177800"/>
                  </a:lnTo>
                  <a:lnTo>
                    <a:pt x="2089492" y="139700"/>
                  </a:lnTo>
                  <a:lnTo>
                    <a:pt x="1958467" y="88900"/>
                  </a:lnTo>
                  <a:lnTo>
                    <a:pt x="1821294" y="38100"/>
                  </a:lnTo>
                  <a:lnTo>
                    <a:pt x="1605737" y="0"/>
                  </a:lnTo>
                  <a:lnTo>
                    <a:pt x="1307630" y="0"/>
                  </a:lnTo>
                  <a:lnTo>
                    <a:pt x="1092238" y="38100"/>
                  </a:lnTo>
                  <a:lnTo>
                    <a:pt x="955255" y="88900"/>
                  </a:lnTo>
                  <a:lnTo>
                    <a:pt x="824433" y="139700"/>
                  </a:lnTo>
                  <a:lnTo>
                    <a:pt x="761568" y="177800"/>
                  </a:lnTo>
                  <a:lnTo>
                    <a:pt x="700532" y="203200"/>
                  </a:lnTo>
                  <a:lnTo>
                    <a:pt x="641400" y="241300"/>
                  </a:lnTo>
                  <a:lnTo>
                    <a:pt x="584276" y="292100"/>
                  </a:lnTo>
                  <a:lnTo>
                    <a:pt x="529247" y="330200"/>
                  </a:lnTo>
                  <a:lnTo>
                    <a:pt x="476402" y="381000"/>
                  </a:lnTo>
                  <a:lnTo>
                    <a:pt x="425818" y="431800"/>
                  </a:lnTo>
                  <a:lnTo>
                    <a:pt x="377596" y="482600"/>
                  </a:lnTo>
                  <a:lnTo>
                    <a:pt x="331838" y="533400"/>
                  </a:lnTo>
                  <a:lnTo>
                    <a:pt x="288607" y="584200"/>
                  </a:lnTo>
                  <a:lnTo>
                    <a:pt x="248018" y="647700"/>
                  </a:lnTo>
                  <a:lnTo>
                    <a:pt x="210159" y="698500"/>
                  </a:lnTo>
                  <a:lnTo>
                    <a:pt x="175107" y="762000"/>
                  </a:lnTo>
                  <a:lnTo>
                    <a:pt x="142976" y="825500"/>
                  </a:lnTo>
                  <a:lnTo>
                    <a:pt x="113842" y="889000"/>
                  </a:lnTo>
                  <a:lnTo>
                    <a:pt x="87795" y="952500"/>
                  </a:lnTo>
                  <a:lnTo>
                    <a:pt x="64947" y="1028700"/>
                  </a:lnTo>
                  <a:lnTo>
                    <a:pt x="45389" y="1092200"/>
                  </a:lnTo>
                  <a:lnTo>
                    <a:pt x="29197" y="1168400"/>
                  </a:lnTo>
                  <a:lnTo>
                    <a:pt x="16471" y="1231900"/>
                  </a:lnTo>
                  <a:lnTo>
                    <a:pt x="7302" y="1308100"/>
                  </a:lnTo>
                  <a:lnTo>
                    <a:pt x="1778" y="1384300"/>
                  </a:lnTo>
                  <a:lnTo>
                    <a:pt x="0" y="1460500"/>
                  </a:lnTo>
                  <a:lnTo>
                    <a:pt x="2006" y="1536700"/>
                  </a:lnTo>
                  <a:lnTo>
                    <a:pt x="7747" y="1612900"/>
                  </a:lnTo>
                  <a:lnTo>
                    <a:pt x="17132" y="1676400"/>
                  </a:lnTo>
                  <a:lnTo>
                    <a:pt x="30073" y="1752600"/>
                  </a:lnTo>
                  <a:lnTo>
                    <a:pt x="46469" y="1816100"/>
                  </a:lnTo>
                  <a:lnTo>
                    <a:pt x="66230" y="1892300"/>
                  </a:lnTo>
                  <a:lnTo>
                    <a:pt x="89281" y="1955800"/>
                  </a:lnTo>
                  <a:lnTo>
                    <a:pt x="115506" y="2019300"/>
                  </a:lnTo>
                  <a:lnTo>
                    <a:pt x="144818" y="2095500"/>
                  </a:lnTo>
                  <a:lnTo>
                    <a:pt x="177126" y="2159000"/>
                  </a:lnTo>
                  <a:lnTo>
                    <a:pt x="212344" y="2209800"/>
                  </a:lnTo>
                  <a:lnTo>
                    <a:pt x="250367" y="2273300"/>
                  </a:lnTo>
                  <a:lnTo>
                    <a:pt x="291122" y="2324100"/>
                  </a:lnTo>
                  <a:lnTo>
                    <a:pt x="334492" y="2387600"/>
                  </a:lnTo>
                  <a:lnTo>
                    <a:pt x="380403" y="2438400"/>
                  </a:lnTo>
                  <a:lnTo>
                    <a:pt x="428764" y="2489200"/>
                  </a:lnTo>
                  <a:lnTo>
                    <a:pt x="479475" y="2540000"/>
                  </a:lnTo>
                  <a:lnTo>
                    <a:pt x="532460" y="2578100"/>
                  </a:lnTo>
                  <a:lnTo>
                    <a:pt x="587629" y="2628900"/>
                  </a:lnTo>
                  <a:lnTo>
                    <a:pt x="644880" y="2667000"/>
                  </a:lnTo>
                  <a:lnTo>
                    <a:pt x="704138" y="2705100"/>
                  </a:lnTo>
                  <a:lnTo>
                    <a:pt x="765289" y="2743200"/>
                  </a:lnTo>
                  <a:lnTo>
                    <a:pt x="828268" y="2768600"/>
                  </a:lnTo>
                  <a:lnTo>
                    <a:pt x="892962" y="2806700"/>
                  </a:lnTo>
                  <a:lnTo>
                    <a:pt x="959294" y="2832100"/>
                  </a:lnTo>
                  <a:lnTo>
                    <a:pt x="1027150" y="2844800"/>
                  </a:lnTo>
                  <a:lnTo>
                    <a:pt x="1096454" y="2870200"/>
                  </a:lnTo>
                  <a:lnTo>
                    <a:pt x="1312024" y="2908300"/>
                  </a:lnTo>
                  <a:lnTo>
                    <a:pt x="1610118" y="2908300"/>
                  </a:lnTo>
                  <a:lnTo>
                    <a:pt x="1754936" y="2882900"/>
                  </a:lnTo>
                  <a:lnTo>
                    <a:pt x="1825510" y="2870200"/>
                  </a:lnTo>
                  <a:lnTo>
                    <a:pt x="1962505" y="2819400"/>
                  </a:lnTo>
                  <a:lnTo>
                    <a:pt x="2093328" y="2768600"/>
                  </a:lnTo>
                  <a:lnTo>
                    <a:pt x="2156193" y="2743200"/>
                  </a:lnTo>
                  <a:lnTo>
                    <a:pt x="2217229" y="2705100"/>
                  </a:lnTo>
                  <a:lnTo>
                    <a:pt x="2276348" y="2667000"/>
                  </a:lnTo>
                  <a:lnTo>
                    <a:pt x="2333472" y="2628900"/>
                  </a:lnTo>
                  <a:lnTo>
                    <a:pt x="2388514" y="2578100"/>
                  </a:lnTo>
                  <a:lnTo>
                    <a:pt x="2441359" y="2540000"/>
                  </a:lnTo>
                  <a:lnTo>
                    <a:pt x="2491943" y="2489200"/>
                  </a:lnTo>
                  <a:lnTo>
                    <a:pt x="2540152" y="2438400"/>
                  </a:lnTo>
                  <a:lnTo>
                    <a:pt x="2585923" y="2387600"/>
                  </a:lnTo>
                  <a:lnTo>
                    <a:pt x="2629141" y="2324100"/>
                  </a:lnTo>
                  <a:lnTo>
                    <a:pt x="2669730" y="2273300"/>
                  </a:lnTo>
                  <a:lnTo>
                    <a:pt x="2707602" y="2209800"/>
                  </a:lnTo>
                  <a:lnTo>
                    <a:pt x="2742641" y="2146300"/>
                  </a:lnTo>
                  <a:lnTo>
                    <a:pt x="2774785" y="2082800"/>
                  </a:lnTo>
                  <a:lnTo>
                    <a:pt x="2803918" y="2019300"/>
                  </a:lnTo>
                  <a:lnTo>
                    <a:pt x="2829953" y="1955800"/>
                  </a:lnTo>
                  <a:lnTo>
                    <a:pt x="2852801" y="1892300"/>
                  </a:lnTo>
                  <a:lnTo>
                    <a:pt x="2872371" y="1816100"/>
                  </a:lnTo>
                  <a:lnTo>
                    <a:pt x="2888564" y="1752600"/>
                  </a:lnTo>
                  <a:lnTo>
                    <a:pt x="2901289" y="1676400"/>
                  </a:lnTo>
                  <a:lnTo>
                    <a:pt x="2910459" y="1600200"/>
                  </a:lnTo>
                  <a:lnTo>
                    <a:pt x="2915983" y="1524000"/>
                  </a:lnTo>
                  <a:lnTo>
                    <a:pt x="2917761" y="144780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274" y="2300732"/>
            <a:ext cx="168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Limitations</a:t>
            </a:r>
            <a:r>
              <a:rPr sz="2400" spc="-110" dirty="0"/>
              <a:t> </a:t>
            </a:r>
            <a:r>
              <a:rPr sz="2400" spc="-25" dirty="0"/>
              <a:t>of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394946" y="2632964"/>
            <a:ext cx="134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Procedural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608" y="2949955"/>
            <a:ext cx="167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3242" y="440369"/>
            <a:ext cx="4968541" cy="20485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41140" y="3193796"/>
            <a:ext cx="652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data</a:t>
            </a:r>
            <a:r>
              <a:rPr sz="1800" spc="-65" dirty="0">
                <a:latin typeface="Arial"/>
                <a:cs typeface="Arial"/>
              </a:rPr>
              <a:t> structures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change,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many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functions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must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also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be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changed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4041140" y="3800348"/>
            <a:ext cx="5966460" cy="1308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055C91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120" dirty="0">
                <a:latin typeface="Arial"/>
                <a:cs typeface="Arial"/>
              </a:rPr>
              <a:t>Programs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based</a:t>
            </a:r>
            <a:r>
              <a:rPr sz="1800" spc="-70" dirty="0">
                <a:latin typeface="Arial"/>
                <a:cs typeface="Arial"/>
              </a:rPr>
              <a:t> on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complex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function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hierarchies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  <a:p>
            <a:pPr marL="412750" lvl="1" indent="-22860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412115" algn="l"/>
                <a:tab pos="412750" algn="l"/>
              </a:tabLst>
            </a:pPr>
            <a:r>
              <a:rPr sz="1800" spc="-10" dirty="0">
                <a:latin typeface="Arial"/>
                <a:cs typeface="Arial"/>
              </a:rPr>
              <a:t>difficult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understand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maintain</a:t>
            </a:r>
            <a:endParaRPr sz="1800">
              <a:latin typeface="Arial"/>
              <a:cs typeface="Arial"/>
            </a:endParaRPr>
          </a:p>
          <a:p>
            <a:pPr marL="412750" lvl="1" indent="-22860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412115" algn="l"/>
                <a:tab pos="412750" algn="l"/>
              </a:tabLst>
            </a:pPr>
            <a:r>
              <a:rPr sz="1800" spc="-10" dirty="0">
                <a:latin typeface="Arial"/>
                <a:cs typeface="Arial"/>
              </a:rPr>
              <a:t>difficult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modify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extend</a:t>
            </a:r>
            <a:endParaRPr sz="1800">
              <a:latin typeface="Arial"/>
              <a:cs typeface="Arial"/>
            </a:endParaRPr>
          </a:p>
          <a:p>
            <a:pPr marL="412750" lvl="1" indent="-22860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115" algn="l"/>
                <a:tab pos="412750" algn="l"/>
              </a:tabLst>
            </a:pPr>
            <a:r>
              <a:rPr sz="1800" spc="-155" dirty="0">
                <a:latin typeface="Arial"/>
                <a:cs typeface="Arial"/>
              </a:rPr>
              <a:t>easy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break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1211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  <a:latin typeface="Arial"/>
                <a:cs typeface="Arial"/>
              </a:rPr>
              <a:t>Using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55C91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1" y="1731771"/>
            <a:ext cx="508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pc="-25" dirty="0">
                <a:solidFill>
                  <a:srgbClr val="000000"/>
                </a:solidFill>
              </a:rPr>
              <a:t>1.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185" dirty="0">
                <a:solidFill>
                  <a:srgbClr val="404040"/>
                </a:solidFill>
              </a:rPr>
              <a:t>Requires</a:t>
            </a:r>
            <a:r>
              <a:rPr spc="-10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fstream</a:t>
            </a:r>
            <a:r>
              <a:rPr spc="-10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pc="-135" dirty="0">
                <a:solidFill>
                  <a:srgbClr val="404040"/>
                </a:solidFill>
              </a:rPr>
              <a:t>header</a:t>
            </a:r>
            <a:r>
              <a:rPr spc="-10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indent="-533400">
              <a:lnSpc>
                <a:spcPct val="100000"/>
              </a:lnSpc>
              <a:spcBef>
                <a:spcPts val="100"/>
              </a:spcBef>
              <a:buClr>
                <a:srgbClr val="0D3857"/>
              </a:buClr>
              <a:buChar char="•"/>
              <a:tabLst>
                <a:tab pos="1002665" algn="l"/>
                <a:tab pos="1003300" algn="l"/>
              </a:tabLst>
            </a:pPr>
            <a:r>
              <a:rPr spc="-175" dirty="0"/>
              <a:t>use</a:t>
            </a:r>
            <a:r>
              <a:rPr spc="-110" dirty="0"/>
              <a:t> </a:t>
            </a:r>
            <a:r>
              <a:rPr spc="-10" dirty="0">
                <a:latin typeface="Courier New"/>
                <a:cs typeface="Courier New"/>
              </a:rPr>
              <a:t>ifstream</a:t>
            </a:r>
            <a:r>
              <a:rPr spc="-890" dirty="0">
                <a:latin typeface="Courier New"/>
                <a:cs typeface="Courier New"/>
              </a:rPr>
              <a:t> </a:t>
            </a:r>
            <a:r>
              <a:rPr spc="-105" dirty="0"/>
              <a:t>data</a:t>
            </a:r>
            <a:r>
              <a:rPr spc="-110" dirty="0"/>
              <a:t> </a:t>
            </a:r>
            <a:r>
              <a:rPr spc="-60" dirty="0"/>
              <a:t>type</a:t>
            </a:r>
            <a:r>
              <a:rPr spc="-105" dirty="0"/>
              <a:t> </a:t>
            </a:r>
            <a:r>
              <a:rPr spc="-10" dirty="0"/>
              <a:t>for</a:t>
            </a:r>
            <a:r>
              <a:rPr spc="-110" dirty="0"/>
              <a:t> </a:t>
            </a:r>
            <a:r>
              <a:rPr spc="-20" dirty="0"/>
              <a:t>input</a:t>
            </a:r>
            <a:r>
              <a:rPr spc="-114" dirty="0"/>
              <a:t> </a:t>
            </a:r>
            <a:r>
              <a:rPr spc="-10" dirty="0"/>
              <a:t>files</a:t>
            </a:r>
          </a:p>
          <a:p>
            <a:pPr marL="1003300" indent="-533400">
              <a:lnSpc>
                <a:spcPct val="100000"/>
              </a:lnSpc>
              <a:spcBef>
                <a:spcPts val="120"/>
              </a:spcBef>
              <a:buClr>
                <a:srgbClr val="0D3857"/>
              </a:buClr>
              <a:buChar char="•"/>
              <a:tabLst>
                <a:tab pos="1002665" algn="l"/>
                <a:tab pos="1003300" algn="l"/>
              </a:tabLst>
            </a:pPr>
            <a:r>
              <a:rPr spc="-175" dirty="0"/>
              <a:t>use</a:t>
            </a:r>
            <a:r>
              <a:rPr spc="-110" dirty="0"/>
              <a:t> </a:t>
            </a:r>
            <a:r>
              <a:rPr spc="-10" dirty="0">
                <a:latin typeface="Courier New"/>
                <a:cs typeface="Courier New"/>
              </a:rPr>
              <a:t>ofstream</a:t>
            </a:r>
            <a:r>
              <a:rPr spc="-890" dirty="0">
                <a:latin typeface="Courier New"/>
                <a:cs typeface="Courier New"/>
              </a:rPr>
              <a:t> </a:t>
            </a:r>
            <a:r>
              <a:rPr spc="-105" dirty="0"/>
              <a:t>data</a:t>
            </a:r>
            <a:r>
              <a:rPr spc="-114" dirty="0"/>
              <a:t> </a:t>
            </a:r>
            <a:r>
              <a:rPr spc="-60" dirty="0"/>
              <a:t>type</a:t>
            </a:r>
            <a:r>
              <a:rPr spc="-105" dirty="0"/>
              <a:t> </a:t>
            </a:r>
            <a:r>
              <a:rPr spc="-10" dirty="0"/>
              <a:t>for</a:t>
            </a:r>
            <a:r>
              <a:rPr spc="-114" dirty="0"/>
              <a:t> </a:t>
            </a:r>
            <a:r>
              <a:rPr spc="-10" dirty="0"/>
              <a:t>output</a:t>
            </a:r>
            <a:r>
              <a:rPr spc="-114" dirty="0"/>
              <a:t> </a:t>
            </a:r>
            <a:r>
              <a:rPr spc="-10" dirty="0"/>
              <a:t>files</a:t>
            </a:r>
          </a:p>
          <a:p>
            <a:pPr marL="1003300" indent="-533400">
              <a:lnSpc>
                <a:spcPct val="100000"/>
              </a:lnSpc>
              <a:spcBef>
                <a:spcPts val="120"/>
              </a:spcBef>
              <a:buClr>
                <a:srgbClr val="0D3857"/>
              </a:buClr>
              <a:buChar char="•"/>
              <a:tabLst>
                <a:tab pos="1002665" algn="l"/>
                <a:tab pos="1003300" algn="l"/>
              </a:tabLst>
            </a:pPr>
            <a:r>
              <a:rPr spc="-175" dirty="0"/>
              <a:t>use</a:t>
            </a:r>
            <a:r>
              <a:rPr spc="-114" dirty="0"/>
              <a:t> </a:t>
            </a:r>
            <a:r>
              <a:rPr spc="-10" dirty="0">
                <a:latin typeface="Courier New"/>
                <a:cs typeface="Courier New"/>
              </a:rPr>
              <a:t>fstream</a:t>
            </a:r>
            <a:r>
              <a:rPr spc="-894" dirty="0">
                <a:latin typeface="Courier New"/>
                <a:cs typeface="Courier New"/>
              </a:rPr>
              <a:t> </a:t>
            </a:r>
            <a:r>
              <a:rPr spc="-105" dirty="0"/>
              <a:t>data</a:t>
            </a:r>
            <a:r>
              <a:rPr spc="-114" dirty="0"/>
              <a:t> </a:t>
            </a:r>
            <a:r>
              <a:rPr spc="-60" dirty="0"/>
              <a:t>type</a:t>
            </a:r>
            <a:r>
              <a:rPr spc="-110" dirty="0"/>
              <a:t> </a:t>
            </a:r>
            <a:r>
              <a:rPr spc="-10" dirty="0"/>
              <a:t>for</a:t>
            </a:r>
            <a:r>
              <a:rPr spc="-120" dirty="0"/>
              <a:t> </a:t>
            </a:r>
            <a:r>
              <a:rPr spc="-30" dirty="0"/>
              <a:t>both</a:t>
            </a:r>
            <a:r>
              <a:rPr spc="-114" dirty="0"/>
              <a:t> </a:t>
            </a:r>
            <a:r>
              <a:rPr spc="-30" dirty="0"/>
              <a:t>input,</a:t>
            </a:r>
            <a:r>
              <a:rPr spc="-114" dirty="0"/>
              <a:t> </a:t>
            </a:r>
            <a:r>
              <a:rPr spc="-10" dirty="0"/>
              <a:t>output</a:t>
            </a:r>
            <a:r>
              <a:rPr spc="-120" dirty="0"/>
              <a:t> </a:t>
            </a:r>
            <a:r>
              <a:rPr spc="-10" dirty="0"/>
              <a:t>files</a:t>
            </a:r>
          </a:p>
          <a:p>
            <a:pPr marL="622300" indent="-609600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AutoNum type="arabicPeriod" startAt="2"/>
              <a:tabLst>
                <a:tab pos="621665" algn="l"/>
                <a:tab pos="622300" algn="l"/>
              </a:tabLst>
            </a:pPr>
            <a:r>
              <a:rPr sz="2800" spc="-290" dirty="0"/>
              <a:t>Can</a:t>
            </a:r>
            <a:r>
              <a:rPr sz="2800" spc="-120" dirty="0"/>
              <a:t> </a:t>
            </a:r>
            <a:r>
              <a:rPr sz="2800" spc="-195" dirty="0"/>
              <a:t>use</a:t>
            </a:r>
            <a:r>
              <a:rPr sz="2800" spc="-135" dirty="0"/>
              <a:t> </a:t>
            </a:r>
            <a:r>
              <a:rPr sz="2800" spc="-35" dirty="0">
                <a:latin typeface="Courier New"/>
                <a:cs typeface="Courier New"/>
              </a:rPr>
              <a:t>&gt;&gt;</a:t>
            </a:r>
            <a:r>
              <a:rPr sz="2800" spc="-35" dirty="0"/>
              <a:t>,</a:t>
            </a:r>
            <a:r>
              <a:rPr sz="2800" spc="-125" dirty="0"/>
              <a:t> </a:t>
            </a:r>
            <a:r>
              <a:rPr sz="2800" spc="-10" dirty="0">
                <a:latin typeface="Courier New"/>
                <a:cs typeface="Courier New"/>
              </a:rPr>
              <a:t>&lt;&lt;</a:t>
            </a:r>
            <a:r>
              <a:rPr sz="2800" spc="-1030" dirty="0">
                <a:latin typeface="Courier New"/>
                <a:cs typeface="Courier New"/>
              </a:rPr>
              <a:t> </a:t>
            </a:r>
            <a:r>
              <a:rPr sz="2800" dirty="0"/>
              <a:t>to</a:t>
            </a:r>
            <a:r>
              <a:rPr sz="2800" spc="-130" dirty="0"/>
              <a:t> </a:t>
            </a:r>
            <a:r>
              <a:rPr sz="2800" spc="-135" dirty="0"/>
              <a:t>read</a:t>
            </a:r>
            <a:r>
              <a:rPr sz="2800" spc="-120" dirty="0"/>
              <a:t> </a:t>
            </a:r>
            <a:r>
              <a:rPr sz="2800" spc="-55" dirty="0"/>
              <a:t>from,</a:t>
            </a:r>
            <a:r>
              <a:rPr sz="2800" spc="-120" dirty="0"/>
              <a:t> </a:t>
            </a:r>
            <a:r>
              <a:rPr sz="2800" spc="-10" dirty="0"/>
              <a:t>write</a:t>
            </a:r>
            <a:r>
              <a:rPr sz="2800" spc="-135" dirty="0"/>
              <a:t> </a:t>
            </a:r>
            <a:r>
              <a:rPr sz="2800" dirty="0"/>
              <a:t>to</a:t>
            </a:r>
            <a:r>
              <a:rPr sz="2800" spc="-125" dirty="0"/>
              <a:t> </a:t>
            </a:r>
            <a:r>
              <a:rPr sz="2800" spc="-225" dirty="0"/>
              <a:t>a</a:t>
            </a:r>
            <a:r>
              <a:rPr sz="2800" spc="-130" dirty="0"/>
              <a:t> </a:t>
            </a:r>
            <a:r>
              <a:rPr sz="2800" spc="-20" dirty="0"/>
              <a:t>file</a:t>
            </a:r>
            <a:endParaRPr sz="2800">
              <a:latin typeface="Courier New"/>
              <a:cs typeface="Courier New"/>
            </a:endParaRPr>
          </a:p>
          <a:p>
            <a:pPr marL="622300" marR="5080" indent="-609600">
              <a:lnSpc>
                <a:spcPts val="3000"/>
              </a:lnSpc>
              <a:spcBef>
                <a:spcPts val="545"/>
              </a:spcBef>
              <a:buClr>
                <a:srgbClr val="000000"/>
              </a:buClr>
              <a:buAutoNum type="arabicPeriod" startAt="2"/>
              <a:tabLst>
                <a:tab pos="621665" algn="l"/>
                <a:tab pos="622300" algn="l"/>
              </a:tabLst>
            </a:pPr>
            <a:r>
              <a:rPr sz="2800" spc="-290" dirty="0"/>
              <a:t>Can</a:t>
            </a:r>
            <a:r>
              <a:rPr sz="2800" spc="-120" dirty="0"/>
              <a:t> </a:t>
            </a:r>
            <a:r>
              <a:rPr sz="2800" spc="-195" dirty="0"/>
              <a:t>use</a:t>
            </a:r>
            <a:r>
              <a:rPr sz="2800" spc="-140" dirty="0"/>
              <a:t> </a:t>
            </a:r>
            <a:r>
              <a:rPr sz="2800" spc="-10" dirty="0">
                <a:latin typeface="Courier New"/>
                <a:cs typeface="Courier New"/>
              </a:rPr>
              <a:t>eof</a:t>
            </a:r>
            <a:r>
              <a:rPr sz="2800" spc="-1030" dirty="0">
                <a:latin typeface="Courier New"/>
                <a:cs typeface="Courier New"/>
              </a:rPr>
              <a:t> </a:t>
            </a:r>
            <a:r>
              <a:rPr sz="2800" spc="-110" dirty="0"/>
              <a:t>member</a:t>
            </a:r>
            <a:r>
              <a:rPr sz="2800" spc="-130" dirty="0"/>
              <a:t> </a:t>
            </a:r>
            <a:r>
              <a:rPr sz="2800" spc="-50" dirty="0"/>
              <a:t>function</a:t>
            </a:r>
            <a:r>
              <a:rPr sz="2800" spc="-114" dirty="0"/>
              <a:t> </a:t>
            </a:r>
            <a:r>
              <a:rPr sz="2800" dirty="0"/>
              <a:t>to</a:t>
            </a:r>
            <a:r>
              <a:rPr sz="2800" spc="-125" dirty="0"/>
              <a:t> </a:t>
            </a:r>
            <a:r>
              <a:rPr sz="2800" spc="-65" dirty="0"/>
              <a:t>test</a:t>
            </a:r>
            <a:r>
              <a:rPr sz="2800" spc="-125" dirty="0"/>
              <a:t> </a:t>
            </a:r>
            <a:r>
              <a:rPr sz="2800" spc="-10" dirty="0"/>
              <a:t>for</a:t>
            </a:r>
            <a:r>
              <a:rPr sz="2800" spc="-125" dirty="0"/>
              <a:t> </a:t>
            </a:r>
            <a:r>
              <a:rPr sz="2800" spc="-130" dirty="0"/>
              <a:t>end</a:t>
            </a:r>
            <a:r>
              <a:rPr sz="2800" spc="-120" dirty="0"/>
              <a:t> </a:t>
            </a:r>
            <a:r>
              <a:rPr sz="2800" spc="-25" dirty="0"/>
              <a:t>of </a:t>
            </a:r>
            <a:r>
              <a:rPr sz="2800" spc="-20" dirty="0"/>
              <a:t>input</a:t>
            </a:r>
            <a:r>
              <a:rPr sz="2800" spc="-170" dirty="0"/>
              <a:t> </a:t>
            </a:r>
            <a:r>
              <a:rPr sz="2800" spc="-20" dirty="0"/>
              <a:t>file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225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20" dirty="0">
                <a:solidFill>
                  <a:srgbClr val="055C91"/>
                </a:solidFill>
              </a:rPr>
              <a:t>Classes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100" dirty="0">
                <a:solidFill>
                  <a:srgbClr val="055C91"/>
                </a:solidFill>
              </a:rPr>
              <a:t> Objects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2536" y="1728935"/>
            <a:ext cx="3791304" cy="39450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192532"/>
            <a:ext cx="3407410" cy="6381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sz="2200" spc="-110" dirty="0">
                <a:solidFill>
                  <a:srgbClr val="055C91"/>
                </a:solidFill>
              </a:rPr>
              <a:t>Object-</a:t>
            </a:r>
            <a:r>
              <a:rPr sz="2200" spc="-90" dirty="0">
                <a:solidFill>
                  <a:srgbClr val="055C91"/>
                </a:solidFill>
              </a:rPr>
              <a:t>Oriented</a:t>
            </a:r>
            <a:r>
              <a:rPr sz="2200" spc="-5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Programming </a:t>
            </a:r>
            <a:r>
              <a:rPr sz="2200" spc="-35" dirty="0">
                <a:solidFill>
                  <a:srgbClr val="055C91"/>
                </a:solidFill>
              </a:rPr>
              <a:t>Terminology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3895090" cy="19431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150" marR="48260" indent="-171450">
              <a:lnSpc>
                <a:spcPct val="93500"/>
              </a:lnSpc>
              <a:spcBef>
                <a:spcPts val="254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class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properties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  <a:p>
            <a:pPr marL="184150" marR="5080" indent="-171450">
              <a:lnSpc>
                <a:spcPct val="93500"/>
              </a:lnSpc>
              <a:spcBef>
                <a:spcPts val="147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object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instance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instance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struct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158" y="1295400"/>
            <a:ext cx="7629839" cy="5330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48" y="5044849"/>
            <a:ext cx="3487573" cy="9874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852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Object-</a:t>
            </a:r>
            <a:r>
              <a:rPr sz="2200" spc="-90" dirty="0">
                <a:solidFill>
                  <a:srgbClr val="055C91"/>
                </a:solidFill>
              </a:rPr>
              <a:t>Oriented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Programming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Terminology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73124"/>
            <a:ext cx="10916920" cy="22352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attributes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methods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behaviors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data</a:t>
            </a:r>
            <a:r>
              <a:rPr sz="20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hiding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restricting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ct val="85500"/>
              </a:lnSpc>
              <a:spcBef>
                <a:spcPts val="11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public</a:t>
            </a:r>
            <a:r>
              <a:rPr sz="20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interface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members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available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outside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object.</a:t>
            </a:r>
            <a:r>
              <a:rPr sz="2000" spc="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allows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data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sharing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internal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design,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protection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corruption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225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20" dirty="0">
                <a:solidFill>
                  <a:srgbClr val="055C91"/>
                </a:solidFill>
              </a:rPr>
              <a:t>Classes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100" dirty="0">
                <a:solidFill>
                  <a:srgbClr val="055C91"/>
                </a:solidFill>
              </a:rPr>
              <a:t> Objects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067" y="1327399"/>
            <a:ext cx="6318876" cy="47711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584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solidFill>
                  <a:srgbClr val="055C91"/>
                </a:solidFill>
              </a:rPr>
              <a:t>Introduction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200" dirty="0">
                <a:solidFill>
                  <a:srgbClr val="055C91"/>
                </a:solidFill>
              </a:rPr>
              <a:t>Classes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48739"/>
            <a:ext cx="3767454" cy="259905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are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created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Format:</a:t>
            </a:r>
            <a:endParaRPr sz="20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ourier New"/>
                <a:cs typeface="Courier New"/>
              </a:rPr>
              <a:t>ClassName</a:t>
            </a:r>
            <a:endParaRPr sz="1800">
              <a:latin typeface="Courier New"/>
              <a:cs typeface="Courier New"/>
            </a:endParaRPr>
          </a:p>
          <a:p>
            <a:pPr marL="41211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 marR="278765">
              <a:lnSpc>
                <a:spcPct val="120000"/>
              </a:lnSpc>
              <a:spcBef>
                <a:spcPts val="120"/>
              </a:spcBef>
            </a:pPr>
            <a:r>
              <a:rPr sz="1800" i="1" spc="-10" dirty="0">
                <a:solidFill>
                  <a:srgbClr val="404040"/>
                </a:solidFill>
                <a:latin typeface="Courier New"/>
                <a:cs typeface="Courier New"/>
              </a:rPr>
              <a:t>declaration; declaration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12115">
              <a:lnSpc>
                <a:spcPct val="100000"/>
              </a:lnSpc>
              <a:spcBef>
                <a:spcPts val="555"/>
              </a:spcBef>
            </a:pP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503427"/>
            <a:ext cx="1593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862" y="1880009"/>
            <a:ext cx="4769651" cy="36948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93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300" y="1671637"/>
            <a:ext cx="5981700" cy="4483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93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400" y="2247900"/>
            <a:ext cx="5575300" cy="2298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13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5" dirty="0">
                <a:solidFill>
                  <a:srgbClr val="055C91"/>
                </a:solidFill>
              </a:rPr>
              <a:t>Access</a:t>
            </a:r>
            <a:r>
              <a:rPr sz="2200" spc="-6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Specifiers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63547"/>
            <a:ext cx="9899650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control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5C91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public:</a:t>
            </a:r>
            <a:r>
              <a:rPr sz="2800" spc="-3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accessed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outside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55C91"/>
              </a:buClr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marL="184150" marR="5080" indent="-171450">
              <a:lnSpc>
                <a:spcPts val="3000"/>
              </a:lnSpc>
              <a:spcBef>
                <a:spcPts val="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private:</a:t>
            </a:r>
            <a:r>
              <a:rPr sz="2800" spc="-3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called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accessed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503427"/>
            <a:ext cx="1593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2926493" y="1988881"/>
            <a:ext cx="4373245" cy="3307715"/>
            <a:chOff x="2926493" y="1988881"/>
            <a:chExt cx="4373245" cy="3307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493" y="1988881"/>
              <a:ext cx="4269974" cy="3307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89349" y="2727326"/>
              <a:ext cx="2072005" cy="669925"/>
            </a:xfrm>
            <a:custGeom>
              <a:avLst/>
              <a:gdLst/>
              <a:ahLst/>
              <a:cxnLst/>
              <a:rect l="l" t="t" r="r" b="b"/>
              <a:pathLst>
                <a:path w="2072004" h="669925">
                  <a:moveTo>
                    <a:pt x="0" y="0"/>
                  </a:moveTo>
                  <a:lnTo>
                    <a:pt x="2071688" y="0"/>
                  </a:lnTo>
                  <a:lnTo>
                    <a:pt x="2071688" y="669925"/>
                  </a:lnTo>
                  <a:lnTo>
                    <a:pt x="0" y="6699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A82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0425" y="3019426"/>
              <a:ext cx="1225550" cy="85725"/>
            </a:xfrm>
            <a:custGeom>
              <a:avLst/>
              <a:gdLst/>
              <a:ahLst/>
              <a:cxnLst/>
              <a:rect l="l" t="t" r="r" b="b"/>
              <a:pathLst>
                <a:path w="1225550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437" y="57150"/>
                  </a:lnTo>
                  <a:lnTo>
                    <a:pt x="71437" y="28575"/>
                  </a:lnTo>
                  <a:lnTo>
                    <a:pt x="85725" y="28574"/>
                  </a:lnTo>
                  <a:lnTo>
                    <a:pt x="85725" y="0"/>
                  </a:lnTo>
                  <a:close/>
                </a:path>
                <a:path w="1225550" h="85725">
                  <a:moveTo>
                    <a:pt x="85725" y="28574"/>
                  </a:moveTo>
                  <a:lnTo>
                    <a:pt x="71437" y="28575"/>
                  </a:lnTo>
                  <a:lnTo>
                    <a:pt x="71437" y="57150"/>
                  </a:lnTo>
                  <a:lnTo>
                    <a:pt x="85725" y="57149"/>
                  </a:lnTo>
                  <a:lnTo>
                    <a:pt x="85725" y="28574"/>
                  </a:lnTo>
                  <a:close/>
                </a:path>
                <a:path w="1225550" h="85725">
                  <a:moveTo>
                    <a:pt x="85725" y="57149"/>
                  </a:moveTo>
                  <a:lnTo>
                    <a:pt x="71437" y="57150"/>
                  </a:lnTo>
                  <a:lnTo>
                    <a:pt x="85725" y="57150"/>
                  </a:lnTo>
                  <a:close/>
                </a:path>
                <a:path w="1225550" h="85725">
                  <a:moveTo>
                    <a:pt x="1225550" y="28573"/>
                  </a:moveTo>
                  <a:lnTo>
                    <a:pt x="85725" y="28574"/>
                  </a:lnTo>
                  <a:lnTo>
                    <a:pt x="85725" y="57149"/>
                  </a:lnTo>
                  <a:lnTo>
                    <a:pt x="1225550" y="57148"/>
                  </a:lnTo>
                  <a:lnTo>
                    <a:pt x="1225550" y="28573"/>
                  </a:lnTo>
                  <a:close/>
                </a:path>
              </a:pathLst>
            </a:custGeom>
            <a:solidFill>
              <a:srgbClr val="FA8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9349" y="3641725"/>
              <a:ext cx="3596004" cy="1462405"/>
            </a:xfrm>
            <a:custGeom>
              <a:avLst/>
              <a:gdLst/>
              <a:ahLst/>
              <a:cxnLst/>
              <a:rect l="l" t="t" r="r" b="b"/>
              <a:pathLst>
                <a:path w="3596004" h="1462404">
                  <a:moveTo>
                    <a:pt x="0" y="0"/>
                  </a:moveTo>
                  <a:lnTo>
                    <a:pt x="3595688" y="0"/>
                  </a:lnTo>
                  <a:lnTo>
                    <a:pt x="3595688" y="1462088"/>
                  </a:lnTo>
                  <a:lnTo>
                    <a:pt x="0" y="146208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A82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62177" y="2910332"/>
            <a:ext cx="175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Private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Members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6252" y="4220971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Public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Members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9350" y="4330701"/>
            <a:ext cx="501650" cy="85725"/>
          </a:xfrm>
          <a:custGeom>
            <a:avLst/>
            <a:gdLst/>
            <a:ahLst/>
            <a:cxnLst/>
            <a:rect l="l" t="t" r="r" b="b"/>
            <a:pathLst>
              <a:path w="50165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501650" h="85725">
                <a:moveTo>
                  <a:pt x="85725" y="28574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501650" h="85725">
                <a:moveTo>
                  <a:pt x="85725" y="57149"/>
                </a:moveTo>
                <a:lnTo>
                  <a:pt x="71437" y="57150"/>
                </a:lnTo>
                <a:lnTo>
                  <a:pt x="85725" y="57150"/>
                </a:lnTo>
                <a:close/>
              </a:path>
              <a:path w="501650" h="85725">
                <a:moveTo>
                  <a:pt x="501650" y="28573"/>
                </a:moveTo>
                <a:lnTo>
                  <a:pt x="85725" y="28574"/>
                </a:lnTo>
                <a:lnTo>
                  <a:pt x="85725" y="57149"/>
                </a:lnTo>
                <a:lnTo>
                  <a:pt x="501650" y="57148"/>
                </a:lnTo>
                <a:lnTo>
                  <a:pt x="501650" y="28573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2006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fstream</a:t>
            </a:r>
            <a:r>
              <a:rPr sz="2200" spc="-819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85" dirty="0">
                <a:solidFill>
                  <a:srgbClr val="055C91"/>
                </a:solidFill>
              </a:rPr>
              <a:t>Object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54201" y="1535683"/>
            <a:ext cx="7131050" cy="301498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3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fstream</a:t>
            </a:r>
            <a:r>
              <a:rPr sz="2400" spc="-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either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specify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mode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open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84150" marR="4545965" indent="-184150">
              <a:lnSpc>
                <a:spcPct val="113399"/>
              </a:lnSpc>
              <a:spcBef>
                <a:spcPts val="52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Sample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modes: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ios::in</a:t>
            </a:r>
            <a:r>
              <a:rPr sz="2000" spc="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input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ios::out</a:t>
            </a:r>
            <a:r>
              <a:rPr sz="2000" spc="-7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1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5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combined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open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call: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dFile.open("class.txt",</a:t>
            </a:r>
            <a:r>
              <a:rPr sz="20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ios::in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|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ios::out);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943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055C91"/>
                </a:solidFill>
              </a:rPr>
              <a:t>More</a:t>
            </a:r>
            <a:r>
              <a:rPr sz="2200" spc="-95" dirty="0">
                <a:solidFill>
                  <a:srgbClr val="055C91"/>
                </a:solidFill>
              </a:rPr>
              <a:t> on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Access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Specifiers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432371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listed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5C91"/>
              </a:buClr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appear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times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55C91"/>
              </a:buClr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specified,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943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055C91"/>
                </a:solidFill>
              </a:rPr>
              <a:t>More</a:t>
            </a:r>
            <a:r>
              <a:rPr sz="2200" spc="-95" dirty="0">
                <a:solidFill>
                  <a:srgbClr val="055C91"/>
                </a:solidFill>
              </a:rPr>
              <a:t> on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Access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Specifiers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1" y="1409755"/>
            <a:ext cx="8227620" cy="4104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914400"/>
            <a:ext cx="6246014" cy="31162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0" y="183387"/>
            <a:ext cx="6319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75" dirty="0">
                <a:solidFill>
                  <a:srgbClr val="055C91"/>
                </a:solidFill>
              </a:rPr>
              <a:t>Access</a:t>
            </a:r>
            <a:r>
              <a:rPr sz="4000" spc="-185" dirty="0">
                <a:solidFill>
                  <a:srgbClr val="055C91"/>
                </a:solidFill>
              </a:rPr>
              <a:t> </a:t>
            </a:r>
            <a:r>
              <a:rPr sz="4000" spc="-110" dirty="0">
                <a:solidFill>
                  <a:srgbClr val="055C91"/>
                </a:solidFill>
              </a:rPr>
              <a:t>control</a:t>
            </a:r>
            <a:r>
              <a:rPr sz="4000" spc="-185" dirty="0">
                <a:solidFill>
                  <a:srgbClr val="055C91"/>
                </a:solidFill>
              </a:rPr>
              <a:t> </a:t>
            </a:r>
            <a:r>
              <a:rPr sz="4000" spc="-155" dirty="0">
                <a:solidFill>
                  <a:srgbClr val="055C91"/>
                </a:solidFill>
              </a:rPr>
              <a:t>specifier</a:t>
            </a:r>
            <a:r>
              <a:rPr sz="4000" spc="-190" dirty="0">
                <a:solidFill>
                  <a:srgbClr val="055C91"/>
                </a:solidFill>
              </a:rPr>
              <a:t> </a:t>
            </a:r>
            <a:r>
              <a:rPr sz="4000" spc="-85" dirty="0">
                <a:solidFill>
                  <a:srgbClr val="055C91"/>
                </a:solidFill>
              </a:rPr>
              <a:t>private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650" y="4191000"/>
            <a:ext cx="8648700" cy="2349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914400"/>
            <a:ext cx="6246014" cy="31162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0" y="183387"/>
            <a:ext cx="613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75" dirty="0">
                <a:solidFill>
                  <a:srgbClr val="055C91"/>
                </a:solidFill>
              </a:rPr>
              <a:t>Access</a:t>
            </a:r>
            <a:r>
              <a:rPr sz="4000" spc="-185" dirty="0">
                <a:solidFill>
                  <a:srgbClr val="055C91"/>
                </a:solidFill>
              </a:rPr>
              <a:t> </a:t>
            </a:r>
            <a:r>
              <a:rPr sz="4000" spc="-110" dirty="0">
                <a:solidFill>
                  <a:srgbClr val="055C91"/>
                </a:solidFill>
              </a:rPr>
              <a:t>control</a:t>
            </a:r>
            <a:r>
              <a:rPr sz="4000" spc="-185" dirty="0">
                <a:solidFill>
                  <a:srgbClr val="055C91"/>
                </a:solidFill>
              </a:rPr>
              <a:t> </a:t>
            </a:r>
            <a:r>
              <a:rPr sz="4000" spc="-155" dirty="0">
                <a:solidFill>
                  <a:srgbClr val="055C91"/>
                </a:solidFill>
              </a:rPr>
              <a:t>specifier</a:t>
            </a:r>
            <a:r>
              <a:rPr sz="4000" spc="-190" dirty="0">
                <a:solidFill>
                  <a:srgbClr val="055C91"/>
                </a:solidFill>
              </a:rPr>
              <a:t> </a:t>
            </a:r>
            <a:r>
              <a:rPr sz="4000" spc="-80" dirty="0">
                <a:solidFill>
                  <a:srgbClr val="055C91"/>
                </a:solidFill>
              </a:rPr>
              <a:t>public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267200"/>
            <a:ext cx="8661400" cy="2285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224027"/>
            <a:ext cx="632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055C91"/>
                </a:solidFill>
              </a:rPr>
              <a:t>Using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dirty="0">
                <a:solidFill>
                  <a:srgbClr val="055C91"/>
                </a:solidFill>
                <a:latin typeface="Courier New"/>
                <a:cs typeface="Courier New"/>
              </a:rPr>
              <a:t>const</a:t>
            </a:r>
            <a:r>
              <a:rPr sz="3200" spc="-116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3200" spc="-45" dirty="0">
                <a:solidFill>
                  <a:srgbClr val="055C91"/>
                </a:solidFill>
              </a:rPr>
              <a:t>With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spc="-114" dirty="0">
                <a:solidFill>
                  <a:srgbClr val="055C91"/>
                </a:solidFill>
              </a:rPr>
              <a:t>Member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spc="-135" dirty="0">
                <a:solidFill>
                  <a:srgbClr val="055C91"/>
                </a:solidFill>
              </a:rPr>
              <a:t>Functions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132" y="1488947"/>
            <a:ext cx="11017250" cy="622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259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2000" spc="-7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appearing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parentheses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member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specifies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calling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4713" y="4178383"/>
            <a:ext cx="4448986" cy="1017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1" y="224027"/>
            <a:ext cx="632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055C91"/>
                </a:solidFill>
              </a:rPr>
              <a:t>Using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dirty="0">
                <a:solidFill>
                  <a:srgbClr val="055C91"/>
                </a:solidFill>
                <a:latin typeface="Courier New"/>
                <a:cs typeface="Courier New"/>
              </a:rPr>
              <a:t>const</a:t>
            </a:r>
            <a:r>
              <a:rPr sz="3200" spc="-116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3200" spc="-45" dirty="0">
                <a:solidFill>
                  <a:srgbClr val="055C91"/>
                </a:solidFill>
              </a:rPr>
              <a:t>With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spc="-114" dirty="0">
                <a:solidFill>
                  <a:srgbClr val="055C91"/>
                </a:solidFill>
              </a:rPr>
              <a:t>Member</a:t>
            </a:r>
            <a:r>
              <a:rPr sz="3200" spc="-140" dirty="0">
                <a:solidFill>
                  <a:srgbClr val="055C91"/>
                </a:solidFill>
              </a:rPr>
              <a:t> </a:t>
            </a:r>
            <a:r>
              <a:rPr sz="3200" spc="-135" dirty="0">
                <a:solidFill>
                  <a:srgbClr val="055C91"/>
                </a:solidFill>
              </a:rPr>
              <a:t>Functions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62" y="1827278"/>
            <a:ext cx="11220450" cy="7716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238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Defining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Member </a:t>
            </a:r>
            <a:r>
              <a:rPr sz="2200" spc="-75" dirty="0">
                <a:solidFill>
                  <a:srgbClr val="055C91"/>
                </a:solidFill>
              </a:rPr>
              <a:t>Function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6931025" cy="23945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defining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Put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resolution operator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(::)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 Rectangle::setWidth(double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w)</a:t>
            </a:r>
            <a:endParaRPr sz="16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17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width =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w;</a:t>
            </a:r>
            <a:endParaRPr sz="16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17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00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80" dirty="0">
                <a:solidFill>
                  <a:srgbClr val="055C91"/>
                </a:solidFill>
              </a:rPr>
              <a:t>Accessors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40" dirty="0">
                <a:solidFill>
                  <a:srgbClr val="055C91"/>
                </a:solidFill>
              </a:rPr>
              <a:t>Mutators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34027" y="827532"/>
            <a:ext cx="11162665" cy="1625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Mutator: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stores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private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changes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5C91"/>
              </a:buClr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184150" marR="527050" indent="-171450">
              <a:lnSpc>
                <a:spcPts val="218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Accessor: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retrieves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private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Accessors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object's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marked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610" y="2659926"/>
            <a:ext cx="8468225" cy="36436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920" y="4804134"/>
            <a:ext cx="8585200" cy="19436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00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80" dirty="0">
                <a:solidFill>
                  <a:srgbClr val="055C91"/>
                </a:solidFill>
              </a:rPr>
              <a:t>Accessors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40" dirty="0">
                <a:solidFill>
                  <a:srgbClr val="055C91"/>
                </a:solidFill>
              </a:rPr>
              <a:t>Mutators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5724" y="2842592"/>
            <a:ext cx="8695984" cy="16470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71" y="0"/>
            <a:ext cx="6131425" cy="2534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839589" y="3691635"/>
            <a:ext cx="2512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Defining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an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Instance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of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898989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2006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fstream</a:t>
            </a:r>
            <a:r>
              <a:rPr sz="2200" spc="-819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85" dirty="0">
                <a:solidFill>
                  <a:srgbClr val="055C91"/>
                </a:solidFill>
              </a:rPr>
              <a:t>Object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4025" y="2201862"/>
            <a:ext cx="2921000" cy="355600"/>
          </a:xfrm>
          <a:custGeom>
            <a:avLst/>
            <a:gdLst/>
            <a:ahLst/>
            <a:cxnLst/>
            <a:rect l="l" t="t" r="r" b="b"/>
            <a:pathLst>
              <a:path w="2921000" h="355600">
                <a:moveTo>
                  <a:pt x="2008174" y="0"/>
                </a:moveTo>
                <a:lnTo>
                  <a:pt x="912812" y="0"/>
                </a:lnTo>
                <a:lnTo>
                  <a:pt x="547687" y="0"/>
                </a:lnTo>
                <a:lnTo>
                  <a:pt x="0" y="0"/>
                </a:lnTo>
                <a:lnTo>
                  <a:pt x="0" y="355600"/>
                </a:lnTo>
                <a:lnTo>
                  <a:pt x="547687" y="355600"/>
                </a:lnTo>
                <a:lnTo>
                  <a:pt x="912812" y="355600"/>
                </a:lnTo>
                <a:lnTo>
                  <a:pt x="2008174" y="355600"/>
                </a:lnTo>
                <a:lnTo>
                  <a:pt x="2008174" y="0"/>
                </a:lnTo>
                <a:close/>
              </a:path>
              <a:path w="2921000" h="355600">
                <a:moveTo>
                  <a:pt x="2921000" y="0"/>
                </a:moveTo>
                <a:lnTo>
                  <a:pt x="2008187" y="0"/>
                </a:lnTo>
                <a:lnTo>
                  <a:pt x="2008187" y="355600"/>
                </a:lnTo>
                <a:lnTo>
                  <a:pt x="2921000" y="355600"/>
                </a:lnTo>
                <a:lnTo>
                  <a:pt x="2921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4201" y="1535683"/>
            <a:ext cx="10248900" cy="372617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fstream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memberData;</a:t>
            </a:r>
            <a:endParaRPr sz="2400">
              <a:latin typeface="Courier New"/>
              <a:cs typeface="Courier New"/>
            </a:endParaRPr>
          </a:p>
          <a:p>
            <a:pPr marL="742950" marR="734695">
              <a:lnSpc>
                <a:spcPct val="131700"/>
              </a:lnSpc>
              <a:spcBef>
                <a:spcPts val="2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memberData.open("member.txt",</a:t>
            </a:r>
            <a:r>
              <a:rPr sz="24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ios::in|ios::out);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if(!memberData)</a:t>
            </a:r>
            <a:r>
              <a:rPr sz="24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ts val="2750"/>
              </a:lnSpc>
              <a:spcBef>
                <a:spcPts val="91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cout&lt;&lt;"\nNot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able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file.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MAJOR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OS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ERROR!!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50"/>
              </a:lnSpc>
            </a:pP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\n";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915"/>
              </a:spcBef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memberData.close();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9" y="3758693"/>
            <a:ext cx="4876800" cy="2806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0"/>
            <a:ext cx="587438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155" dirty="0">
                <a:solidFill>
                  <a:srgbClr val="055C91"/>
                </a:solidFill>
              </a:rPr>
              <a:t>Rory’s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75" dirty="0">
                <a:solidFill>
                  <a:srgbClr val="055C91"/>
                </a:solidFill>
              </a:rPr>
              <a:t>Accessing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Members: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190" dirty="0">
                <a:solidFill>
                  <a:srgbClr val="C00000"/>
                </a:solidFill>
              </a:rPr>
              <a:t>D</a:t>
            </a:r>
            <a:r>
              <a:rPr sz="2200" spc="-190" dirty="0">
                <a:solidFill>
                  <a:srgbClr val="055C91"/>
                </a:solidFill>
              </a:rPr>
              <a:t>AMN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310" dirty="0">
                <a:solidFill>
                  <a:srgbClr val="C00000"/>
                </a:solidFill>
              </a:rPr>
              <a:t>M</a:t>
            </a:r>
            <a:r>
              <a:rPr sz="2200" spc="-310" dirty="0">
                <a:solidFill>
                  <a:srgbClr val="055C91"/>
                </a:solidFill>
              </a:rPr>
              <a:t>ONKEYS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28813" y="610108"/>
            <a:ext cx="269303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125" dirty="0">
                <a:solidFill>
                  <a:srgbClr val="6D6D6D"/>
                </a:solidFill>
                <a:latin typeface="Arial"/>
                <a:cs typeface="Arial"/>
              </a:rPr>
              <a:t>#include</a:t>
            </a:r>
            <a:r>
              <a:rPr sz="1600" spc="45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6D6D6D"/>
                </a:solidFill>
                <a:latin typeface="Arial"/>
                <a:cs typeface="Arial"/>
              </a:rPr>
              <a:t>&lt;bits/stdc++.h&gt; </a:t>
            </a: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using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0A5287"/>
                </a:solidFill>
                <a:latin typeface="Arial"/>
                <a:cs typeface="Arial"/>
              </a:rPr>
              <a:t>namespace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204" dirty="0">
                <a:latin typeface="Arial"/>
                <a:cs typeface="Arial"/>
              </a:rPr>
              <a:t>std; </a:t>
            </a:r>
            <a:r>
              <a:rPr sz="1600" b="1" spc="65" dirty="0">
                <a:solidFill>
                  <a:srgbClr val="0A5287"/>
                </a:solidFill>
                <a:latin typeface="Arial"/>
                <a:cs typeface="Arial"/>
              </a:rPr>
              <a:t>class</a:t>
            </a:r>
            <a:r>
              <a:rPr sz="1600" b="1" spc="434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Monkey{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438" y="1500123"/>
            <a:ext cx="242633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Access</a:t>
            </a:r>
            <a:r>
              <a:rPr sz="1600" spc="46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0F7201"/>
                </a:solidFill>
                <a:latin typeface="Arial"/>
                <a:cs typeface="Arial"/>
              </a:rPr>
              <a:t>specifier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Members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4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5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Functions()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813" y="1500123"/>
            <a:ext cx="202628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25" dirty="0">
                <a:solidFill>
                  <a:srgbClr val="0A5287"/>
                </a:solidFill>
                <a:latin typeface="Arial"/>
                <a:cs typeface="Arial"/>
              </a:rPr>
              <a:t>public</a:t>
            </a:r>
            <a:r>
              <a:rPr sz="1600" spc="1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215" dirty="0">
                <a:latin typeface="Arial"/>
                <a:cs typeface="Arial"/>
              </a:rPr>
              <a:t>string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void</a:t>
            </a:r>
            <a:r>
              <a:rPr sz="1600" b="1" spc="75" dirty="0">
                <a:solidFill>
                  <a:srgbClr val="0A5287"/>
                </a:solidFill>
                <a:latin typeface="Arial"/>
                <a:cs typeface="Arial"/>
              </a:rPr>
              <a:t>  </a:t>
            </a:r>
            <a:r>
              <a:rPr sz="1600" spc="114" dirty="0">
                <a:latin typeface="Arial"/>
                <a:cs typeface="Arial"/>
              </a:rPr>
              <a:t>printname()</a:t>
            </a:r>
            <a:endParaRPr sz="16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813" y="2655316"/>
            <a:ext cx="5496560" cy="9277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38225">
              <a:lnSpc>
                <a:spcPct val="100000"/>
              </a:lnSpc>
              <a:spcBef>
                <a:spcPts val="580"/>
              </a:spcBef>
            </a:pPr>
            <a:r>
              <a:rPr sz="1600" spc="114" dirty="0">
                <a:latin typeface="Arial"/>
                <a:cs typeface="Arial"/>
              </a:rPr>
              <a:t>cout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”Monkeyname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35" dirty="0">
                <a:solidFill>
                  <a:srgbClr val="0000FF"/>
                </a:solidFill>
                <a:latin typeface="Arial"/>
                <a:cs typeface="Arial"/>
              </a:rPr>
              <a:t>is: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0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48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355" dirty="0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813" y="3850132"/>
            <a:ext cx="1359535" cy="9156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solidFill>
                  <a:srgbClr val="6D6D6D"/>
                </a:solidFill>
                <a:latin typeface="Arial"/>
                <a:cs typeface="Arial"/>
              </a:rPr>
              <a:t>int</a:t>
            </a:r>
            <a:r>
              <a:rPr sz="1600" b="1" spc="43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Arial"/>
                <a:cs typeface="Arial"/>
              </a:rPr>
              <a:t>Monkey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obj1;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1438" y="4496308"/>
            <a:ext cx="3916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0F7201"/>
                </a:solidFill>
                <a:latin typeface="Arial"/>
                <a:cs typeface="Arial"/>
              </a:rPr>
              <a:t>Declare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an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0F7201"/>
                </a:solidFill>
                <a:latin typeface="Arial"/>
                <a:cs typeface="Arial"/>
              </a:rPr>
              <a:t>object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0F7201"/>
                </a:solidFill>
                <a:latin typeface="Arial"/>
                <a:cs typeface="Arial"/>
              </a:rPr>
              <a:t>of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0F7201"/>
                </a:solidFill>
                <a:latin typeface="Arial"/>
                <a:cs typeface="Arial"/>
              </a:rPr>
              <a:t>class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geeks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9763" y="4853904"/>
          <a:ext cx="639826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obj1.monkeyname</a:t>
                      </a:r>
                      <a:r>
                        <a:rPr sz="16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0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”vervet"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145" dirty="0">
                          <a:latin typeface="Arial"/>
                          <a:cs typeface="Arial"/>
                        </a:rPr>
                        <a:t>obj1.printname();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510"/>
                        </a:lnSpc>
                      </a:pPr>
                      <a:r>
                        <a:rPr sz="1600" spc="4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4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i="1" spc="60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Accessing</a:t>
                      </a:r>
                      <a:r>
                        <a:rPr sz="1600" i="1" spc="475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ata</a:t>
                      </a:r>
                      <a:r>
                        <a:rPr sz="1600" spc="47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member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i="1" spc="60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Accessing</a:t>
                      </a:r>
                      <a:r>
                        <a:rPr sz="1600" i="1" spc="285" dirty="0">
                          <a:solidFill>
                            <a:srgbClr val="1B70A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6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ember</a:t>
                      </a:r>
                      <a:r>
                        <a:rPr sz="1600" spc="285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60" dirty="0">
                          <a:solidFill>
                            <a:srgbClr val="0F7201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b="1" spc="100" dirty="0">
                          <a:solidFill>
                            <a:srgbClr val="0A5287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b="1" spc="440" dirty="0">
                          <a:solidFill>
                            <a:srgbClr val="0A528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75" dirty="0">
                          <a:latin typeface="Arial"/>
                          <a:cs typeface="Arial"/>
                        </a:rPr>
                        <a:t>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910"/>
                        </a:lnSpc>
                        <a:spcBef>
                          <a:spcPts val="480"/>
                        </a:spcBef>
                        <a:tabLst>
                          <a:tab pos="1586865" algn="l"/>
                        </a:tabLst>
                      </a:pPr>
                      <a:r>
                        <a:rPr sz="1600" u="sng" spc="-1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OUTPUT</a:t>
                      </a:r>
                      <a:r>
                        <a:rPr sz="1600" u="sng" spc="17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600" u="sng" spc="1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IS.</a:t>
                      </a:r>
                      <a:r>
                        <a:rPr sz="16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sz="1600" u="sng" spc="1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vervet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590" y="54794"/>
            <a:ext cx="4604109" cy="306940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675" y="0"/>
            <a:ext cx="819150" cy="457834"/>
          </a:xfrm>
          <a:custGeom>
            <a:avLst/>
            <a:gdLst/>
            <a:ahLst/>
            <a:cxnLst/>
            <a:rect l="l" t="t" r="r" b="b"/>
            <a:pathLst>
              <a:path w="819150" h="457834">
                <a:moveTo>
                  <a:pt x="819150" y="0"/>
                </a:moveTo>
                <a:lnTo>
                  <a:pt x="247650" y="0"/>
                </a:lnTo>
                <a:lnTo>
                  <a:pt x="0" y="0"/>
                </a:lnTo>
                <a:lnTo>
                  <a:pt x="0" y="457581"/>
                </a:lnTo>
                <a:lnTo>
                  <a:pt x="247650" y="457581"/>
                </a:lnTo>
                <a:lnTo>
                  <a:pt x="819150" y="457581"/>
                </a:lnTo>
                <a:lnTo>
                  <a:pt x="819150" y="0"/>
                </a:lnTo>
                <a:close/>
              </a:path>
            </a:pathLst>
          </a:custGeom>
          <a:solidFill>
            <a:srgbClr val="F2E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325" y="0"/>
            <a:ext cx="1238885" cy="457834"/>
          </a:xfrm>
          <a:custGeom>
            <a:avLst/>
            <a:gdLst/>
            <a:ahLst/>
            <a:cxnLst/>
            <a:rect l="l" t="t" r="r" b="b"/>
            <a:pathLst>
              <a:path w="1238885" h="457834">
                <a:moveTo>
                  <a:pt x="1238504" y="0"/>
                </a:moveTo>
                <a:lnTo>
                  <a:pt x="342900" y="0"/>
                </a:lnTo>
                <a:lnTo>
                  <a:pt x="0" y="0"/>
                </a:lnTo>
                <a:lnTo>
                  <a:pt x="0" y="457581"/>
                </a:lnTo>
                <a:lnTo>
                  <a:pt x="342900" y="457581"/>
                </a:lnTo>
                <a:lnTo>
                  <a:pt x="1238504" y="457581"/>
                </a:lnTo>
                <a:lnTo>
                  <a:pt x="12385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0"/>
            <a:ext cx="587438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155" dirty="0">
                <a:solidFill>
                  <a:srgbClr val="055C91"/>
                </a:solidFill>
              </a:rPr>
              <a:t>Rory’s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75" dirty="0">
                <a:solidFill>
                  <a:srgbClr val="055C91"/>
                </a:solidFill>
              </a:rPr>
              <a:t>Accessing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Members: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190" dirty="0">
                <a:solidFill>
                  <a:srgbClr val="C00000"/>
                </a:solidFill>
              </a:rPr>
              <a:t>D</a:t>
            </a:r>
            <a:r>
              <a:rPr sz="2200" spc="-190" dirty="0">
                <a:solidFill>
                  <a:srgbClr val="055C91"/>
                </a:solidFill>
              </a:rPr>
              <a:t>AMN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3100" spc="-310" dirty="0">
                <a:solidFill>
                  <a:srgbClr val="C00000"/>
                </a:solidFill>
              </a:rPr>
              <a:t>M</a:t>
            </a:r>
            <a:r>
              <a:rPr sz="2200" spc="-310" dirty="0">
                <a:solidFill>
                  <a:srgbClr val="055C91"/>
                </a:solidFill>
              </a:rPr>
              <a:t>ONKEYS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843889" y="1727200"/>
            <a:ext cx="666750" cy="241300"/>
          </a:xfrm>
          <a:custGeom>
            <a:avLst/>
            <a:gdLst/>
            <a:ahLst/>
            <a:cxnLst/>
            <a:rect l="l" t="t" r="r" b="b"/>
            <a:pathLst>
              <a:path w="666750" h="241300">
                <a:moveTo>
                  <a:pt x="666750" y="0"/>
                </a:moveTo>
                <a:lnTo>
                  <a:pt x="0" y="0"/>
                </a:lnTo>
                <a:lnTo>
                  <a:pt x="0" y="241300"/>
                </a:lnTo>
                <a:lnTo>
                  <a:pt x="666750" y="241300"/>
                </a:lnTo>
                <a:lnTo>
                  <a:pt x="666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014" y="2311399"/>
            <a:ext cx="3240405" cy="241300"/>
          </a:xfrm>
          <a:custGeom>
            <a:avLst/>
            <a:gdLst/>
            <a:ahLst/>
            <a:cxnLst/>
            <a:rect l="l" t="t" r="r" b="b"/>
            <a:pathLst>
              <a:path w="3240404" h="241300">
                <a:moveTo>
                  <a:pt x="1222362" y="0"/>
                </a:moveTo>
                <a:lnTo>
                  <a:pt x="1111250" y="0"/>
                </a:lnTo>
                <a:lnTo>
                  <a:pt x="0" y="0"/>
                </a:lnTo>
                <a:lnTo>
                  <a:pt x="0" y="241300"/>
                </a:lnTo>
                <a:lnTo>
                  <a:pt x="1111250" y="241300"/>
                </a:lnTo>
                <a:lnTo>
                  <a:pt x="1222362" y="241300"/>
                </a:lnTo>
                <a:lnTo>
                  <a:pt x="1222362" y="0"/>
                </a:lnTo>
                <a:close/>
              </a:path>
              <a:path w="3240404" h="241300">
                <a:moveTo>
                  <a:pt x="1555737" y="0"/>
                </a:moveTo>
                <a:lnTo>
                  <a:pt x="1444625" y="0"/>
                </a:lnTo>
                <a:lnTo>
                  <a:pt x="1222375" y="0"/>
                </a:lnTo>
                <a:lnTo>
                  <a:pt x="1222375" y="241300"/>
                </a:lnTo>
                <a:lnTo>
                  <a:pt x="1444625" y="241300"/>
                </a:lnTo>
                <a:lnTo>
                  <a:pt x="1555737" y="241300"/>
                </a:lnTo>
                <a:lnTo>
                  <a:pt x="1555737" y="0"/>
                </a:lnTo>
                <a:close/>
              </a:path>
              <a:path w="3240404" h="241300">
                <a:moveTo>
                  <a:pt x="3240074" y="0"/>
                </a:moveTo>
                <a:lnTo>
                  <a:pt x="2017712" y="0"/>
                </a:lnTo>
                <a:lnTo>
                  <a:pt x="1889125" y="0"/>
                </a:lnTo>
                <a:lnTo>
                  <a:pt x="1555750" y="0"/>
                </a:lnTo>
                <a:lnTo>
                  <a:pt x="1555750" y="241300"/>
                </a:lnTo>
                <a:lnTo>
                  <a:pt x="1889125" y="241300"/>
                </a:lnTo>
                <a:lnTo>
                  <a:pt x="2017712" y="241300"/>
                </a:lnTo>
                <a:lnTo>
                  <a:pt x="3240074" y="241300"/>
                </a:lnTo>
                <a:lnTo>
                  <a:pt x="3240074" y="0"/>
                </a:lnTo>
                <a:close/>
              </a:path>
            </a:pathLst>
          </a:custGeom>
          <a:solidFill>
            <a:srgbClr val="F2E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764" y="2603499"/>
            <a:ext cx="4178300" cy="241300"/>
          </a:xfrm>
          <a:custGeom>
            <a:avLst/>
            <a:gdLst/>
            <a:ahLst/>
            <a:cxnLst/>
            <a:rect l="l" t="t" r="r" b="b"/>
            <a:pathLst>
              <a:path w="4178300" h="241300">
                <a:moveTo>
                  <a:pt x="1333487" y="0"/>
                </a:moveTo>
                <a:lnTo>
                  <a:pt x="1222375" y="0"/>
                </a:lnTo>
                <a:lnTo>
                  <a:pt x="1000125" y="0"/>
                </a:lnTo>
                <a:lnTo>
                  <a:pt x="0" y="0"/>
                </a:lnTo>
                <a:lnTo>
                  <a:pt x="0" y="241300"/>
                </a:lnTo>
                <a:lnTo>
                  <a:pt x="1000125" y="241300"/>
                </a:lnTo>
                <a:lnTo>
                  <a:pt x="1222375" y="241300"/>
                </a:lnTo>
                <a:lnTo>
                  <a:pt x="1333487" y="241300"/>
                </a:lnTo>
                <a:lnTo>
                  <a:pt x="1333487" y="0"/>
                </a:lnTo>
                <a:close/>
              </a:path>
              <a:path w="4178300" h="241300">
                <a:moveTo>
                  <a:pt x="4178300" y="0"/>
                </a:moveTo>
                <a:lnTo>
                  <a:pt x="2289175" y="0"/>
                </a:lnTo>
                <a:lnTo>
                  <a:pt x="2111375" y="0"/>
                </a:lnTo>
                <a:lnTo>
                  <a:pt x="1778000" y="0"/>
                </a:lnTo>
                <a:lnTo>
                  <a:pt x="1333500" y="0"/>
                </a:lnTo>
                <a:lnTo>
                  <a:pt x="1333500" y="241300"/>
                </a:lnTo>
                <a:lnTo>
                  <a:pt x="1778000" y="241300"/>
                </a:lnTo>
                <a:lnTo>
                  <a:pt x="2111375" y="241300"/>
                </a:lnTo>
                <a:lnTo>
                  <a:pt x="2289175" y="241300"/>
                </a:lnTo>
                <a:lnTo>
                  <a:pt x="4178300" y="241300"/>
                </a:lnTo>
                <a:lnTo>
                  <a:pt x="4178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264" y="3200400"/>
            <a:ext cx="111125" cy="241300"/>
          </a:xfrm>
          <a:custGeom>
            <a:avLst/>
            <a:gdLst/>
            <a:ahLst/>
            <a:cxnLst/>
            <a:rect l="l" t="t" r="r" b="b"/>
            <a:pathLst>
              <a:path w="111125" h="241300">
                <a:moveTo>
                  <a:pt x="111124" y="0"/>
                </a:moveTo>
                <a:lnTo>
                  <a:pt x="0" y="0"/>
                </a:lnTo>
                <a:lnTo>
                  <a:pt x="0" y="241300"/>
                </a:lnTo>
                <a:lnTo>
                  <a:pt x="111124" y="241300"/>
                </a:lnTo>
                <a:lnTo>
                  <a:pt x="111124" y="0"/>
                </a:lnTo>
                <a:close/>
              </a:path>
            </a:pathLst>
          </a:custGeom>
          <a:solidFill>
            <a:srgbClr val="D1A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764" y="5207000"/>
            <a:ext cx="5778500" cy="241300"/>
          </a:xfrm>
          <a:custGeom>
            <a:avLst/>
            <a:gdLst/>
            <a:ahLst/>
            <a:cxnLst/>
            <a:rect l="l" t="t" r="r" b="b"/>
            <a:pathLst>
              <a:path w="5778500" h="241300">
                <a:moveTo>
                  <a:pt x="2666987" y="0"/>
                </a:moveTo>
                <a:lnTo>
                  <a:pt x="1555750" y="0"/>
                </a:lnTo>
                <a:lnTo>
                  <a:pt x="1333500" y="0"/>
                </a:lnTo>
                <a:lnTo>
                  <a:pt x="0" y="0"/>
                </a:lnTo>
                <a:lnTo>
                  <a:pt x="0" y="241300"/>
                </a:lnTo>
                <a:lnTo>
                  <a:pt x="1333500" y="241300"/>
                </a:lnTo>
                <a:lnTo>
                  <a:pt x="1555750" y="241300"/>
                </a:lnTo>
                <a:lnTo>
                  <a:pt x="2666987" y="241300"/>
                </a:lnTo>
                <a:lnTo>
                  <a:pt x="2666987" y="0"/>
                </a:lnTo>
                <a:close/>
              </a:path>
              <a:path w="5778500" h="241300">
                <a:moveTo>
                  <a:pt x="4111612" y="0"/>
                </a:moveTo>
                <a:lnTo>
                  <a:pt x="4000500" y="0"/>
                </a:lnTo>
                <a:lnTo>
                  <a:pt x="3000375" y="0"/>
                </a:lnTo>
                <a:lnTo>
                  <a:pt x="2667000" y="0"/>
                </a:lnTo>
                <a:lnTo>
                  <a:pt x="2667000" y="241300"/>
                </a:lnTo>
                <a:lnTo>
                  <a:pt x="3000375" y="241300"/>
                </a:lnTo>
                <a:lnTo>
                  <a:pt x="4000500" y="241300"/>
                </a:lnTo>
                <a:lnTo>
                  <a:pt x="4111612" y="241300"/>
                </a:lnTo>
                <a:lnTo>
                  <a:pt x="4111612" y="0"/>
                </a:lnTo>
                <a:close/>
              </a:path>
              <a:path w="5778500" h="241300">
                <a:moveTo>
                  <a:pt x="4222737" y="0"/>
                </a:moveTo>
                <a:lnTo>
                  <a:pt x="4111625" y="0"/>
                </a:lnTo>
                <a:lnTo>
                  <a:pt x="4111625" y="241300"/>
                </a:lnTo>
                <a:lnTo>
                  <a:pt x="4222737" y="241300"/>
                </a:lnTo>
                <a:lnTo>
                  <a:pt x="4222737" y="0"/>
                </a:lnTo>
                <a:close/>
              </a:path>
              <a:path w="5778500" h="241300">
                <a:moveTo>
                  <a:pt x="5778500" y="0"/>
                </a:moveTo>
                <a:lnTo>
                  <a:pt x="4222750" y="0"/>
                </a:lnTo>
                <a:lnTo>
                  <a:pt x="4222750" y="241300"/>
                </a:lnTo>
                <a:lnTo>
                  <a:pt x="5778500" y="241300"/>
                </a:lnTo>
                <a:lnTo>
                  <a:pt x="5778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439" y="762507"/>
            <a:ext cx="26930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125" dirty="0">
                <a:solidFill>
                  <a:srgbClr val="6D6D6D"/>
                </a:solidFill>
                <a:latin typeface="Arial"/>
                <a:cs typeface="Arial"/>
              </a:rPr>
              <a:t>#include</a:t>
            </a:r>
            <a:r>
              <a:rPr sz="1600" spc="45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6D6D6D"/>
                </a:solidFill>
                <a:latin typeface="Arial"/>
                <a:cs typeface="Arial"/>
              </a:rPr>
              <a:t>&lt;bits/stdc++.h&gt;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using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0A5287"/>
                </a:solidFill>
                <a:latin typeface="Arial"/>
                <a:cs typeface="Arial"/>
              </a:rPr>
              <a:t>namespace</a:t>
            </a:r>
            <a:r>
              <a:rPr sz="1600" b="1" spc="355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204" dirty="0">
                <a:latin typeface="Arial"/>
                <a:cs typeface="Arial"/>
              </a:rPr>
              <a:t>std;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39" y="1727200"/>
            <a:ext cx="568325" cy="241300"/>
          </a:xfrm>
          <a:prstGeom prst="rect">
            <a:avLst/>
          </a:prstGeom>
          <a:solidFill>
            <a:srgbClr val="D1A7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600" b="1" spc="55" dirty="0">
                <a:solidFill>
                  <a:srgbClr val="0A5287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189" y="1701291"/>
            <a:ext cx="8039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Monkey{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39" y="1945131"/>
            <a:ext cx="202628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25" dirty="0">
                <a:solidFill>
                  <a:srgbClr val="0A5287"/>
                </a:solidFill>
                <a:latin typeface="Arial"/>
                <a:cs typeface="Arial"/>
              </a:rPr>
              <a:t>public</a:t>
            </a:r>
            <a:r>
              <a:rPr sz="1600" spc="1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215" dirty="0">
                <a:latin typeface="Arial"/>
                <a:cs typeface="Arial"/>
              </a:rPr>
              <a:t>string</a:t>
            </a:r>
            <a:r>
              <a:rPr sz="1600" spc="4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8064" y="1993900"/>
            <a:ext cx="2138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Access</a:t>
            </a:r>
            <a:r>
              <a:rPr sz="1600" spc="46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95" dirty="0">
                <a:solidFill>
                  <a:srgbClr val="0F7201"/>
                </a:solidFill>
                <a:latin typeface="Arial"/>
                <a:cs typeface="Arial"/>
              </a:rPr>
              <a:t>specifier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0764" y="2286508"/>
            <a:ext cx="1697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0F7201"/>
                </a:solidFill>
                <a:latin typeface="Arial"/>
                <a:cs typeface="Arial"/>
              </a:rPr>
              <a:t>Members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439" y="2579115"/>
            <a:ext cx="475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5690" algn="l"/>
              </a:tabLst>
            </a:pPr>
            <a:r>
              <a:rPr sz="1600" b="1" dirty="0">
                <a:solidFill>
                  <a:srgbClr val="0A5287"/>
                </a:solidFill>
                <a:latin typeface="Arial"/>
                <a:cs typeface="Arial"/>
              </a:rPr>
              <a:t>void</a:t>
            </a:r>
            <a:r>
              <a:rPr sz="1600" b="1" spc="75" dirty="0">
                <a:solidFill>
                  <a:srgbClr val="0A5287"/>
                </a:solidFill>
                <a:latin typeface="Arial"/>
                <a:cs typeface="Arial"/>
              </a:rPr>
              <a:t>  </a:t>
            </a:r>
            <a:r>
              <a:rPr sz="1600" spc="114" dirty="0">
                <a:latin typeface="Arial"/>
                <a:cs typeface="Arial"/>
              </a:rPr>
              <a:t>printname()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4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5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Functions()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064" y="2868676"/>
            <a:ext cx="3359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latin typeface="Arial"/>
                <a:cs typeface="Arial"/>
              </a:rPr>
              <a:t>{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cout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&lt;&lt;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”Monkeyname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35" dirty="0">
                <a:solidFill>
                  <a:srgbClr val="0000FF"/>
                </a:solidFill>
                <a:latin typeface="Arial"/>
                <a:cs typeface="Arial"/>
              </a:rPr>
              <a:t>is: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30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600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&lt;&lt;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6370" y="2895600"/>
            <a:ext cx="1226820" cy="241300"/>
          </a:xfrm>
          <a:prstGeom prst="rect">
            <a:avLst/>
          </a:prstGeom>
          <a:solidFill>
            <a:srgbClr val="F2E7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45" dirty="0">
                <a:latin typeface="Arial"/>
                <a:cs typeface="Arial"/>
              </a:rPr>
              <a:t>monkeyname;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8439" y="2868676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439" y="3173476"/>
            <a:ext cx="113728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5" dirty="0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220" dirty="0">
                <a:solidFill>
                  <a:srgbClr val="6D6D6D"/>
                </a:solidFill>
                <a:latin typeface="Arial"/>
                <a:cs typeface="Arial"/>
              </a:rPr>
              <a:t>int</a:t>
            </a:r>
            <a:r>
              <a:rPr sz="1600" b="1" spc="430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34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139" y="4368800"/>
            <a:ext cx="679450" cy="241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spc="-60" dirty="0">
                <a:latin typeface="Arial"/>
                <a:cs typeface="Arial"/>
              </a:rPr>
              <a:t>Monkey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314" y="4343908"/>
            <a:ext cx="5027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815" algn="l"/>
              </a:tabLst>
            </a:pPr>
            <a:r>
              <a:rPr sz="1600" spc="165" dirty="0">
                <a:latin typeface="Arial"/>
                <a:cs typeface="Arial"/>
              </a:rPr>
              <a:t>obj1;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0F7201"/>
                </a:solidFill>
                <a:latin typeface="Arial"/>
                <a:cs typeface="Arial"/>
              </a:rPr>
              <a:t>Declare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an</a:t>
            </a:r>
            <a:r>
              <a:rPr sz="1600" spc="42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0F7201"/>
                </a:solidFill>
                <a:latin typeface="Arial"/>
                <a:cs typeface="Arial"/>
              </a:rPr>
              <a:t>object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0F7201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6764" y="4368800"/>
            <a:ext cx="666750" cy="241300"/>
          </a:xfrm>
          <a:prstGeom prst="rect">
            <a:avLst/>
          </a:prstGeom>
          <a:solidFill>
            <a:srgbClr val="D1A70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spc="130" dirty="0">
                <a:solidFill>
                  <a:srgbClr val="0F7201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439" y="4596892"/>
            <a:ext cx="581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F7201"/>
                </a:solidFill>
                <a:latin typeface="Arial"/>
                <a:cs typeface="Arial"/>
              </a:rPr>
              <a:t>geeks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439" y="4889500"/>
            <a:ext cx="5816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65" dirty="0">
                <a:latin typeface="Arial"/>
                <a:cs typeface="Arial"/>
              </a:rPr>
              <a:t>obj1.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764" y="4914900"/>
            <a:ext cx="5346700" cy="241300"/>
          </a:xfrm>
          <a:prstGeom prst="rect">
            <a:avLst/>
          </a:prstGeom>
          <a:solidFill>
            <a:srgbClr val="F2E7D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  <a:tabLst>
                <a:tab pos="2666365" algn="l"/>
              </a:tabLst>
            </a:pPr>
            <a:r>
              <a:rPr sz="1600" spc="-70" dirty="0">
                <a:latin typeface="Arial"/>
                <a:cs typeface="Arial"/>
              </a:rPr>
              <a:t>monkeyname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0000FF"/>
                </a:solidFill>
                <a:latin typeface="Arial"/>
                <a:cs typeface="Arial"/>
              </a:rPr>
              <a:t>”vervet"</a:t>
            </a:r>
            <a:r>
              <a:rPr sz="1600" spc="204" dirty="0">
                <a:latin typeface="Arial"/>
                <a:cs typeface="Arial"/>
              </a:rPr>
              <a:t>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45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i="1" spc="60" dirty="0">
                <a:solidFill>
                  <a:srgbClr val="1B70A5"/>
                </a:solidFill>
                <a:latin typeface="Arial"/>
                <a:cs typeface="Arial"/>
              </a:rPr>
              <a:t>Accessing</a:t>
            </a:r>
            <a:r>
              <a:rPr sz="1600" i="1" spc="459" dirty="0">
                <a:solidFill>
                  <a:srgbClr val="1B70A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0F7201"/>
                </a:solidFill>
                <a:latin typeface="Arial"/>
                <a:cs typeface="Arial"/>
              </a:rPr>
              <a:t>ata</a:t>
            </a:r>
            <a:r>
              <a:rPr sz="1600" spc="459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0F7201"/>
                </a:solidFill>
                <a:latin typeface="Arial"/>
                <a:cs typeface="Arial"/>
              </a:rPr>
              <a:t>member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9764" y="5182108"/>
            <a:ext cx="3124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425" dirty="0">
                <a:solidFill>
                  <a:srgbClr val="0F7201"/>
                </a:solidFill>
                <a:latin typeface="Arial"/>
                <a:cs typeface="Arial"/>
              </a:rPr>
              <a:t>//</a:t>
            </a:r>
            <a:r>
              <a:rPr sz="1600" spc="330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i="1" spc="60" dirty="0">
                <a:solidFill>
                  <a:srgbClr val="1B70A5"/>
                </a:solidFill>
                <a:latin typeface="Arial"/>
                <a:cs typeface="Arial"/>
              </a:rPr>
              <a:t>Accessing</a:t>
            </a:r>
            <a:r>
              <a:rPr sz="1600" i="1" spc="335" dirty="0">
                <a:solidFill>
                  <a:srgbClr val="1B70A5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spc="-65" dirty="0">
                <a:solidFill>
                  <a:srgbClr val="0F7201"/>
                </a:solidFill>
                <a:latin typeface="Arial"/>
                <a:cs typeface="Arial"/>
              </a:rPr>
              <a:t>ember</a:t>
            </a:r>
            <a:r>
              <a:rPr sz="1600" spc="335" dirty="0">
                <a:solidFill>
                  <a:srgbClr val="0F7201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0F7201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439" y="5133340"/>
            <a:ext cx="1915160" cy="900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145" dirty="0">
                <a:latin typeface="Arial"/>
                <a:cs typeface="Arial"/>
              </a:rPr>
              <a:t>obj1.printname();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100" dirty="0">
                <a:solidFill>
                  <a:srgbClr val="0A5287"/>
                </a:solidFill>
                <a:latin typeface="Arial"/>
                <a:cs typeface="Arial"/>
              </a:rPr>
              <a:t>return</a:t>
            </a:r>
            <a:r>
              <a:rPr sz="1600" b="1" spc="440" dirty="0">
                <a:solidFill>
                  <a:srgbClr val="0A5287"/>
                </a:solidFill>
                <a:latin typeface="Arial"/>
                <a:cs typeface="Arial"/>
              </a:rPr>
              <a:t> </a:t>
            </a:r>
            <a:r>
              <a:rPr sz="1600" spc="17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34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590" y="54794"/>
            <a:ext cx="4604109" cy="306940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758693"/>
            <a:ext cx="4876800" cy="2806042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503427"/>
            <a:ext cx="3412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Defining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an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Instance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of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95" dirty="0">
                <a:solidFill>
                  <a:srgbClr val="055C91"/>
                </a:solidFill>
              </a:rPr>
              <a:t>Class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11300" y="1534667"/>
            <a:ext cx="7829550" cy="27019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instance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18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9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members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dot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operator:</a:t>
            </a:r>
            <a:endParaRPr sz="2000">
              <a:latin typeface="Arial"/>
              <a:cs typeface="Arial"/>
            </a:endParaRPr>
          </a:p>
          <a:p>
            <a:pPr marL="412750" marR="4541520">
              <a:lnSpc>
                <a:spcPct val="115599"/>
              </a:lnSpc>
              <a:spcBef>
                <a:spcPts val="8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r.setWidth(5.2);</a:t>
            </a:r>
            <a:r>
              <a:rPr sz="1800" spc="5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r.getWidth();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9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Compiler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error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attempt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dot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601663"/>
            <a:ext cx="4845440" cy="56467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600200"/>
            <a:ext cx="5659792" cy="45037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7539" y="572515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Program </a:t>
            </a:r>
            <a:r>
              <a:rPr sz="1800" spc="-10" dirty="0">
                <a:latin typeface="Arial"/>
                <a:cs typeface="Arial"/>
              </a:rPr>
              <a:t>13-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1371600"/>
            <a:ext cx="5911880" cy="4952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7539" y="572515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Program </a:t>
            </a:r>
            <a:r>
              <a:rPr sz="1800" spc="-10" dirty="0">
                <a:latin typeface="Arial"/>
                <a:cs typeface="Arial"/>
              </a:rPr>
              <a:t>13-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363" y="2022475"/>
            <a:ext cx="7407275" cy="387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7539" y="572515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3A2F"/>
                </a:solidFill>
                <a:latin typeface="Arial"/>
                <a:cs typeface="Arial"/>
              </a:rPr>
              <a:t>Program </a:t>
            </a:r>
            <a:r>
              <a:rPr sz="1800" spc="-10" dirty="0">
                <a:solidFill>
                  <a:srgbClr val="603A2F"/>
                </a:solidFill>
                <a:latin typeface="Arial"/>
                <a:cs typeface="Arial"/>
              </a:rPr>
              <a:t>13-</a:t>
            </a:r>
            <a:r>
              <a:rPr sz="1800" dirty="0">
                <a:solidFill>
                  <a:srgbClr val="603A2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603A2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3A2F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81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Avoiding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Stale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Data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371092"/>
            <a:ext cx="10263505" cy="37592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1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calculation.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1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area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rectangle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calculated.</a:t>
            </a:r>
            <a:endParaRPr sz="24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2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width</a:t>
            </a:r>
            <a:endParaRPr sz="2000">
              <a:latin typeface="Arial"/>
              <a:cs typeface="Arial"/>
            </a:endParaRPr>
          </a:p>
          <a:p>
            <a:pPr marL="184150" marR="104139" indent="-171450">
              <a:lnSpc>
                <a:spcPts val="2620"/>
              </a:lnSpc>
              <a:spcBef>
                <a:spcPts val="12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were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here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woul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dependent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length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width.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ts val="2735"/>
              </a:lnSpc>
              <a:spcBef>
                <a:spcPts val="86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change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sz="2400" spc="-8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width</a:t>
            </a:r>
            <a:r>
              <a:rPr sz="2400" spc="-8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updating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area</a:t>
            </a:r>
            <a:r>
              <a:rPr sz="2400" spc="-8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would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beco</a:t>
            </a:r>
            <a:endParaRPr sz="2400">
              <a:latin typeface="Arial"/>
              <a:cs typeface="Arial"/>
            </a:endParaRPr>
          </a:p>
          <a:p>
            <a:pPr marL="184150">
              <a:lnSpc>
                <a:spcPts val="2735"/>
              </a:lnSpc>
            </a:pP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stale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84150" marR="51435" indent="-171450">
              <a:lnSpc>
                <a:spcPts val="2590"/>
              </a:lnSpc>
              <a:spcBef>
                <a:spcPts val="126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3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avoid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stale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data,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best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within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f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rather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277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Pointer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an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Object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45824"/>
            <a:ext cx="4895850" cy="2425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*rPtr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nullptr;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pointer:</a:t>
            </a:r>
            <a:endParaRPr sz="2000">
              <a:latin typeface="Arial"/>
              <a:cs typeface="Arial"/>
            </a:endParaRPr>
          </a:p>
          <a:p>
            <a:pPr marL="241300" marR="1506220">
              <a:lnSpc>
                <a:spcPct val="120000"/>
              </a:lnSpc>
              <a:spcBef>
                <a:spcPts val="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rPtr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&amp;otherRectangle; rPtr-&gt;setLength(12.5);</a:t>
            </a:r>
            <a:endParaRPr sz="1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rPtr-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&gt;getLength()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83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Dynamically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Allocating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an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65" dirty="0">
                <a:solidFill>
                  <a:srgbClr val="055C91"/>
                </a:solidFill>
              </a:rPr>
              <a:t>Object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68500" y="1562100"/>
            <a:ext cx="6343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dynamically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allocate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628901"/>
            <a:ext cx="7317901" cy="3724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0"/>
            <a:ext cx="8597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solidFill>
                  <a:srgbClr val="055C91"/>
                </a:solidFill>
              </a:rPr>
              <a:t>Lets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look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65" dirty="0">
                <a:solidFill>
                  <a:srgbClr val="055C91"/>
                </a:solidFill>
              </a:rPr>
              <a:t>at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reading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file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12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using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the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getline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function</a:t>
            </a:r>
            <a:r>
              <a:rPr sz="2200" spc="-12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detect</a:t>
            </a:r>
            <a:r>
              <a:rPr sz="2200" spc="35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characters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74339" y="705611"/>
            <a:ext cx="5130800" cy="5789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983230">
              <a:lnSpc>
                <a:spcPct val="101400"/>
              </a:lnSpc>
              <a:spcBef>
                <a:spcPts val="7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9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&lt;iostream&gt;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8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&lt;fstream&gt;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9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&lt;string&gt;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using</a:t>
            </a:r>
            <a:r>
              <a:rPr sz="1400" b="1" spc="-7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namespace</a:t>
            </a:r>
            <a:r>
              <a:rPr sz="1400" b="1" spc="-7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20" dirty="0">
                <a:latin typeface="Menlo"/>
                <a:cs typeface="Menlo"/>
              </a:rPr>
              <a:t>std;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4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spc="-10" dirty="0">
                <a:latin typeface="Menlo"/>
                <a:cs typeface="Menlo"/>
              </a:rPr>
              <a:t>main</a:t>
            </a:r>
            <a:r>
              <a:rPr sz="1400" spc="-10" dirty="0">
                <a:latin typeface="Menlo"/>
                <a:cs typeface="Menlo"/>
              </a:rPr>
              <a:t>()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string</a:t>
            </a:r>
            <a:r>
              <a:rPr sz="1400" spc="-65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input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fstream</a:t>
            </a:r>
            <a:r>
              <a:rPr sz="1400" spc="-50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dataFile(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"cs3060_2019.</a:t>
            </a:r>
            <a:r>
              <a:rPr sz="1400" u="sng" spc="-10" dirty="0">
                <a:solidFill>
                  <a:srgbClr val="2A00FF"/>
                </a:solidFill>
                <a:uFill>
                  <a:solidFill>
                    <a:srgbClr val="2A00FF"/>
                  </a:solidFill>
                </a:uFill>
                <a:latin typeface="Menlo"/>
                <a:cs typeface="Menlo"/>
              </a:rPr>
              <a:t>txt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</a:t>
            </a:r>
            <a:r>
              <a:rPr sz="1400" spc="-10" dirty="0">
                <a:latin typeface="Menlo"/>
                <a:cs typeface="Menlo"/>
              </a:rPr>
              <a:t>,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5032"/>
                </a:solidFill>
                <a:latin typeface="Menlo"/>
                <a:cs typeface="Menlo"/>
              </a:rPr>
              <a:t>ios</a:t>
            </a:r>
            <a:r>
              <a:rPr sz="1400" spc="-10" dirty="0">
                <a:latin typeface="Menlo"/>
                <a:cs typeface="Menlo"/>
              </a:rPr>
              <a:t>::</a:t>
            </a:r>
            <a:r>
              <a:rPr sz="1400" i="1" spc="-10" dirty="0">
                <a:solidFill>
                  <a:srgbClr val="0000C0"/>
                </a:solidFill>
                <a:latin typeface="Menlo"/>
                <a:cs typeface="Menlo"/>
              </a:rPr>
              <a:t>in</a:t>
            </a:r>
            <a:r>
              <a:rPr sz="1400" spc="-10" dirty="0">
                <a:latin typeface="Menlo"/>
                <a:cs typeface="Menlo"/>
              </a:rPr>
              <a:t>);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if</a:t>
            </a:r>
            <a:r>
              <a:rPr sz="1400" b="1" spc="-2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(dataFile)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getline(dataFile,</a:t>
            </a:r>
            <a:r>
              <a:rPr sz="1400" spc="-12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input,</a:t>
            </a:r>
            <a:r>
              <a:rPr sz="1400" spc="-120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'$’</a:t>
            </a:r>
            <a:r>
              <a:rPr sz="1400" spc="-10" dirty="0">
                <a:latin typeface="Menlo"/>
                <a:cs typeface="Menlo"/>
              </a:rPr>
              <a:t>);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Menlo"/>
              <a:cs typeface="Menlo"/>
            </a:endParaRPr>
          </a:p>
          <a:p>
            <a:pPr marL="756920">
              <a:lnSpc>
                <a:spcPts val="1645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while</a:t>
            </a:r>
            <a:r>
              <a:rPr sz="1400"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(dataFile)</a:t>
            </a:r>
            <a:endParaRPr sz="1400">
              <a:latin typeface="Menlo"/>
              <a:cs typeface="Menlo"/>
            </a:endParaRPr>
          </a:p>
          <a:p>
            <a:pPr marL="756920">
              <a:lnSpc>
                <a:spcPts val="1645"/>
              </a:lnSpc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1076325" marR="855980">
              <a:lnSpc>
                <a:spcPct val="101400"/>
              </a:lnSpc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input</a:t>
            </a:r>
            <a:r>
              <a:rPr sz="1400" spc="-4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30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endl; </a:t>
            </a:r>
            <a:r>
              <a:rPr sz="1400" dirty="0">
                <a:latin typeface="Menlo"/>
                <a:cs typeface="Menlo"/>
              </a:rPr>
              <a:t>getline(dataFile,</a:t>
            </a:r>
            <a:r>
              <a:rPr sz="1400" spc="-12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input,</a:t>
            </a:r>
            <a:r>
              <a:rPr sz="1400" spc="-120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'$'</a:t>
            </a:r>
            <a:r>
              <a:rPr sz="1400" spc="-10" dirty="0">
                <a:latin typeface="Menlo"/>
                <a:cs typeface="Menlo"/>
              </a:rPr>
              <a:t>);</a:t>
            </a:r>
            <a:endParaRPr sz="1400">
              <a:latin typeface="Menlo"/>
              <a:cs typeface="Menlo"/>
            </a:endParaRPr>
          </a:p>
          <a:p>
            <a:pPr marL="75692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  <a:p>
            <a:pPr marL="756920">
              <a:lnSpc>
                <a:spcPts val="1645"/>
              </a:lnSpc>
            </a:pPr>
            <a:r>
              <a:rPr sz="1400" spc="-10" dirty="0">
                <a:latin typeface="Menlo"/>
                <a:cs typeface="Menlo"/>
              </a:rPr>
              <a:t>dataFile.close();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45"/>
              </a:lnSpc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sz="1400" b="1" spc="-20" dirty="0">
                <a:solidFill>
                  <a:srgbClr val="7F0055"/>
                </a:solidFill>
                <a:latin typeface="Menlo"/>
                <a:cs typeface="Menlo"/>
              </a:rPr>
              <a:t>else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6508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6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50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"ERROR: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Cannot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open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file.\n"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45"/>
              </a:lnSpc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  <a:p>
            <a:pPr marL="331470">
              <a:lnSpc>
                <a:spcPts val="1645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return</a:t>
            </a:r>
            <a:r>
              <a:rPr sz="1400"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25" dirty="0">
                <a:latin typeface="Menlo"/>
                <a:cs typeface="Menlo"/>
              </a:rPr>
              <a:t>0;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890579" y="3691635"/>
            <a:ext cx="2411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solidFill>
                  <a:srgbClr val="898989"/>
                </a:solidFill>
                <a:latin typeface="Arial"/>
                <a:cs typeface="Arial"/>
              </a:rPr>
              <a:t>Why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898989"/>
                </a:solidFill>
                <a:latin typeface="Arial"/>
                <a:cs typeface="Arial"/>
              </a:rPr>
              <a:t>Have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Private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Members?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261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>
                <a:solidFill>
                  <a:srgbClr val="055C91"/>
                </a:solidFill>
              </a:rPr>
              <a:t>Why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Have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Private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Members?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76755"/>
            <a:ext cx="623189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Making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data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members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2000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provides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protection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5C91"/>
              </a:buClr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accessed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2000" spc="-7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55C91"/>
              </a:buClr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class’s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743201"/>
            <a:ext cx="4495800" cy="29638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3339" y="1161796"/>
            <a:ext cx="69215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A8218"/>
                </a:solidFill>
              </a:rPr>
              <a:t>Code</a:t>
            </a:r>
            <a:r>
              <a:rPr spc="-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outside</a:t>
            </a:r>
            <a:r>
              <a:rPr spc="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the</a:t>
            </a:r>
            <a:r>
              <a:rPr spc="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class must</a:t>
            </a:r>
            <a:r>
              <a:rPr spc="-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use</a:t>
            </a:r>
            <a:r>
              <a:rPr spc="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the</a:t>
            </a:r>
            <a:r>
              <a:rPr spc="10" dirty="0">
                <a:solidFill>
                  <a:srgbClr val="FA8218"/>
                </a:solidFill>
              </a:rPr>
              <a:t> </a:t>
            </a:r>
            <a:r>
              <a:rPr spc="-10" dirty="0">
                <a:solidFill>
                  <a:srgbClr val="FA8218"/>
                </a:solidFill>
              </a:rPr>
              <a:t>class's </a:t>
            </a:r>
            <a:r>
              <a:rPr dirty="0">
                <a:solidFill>
                  <a:srgbClr val="FA8218"/>
                </a:solidFill>
              </a:rPr>
              <a:t>public</a:t>
            </a:r>
            <a:r>
              <a:rPr spc="-10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member</a:t>
            </a:r>
            <a:r>
              <a:rPr spc="10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functions</a:t>
            </a:r>
            <a:r>
              <a:rPr spc="5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to</a:t>
            </a:r>
            <a:r>
              <a:rPr spc="10" dirty="0">
                <a:solidFill>
                  <a:srgbClr val="FA8218"/>
                </a:solidFill>
              </a:rPr>
              <a:t> </a:t>
            </a:r>
            <a:r>
              <a:rPr dirty="0">
                <a:solidFill>
                  <a:srgbClr val="FA8218"/>
                </a:solidFill>
              </a:rPr>
              <a:t>interact with</a:t>
            </a:r>
            <a:r>
              <a:rPr spc="10" dirty="0">
                <a:solidFill>
                  <a:srgbClr val="FA8218"/>
                </a:solidFill>
              </a:rPr>
              <a:t> </a:t>
            </a:r>
            <a:r>
              <a:rPr spc="-25" dirty="0">
                <a:solidFill>
                  <a:srgbClr val="FA8218"/>
                </a:solidFill>
              </a:rPr>
              <a:t>the </a:t>
            </a:r>
            <a:r>
              <a:rPr spc="-10" dirty="0">
                <a:solidFill>
                  <a:srgbClr val="FA8218"/>
                </a:solidFill>
              </a:rPr>
              <a:t>object.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189539" y="3691635"/>
            <a:ext cx="3813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solidFill>
                  <a:srgbClr val="898989"/>
                </a:solidFill>
                <a:latin typeface="Arial"/>
                <a:cs typeface="Arial"/>
              </a:rPr>
              <a:t>Separating</a:t>
            </a:r>
            <a:r>
              <a:rPr sz="1600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Specification</a:t>
            </a:r>
            <a:r>
              <a:rPr sz="1600" spc="-3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898989"/>
                </a:solidFill>
                <a:latin typeface="Arial"/>
                <a:cs typeface="Arial"/>
              </a:rPr>
              <a:t>from</a:t>
            </a:r>
            <a:r>
              <a:rPr sz="1600" spc="-30" dirty="0">
                <a:solidFill>
                  <a:srgbClr val="898989"/>
                </a:solidFill>
                <a:latin typeface="Arial"/>
                <a:cs typeface="Arial"/>
              </a:rPr>
              <a:t> Implementation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51714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solidFill>
                  <a:srgbClr val="055C91"/>
                </a:solidFill>
              </a:rPr>
              <a:t>Separating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Specification </a:t>
            </a:r>
            <a:r>
              <a:rPr sz="2200" spc="-40" dirty="0">
                <a:solidFill>
                  <a:srgbClr val="055C91"/>
                </a:solidFill>
              </a:rPr>
              <a:t>from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55" dirty="0">
                <a:solidFill>
                  <a:srgbClr val="055C91"/>
                </a:solidFill>
              </a:rPr>
              <a:t>Implementation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92300" y="1624076"/>
            <a:ext cx="8168640" cy="16865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1920"/>
              </a:lnSpc>
              <a:spcBef>
                <a:spcPts val="360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header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serves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u="sng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class</a:t>
            </a:r>
            <a:r>
              <a:rPr sz="18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specification</a:t>
            </a:r>
            <a:r>
              <a:rPr sz="18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file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800" spc="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Name 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404040"/>
                </a:solidFill>
                <a:latin typeface="Courier New"/>
                <a:cs typeface="Courier New"/>
              </a:rPr>
              <a:t>ClassName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.h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Rectangle.h</a:t>
            </a:r>
            <a:endParaRPr sz="1800">
              <a:latin typeface="Courier New"/>
              <a:cs typeface="Courier New"/>
            </a:endParaRPr>
          </a:p>
          <a:p>
            <a:pPr marL="184150" indent="-171450">
              <a:lnSpc>
                <a:spcPts val="2075"/>
              </a:lnSpc>
              <a:spcBef>
                <a:spcPts val="315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member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definitions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404040"/>
                </a:solidFill>
                <a:latin typeface="Courier New"/>
                <a:cs typeface="Courier New"/>
              </a:rPr>
              <a:t>ClassName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.cpp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endParaRPr sz="1800">
              <a:latin typeface="Arial"/>
              <a:cs typeface="Arial"/>
            </a:endParaRPr>
          </a:p>
          <a:p>
            <a:pPr marL="184150">
              <a:lnSpc>
                <a:spcPts val="207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Rectangle.cpp</a:t>
            </a:r>
            <a:r>
              <a:rPr sz="1800" spc="-2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#include</a:t>
            </a:r>
            <a:r>
              <a:rPr sz="1800" spc="-6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specification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84150" marR="613410" indent="-171450">
              <a:lnSpc>
                <a:spcPts val="2020"/>
              </a:lnSpc>
              <a:spcBef>
                <a:spcPts val="520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Programs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#include</a:t>
            </a:r>
            <a:r>
              <a:rPr sz="1800" spc="-6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specification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file,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compiled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linked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member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definitions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050631" y="3691635"/>
            <a:ext cx="2091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898989"/>
                </a:solidFill>
                <a:latin typeface="Arial"/>
                <a:cs typeface="Arial"/>
              </a:rPr>
              <a:t>Inline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Member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Functions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835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70" dirty="0">
                <a:solidFill>
                  <a:srgbClr val="055C91"/>
                </a:solidFill>
              </a:rPr>
              <a:t>Inline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Member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Functions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4728210" cy="23634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inline: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D3857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Inline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appropriate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short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bodies:</a:t>
            </a:r>
            <a:endParaRPr sz="2000">
              <a:latin typeface="Arial"/>
              <a:cs typeface="Arial"/>
            </a:endParaRPr>
          </a:p>
          <a:p>
            <a:pPr marR="1577340" algn="r">
              <a:lnSpc>
                <a:spcPts val="2135"/>
              </a:lnSpc>
              <a:spcBef>
                <a:spcPts val="39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getWidth()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endParaRPr sz="1800">
              <a:latin typeface="Courier New"/>
              <a:cs typeface="Courier New"/>
            </a:endParaRPr>
          </a:p>
          <a:p>
            <a:pPr marR="1576705" algn="r">
              <a:lnSpc>
                <a:spcPts val="2135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width;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1" y="472947"/>
            <a:ext cx="5177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Rectangle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Inline</a:t>
            </a:r>
            <a:r>
              <a:rPr sz="2200" spc="-85" dirty="0">
                <a:solidFill>
                  <a:srgbClr val="055C91"/>
                </a:solidFill>
              </a:rPr>
              <a:t> Member Functions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37816" y="1712467"/>
            <a:ext cx="490537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76225">
              <a:lnSpc>
                <a:spcPts val="1415"/>
              </a:lnSpc>
              <a:spcBef>
                <a:spcPts val="100"/>
              </a:spcBef>
              <a:buAutoNum type="arabicPlain"/>
              <a:tabLst>
                <a:tab pos="323215" algn="l"/>
                <a:tab pos="323850" algn="l"/>
              </a:tabLst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Specification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file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for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Rectangle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class</a:t>
            </a:r>
            <a:endParaRPr sz="1200">
              <a:latin typeface="Courier New"/>
              <a:cs typeface="Courier New"/>
            </a:endParaRPr>
          </a:p>
          <a:p>
            <a:pPr marL="288925" indent="-276225">
              <a:lnSpc>
                <a:spcPts val="1415"/>
              </a:lnSpc>
              <a:buAutoNum type="arabicPlain"/>
              <a:tabLst>
                <a:tab pos="288290" algn="l"/>
                <a:tab pos="288925" algn="l"/>
              </a:tabLst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This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version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uses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some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inline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member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functions.</a:t>
            </a:r>
            <a:endParaRPr sz="1200">
              <a:latin typeface="Courier New"/>
              <a:cs typeface="Courier New"/>
            </a:endParaRPr>
          </a:p>
          <a:p>
            <a:pPr marL="288925" indent="-276225">
              <a:lnSpc>
                <a:spcPts val="1415"/>
              </a:lnSpc>
              <a:spcBef>
                <a:spcPts val="70"/>
              </a:spcBef>
              <a:buAutoNum type="arabicPlain"/>
              <a:tabLst>
                <a:tab pos="288290" algn="l"/>
                <a:tab pos="288925" algn="l"/>
              </a:tabLst>
            </a:pPr>
            <a:r>
              <a:rPr sz="1200" dirty="0">
                <a:latin typeface="Courier New"/>
                <a:cs typeface="Courier New"/>
              </a:rPr>
              <a:t>#ifndef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RECTANGLE_H</a:t>
            </a:r>
            <a:endParaRPr sz="1200">
              <a:latin typeface="Courier New"/>
              <a:cs typeface="Courier New"/>
            </a:endParaRPr>
          </a:p>
          <a:p>
            <a:pPr marL="12700" marR="2858770">
              <a:lnSpc>
                <a:spcPts val="1420"/>
              </a:lnSpc>
              <a:spcBef>
                <a:spcPts val="40"/>
              </a:spcBef>
              <a:buAutoNum type="arabicPlain"/>
              <a:tabLst>
                <a:tab pos="288290" algn="l"/>
                <a:tab pos="288925" algn="l"/>
              </a:tabLst>
            </a:pPr>
            <a:r>
              <a:rPr sz="1200" dirty="0">
                <a:latin typeface="Courier New"/>
                <a:cs typeface="Courier New"/>
              </a:rPr>
              <a:t>#define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RECTANGLE_H </a:t>
            </a:r>
            <a:r>
              <a:rPr sz="1200" spc="-50" dirty="0"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26691" y="2665091"/>
          <a:ext cx="3653790" cy="345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R="84455" algn="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Rectangle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31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ts val="131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private: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width;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6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26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length;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84455" algn="r">
                        <a:lnSpc>
                          <a:spcPts val="130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public: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setWidth(double);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31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setLength(double);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6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26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getWidth()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const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84455" algn="r">
                        <a:lnSpc>
                          <a:spcPts val="130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0">
                        <a:lnSpc>
                          <a:spcPts val="130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width;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31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getLength()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const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19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0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length;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6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84455" algn="r">
                        <a:lnSpc>
                          <a:spcPts val="130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21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30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getArea()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const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22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0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width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length;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5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R="84455" algn="r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1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};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R="84455" algn="r">
                        <a:lnSpc>
                          <a:spcPts val="1255"/>
                        </a:lnSpc>
                      </a:pPr>
                      <a:r>
                        <a:rPr sz="1200" spc="-25" dirty="0">
                          <a:latin typeface="Courier New"/>
                          <a:cs typeface="Courier New"/>
                        </a:rPr>
                        <a:t>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5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#endif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5409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" dirty="0">
                <a:solidFill>
                  <a:srgbClr val="055C91"/>
                </a:solidFill>
              </a:rPr>
              <a:t>Tradeoffs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–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Inline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70" dirty="0">
                <a:solidFill>
                  <a:srgbClr val="055C91"/>
                </a:solidFill>
              </a:rPr>
              <a:t>vs.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Regular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Member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Functions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10579735" cy="1638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307975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Regular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when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called,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compiler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stores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call,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allocates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local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variables,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55C91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84150" marR="5080" indent="-171450">
              <a:lnSpc>
                <a:spcPts val="23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inline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copied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larger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executable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program,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overhead,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hence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faster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556948" y="3691635"/>
            <a:ext cx="1078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Constructors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0"/>
            <a:ext cx="8597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solidFill>
                  <a:srgbClr val="055C91"/>
                </a:solidFill>
              </a:rPr>
              <a:t>Lets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look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65" dirty="0">
                <a:solidFill>
                  <a:srgbClr val="055C91"/>
                </a:solidFill>
              </a:rPr>
              <a:t>at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reading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25" dirty="0">
                <a:solidFill>
                  <a:srgbClr val="055C91"/>
                </a:solidFill>
              </a:rPr>
              <a:t>file</a:t>
            </a:r>
            <a:r>
              <a:rPr sz="2200" spc="-13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12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using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the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getline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function</a:t>
            </a:r>
            <a:r>
              <a:rPr sz="2200" spc="-12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detect</a:t>
            </a:r>
            <a:r>
              <a:rPr sz="2200" spc="35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characters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457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Constructors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868931"/>
            <a:ext cx="7994650" cy="36042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created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5C91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Purpose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construct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5C91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55C91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70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617" y="644429"/>
            <a:ext cx="5292065" cy="53289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83" y="1210229"/>
            <a:ext cx="7838810" cy="40875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5940" y="6039611"/>
            <a:ext cx="1380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Arial"/>
                <a:cs typeface="Arial"/>
              </a:rPr>
              <a:t>Continues...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850" y="1199859"/>
            <a:ext cx="5235263" cy="48773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41" y="559307"/>
            <a:ext cx="7216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488AE"/>
                </a:solidFill>
              </a:rPr>
              <a:t>Contents</a:t>
            </a:r>
            <a:r>
              <a:rPr sz="3200" spc="-15" dirty="0">
                <a:solidFill>
                  <a:srgbClr val="0488AE"/>
                </a:solidFill>
              </a:rPr>
              <a:t> </a:t>
            </a:r>
            <a:r>
              <a:rPr sz="3200" dirty="0">
                <a:solidFill>
                  <a:srgbClr val="0488AE"/>
                </a:solidFill>
              </a:rPr>
              <a:t>of</a:t>
            </a:r>
            <a:r>
              <a:rPr sz="3200" spc="-15" dirty="0">
                <a:solidFill>
                  <a:srgbClr val="0488AE"/>
                </a:solidFill>
              </a:rPr>
              <a:t> </a:t>
            </a:r>
            <a:r>
              <a:rPr sz="3200" dirty="0">
                <a:solidFill>
                  <a:srgbClr val="0488AE"/>
                </a:solidFill>
                <a:latin typeface="Courier New"/>
                <a:cs typeface="Courier New"/>
              </a:rPr>
              <a:t>Rectangle.ccp</a:t>
            </a:r>
            <a:r>
              <a:rPr sz="3200" spc="-5" dirty="0">
                <a:solidFill>
                  <a:srgbClr val="0488AE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0488AE"/>
                </a:solidFill>
              </a:rPr>
              <a:t>Version3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222740" y="5936996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600" y="609601"/>
            <a:ext cx="7670800" cy="5299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333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0" dirty="0">
                <a:solidFill>
                  <a:srgbClr val="055C91"/>
                </a:solidFill>
              </a:rPr>
              <a:t>Default </a:t>
            </a:r>
            <a:r>
              <a:rPr sz="2200" spc="-100" dirty="0">
                <a:solidFill>
                  <a:srgbClr val="055C91"/>
                </a:solidFill>
              </a:rPr>
              <a:t>Constructors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74723"/>
            <a:ext cx="10168255" cy="273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arguments.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55C91"/>
              </a:buClr>
              <a:buFont typeface="Arial"/>
              <a:buChar char="•"/>
            </a:pPr>
            <a:endParaRPr sz="3250">
              <a:latin typeface="Arial"/>
              <a:cs typeface="Arial"/>
            </a:endParaRPr>
          </a:p>
          <a:p>
            <a:pPr marL="184150" marR="64769" indent="-171450">
              <a:lnSpc>
                <a:spcPts val="259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all,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404040"/>
                </a:solidFill>
                <a:latin typeface="Arial"/>
                <a:cs typeface="Arial"/>
              </a:rPr>
              <a:t>C++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constructor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does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nothing.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5C91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simple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instantiation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(with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arguments)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calls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r;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647279" y="3691635"/>
            <a:ext cx="2898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40" dirty="0">
                <a:solidFill>
                  <a:srgbClr val="898989"/>
                </a:solidFill>
                <a:latin typeface="Arial"/>
                <a:cs typeface="Arial"/>
              </a:rPr>
              <a:t>Passing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Arguments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Constructors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930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solidFill>
                  <a:srgbClr val="055C91"/>
                </a:solidFill>
                <a:latin typeface="Arial"/>
                <a:cs typeface="Arial"/>
              </a:rPr>
              <a:t>Passing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55C91"/>
                </a:solidFill>
                <a:latin typeface="Arial"/>
                <a:cs typeface="Arial"/>
              </a:rPr>
              <a:t>Arguments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Constructors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538393"/>
            <a:ext cx="7179945" cy="48050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6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arguments: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8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prototype: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233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Rectangle(double,</a:t>
            </a:r>
            <a:r>
              <a:rPr sz="24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double);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412750" lvl="1" indent="-171450">
              <a:lnSpc>
                <a:spcPct val="100000"/>
              </a:lnSpc>
              <a:spcBef>
                <a:spcPts val="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marL="412750" marR="5080">
              <a:lnSpc>
                <a:spcPts val="2590"/>
              </a:lnSpc>
              <a:spcBef>
                <a:spcPts val="256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Rectangle::Rectangle(double</a:t>
            </a:r>
            <a:r>
              <a:rPr sz="24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w,</a:t>
            </a:r>
            <a:r>
              <a:rPr sz="2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double 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len)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ts val="2425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60119" marR="3837940">
              <a:lnSpc>
                <a:spcPts val="2500"/>
              </a:lnSpc>
              <a:spcBef>
                <a:spcPts val="26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width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w;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len;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ts val="257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930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10" dirty="0">
                <a:solidFill>
                  <a:srgbClr val="055C91"/>
                </a:solidFill>
                <a:latin typeface="Arial"/>
                <a:cs typeface="Arial"/>
              </a:rPr>
              <a:t>Passing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55C91"/>
                </a:solidFill>
                <a:latin typeface="Arial"/>
                <a:cs typeface="Arial"/>
              </a:rPr>
              <a:t>Arguments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Constructors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692147"/>
            <a:ext cx="7843520" cy="16979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1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object: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r(10,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5);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11217910" cy="482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More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About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Default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55C91"/>
                </a:solidFill>
                <a:latin typeface="Arial"/>
                <a:cs typeface="Arial"/>
              </a:rPr>
              <a:t>Constructors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Arial"/>
              <a:cs typeface="Arial"/>
            </a:endParaRPr>
          </a:p>
          <a:p>
            <a:pPr marL="1178560" marR="183515" indent="-171450">
              <a:lnSpc>
                <a:spcPts val="3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constructor's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parameters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arguments,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constructor.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55C91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Rectangle(double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0,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0);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450">
              <a:latin typeface="Courier New"/>
              <a:cs typeface="Courier New"/>
            </a:endParaRPr>
          </a:p>
          <a:p>
            <a:pPr marL="1178560" marR="5080" indent="-171450">
              <a:lnSpc>
                <a:spcPts val="3000"/>
              </a:lnSpc>
              <a:spcBef>
                <a:spcPts val="5"/>
              </a:spcBef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passing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cause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construct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execute:</a:t>
            </a:r>
            <a:endParaRPr sz="2800">
              <a:latin typeface="Arial"/>
              <a:cs typeface="Arial"/>
            </a:endParaRPr>
          </a:p>
          <a:p>
            <a:pPr marL="1178560">
              <a:lnSpc>
                <a:spcPct val="100000"/>
              </a:lnSpc>
              <a:spcBef>
                <a:spcPts val="2600"/>
              </a:spcBef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8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r;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0"/>
            <a:ext cx="9068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solidFill>
                  <a:srgbClr val="055C91"/>
                </a:solidFill>
              </a:rPr>
              <a:t>Lets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look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65" dirty="0">
                <a:solidFill>
                  <a:srgbClr val="055C91"/>
                </a:solidFill>
              </a:rPr>
              <a:t>at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reading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filestream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objects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70" dirty="0">
                <a:solidFill>
                  <a:srgbClr val="055C91"/>
                </a:solidFill>
              </a:rPr>
              <a:t>may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be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75" dirty="0">
                <a:solidFill>
                  <a:srgbClr val="055C91"/>
                </a:solidFill>
              </a:rPr>
              <a:t>passed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by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reference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20" dirty="0">
                <a:solidFill>
                  <a:srgbClr val="055C91"/>
                </a:solidFill>
              </a:rPr>
              <a:t>functions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376427"/>
            <a:ext cx="5344795" cy="6222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96590">
              <a:lnSpc>
                <a:spcPct val="101400"/>
              </a:lnSpc>
              <a:spcBef>
                <a:spcPts val="7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9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&lt;iostream&gt;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8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&lt;fstream&gt;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#include</a:t>
            </a:r>
            <a:r>
              <a:rPr sz="1400" b="1" spc="-9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&lt;string&gt;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using</a:t>
            </a:r>
            <a:r>
              <a:rPr sz="1400" b="1" spc="-7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namespace</a:t>
            </a:r>
            <a:r>
              <a:rPr sz="1400" b="1" spc="-7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20" dirty="0">
                <a:latin typeface="Menlo"/>
                <a:cs typeface="Menlo"/>
              </a:rPr>
              <a:t>std;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bool</a:t>
            </a:r>
            <a:r>
              <a:rPr sz="1400" b="1" spc="-8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dirty="0">
                <a:latin typeface="Menlo"/>
                <a:cs typeface="Menlo"/>
              </a:rPr>
              <a:t>openFileIn</a:t>
            </a:r>
            <a:r>
              <a:rPr sz="1400" dirty="0">
                <a:latin typeface="Menlo"/>
                <a:cs typeface="Menlo"/>
              </a:rPr>
              <a:t>(</a:t>
            </a: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fstream</a:t>
            </a:r>
            <a:r>
              <a:rPr sz="1400" spc="-85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&amp;,</a:t>
            </a:r>
            <a:r>
              <a:rPr sz="1400" spc="-85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005032"/>
                </a:solidFill>
                <a:latin typeface="Menlo"/>
                <a:cs typeface="Menlo"/>
              </a:rPr>
              <a:t>string</a:t>
            </a:r>
            <a:r>
              <a:rPr sz="1400" spc="-10" dirty="0">
                <a:latin typeface="Menlo"/>
                <a:cs typeface="Menlo"/>
              </a:rPr>
              <a:t>);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void</a:t>
            </a:r>
            <a:r>
              <a:rPr sz="1400" b="1" spc="-12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dirty="0">
                <a:latin typeface="Menlo"/>
                <a:cs typeface="Menlo"/>
              </a:rPr>
              <a:t>showContents</a:t>
            </a:r>
            <a:r>
              <a:rPr sz="1400" dirty="0">
                <a:latin typeface="Menlo"/>
                <a:cs typeface="Menlo"/>
              </a:rPr>
              <a:t>(</a:t>
            </a: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fstream</a:t>
            </a:r>
            <a:r>
              <a:rPr sz="1400" spc="-125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spc="-25" dirty="0">
                <a:latin typeface="Menlo"/>
                <a:cs typeface="Menlo"/>
              </a:rPr>
              <a:t>&amp;);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int</a:t>
            </a:r>
            <a:r>
              <a:rPr sz="1400" b="1" spc="-4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b="1" spc="-10" dirty="0">
                <a:latin typeface="Menlo"/>
                <a:cs typeface="Menlo"/>
              </a:rPr>
              <a:t>main</a:t>
            </a:r>
            <a:r>
              <a:rPr sz="1400" spc="-10" dirty="0">
                <a:latin typeface="Menlo"/>
                <a:cs typeface="Menlo"/>
              </a:rPr>
              <a:t>()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005032"/>
                </a:solidFill>
                <a:latin typeface="Menlo"/>
                <a:cs typeface="Menlo"/>
              </a:rPr>
              <a:t>fstream</a:t>
            </a:r>
            <a:r>
              <a:rPr sz="1400" spc="-85" dirty="0">
                <a:solidFill>
                  <a:srgbClr val="005032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dataFile;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if</a:t>
            </a:r>
            <a:r>
              <a:rPr sz="1400" b="1" spc="-1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(openFileIn(dataFile,</a:t>
            </a:r>
            <a:r>
              <a:rPr sz="1400" spc="-15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"names2.</a:t>
            </a:r>
            <a:r>
              <a:rPr sz="1400" u="sng" spc="-10" dirty="0">
                <a:solidFill>
                  <a:srgbClr val="2A00FF"/>
                </a:solidFill>
                <a:uFill>
                  <a:solidFill>
                    <a:srgbClr val="2A00FF"/>
                  </a:solidFill>
                </a:uFill>
                <a:latin typeface="Menlo"/>
                <a:cs typeface="Menlo"/>
              </a:rPr>
              <a:t>txt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</a:t>
            </a:r>
            <a:r>
              <a:rPr sz="1400" spc="-10" dirty="0">
                <a:latin typeface="Menlo"/>
                <a:cs typeface="Menlo"/>
              </a:rPr>
              <a:t>))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{</a:t>
            </a:r>
            <a:endParaRPr sz="1400">
              <a:latin typeface="Menlo"/>
              <a:cs typeface="Menlo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60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5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"File</a:t>
            </a:r>
            <a:r>
              <a:rPr sz="1400" spc="-5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opened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successfully.\n"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438150" marR="508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4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5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"Now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reading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data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from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the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file.\n\n"</a:t>
            </a:r>
            <a:r>
              <a:rPr sz="1400" spc="-10" dirty="0">
                <a:latin typeface="Menlo"/>
                <a:cs typeface="Menlo"/>
              </a:rPr>
              <a:t>; showContents(dataFile);</a:t>
            </a:r>
            <a:endParaRPr sz="1400">
              <a:latin typeface="Menlo"/>
              <a:cs typeface="Menlo"/>
            </a:endParaRPr>
          </a:p>
          <a:p>
            <a:pPr marL="438150">
              <a:lnSpc>
                <a:spcPts val="1610"/>
              </a:lnSpc>
            </a:pPr>
            <a:r>
              <a:rPr sz="1400" spc="-10" dirty="0">
                <a:latin typeface="Menlo"/>
                <a:cs typeface="Menlo"/>
              </a:rPr>
              <a:t>dataFile.close();</a:t>
            </a:r>
            <a:endParaRPr sz="1400">
              <a:latin typeface="Menlo"/>
              <a:cs typeface="Menlo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35" dirty="0">
                <a:latin typeface="Menlo"/>
                <a:cs typeface="Menlo"/>
              </a:rPr>
              <a:t> </a:t>
            </a:r>
            <a:r>
              <a:rPr sz="1400" spc="-10" dirty="0">
                <a:solidFill>
                  <a:srgbClr val="2A00FF"/>
                </a:solidFill>
                <a:latin typeface="Menlo"/>
                <a:cs typeface="Menlo"/>
              </a:rPr>
              <a:t>"\nDone.\n"</a:t>
            </a:r>
            <a:r>
              <a:rPr sz="1400" spc="-10" dirty="0">
                <a:latin typeface="Menlo"/>
                <a:cs typeface="Menlo"/>
              </a:rPr>
              <a:t>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spc="-20" dirty="0">
                <a:solidFill>
                  <a:srgbClr val="7F0055"/>
                </a:solidFill>
                <a:latin typeface="Menlo"/>
                <a:cs typeface="Menlo"/>
              </a:rPr>
              <a:t>else</a:t>
            </a:r>
            <a:endParaRPr sz="1400">
              <a:latin typeface="Menlo"/>
              <a:cs typeface="Menlo"/>
            </a:endParaRPr>
          </a:p>
          <a:p>
            <a:pPr marL="756920">
              <a:lnSpc>
                <a:spcPct val="100000"/>
              </a:lnSpc>
            </a:pPr>
            <a:r>
              <a:rPr sz="1400" dirty="0">
                <a:latin typeface="Menlo"/>
                <a:cs typeface="Menlo"/>
              </a:rPr>
              <a:t>cout</a:t>
            </a:r>
            <a:r>
              <a:rPr sz="1400" spc="-55" dirty="0"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5" dirty="0"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"File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open</a:t>
            </a:r>
            <a:r>
              <a:rPr sz="1400" spc="-45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solidFill>
                  <a:srgbClr val="2A00FF"/>
                </a:solidFill>
                <a:latin typeface="Menlo"/>
                <a:cs typeface="Menlo"/>
              </a:rPr>
              <a:t>error!"</a:t>
            </a:r>
            <a:r>
              <a:rPr sz="1400" spc="-40" dirty="0">
                <a:solidFill>
                  <a:srgbClr val="2A00FF"/>
                </a:solidFill>
                <a:latin typeface="Menlo"/>
                <a:cs typeface="Menlo"/>
              </a:rPr>
              <a:t> </a:t>
            </a:r>
            <a:r>
              <a:rPr sz="1400" dirty="0">
                <a:latin typeface="Menlo"/>
                <a:cs typeface="Menlo"/>
              </a:rPr>
              <a:t>&lt;&lt;</a:t>
            </a:r>
            <a:r>
              <a:rPr sz="1400" spc="-45" dirty="0">
                <a:latin typeface="Menlo"/>
                <a:cs typeface="Menlo"/>
              </a:rPr>
              <a:t> </a:t>
            </a:r>
            <a:r>
              <a:rPr sz="1400" spc="-10" dirty="0">
                <a:latin typeface="Menlo"/>
                <a:cs typeface="Menlo"/>
              </a:rPr>
              <a:t>endl;</a:t>
            </a:r>
            <a:endParaRPr sz="14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7F0055"/>
                </a:solidFill>
                <a:latin typeface="Menlo"/>
                <a:cs typeface="Menlo"/>
              </a:rPr>
              <a:t>return</a:t>
            </a:r>
            <a:r>
              <a:rPr sz="1400"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z="1400" spc="-25" dirty="0">
                <a:latin typeface="Menlo"/>
                <a:cs typeface="Menlo"/>
              </a:rPr>
              <a:t>0;</a:t>
            </a:r>
            <a:endParaRPr sz="14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Menlo"/>
                <a:cs typeface="Menlo"/>
              </a:rPr>
              <a:t>}</a:t>
            </a:r>
            <a:endParaRPr sz="1400">
              <a:latin typeface="Menlo"/>
              <a:cs typeface="Menl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bool</a:t>
            </a:r>
            <a:r>
              <a:rPr b="1" spc="-90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b="1" dirty="0">
                <a:latin typeface="Menlo"/>
                <a:cs typeface="Menlo"/>
              </a:rPr>
              <a:t>openFileIn</a:t>
            </a:r>
            <a:r>
              <a:rPr dirty="0"/>
              <a:t>(</a:t>
            </a:r>
            <a:r>
              <a:rPr dirty="0">
                <a:solidFill>
                  <a:srgbClr val="005032"/>
                </a:solidFill>
              </a:rPr>
              <a:t>fstream</a:t>
            </a:r>
            <a:r>
              <a:rPr spc="-90" dirty="0">
                <a:solidFill>
                  <a:srgbClr val="005032"/>
                </a:solidFill>
              </a:rPr>
              <a:t> </a:t>
            </a:r>
            <a:r>
              <a:rPr dirty="0"/>
              <a:t>&amp;file,</a:t>
            </a:r>
            <a:r>
              <a:rPr spc="-90" dirty="0"/>
              <a:t> </a:t>
            </a:r>
            <a:r>
              <a:rPr dirty="0">
                <a:solidFill>
                  <a:srgbClr val="005032"/>
                </a:solidFill>
              </a:rPr>
              <a:t>string</a:t>
            </a:r>
            <a:r>
              <a:rPr spc="-90" dirty="0">
                <a:solidFill>
                  <a:srgbClr val="005032"/>
                </a:solidFill>
              </a:rPr>
              <a:t> </a:t>
            </a:r>
            <a:r>
              <a:rPr spc="-10" dirty="0"/>
              <a:t>name)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{</a:t>
            </a:r>
          </a:p>
          <a:p>
            <a:pPr marL="331470">
              <a:lnSpc>
                <a:spcPct val="100000"/>
              </a:lnSpc>
              <a:spcBef>
                <a:spcPts val="20"/>
              </a:spcBef>
            </a:pPr>
            <a:r>
              <a:rPr dirty="0"/>
              <a:t>file.open(name,</a:t>
            </a:r>
            <a:r>
              <a:rPr spc="-155" dirty="0"/>
              <a:t> </a:t>
            </a:r>
            <a:r>
              <a:rPr spc="-10" dirty="0">
                <a:solidFill>
                  <a:srgbClr val="005032"/>
                </a:solidFill>
              </a:rPr>
              <a:t>ios</a:t>
            </a:r>
            <a:r>
              <a:rPr spc="-10" dirty="0"/>
              <a:t>::</a:t>
            </a:r>
            <a:r>
              <a:rPr i="1" spc="-10" dirty="0">
                <a:solidFill>
                  <a:srgbClr val="0000C0"/>
                </a:solidFill>
                <a:latin typeface="Menlo"/>
                <a:cs typeface="Menlo"/>
              </a:rPr>
              <a:t>in</a:t>
            </a:r>
            <a:r>
              <a:rPr spc="-10" dirty="0"/>
              <a:t>);</a:t>
            </a: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if</a:t>
            </a:r>
            <a:r>
              <a:rPr b="1" spc="-2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spc="-10" dirty="0"/>
              <a:t>(file.fail())</a:t>
            </a:r>
          </a:p>
          <a:p>
            <a:pPr marL="331470" marR="2556510" indent="318770">
              <a:lnSpc>
                <a:spcPts val="1610"/>
              </a:lnSpc>
              <a:spcBef>
                <a:spcPts val="115"/>
              </a:spcBef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return</a:t>
            </a:r>
            <a:r>
              <a:rPr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b="1" spc="-10" dirty="0">
                <a:solidFill>
                  <a:srgbClr val="7F0055"/>
                </a:solidFill>
                <a:latin typeface="Menlo"/>
                <a:cs typeface="Menlo"/>
              </a:rPr>
              <a:t>false</a:t>
            </a:r>
            <a:r>
              <a:rPr spc="-10" dirty="0"/>
              <a:t>; </a:t>
            </a:r>
            <a:r>
              <a:rPr b="1" spc="-20" dirty="0">
                <a:solidFill>
                  <a:srgbClr val="7F0055"/>
                </a:solidFill>
                <a:latin typeface="Menlo"/>
                <a:cs typeface="Menlo"/>
              </a:rPr>
              <a:t>else</a:t>
            </a:r>
          </a:p>
          <a:p>
            <a:pPr marL="650875">
              <a:lnSpc>
                <a:spcPts val="1660"/>
              </a:lnSpc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return</a:t>
            </a:r>
            <a:r>
              <a:rPr b="1" spc="-6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b="1" spc="-10" dirty="0">
                <a:solidFill>
                  <a:srgbClr val="7F0055"/>
                </a:solidFill>
                <a:latin typeface="Menlo"/>
                <a:cs typeface="Menlo"/>
              </a:rPr>
              <a:t>true</a:t>
            </a:r>
            <a:r>
              <a:rPr spc="-10" dirty="0"/>
              <a:t>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void</a:t>
            </a:r>
            <a:r>
              <a:rPr b="1" spc="-12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b="1" dirty="0">
                <a:latin typeface="Menlo"/>
                <a:cs typeface="Menlo"/>
              </a:rPr>
              <a:t>showContents</a:t>
            </a:r>
            <a:r>
              <a:rPr dirty="0"/>
              <a:t>(</a:t>
            </a:r>
            <a:r>
              <a:rPr dirty="0">
                <a:solidFill>
                  <a:srgbClr val="005032"/>
                </a:solidFill>
              </a:rPr>
              <a:t>fstream</a:t>
            </a:r>
            <a:r>
              <a:rPr spc="-125" dirty="0">
                <a:solidFill>
                  <a:srgbClr val="005032"/>
                </a:solidFill>
              </a:rPr>
              <a:t> </a:t>
            </a:r>
            <a:r>
              <a:rPr spc="-10" dirty="0"/>
              <a:t>&amp;file)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{</a:t>
            </a:r>
          </a:p>
          <a:p>
            <a:pPr marL="331470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005032"/>
                </a:solidFill>
              </a:rPr>
              <a:t>string</a:t>
            </a:r>
            <a:r>
              <a:rPr spc="-65" dirty="0">
                <a:solidFill>
                  <a:srgbClr val="005032"/>
                </a:solidFill>
              </a:rPr>
              <a:t> </a:t>
            </a:r>
            <a:r>
              <a:rPr spc="-10" dirty="0"/>
              <a:t>line;</a:t>
            </a: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b="1" dirty="0">
                <a:solidFill>
                  <a:srgbClr val="7F0055"/>
                </a:solidFill>
                <a:latin typeface="Menlo"/>
                <a:cs typeface="Menlo"/>
              </a:rPr>
              <a:t>while</a:t>
            </a:r>
            <a:r>
              <a:rPr b="1" spc="-45" dirty="0">
                <a:solidFill>
                  <a:srgbClr val="7F0055"/>
                </a:solidFill>
                <a:latin typeface="Menlo"/>
                <a:cs typeface="Menlo"/>
              </a:rPr>
              <a:t> </a:t>
            </a:r>
            <a:r>
              <a:rPr dirty="0"/>
              <a:t>(file</a:t>
            </a:r>
            <a:r>
              <a:rPr spc="-45" dirty="0"/>
              <a:t> </a:t>
            </a:r>
            <a:r>
              <a:rPr dirty="0"/>
              <a:t>&gt;&gt;</a:t>
            </a:r>
            <a:r>
              <a:rPr spc="-45" dirty="0"/>
              <a:t> </a:t>
            </a:r>
            <a:r>
              <a:rPr spc="-10" dirty="0"/>
              <a:t>line)</a:t>
            </a:r>
          </a:p>
          <a:p>
            <a:pPr marL="331470">
              <a:lnSpc>
                <a:spcPts val="1645"/>
              </a:lnSpc>
            </a:pPr>
            <a:r>
              <a:rPr dirty="0"/>
              <a:t>{</a:t>
            </a:r>
          </a:p>
          <a:p>
            <a:pPr marL="650875">
              <a:lnSpc>
                <a:spcPts val="1645"/>
              </a:lnSpc>
            </a:pPr>
            <a:r>
              <a:rPr dirty="0"/>
              <a:t>cout</a:t>
            </a:r>
            <a:r>
              <a:rPr spc="-35" dirty="0"/>
              <a:t> </a:t>
            </a:r>
            <a:r>
              <a:rPr dirty="0"/>
              <a:t>&lt;&lt;</a:t>
            </a:r>
            <a:r>
              <a:rPr spc="-35" dirty="0"/>
              <a:t> </a:t>
            </a:r>
            <a:r>
              <a:rPr dirty="0"/>
              <a:t>line</a:t>
            </a:r>
            <a:r>
              <a:rPr spc="-35" dirty="0"/>
              <a:t> </a:t>
            </a:r>
            <a:r>
              <a:rPr dirty="0"/>
              <a:t>&lt;&lt;</a:t>
            </a:r>
            <a:r>
              <a:rPr spc="-35" dirty="0"/>
              <a:t> </a:t>
            </a:r>
            <a:r>
              <a:rPr spc="-10" dirty="0"/>
              <a:t>endl;</a:t>
            </a:r>
          </a:p>
          <a:p>
            <a:pPr marL="33147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0443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20" dirty="0">
                <a:solidFill>
                  <a:srgbClr val="055C91"/>
                </a:solidFill>
              </a:rPr>
              <a:t>Classes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No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Default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Constructor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1101026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class's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constructors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require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arguments,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constructor.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5C91"/>
              </a:buClr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case,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required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13.9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604573" y="3691635"/>
            <a:ext cx="982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Destructors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3252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Destructors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341627"/>
            <a:ext cx="10189845" cy="26193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called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when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destroyed</a:t>
            </a: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Courier New"/>
                <a:cs typeface="Courier New"/>
              </a:rPr>
              <a:t>~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classname,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i="1" spc="-125" dirty="0">
                <a:solidFill>
                  <a:srgbClr val="404040"/>
                </a:solidFill>
                <a:latin typeface="Arial"/>
                <a:cs typeface="Arial"/>
              </a:rPr>
              <a:t>e.g.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~Rectangle</a:t>
            </a:r>
            <a:endParaRPr sz="2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70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type;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5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one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per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i="1" spc="-95" dirty="0">
                <a:solidFill>
                  <a:srgbClr val="404040"/>
                </a:solidFill>
                <a:latin typeface="Arial"/>
                <a:cs typeface="Arial"/>
              </a:rPr>
              <a:t>i.e.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overloaded</a:t>
            </a: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allocates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dynamic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memory,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should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release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043" y="1370422"/>
            <a:ext cx="7605344" cy="3526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820" y="1639419"/>
            <a:ext cx="5245753" cy="453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41" y="559307"/>
            <a:ext cx="7573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488AE"/>
                </a:solidFill>
              </a:rPr>
              <a:t>Contents</a:t>
            </a:r>
            <a:r>
              <a:rPr sz="3200" spc="-40" dirty="0">
                <a:solidFill>
                  <a:srgbClr val="0488AE"/>
                </a:solidFill>
              </a:rPr>
              <a:t> </a:t>
            </a:r>
            <a:r>
              <a:rPr sz="3200" dirty="0">
                <a:solidFill>
                  <a:srgbClr val="0488AE"/>
                </a:solidFill>
              </a:rPr>
              <a:t>of</a:t>
            </a:r>
            <a:r>
              <a:rPr sz="3200" spc="-15" dirty="0">
                <a:solidFill>
                  <a:srgbClr val="0488AE"/>
                </a:solidFill>
              </a:rPr>
              <a:t> </a:t>
            </a:r>
            <a:r>
              <a:rPr sz="3200" dirty="0">
                <a:solidFill>
                  <a:srgbClr val="0488AE"/>
                </a:solidFill>
                <a:latin typeface="Courier New"/>
                <a:cs typeface="Courier New"/>
              </a:rPr>
              <a:t>InventoryItem.h</a:t>
            </a:r>
            <a:r>
              <a:rPr sz="3200" spc="-1030" dirty="0">
                <a:solidFill>
                  <a:srgbClr val="0488AE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0488AE"/>
                </a:solidFill>
              </a:rPr>
              <a:t>Version1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765540" y="5854700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738" y="609601"/>
            <a:ext cx="8264525" cy="5114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687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Constructors,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Destructors,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55C91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Dynamically</a:t>
            </a:r>
            <a:r>
              <a:rPr sz="2200" spc="-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Allocated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600708"/>
            <a:ext cx="7973695" cy="3121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24130" indent="-171450">
              <a:lnSpc>
                <a:spcPts val="3000"/>
              </a:lnSpc>
              <a:spcBef>
                <a:spcPts val="5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dynamically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allocated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executes: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68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*r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Rectangle(10,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20);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destroyed,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executes: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75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delete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r;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13.10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032470" y="3691635"/>
            <a:ext cx="2126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Overloading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Constructors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11248390" cy="398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Overloading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55C91"/>
                </a:solidFill>
                <a:latin typeface="Arial"/>
                <a:cs typeface="Arial"/>
              </a:rPr>
              <a:t>Constructors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2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55C91"/>
              </a:buClr>
              <a:buFont typeface="Arial"/>
              <a:buChar char="•"/>
            </a:pPr>
            <a:endParaRPr sz="43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Overloaded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constructors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  <a:p>
            <a:pPr marL="1407160" marR="5086350">
              <a:lnSpc>
                <a:spcPct val="116300"/>
              </a:lnSpc>
              <a:spcBef>
                <a:spcPts val="265"/>
              </a:spcBef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Rectangle(); Rectangle(double);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Rectangle(double,</a:t>
            </a:r>
            <a:r>
              <a:rPr sz="24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double);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6088" y="552450"/>
            <a:ext cx="5619750" cy="5810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5940" y="6039611"/>
            <a:ext cx="1380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Arial"/>
                <a:cs typeface="Arial"/>
              </a:rPr>
              <a:t>Continues...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325" y="419100"/>
            <a:ext cx="6134100" cy="5962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100" y="503427"/>
            <a:ext cx="3336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" dirty="0">
                <a:solidFill>
                  <a:srgbClr val="055C91"/>
                </a:solidFill>
                <a:latin typeface="Arial"/>
                <a:cs typeface="Arial"/>
              </a:rPr>
              <a:t>Only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55C91"/>
                </a:solidFill>
                <a:latin typeface="Arial"/>
                <a:cs typeface="Arial"/>
              </a:rPr>
              <a:t>One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Default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055C91"/>
                </a:solidFill>
                <a:latin typeface="Arial"/>
                <a:cs typeface="Arial"/>
              </a:rPr>
              <a:t>Constructor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1235" y="503427"/>
            <a:ext cx="2235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and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55C91"/>
                </a:solidFill>
                <a:latin typeface="Arial"/>
                <a:cs typeface="Arial"/>
              </a:rPr>
              <a:t>One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Destructor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1625091"/>
            <a:ext cx="8173720" cy="34639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150" marR="5080" indent="-171450">
              <a:lnSpc>
                <a:spcPct val="93900"/>
              </a:lnSpc>
              <a:spcBef>
                <a:spcPts val="3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04" dirty="0">
                <a:solidFill>
                  <a:srgbClr val="404040"/>
                </a:solidFill>
                <a:latin typeface="Arial"/>
                <a:cs typeface="Arial"/>
              </a:rPr>
              <a:t>Do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class: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one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arguments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arguments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735"/>
              </a:spcBef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Square();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720"/>
              </a:spcBef>
              <a:tabLst>
                <a:tab pos="3698240" algn="l"/>
              </a:tabLst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Square(int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0);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will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compile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urier New"/>
              <a:cs typeface="Courier New"/>
            </a:endParaRPr>
          </a:p>
          <a:p>
            <a:pPr marL="184150" marR="237490" indent="-171450">
              <a:lnSpc>
                <a:spcPts val="322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Since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arguments,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destructor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466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055C91"/>
                </a:solidFill>
              </a:rPr>
              <a:t>Member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Function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Overloading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45824"/>
            <a:ext cx="6356350" cy="17576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Non-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overloaded:</a:t>
            </a:r>
            <a:endParaRPr sz="2000">
              <a:latin typeface="Arial"/>
              <a:cs typeface="Arial"/>
            </a:endParaRPr>
          </a:p>
          <a:p>
            <a:pPr marL="412115" marR="3068320">
              <a:lnSpc>
                <a:spcPts val="2620"/>
              </a:lnSpc>
              <a:spcBef>
                <a:spcPts val="9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setCost(double);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setCost(char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*);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unique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lists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constructors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181" y="2999739"/>
            <a:ext cx="65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3.11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740624" y="3691635"/>
            <a:ext cx="27101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Using</a:t>
            </a:r>
            <a:r>
              <a:rPr sz="1600" spc="-8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Private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Member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Functions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760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</a:rPr>
              <a:t>Using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Private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Member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Functions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4007" y="1518411"/>
            <a:ext cx="11138535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941069" indent="-171450">
              <a:lnSpc>
                <a:spcPts val="3000"/>
              </a:lnSpc>
              <a:spcBef>
                <a:spcPts val="5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2800" spc="-10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called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another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member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55C9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internal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outside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55C91"/>
              </a:buClr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15" dirty="0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createDescription</a:t>
            </a:r>
            <a:r>
              <a:rPr sz="2800" spc="-10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ourier New"/>
                <a:cs typeface="Courier New"/>
              </a:rPr>
              <a:t>ContactInfo.h</a:t>
            </a:r>
            <a:r>
              <a:rPr sz="2800" b="1" spc="-10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(Version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13.12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380196" y="3691635"/>
            <a:ext cx="1432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Arrays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of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30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Arrays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Objects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882140"/>
            <a:ext cx="629793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5C91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InventoryItem</a:t>
            </a:r>
            <a:r>
              <a:rPr sz="18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inventory[40];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array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30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Arrays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Objects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882140"/>
            <a:ext cx="70656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initializer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invoke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arguments: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241300">
              <a:lnSpc>
                <a:spcPts val="269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InventoryItem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inventory[3]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ts val="269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"Hammer",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"Wrench",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"Pliers"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30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Arrays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Objects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68501" y="1629155"/>
            <a:ext cx="809117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requires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argument,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initializer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take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form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call: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4424" y="3950483"/>
            <a:ext cx="7363788" cy="6080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30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Arrays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of</a:t>
            </a:r>
            <a:r>
              <a:rPr sz="2200" spc="-15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Objects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16100" y="1790700"/>
            <a:ext cx="7670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isn't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necessary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614" y="3621881"/>
            <a:ext cx="7492596" cy="652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93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Creating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Records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with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Structures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5279390" cy="172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write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structures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to,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read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structures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5C91"/>
              </a:buClr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structures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files,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09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ios::binary</a:t>
            </a:r>
            <a:r>
              <a:rPr sz="1800" spc="-6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flag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upon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open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34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read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write</a:t>
            </a:r>
            <a:r>
              <a:rPr sz="1800" spc="-6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291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  <a:latin typeface="Arial"/>
                <a:cs typeface="Arial"/>
              </a:rPr>
              <a:t>Accessing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Objects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55C91"/>
                </a:solidFill>
                <a:latin typeface="Arial"/>
                <a:cs typeface="Arial"/>
              </a:rPr>
              <a:t>an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731771"/>
            <a:ext cx="7896225" cy="254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array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referenced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subscripts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55C91"/>
              </a:buClr>
              <a:buFont typeface="Arial"/>
              <a:buChar char="•"/>
            </a:pPr>
            <a:endParaRPr sz="30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referenced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dot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notation: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inventory[2].setUnits(30);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inventory[2].getUnits();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087" y="990600"/>
            <a:ext cx="7024081" cy="411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648715"/>
            <a:ext cx="280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Program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13-</a:t>
            </a:r>
            <a:r>
              <a:rPr sz="1800" dirty="0">
                <a:latin typeface="Arial"/>
                <a:cs typeface="Arial"/>
              </a:rPr>
              <a:t>14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066800"/>
            <a:ext cx="7808881" cy="4876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13.16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779232" y="3691635"/>
            <a:ext cx="263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solidFill>
                  <a:srgbClr val="898989"/>
                </a:solidFill>
                <a:latin typeface="Arial"/>
                <a:cs typeface="Arial"/>
              </a:rPr>
              <a:t>The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Unified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Modeling</a:t>
            </a:r>
            <a:r>
              <a:rPr sz="1600" spc="-6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5807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</a:rPr>
              <a:t>The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Unified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Modeling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Language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790700"/>
            <a:ext cx="815784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i="1" spc="-140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stands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70" dirty="0">
                <a:solidFill>
                  <a:srgbClr val="404040"/>
                </a:solidFill>
                <a:latin typeface="Arial"/>
                <a:cs typeface="Arial"/>
              </a:rPr>
              <a:t>Unified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404040"/>
                </a:solidFill>
                <a:latin typeface="Arial"/>
                <a:cs typeface="Arial"/>
              </a:rPr>
              <a:t>Modeling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5C91"/>
              </a:buClr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184150" marR="5080" indent="-171450">
              <a:lnSpc>
                <a:spcPts val="23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provides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set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standard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diagrams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graphically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depicting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object-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oriented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183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UML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235" dirty="0">
                <a:solidFill>
                  <a:srgbClr val="055C91"/>
                </a:solidFill>
              </a:rPr>
              <a:t>Class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Diagram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16100" y="1647444"/>
            <a:ext cx="5436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diagram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three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sections.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895601"/>
            <a:ext cx="7613650" cy="1755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3048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solidFill>
                  <a:srgbClr val="055C91"/>
                </a:solidFill>
              </a:rPr>
              <a:t>Example: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240" dirty="0">
                <a:solidFill>
                  <a:srgbClr val="055C91"/>
                </a:solidFill>
              </a:rPr>
              <a:t>A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Rectangle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Class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650740" y="1706371"/>
            <a:ext cx="425767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class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Rectangle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ourier New"/>
                <a:cs typeface="Courier New"/>
              </a:rPr>
              <a:t>private:</a:t>
            </a:r>
            <a:endParaRPr sz="1800">
              <a:latin typeface="Courier New"/>
              <a:cs typeface="Courier New"/>
            </a:endParaRPr>
          </a:p>
          <a:p>
            <a:pPr marL="831850" marR="1506220">
              <a:lnSpc>
                <a:spcPts val="2090"/>
              </a:lnSpc>
              <a:spcBef>
                <a:spcPts val="180"/>
              </a:spcBef>
            </a:pPr>
            <a:r>
              <a:rPr sz="1800" dirty="0">
                <a:latin typeface="Courier New"/>
                <a:cs typeface="Courier New"/>
              </a:rPr>
              <a:t>double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width; </a:t>
            </a:r>
            <a:r>
              <a:rPr sz="1800" dirty="0">
                <a:latin typeface="Courier New"/>
                <a:cs typeface="Courier New"/>
              </a:rPr>
              <a:t>double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length;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110"/>
              </a:lnSpc>
            </a:pPr>
            <a:r>
              <a:rPr sz="1800" spc="-1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831850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bool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setWidth(double);</a:t>
            </a:r>
            <a:endParaRPr sz="1800">
              <a:latin typeface="Courier New"/>
              <a:cs typeface="Courier New"/>
            </a:endParaRPr>
          </a:p>
          <a:p>
            <a:pPr marL="831850" marR="5080">
              <a:lnSpc>
                <a:spcPct val="100400"/>
              </a:lnSpc>
              <a:spcBef>
                <a:spcPts val="35"/>
              </a:spcBef>
            </a:pPr>
            <a:r>
              <a:rPr sz="1800" dirty="0">
                <a:latin typeface="Courier New"/>
                <a:cs typeface="Courier New"/>
              </a:rPr>
              <a:t>bool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setLength(double); </a:t>
            </a:r>
            <a:r>
              <a:rPr sz="1800" dirty="0">
                <a:latin typeface="Courier New"/>
                <a:cs typeface="Courier New"/>
              </a:rPr>
              <a:t>double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getWidth()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const; </a:t>
            </a:r>
            <a:r>
              <a:rPr sz="1800" dirty="0">
                <a:latin typeface="Courier New"/>
                <a:cs typeface="Courier New"/>
              </a:rPr>
              <a:t>double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getLength()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const; </a:t>
            </a:r>
            <a:r>
              <a:rPr sz="1800" dirty="0">
                <a:latin typeface="Courier New"/>
                <a:cs typeface="Courier New"/>
              </a:rPr>
              <a:t>double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getArea()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1800" spc="-2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1" y="2505076"/>
            <a:ext cx="2371724" cy="23717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463" y="503427"/>
            <a:ext cx="39103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UML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Access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Specification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35" dirty="0">
                <a:solidFill>
                  <a:srgbClr val="055C91"/>
                </a:solidFill>
              </a:rPr>
              <a:t>Notation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795463" y="1647444"/>
            <a:ext cx="712787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you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private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minus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(-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public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plus(+).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089" y="3477259"/>
            <a:ext cx="29343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These</a:t>
            </a:r>
            <a:r>
              <a:rPr sz="1800" spc="-3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member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variables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135"/>
              </a:lnSpc>
            </a:pP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private.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4089" y="4833620"/>
            <a:ext cx="29343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These</a:t>
            </a:r>
            <a:r>
              <a:rPr sz="1800" spc="-3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member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functions</a:t>
            </a:r>
            <a:r>
              <a:rPr sz="1800" spc="-2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135"/>
              </a:lnSpc>
            </a:pP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public.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0" y="3814762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674687" y="0"/>
                </a:moveTo>
                <a:lnTo>
                  <a:pt x="674687" y="76200"/>
                </a:lnTo>
                <a:lnTo>
                  <a:pt x="725485" y="50800"/>
                </a:lnTo>
                <a:lnTo>
                  <a:pt x="687388" y="50800"/>
                </a:lnTo>
                <a:lnTo>
                  <a:pt x="687388" y="25400"/>
                </a:lnTo>
                <a:lnTo>
                  <a:pt x="725489" y="25400"/>
                </a:lnTo>
                <a:lnTo>
                  <a:pt x="674687" y="0"/>
                </a:lnTo>
                <a:close/>
              </a:path>
              <a:path w="751204" h="76200">
                <a:moveTo>
                  <a:pt x="674687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74687" y="50800"/>
                </a:lnTo>
                <a:lnTo>
                  <a:pt x="674687" y="25400"/>
                </a:lnTo>
                <a:close/>
              </a:path>
              <a:path w="751204" h="76200">
                <a:moveTo>
                  <a:pt x="725489" y="25400"/>
                </a:moveTo>
                <a:lnTo>
                  <a:pt x="687388" y="25400"/>
                </a:lnTo>
                <a:lnTo>
                  <a:pt x="687388" y="50800"/>
                </a:lnTo>
                <a:lnTo>
                  <a:pt x="725485" y="50800"/>
                </a:lnTo>
                <a:lnTo>
                  <a:pt x="750887" y="38098"/>
                </a:lnTo>
                <a:lnTo>
                  <a:pt x="725489" y="2540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3048000"/>
            <a:ext cx="2895600" cy="28955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57800" y="4991098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725487" y="25399"/>
                </a:moveTo>
                <a:lnTo>
                  <a:pt x="687388" y="25399"/>
                </a:lnTo>
                <a:lnTo>
                  <a:pt x="687388" y="50799"/>
                </a:lnTo>
                <a:lnTo>
                  <a:pt x="674687" y="50800"/>
                </a:lnTo>
                <a:lnTo>
                  <a:pt x="674687" y="76199"/>
                </a:lnTo>
                <a:lnTo>
                  <a:pt x="750887" y="38099"/>
                </a:lnTo>
                <a:lnTo>
                  <a:pt x="725487" y="25399"/>
                </a:lnTo>
                <a:close/>
              </a:path>
              <a:path w="751204" h="76200">
                <a:moveTo>
                  <a:pt x="674687" y="25400"/>
                </a:moveTo>
                <a:lnTo>
                  <a:pt x="0" y="25401"/>
                </a:lnTo>
                <a:lnTo>
                  <a:pt x="0" y="50801"/>
                </a:lnTo>
                <a:lnTo>
                  <a:pt x="674687" y="50800"/>
                </a:lnTo>
                <a:lnTo>
                  <a:pt x="674687" y="25400"/>
                </a:lnTo>
                <a:close/>
              </a:path>
              <a:path w="751204" h="76200">
                <a:moveTo>
                  <a:pt x="687388" y="25399"/>
                </a:moveTo>
                <a:lnTo>
                  <a:pt x="674687" y="25400"/>
                </a:lnTo>
                <a:lnTo>
                  <a:pt x="674687" y="50800"/>
                </a:lnTo>
                <a:lnTo>
                  <a:pt x="687388" y="50799"/>
                </a:lnTo>
                <a:lnTo>
                  <a:pt x="687388" y="25399"/>
                </a:lnTo>
                <a:close/>
              </a:path>
              <a:path w="751204" h="76200">
                <a:moveTo>
                  <a:pt x="674687" y="0"/>
                </a:moveTo>
                <a:lnTo>
                  <a:pt x="674687" y="25400"/>
                </a:lnTo>
                <a:lnTo>
                  <a:pt x="725487" y="25399"/>
                </a:lnTo>
                <a:lnTo>
                  <a:pt x="674687" y="0"/>
                </a:lnTo>
                <a:close/>
              </a:path>
            </a:pathLst>
          </a:custGeom>
          <a:solidFill>
            <a:srgbClr val="FA82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779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UML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Data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200" dirty="0">
                <a:solidFill>
                  <a:srgbClr val="055C91"/>
                </a:solidFill>
              </a:rPr>
              <a:t>Type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Notation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899411"/>
            <a:ext cx="7857490" cy="12541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150" marR="5080" indent="-171450">
              <a:lnSpc>
                <a:spcPct val="93900"/>
              </a:lnSpc>
              <a:spcBef>
                <a:spcPts val="3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5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place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colon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followed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140" y="3752595"/>
            <a:ext cx="174117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ts val="3335"/>
              </a:lnSpc>
              <a:spcBef>
                <a:spcPts val="100"/>
              </a:spcBef>
              <a:buChar char="-"/>
              <a:tabLst>
                <a:tab pos="441325" algn="l"/>
              </a:tabLst>
            </a:pPr>
            <a:r>
              <a:rPr sz="2800" spc="-10" dirty="0">
                <a:latin typeface="Monaco"/>
                <a:cs typeface="Monaco"/>
              </a:rPr>
              <a:t>width</a:t>
            </a:r>
            <a:endParaRPr sz="2800">
              <a:latin typeface="Monaco"/>
              <a:cs typeface="Monaco"/>
            </a:endParaRPr>
          </a:p>
          <a:p>
            <a:pPr marL="441325" indent="-428625">
              <a:lnSpc>
                <a:spcPts val="3335"/>
              </a:lnSpc>
              <a:buChar char="-"/>
              <a:tabLst>
                <a:tab pos="441325" algn="l"/>
              </a:tabLst>
            </a:pPr>
            <a:r>
              <a:rPr sz="2800" spc="-10" dirty="0">
                <a:latin typeface="Monaco"/>
                <a:cs typeface="Monaco"/>
              </a:rPr>
              <a:t>length</a:t>
            </a:r>
            <a:endParaRPr sz="28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7505" y="3752595"/>
            <a:ext cx="1955164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dirty="0">
                <a:latin typeface="Monaco"/>
                <a:cs typeface="Monaco"/>
              </a:rPr>
              <a:t>: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spc="-10" dirty="0">
                <a:latin typeface="Monaco"/>
                <a:cs typeface="Monaco"/>
              </a:rPr>
              <a:t>double</a:t>
            </a:r>
            <a:endParaRPr sz="2800">
              <a:latin typeface="Monaco"/>
              <a:cs typeface="Monaco"/>
            </a:endParaRPr>
          </a:p>
          <a:p>
            <a:pPr marL="226695">
              <a:lnSpc>
                <a:spcPts val="3335"/>
              </a:lnSpc>
            </a:pPr>
            <a:r>
              <a:rPr sz="2800" dirty="0">
                <a:latin typeface="Monaco"/>
                <a:cs typeface="Monaco"/>
              </a:rPr>
              <a:t>: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spc="-10" dirty="0">
                <a:latin typeface="Monaco"/>
                <a:cs typeface="Monaco"/>
              </a:rPr>
              <a:t>double</a:t>
            </a:r>
            <a:endParaRPr sz="28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3432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UML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Parameter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200" dirty="0">
                <a:solidFill>
                  <a:srgbClr val="055C91"/>
                </a:solidFill>
              </a:rPr>
              <a:t>Type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40" dirty="0">
                <a:solidFill>
                  <a:srgbClr val="055C91"/>
                </a:solidFill>
              </a:rPr>
              <a:t>Notation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952244"/>
            <a:ext cx="7757159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function’s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parameter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colon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followed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by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940" y="4225035"/>
            <a:ext cx="4742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Monaco"/>
                <a:cs typeface="Monaco"/>
              </a:rPr>
              <a:t>+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setWidth(w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dirty="0">
                <a:latin typeface="Monaco"/>
                <a:cs typeface="Monaco"/>
              </a:rPr>
              <a:t>:</a:t>
            </a:r>
            <a:r>
              <a:rPr sz="2800" spc="5" dirty="0">
                <a:latin typeface="Monaco"/>
                <a:cs typeface="Monaco"/>
              </a:rPr>
              <a:t> </a:t>
            </a:r>
            <a:r>
              <a:rPr sz="2800" spc="-10" dirty="0">
                <a:latin typeface="Monaco"/>
                <a:cs typeface="Monaco"/>
              </a:rPr>
              <a:t>double)</a:t>
            </a:r>
            <a:endParaRPr sz="28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3266</Words>
  <Application>Microsoft Office PowerPoint</Application>
  <PresentationFormat>Widescreen</PresentationFormat>
  <Paragraphs>701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Courier New</vt:lpstr>
      <vt:lpstr>Lucida Grande</vt:lpstr>
      <vt:lpstr>Menlo</vt:lpstr>
      <vt:lpstr>Monaco</vt:lpstr>
      <vt:lpstr>Times New Roman</vt:lpstr>
      <vt:lpstr>Office Theme</vt:lpstr>
      <vt:lpstr>PowerPoint Presentation</vt:lpstr>
      <vt:lpstr>1. Requires fstream header file</vt:lpstr>
      <vt:lpstr>fstream Object</vt:lpstr>
      <vt:lpstr>fstream Object</vt:lpstr>
      <vt:lpstr>Lets look at reading a file and using the getline function to detect characters</vt:lpstr>
      <vt:lpstr>Lets look at reading a file and using the getline function to detect characters</vt:lpstr>
      <vt:lpstr>Lets look at reading a filestream objects may be passed by reference to functions</vt:lpstr>
      <vt:lpstr>PowerPoint Presentation</vt:lpstr>
      <vt:lpstr>Creating Records with Structures</vt:lpstr>
      <vt:lpstr>Creating Records with Structures</vt:lpstr>
      <vt:lpstr>Creating Records with Structures</vt:lpstr>
      <vt:lpstr>Week 07</vt:lpstr>
      <vt:lpstr>Lets first review structs and classes for a minute</vt:lpstr>
      <vt:lpstr>Records (structs) (1 of 3)</vt:lpstr>
      <vt:lpstr>Records (structs) (2 of 3)</vt:lpstr>
      <vt:lpstr>Rory’s Accessing Class Members: DAMN MONKEYS</vt:lpstr>
      <vt:lpstr>Rory’s Accessing Class Members: DAMN MONKEYS</vt:lpstr>
      <vt:lpstr>Procedural and Object-Oriented Programming</vt:lpstr>
      <vt:lpstr>Limitations of</vt:lpstr>
      <vt:lpstr>Classes and Objects</vt:lpstr>
      <vt:lpstr>Object-Oriented Programming Terminology</vt:lpstr>
      <vt:lpstr>Object-Oriented Programming Terminology</vt:lpstr>
      <vt:lpstr>Classes and Objects</vt:lpstr>
      <vt:lpstr>Introduction to Classes</vt:lpstr>
      <vt:lpstr>Class Example</vt:lpstr>
      <vt:lpstr>Class Example</vt:lpstr>
      <vt:lpstr>Class Example</vt:lpstr>
      <vt:lpstr>Access Specifiers</vt:lpstr>
      <vt:lpstr>Class Example</vt:lpstr>
      <vt:lpstr>More on Access Specifiers</vt:lpstr>
      <vt:lpstr>More on Access Specifiers</vt:lpstr>
      <vt:lpstr>Access control specifier private</vt:lpstr>
      <vt:lpstr>Access control specifier public</vt:lpstr>
      <vt:lpstr>Using const With Member Functions</vt:lpstr>
      <vt:lpstr>Using const With Member Functions</vt:lpstr>
      <vt:lpstr>Defining a Member Function</vt:lpstr>
      <vt:lpstr>Accessors and Mutators</vt:lpstr>
      <vt:lpstr>Accessors and Mutators</vt:lpstr>
      <vt:lpstr>13.3</vt:lpstr>
      <vt:lpstr>Rory’s Accessing Class Members: DAMN MONKEYS</vt:lpstr>
      <vt:lpstr>Rory’s Accessing Class Members: DAMN MONKEYS</vt:lpstr>
      <vt:lpstr>Defining an Instance of a Class</vt:lpstr>
      <vt:lpstr>PowerPoint Presentation</vt:lpstr>
      <vt:lpstr>PowerPoint Presentation</vt:lpstr>
      <vt:lpstr>PowerPoint Presentation</vt:lpstr>
      <vt:lpstr>PowerPoint Presentation</vt:lpstr>
      <vt:lpstr>Avoiding Stale Data</vt:lpstr>
      <vt:lpstr>Pointer to an Object</vt:lpstr>
      <vt:lpstr>Dynamically Allocating an Object</vt:lpstr>
      <vt:lpstr>13.4</vt:lpstr>
      <vt:lpstr>Why Have Private Members?</vt:lpstr>
      <vt:lpstr>Code outside the class must use the class's public member functions to interact with the object.</vt:lpstr>
      <vt:lpstr>13.5</vt:lpstr>
      <vt:lpstr>Separating Specification from Implementation</vt:lpstr>
      <vt:lpstr>13.6</vt:lpstr>
      <vt:lpstr>Inline Member Functions</vt:lpstr>
      <vt:lpstr>Rectangle Class with Inline Member Functions</vt:lpstr>
      <vt:lpstr>Tradeoffs – Inline vs. Regular Member Functions</vt:lpstr>
      <vt:lpstr>13.7</vt:lpstr>
      <vt:lpstr>Constructors</vt:lpstr>
      <vt:lpstr>PowerPoint Presentation</vt:lpstr>
      <vt:lpstr>PowerPoint Presentation</vt:lpstr>
      <vt:lpstr>Contents of Rectangle.ccp Version3</vt:lpstr>
      <vt:lpstr>PowerPoint Presentation</vt:lpstr>
      <vt:lpstr>Default Constructors</vt:lpstr>
      <vt:lpstr>13.8</vt:lpstr>
      <vt:lpstr>PowerPoint Presentation</vt:lpstr>
      <vt:lpstr>PowerPoint Presentation</vt:lpstr>
      <vt:lpstr>PowerPoint Presentation</vt:lpstr>
      <vt:lpstr>Classes with No Default Constructor</vt:lpstr>
      <vt:lpstr>13.9</vt:lpstr>
      <vt:lpstr>Destructors</vt:lpstr>
      <vt:lpstr>PowerPoint Presentation</vt:lpstr>
      <vt:lpstr>Contents of InventoryItem.h Version1</vt:lpstr>
      <vt:lpstr>PowerPoint Presentation</vt:lpstr>
      <vt:lpstr>PowerPoint Presentation</vt:lpstr>
      <vt:lpstr>13.10</vt:lpstr>
      <vt:lpstr>PowerPoint Presentation</vt:lpstr>
      <vt:lpstr>PowerPoint Presentation</vt:lpstr>
      <vt:lpstr>PowerPoint Presentation</vt:lpstr>
      <vt:lpstr>PowerPoint Presentation</vt:lpstr>
      <vt:lpstr>Member Function Overloading</vt:lpstr>
      <vt:lpstr>3.11</vt:lpstr>
      <vt:lpstr>Using Private Member Functions</vt:lpstr>
      <vt:lpstr>13.12</vt:lpstr>
      <vt:lpstr>Arrays of Objects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13.16</vt:lpstr>
      <vt:lpstr>The Unified Modeling Language</vt:lpstr>
      <vt:lpstr>UML Class Diagram</vt:lpstr>
      <vt:lpstr>Example: A Rectangle Class</vt:lpstr>
      <vt:lpstr>UML Access Specification Notation</vt:lpstr>
      <vt:lpstr>UML Data Type Notation</vt:lpstr>
      <vt:lpstr>UML Parameter Type Notation</vt:lpstr>
      <vt:lpstr>UML Function Return Type Notation</vt:lpstr>
      <vt:lpstr>The Rectangle Class</vt:lpstr>
      <vt:lpstr>Showing Constructors and 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Allen Westcott</cp:lastModifiedBy>
  <cp:revision>1</cp:revision>
  <dcterms:created xsi:type="dcterms:W3CDTF">2022-05-24T20:13:18Z</dcterms:created>
  <dcterms:modified xsi:type="dcterms:W3CDTF">2023-02-21T21:50:30Z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