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327"/>
  </p:normalViewPr>
  <p:slideViewPr>
    <p:cSldViewPr snapToGrid="0">
      <p:cViewPr varScale="1">
        <p:scale>
          <a:sx n="128" d="100"/>
          <a:sy n="128" d="100"/>
        </p:scale>
        <p:origin x="17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4/19/23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4/19/23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28C9-1418-7DFB-16A4-67F449425487}"/>
              </a:ext>
            </a:extLst>
          </p:cNvPr>
          <p:cNvSpPr>
            <a:spLocks noGrp="1"/>
          </p:cNvSpPr>
          <p:nvPr>
            <p:ph type="ctrTitle"/>
          </p:nvPr>
        </p:nvSpPr>
        <p:spPr/>
        <p:txBody>
          <a:bodyPr/>
          <a:lstStyle/>
          <a:p>
            <a:pPr algn="ctr"/>
            <a:r>
              <a:rPr lang="en-US" dirty="0"/>
              <a:t>Analysis of:</a:t>
            </a:r>
            <a:br>
              <a:rPr lang="en-US" i="1" dirty="0"/>
            </a:br>
            <a:r>
              <a:rPr lang="en-US" i="1" dirty="0"/>
              <a:t>Good Omens: The Nice and Accurate Prophecies of Agnes </a:t>
            </a:r>
            <a:r>
              <a:rPr lang="en-US" i="1" dirty="0" err="1"/>
              <a:t>Nutter</a:t>
            </a:r>
            <a:r>
              <a:rPr lang="en-US" i="1" dirty="0"/>
              <a:t>, Witch</a:t>
            </a:r>
            <a:endParaRPr lang="en-US" dirty="0"/>
          </a:p>
        </p:txBody>
      </p:sp>
      <p:sp>
        <p:nvSpPr>
          <p:cNvPr id="3" name="Subtitle 2">
            <a:extLst>
              <a:ext uri="{FF2B5EF4-FFF2-40B4-BE49-F238E27FC236}">
                <a16:creationId xmlns:a16="http://schemas.microsoft.com/office/drawing/2014/main" id="{5FC1567A-CE9E-6EE7-D569-BC5864CB7EC6}"/>
              </a:ext>
            </a:extLst>
          </p:cNvPr>
          <p:cNvSpPr>
            <a:spLocks noGrp="1"/>
          </p:cNvSpPr>
          <p:nvPr>
            <p:ph type="subTitle" idx="1"/>
          </p:nvPr>
        </p:nvSpPr>
        <p:spPr>
          <a:xfrm>
            <a:off x="939210" y="5270908"/>
            <a:ext cx="10572000" cy="434974"/>
          </a:xfrm>
        </p:spPr>
        <p:txBody>
          <a:bodyPr/>
          <a:lstStyle/>
          <a:p>
            <a:r>
              <a:rPr lang="en-US" dirty="0"/>
              <a:t>By Neil </a:t>
            </a:r>
            <a:r>
              <a:rPr lang="en-US" dirty="0" err="1"/>
              <a:t>Gaiman</a:t>
            </a:r>
            <a:r>
              <a:rPr lang="en-US" dirty="0"/>
              <a:t> and Terry Pratchett</a:t>
            </a:r>
          </a:p>
        </p:txBody>
      </p:sp>
    </p:spTree>
    <p:extLst>
      <p:ext uri="{BB962C8B-B14F-4D97-AF65-F5344CB8AC3E}">
        <p14:creationId xmlns:p14="http://schemas.microsoft.com/office/powerpoint/2010/main" val="3554588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E5C4-6839-D943-EBA6-FF29E3BBDE59}"/>
              </a:ext>
            </a:extLst>
          </p:cNvPr>
          <p:cNvSpPr>
            <a:spLocks noGrp="1"/>
          </p:cNvSpPr>
          <p:nvPr>
            <p:ph type="title"/>
          </p:nvPr>
        </p:nvSpPr>
        <p:spPr/>
        <p:txBody>
          <a:bodyPr/>
          <a:lstStyle/>
          <a:p>
            <a:r>
              <a:rPr lang="en-US" dirty="0"/>
              <a:t>Rhetorical Context</a:t>
            </a:r>
          </a:p>
        </p:txBody>
      </p:sp>
      <p:sp>
        <p:nvSpPr>
          <p:cNvPr id="3" name="Content Placeholder 2">
            <a:extLst>
              <a:ext uri="{FF2B5EF4-FFF2-40B4-BE49-F238E27FC236}">
                <a16:creationId xmlns:a16="http://schemas.microsoft.com/office/drawing/2014/main" id="{F3C495FD-3669-1E4E-7EFE-DF65D98E7C21}"/>
              </a:ext>
            </a:extLst>
          </p:cNvPr>
          <p:cNvSpPr>
            <a:spLocks noGrp="1"/>
          </p:cNvSpPr>
          <p:nvPr>
            <p:ph idx="1"/>
          </p:nvPr>
        </p:nvSpPr>
        <p:spPr/>
        <p:txBody>
          <a:bodyPr/>
          <a:lstStyle/>
          <a:p>
            <a:r>
              <a:rPr lang="en-US" i="1" dirty="0"/>
              <a:t>Good Omens </a:t>
            </a:r>
            <a:r>
              <a:rPr lang="en-US" dirty="0"/>
              <a:t>is a satirical, Apocalypse comedy originally written in 1990 with edits done in 2006 and a TV rendition done up in 2019 by Amazon. It is about an Angel and a Demon who are friends trying to prevent the apocalypse and the rise of the anti-Christ.</a:t>
            </a:r>
          </a:p>
          <a:p>
            <a:r>
              <a:rPr lang="en-US" dirty="0"/>
              <a:t>I picked a bit from the beginning of the book, though I had trouble picking a part. So no spoilers and the only information missed has been a bit of comedy and the “astrology today” for the day the earth was made.</a:t>
            </a:r>
          </a:p>
        </p:txBody>
      </p:sp>
    </p:spTree>
    <p:extLst>
      <p:ext uri="{BB962C8B-B14F-4D97-AF65-F5344CB8AC3E}">
        <p14:creationId xmlns:p14="http://schemas.microsoft.com/office/powerpoint/2010/main" val="4021665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B414-2524-9EE9-9F69-036E1F5FC905}"/>
              </a:ext>
            </a:extLst>
          </p:cNvPr>
          <p:cNvSpPr>
            <a:spLocks noGrp="1"/>
          </p:cNvSpPr>
          <p:nvPr>
            <p:ph type="title"/>
          </p:nvPr>
        </p:nvSpPr>
        <p:spPr/>
        <p:txBody>
          <a:bodyPr/>
          <a:lstStyle/>
          <a:p>
            <a:r>
              <a:rPr lang="en-US" dirty="0"/>
              <a:t>The Piece</a:t>
            </a:r>
          </a:p>
        </p:txBody>
      </p:sp>
      <p:sp>
        <p:nvSpPr>
          <p:cNvPr id="3" name="Content Placeholder 2">
            <a:extLst>
              <a:ext uri="{FF2B5EF4-FFF2-40B4-BE49-F238E27FC236}">
                <a16:creationId xmlns:a16="http://schemas.microsoft.com/office/drawing/2014/main" id="{B0E05699-AC07-47B4-EC8F-0C7B3A38518F}"/>
              </a:ext>
            </a:extLst>
          </p:cNvPr>
          <p:cNvSpPr>
            <a:spLocks noGrp="1"/>
          </p:cNvSpPr>
          <p:nvPr>
            <p:ph idx="1"/>
          </p:nvPr>
        </p:nvSpPr>
        <p:spPr/>
        <p:txBody>
          <a:bodyPr/>
          <a:lstStyle/>
          <a:p>
            <a:endParaRPr lang="en-US" dirty="0"/>
          </a:p>
          <a:p>
            <a:r>
              <a:rPr lang="en-US" dirty="0"/>
              <a:t>It wasn’t a dark and stormy night.</a:t>
            </a:r>
          </a:p>
          <a:p>
            <a:r>
              <a:rPr lang="en-US" dirty="0">
                <a:solidFill>
                  <a:schemeClr val="accent1"/>
                </a:solidFill>
              </a:rPr>
              <a:t>It should have been, but that’s the weather for you</a:t>
            </a:r>
            <a:r>
              <a:rPr lang="en-US" dirty="0"/>
              <a:t>. </a:t>
            </a:r>
            <a:r>
              <a:rPr lang="en-US" dirty="0">
                <a:solidFill>
                  <a:srgbClr val="FFFF00"/>
                </a:solidFill>
              </a:rPr>
              <a:t>For every mad scientist who’s had a convenient thunderstorm just on the night his Great Work is finished and lying on the slab, there have been dozens who’ve sat around aimlessly under the peaceful stars while Igor clocks up the overtime.</a:t>
            </a:r>
          </a:p>
          <a:p>
            <a:endParaRPr lang="en-US" dirty="0">
              <a:solidFill>
                <a:srgbClr val="FFFF00"/>
              </a:solidFill>
            </a:endParaRPr>
          </a:p>
          <a:p>
            <a:r>
              <a:rPr lang="en-US" dirty="0"/>
              <a:t>Just 3 sentences, 4 ICs</a:t>
            </a:r>
          </a:p>
        </p:txBody>
      </p:sp>
    </p:spTree>
    <p:extLst>
      <p:ext uri="{BB962C8B-B14F-4D97-AF65-F5344CB8AC3E}">
        <p14:creationId xmlns:p14="http://schemas.microsoft.com/office/powerpoint/2010/main" val="299994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D9352-12E7-ACA4-589C-ACB732C89F83}"/>
              </a:ext>
            </a:extLst>
          </p:cNvPr>
          <p:cNvSpPr>
            <a:spLocks noGrp="1"/>
          </p:cNvSpPr>
          <p:nvPr>
            <p:ph type="title"/>
          </p:nvPr>
        </p:nvSpPr>
        <p:spPr/>
        <p:txBody>
          <a:bodyPr/>
          <a:lstStyle/>
          <a:p>
            <a:r>
              <a:rPr lang="en-US" dirty="0"/>
              <a:t>The Structures</a:t>
            </a:r>
          </a:p>
        </p:txBody>
      </p:sp>
      <p:sp>
        <p:nvSpPr>
          <p:cNvPr id="3" name="Content Placeholder 2">
            <a:extLst>
              <a:ext uri="{FF2B5EF4-FFF2-40B4-BE49-F238E27FC236}">
                <a16:creationId xmlns:a16="http://schemas.microsoft.com/office/drawing/2014/main" id="{FF61BA65-47E7-489E-BB66-8F74CEC766AB}"/>
              </a:ext>
            </a:extLst>
          </p:cNvPr>
          <p:cNvSpPr>
            <a:spLocks noGrp="1"/>
          </p:cNvSpPr>
          <p:nvPr>
            <p:ph idx="1"/>
          </p:nvPr>
        </p:nvSpPr>
        <p:spPr>
          <a:xfrm>
            <a:off x="818712" y="2222287"/>
            <a:ext cx="10554574" cy="4287843"/>
          </a:xfrm>
        </p:spPr>
        <p:txBody>
          <a:bodyPr/>
          <a:lstStyle/>
          <a:p>
            <a:r>
              <a:rPr lang="en-US" dirty="0">
                <a:solidFill>
                  <a:schemeClr val="accent1">
                    <a:lumMod val="60000"/>
                    <a:lumOff val="40000"/>
                  </a:schemeClr>
                </a:solidFill>
              </a:rPr>
              <a:t>It wasn’t a dark and stormy night. It should have been, but that’s the weather for you. For every mad scientist who’s had a convenient thunderstorm just on the night his Great Work is finished and lying on the slab, there have been dozens who’ve sat around aimlessly under the peaceful stars while Igor clocks up the overtime.</a:t>
            </a:r>
          </a:p>
          <a:p>
            <a:endParaRPr lang="en-US" dirty="0"/>
          </a:p>
          <a:p>
            <a:r>
              <a:rPr lang="en-US" dirty="0"/>
              <a:t>The Structural design of these sentences help lead to expectations versus reality.</a:t>
            </a:r>
          </a:p>
          <a:p>
            <a:r>
              <a:rPr lang="en-US" dirty="0"/>
              <a:t>All the statement/truths are their own independent clauses and the only dependent clause being this false expectation/hope of a storm to brew for important evil events.</a:t>
            </a:r>
          </a:p>
        </p:txBody>
      </p:sp>
    </p:spTree>
    <p:extLst>
      <p:ext uri="{BB962C8B-B14F-4D97-AF65-F5344CB8AC3E}">
        <p14:creationId xmlns:p14="http://schemas.microsoft.com/office/powerpoint/2010/main" val="342920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A3D1-C851-8CA6-2B4F-61A3892A0121}"/>
              </a:ext>
            </a:extLst>
          </p:cNvPr>
          <p:cNvSpPr>
            <a:spLocks noGrp="1"/>
          </p:cNvSpPr>
          <p:nvPr>
            <p:ph type="title"/>
          </p:nvPr>
        </p:nvSpPr>
        <p:spPr/>
        <p:txBody>
          <a:bodyPr/>
          <a:lstStyle/>
          <a:p>
            <a:r>
              <a:rPr lang="en-US" dirty="0"/>
              <a:t>The Stormy Expectation (Repetition)</a:t>
            </a:r>
          </a:p>
        </p:txBody>
      </p:sp>
      <p:sp>
        <p:nvSpPr>
          <p:cNvPr id="3" name="Content Placeholder 2">
            <a:extLst>
              <a:ext uri="{FF2B5EF4-FFF2-40B4-BE49-F238E27FC236}">
                <a16:creationId xmlns:a16="http://schemas.microsoft.com/office/drawing/2014/main" id="{EB8622B8-5C65-7282-E9B6-CA21A133C70E}"/>
              </a:ext>
            </a:extLst>
          </p:cNvPr>
          <p:cNvSpPr>
            <a:spLocks noGrp="1"/>
          </p:cNvSpPr>
          <p:nvPr>
            <p:ph idx="1"/>
          </p:nvPr>
        </p:nvSpPr>
        <p:spPr>
          <a:xfrm>
            <a:off x="818712" y="1918252"/>
            <a:ext cx="10554574" cy="4601819"/>
          </a:xfrm>
        </p:spPr>
        <p:txBody>
          <a:bodyPr/>
          <a:lstStyle/>
          <a:p>
            <a:r>
              <a:rPr lang="en-US" dirty="0">
                <a:solidFill>
                  <a:schemeClr val="accent1">
                    <a:lumMod val="60000"/>
                    <a:lumOff val="40000"/>
                  </a:schemeClr>
                </a:solidFill>
              </a:rPr>
              <a:t>It wasn’t a dark and stormy night. It should have been, but that’s the weather for you. For every mad scientist who’s had a convenient thunderstorm just on the night his Great Work is finished and lying on the slab, there have been dozens who’ve sat around aimlessly under the peaceful stars while Igor clocks up the overtime.</a:t>
            </a:r>
          </a:p>
          <a:p>
            <a:endParaRPr lang="en-US" dirty="0"/>
          </a:p>
          <a:p>
            <a:r>
              <a:rPr lang="en-US" dirty="0"/>
              <a:t>The authors begin with two declarative sentences, one stating what the scene is not, then expressing expectations for how it should be.</a:t>
            </a:r>
          </a:p>
          <a:p>
            <a:r>
              <a:rPr lang="en-US" dirty="0"/>
              <a:t> Then repeating the storm element from the first sentence, the authors set the mood and to what should be expected referring onto something the audience does know, the classical mad/evil scientist on the stormy night in the DC of the third sentence.</a:t>
            </a:r>
          </a:p>
          <a:p>
            <a:r>
              <a:rPr lang="en-US" dirty="0"/>
              <a:t>Lastly finishing off with the fact that expectations aren’t always met in IC of the third sentence and repeating the pattern set by the initial two.</a:t>
            </a:r>
          </a:p>
        </p:txBody>
      </p:sp>
    </p:spTree>
    <p:extLst>
      <p:ext uri="{BB962C8B-B14F-4D97-AF65-F5344CB8AC3E}">
        <p14:creationId xmlns:p14="http://schemas.microsoft.com/office/powerpoint/2010/main" val="365618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DF57-DF30-3A4B-C1DC-7C714C927E92}"/>
              </a:ext>
            </a:extLst>
          </p:cNvPr>
          <p:cNvSpPr>
            <a:spLocks noGrp="1"/>
          </p:cNvSpPr>
          <p:nvPr>
            <p:ph type="title"/>
          </p:nvPr>
        </p:nvSpPr>
        <p:spPr/>
        <p:txBody>
          <a:bodyPr/>
          <a:lstStyle/>
          <a:p>
            <a:r>
              <a:rPr lang="en-US" dirty="0"/>
              <a:t>Citation</a:t>
            </a:r>
          </a:p>
        </p:txBody>
      </p:sp>
      <p:sp>
        <p:nvSpPr>
          <p:cNvPr id="3" name="Content Placeholder 2">
            <a:extLst>
              <a:ext uri="{FF2B5EF4-FFF2-40B4-BE49-F238E27FC236}">
                <a16:creationId xmlns:a16="http://schemas.microsoft.com/office/drawing/2014/main" id="{8DFD9609-9903-9D6A-01E4-072CA337CD0D}"/>
              </a:ext>
            </a:extLst>
          </p:cNvPr>
          <p:cNvSpPr>
            <a:spLocks noGrp="1"/>
          </p:cNvSpPr>
          <p:nvPr>
            <p:ph idx="1"/>
          </p:nvPr>
        </p:nvSpPr>
        <p:spPr/>
        <p:txBody>
          <a:bodyPr/>
          <a:lstStyle/>
          <a:p>
            <a:r>
              <a:rPr lang="en-US" dirty="0"/>
              <a:t>Neil </a:t>
            </a:r>
            <a:r>
              <a:rPr lang="en-US" dirty="0" err="1"/>
              <a:t>Gaiman</a:t>
            </a:r>
            <a:r>
              <a:rPr lang="en-US" dirty="0"/>
              <a:t> and Terry Pratchett, </a:t>
            </a:r>
            <a:r>
              <a:rPr lang="en-US" i="1" dirty="0"/>
              <a:t>Good Omens: The Nice and Accurate Prophecies of Agnes </a:t>
            </a:r>
            <a:r>
              <a:rPr lang="en-US" i="1" dirty="0" err="1"/>
              <a:t>Nutter</a:t>
            </a:r>
            <a:r>
              <a:rPr lang="en-US" i="1" dirty="0"/>
              <a:t>, Witch.</a:t>
            </a:r>
            <a:r>
              <a:rPr lang="en-US" dirty="0"/>
              <a:t> </a:t>
            </a:r>
            <a:r>
              <a:rPr lang="en-US" dirty="0" err="1"/>
              <a:t>HarperTorch</a:t>
            </a:r>
            <a:r>
              <a:rPr lang="en-US" dirty="0"/>
              <a:t>, 1990</a:t>
            </a:r>
          </a:p>
        </p:txBody>
      </p:sp>
    </p:spTree>
    <p:extLst>
      <p:ext uri="{BB962C8B-B14F-4D97-AF65-F5344CB8AC3E}">
        <p14:creationId xmlns:p14="http://schemas.microsoft.com/office/powerpoint/2010/main" val="3065168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75</TotalTime>
  <Words>496</Words>
  <Application>Microsoft Macintosh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2</vt:lpstr>
      <vt:lpstr>Quotable</vt:lpstr>
      <vt:lpstr>Analysis of: Good Omens: The Nice and Accurate Prophecies of Agnes Nutter, Witch</vt:lpstr>
      <vt:lpstr>Rhetorical Context</vt:lpstr>
      <vt:lpstr>The Piece</vt:lpstr>
      <vt:lpstr>The Structures</vt:lpstr>
      <vt:lpstr>The Stormy Expectation (Repetition)</vt:lpstr>
      <vt:lpstr>Citation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Good Omens: The Nice and Accurate Prophecies of Agnes Nutter, Witch</dc:title>
  <dc:creator>Noah Holt</dc:creator>
  <cp:lastModifiedBy>Noah Holt</cp:lastModifiedBy>
  <cp:revision>2</cp:revision>
  <dcterms:created xsi:type="dcterms:W3CDTF">2023-04-19T13:33:44Z</dcterms:created>
  <dcterms:modified xsi:type="dcterms:W3CDTF">2023-04-19T14:49:25Z</dcterms:modified>
</cp:coreProperties>
</file>