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311" r:id="rId4"/>
    <p:sldId id="11861" r:id="rId6"/>
    <p:sldId id="307" r:id="rId7"/>
    <p:sldId id="271" r:id="rId8"/>
    <p:sldId id="11863" r:id="rId9"/>
    <p:sldId id="11862" r:id="rId10"/>
    <p:sldId id="11865" r:id="rId11"/>
    <p:sldId id="11867" r:id="rId12"/>
    <p:sldId id="11879" r:id="rId13"/>
    <p:sldId id="11868" r:id="rId14"/>
    <p:sldId id="11869" r:id="rId15"/>
    <p:sldId id="11870" r:id="rId16"/>
    <p:sldId id="11880" r:id="rId17"/>
    <p:sldId id="11871" r:id="rId18"/>
    <p:sldId id="11881" r:id="rId19"/>
    <p:sldId id="11872" r:id="rId20"/>
    <p:sldId id="11883" r:id="rId21"/>
    <p:sldId id="11856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6AB"/>
    <a:srgbClr val="FFFFFF"/>
    <a:srgbClr val="AAE4F3"/>
    <a:srgbClr val="3297D6"/>
    <a:srgbClr val="216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83" autoAdjust="0"/>
  </p:normalViewPr>
  <p:slideViewPr>
    <p:cSldViewPr snapToGrid="0" showGuides="1">
      <p:cViewPr>
        <p:scale>
          <a:sx n="75" d="100"/>
          <a:sy n="75" d="100"/>
        </p:scale>
        <p:origin x="931" y="110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9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844A9148-7528-46BE-956C-54E3C0369B3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85DDD9D8-C92B-4476-9944-90AD357DF43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DD9D8-C92B-4476-9944-90AD357DF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DD9D8-C92B-4476-9944-90AD357DF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AD2-99AC-4202-B977-30BA27340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27846" y="6324598"/>
            <a:ext cx="438705" cy="338281"/>
          </a:xfrm>
        </p:spPr>
        <p:txBody>
          <a:bodyPr/>
          <a:lstStyle/>
          <a:p>
            <a:fld id="{351ABB6D-C8A3-4255-8D52-A73482BB391F}" type="slidenum">
              <a:rPr lang="uk-UA" smtClean="0"/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reveal/>
      </p:transition>
    </mc:Choice>
    <mc:Fallback>
      <p:transition spd="slow" advClick="0" advTm="0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1758" y="0"/>
            <a:ext cx="0" cy="212463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351088" y="4637314"/>
            <a:ext cx="0" cy="2220686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264189" y="235132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81112" y="4172709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81112" y="370536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81112" y="2815925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6464" y="3184767"/>
            <a:ext cx="304880" cy="304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27846" y="6324598"/>
            <a:ext cx="438705" cy="338281"/>
          </a:xfrm>
        </p:spPr>
        <p:txBody>
          <a:bodyPr/>
          <a:lstStyle/>
          <a:p>
            <a:fld id="{351ABB6D-C8A3-4255-8D52-A73482BB391F}" type="slidenum">
              <a:rPr lang="uk-UA" smtClean="0"/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reveal/>
      </p:transition>
    </mc:Choice>
    <mc:Fallback>
      <p:transition spd="slow" advClick="0" advTm="0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1758" y="0"/>
            <a:ext cx="0" cy="212463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351088" y="4637314"/>
            <a:ext cx="0" cy="2220686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264189" y="235132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81112" y="4172709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81112" y="370536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81112" y="2815925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6464" y="3184767"/>
            <a:ext cx="304880" cy="304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AA4AD2B-1041-4EAF-A4D1-950416CF837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7AD265C0-0195-4B6B-9A52-681063B706D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AA4AD2B-1041-4EAF-A4D1-950416CF837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7AD265C0-0195-4B6B-9A52-681063B706D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16.svg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_7p7zUmwZ02iokY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82550"/>
            <a:ext cx="12030075" cy="66922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flipH="1">
            <a:off x="19793" y="-1"/>
            <a:ext cx="10374770" cy="6858001"/>
            <a:chOff x="1821291" y="-1"/>
            <a:chExt cx="10370709" cy="6858001"/>
          </a:xfrm>
        </p:grpSpPr>
        <p:sp>
          <p:nvSpPr>
            <p:cNvPr id="532" name="Shape 532"/>
            <p:cNvSpPr/>
            <p:nvPr/>
          </p:nvSpPr>
          <p:spPr>
            <a:xfrm>
              <a:off x="1821291" y="0"/>
              <a:ext cx="10370709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708901" y="-1"/>
              <a:ext cx="948309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rgbClr val="2866A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86874" y="256539"/>
              <a:ext cx="8048014" cy="16490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noAutofit/>
            </a:bodyPr>
            <a:lstStyle>
              <a:lvl1pPr algn="r" defTabSz="457200">
                <a:defRPr sz="4400" cap="all">
                  <a:solidFill>
                    <a:srgbClr val="C1B397"/>
                  </a:solidFill>
                  <a:latin typeface="Futura LT Light"/>
                  <a:ea typeface="Futura LT Light"/>
                  <a:cs typeface="Futura LT Light"/>
                  <a:sym typeface="Futura LT Light"/>
                </a:defRPr>
              </a:lvl1pPr>
            </a:lstStyle>
            <a:p>
              <a:pPr algn="l"/>
              <a:r>
                <a:rPr lang="en-US" altLang="en-US" sz="4000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Exploratory Data Analysis</a:t>
              </a:r>
              <a:endParaRPr lang="en-US" altLang="en-US" sz="4000" cap="none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  <a:p>
              <a:pPr algn="l"/>
              <a:r>
                <a:rPr lang="en-US" altLang="en-US" sz="4000" i="1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Pima Indians Diabetes Dataset</a:t>
              </a:r>
              <a:r>
                <a:rPr lang="en-US" altLang="en-US" sz="4000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 </a:t>
              </a:r>
              <a:endParaRPr lang="en-US" altLang="en-US" sz="4000" cap="none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7409866" y="1832056"/>
              <a:ext cx="4625009" cy="534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36号-正文宋楷" panose="02000000000000000000" pitchFamily="2" charset="-122"/>
                </a:rPr>
                <a:t>Machine Learning - Group 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9273091" y="1675420"/>
              <a:ext cx="265367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3378835" y="320040"/>
            <a:ext cx="626808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Feature Relationships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2080" y="2054860"/>
            <a:ext cx="6777990" cy="3105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 ↔ Age: Older → more pregnancies.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 ↔ Skin Thickness: Both proxies for body fat.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↔ Insulin: Both reflect metabolic dysfunction.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Link: Mirrors Metabolic Syndrome (glucose + obesity + BP).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Link: Captures these nonlinear associations in prediction.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35" y="1353185"/>
            <a:ext cx="535305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41800" y="588010"/>
            <a:ext cx="508698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Key Questions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5885180" cy="274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At what glucose threshold does diabetes prevalence surge? (WHO: ≥200 mg/dl OGTT).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Do obese patients (BMI ≥ 30) show higher prevalence?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How does age progression shift diabetes risk?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Which combination of factors best predicts outcome?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699260"/>
            <a:ext cx="5105400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3318510" y="554355"/>
            <a:ext cx="610870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Correlation Heatmap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1299190" cy="3849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= strongest correlation with Outcome.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BMI, Age, DPF = moderate correlation.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Insulin, SkinThickness = weak (many missing values).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validation: Confirms glucose &amp; obesity as main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validation: Input variables align with model’s best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252095"/>
            <a:ext cx="7070090" cy="6468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767080" y="960755"/>
            <a:ext cx="11162665" cy="8445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6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Integrated Insights (WHO – ADAP –  -cell)</a:t>
            </a:r>
            <a:endParaRPr lang="en-US" altLang="en-US" sz="36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342880" cy="4554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(1999): Defines thresholds &amp; clinical risk factors (glucose, BMI, BP, age).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(1988): Proved AI can use these variables to forecast diabetes (76% accuracy).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   -cell Research: Aims at regenerating insulin-producing cells → long-term treatment.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EDA Findings: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Glucose, BMI, Age strongly separate diabetic vs non-diabetic groups.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Pima dataset mirrors WHO criteria → valid for both clinical and AI studies.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highlights current gaps (missing insulin data) relevant for   -cell research.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2384804F-3998-4D57-9195-F3826E402611-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7000" y="0"/>
            <a:ext cx="124732" cy="198133"/>
          </a:xfrm>
          <a:prstGeom prst="rect">
            <a:avLst/>
          </a:prstGeom>
        </p:spPr>
      </p:pic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735" y="1287145"/>
            <a:ext cx="288290" cy="459105"/>
          </a:xfrm>
          <a:prstGeom prst="rect">
            <a:avLst/>
          </a:prstGeom>
        </p:spPr>
      </p:pic>
      <p:pic>
        <p:nvPicPr>
          <p:cNvPr id="4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080" y="5984875"/>
            <a:ext cx="156845" cy="250190"/>
          </a:xfrm>
          <a:prstGeom prst="rect">
            <a:avLst/>
          </a:prstGeom>
        </p:spPr>
      </p:pic>
      <p:pic>
        <p:nvPicPr>
          <p:cNvPr id="6" name="2384804F-3998-4D57-9195-F3826E402611-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95" y="3429000"/>
            <a:ext cx="160020" cy="25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565785" y="1805305"/>
          <a:ext cx="10922000" cy="3806825"/>
        </p:xfrm>
        <a:graphic>
          <a:graphicData uri="http://schemas.openxmlformats.org/drawingml/2006/table">
            <a:tbl>
              <a:tblPr/>
              <a:tblGrid>
                <a:gridCol w="2176145"/>
                <a:gridCol w="2192655"/>
                <a:gridCol w="2184400"/>
                <a:gridCol w="2184400"/>
                <a:gridCol w="2184400"/>
              </a:tblGrid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Dimension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WHO (1999)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ADAP (1988)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-cell Research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EDA Evidence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Objective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Define diagnostic thresholds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Predict diabetes risk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Regenerate insulin cells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Confirm patterns in data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Key Variables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Glucose, BMI, BP, Age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8 predictors (Pima)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Genes, PDX1, NGN3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Glucose, BMI, Age strongest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Strengths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Clinical standard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Early AI breakthrough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Future therapeutic potential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Validates both WHO &amp; ADAP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Limitations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Not personalized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Limited accuracy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Mostly animal studies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Missing values, outliers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2384804F-3998-4D57-9195-F3826E402611-6" descr="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555" y="2073275"/>
            <a:ext cx="160020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72280" y="588010"/>
            <a:ext cx="364680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Conclusion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960100" cy="3818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EDA confirms: Glucose, BMI, Age, family history are key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bridges clinical guidelines (WHO) and AI prediction (ADAP).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Provides valuable ground for both epidemiological studies and machine learning models.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Future: Integration with     -cell therapy research could connect prediction → prevention → treatment.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70" y="4098925"/>
            <a:ext cx="1619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72280" y="588010"/>
            <a:ext cx="364680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References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960100" cy="28606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(1999). Definition, Diagnosis and Classification of Diabetes Mellitus.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Smith et al. (1988). Using the ADAP learning algorithm to forecast diabetes mellitus. IEEE Comp Soc Press.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WHO. Classification of Diabetes Mellitus and Glucose Intolerance.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UCI ML Repository – Pima Indians Diabetes Dataset.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_7p7zUmwZ02iokY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82550"/>
            <a:ext cx="12030075" cy="66922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flipH="1">
            <a:off x="19793" y="-1"/>
            <a:ext cx="10374770" cy="6858001"/>
            <a:chOff x="1821291" y="-1"/>
            <a:chExt cx="10370709" cy="6858001"/>
          </a:xfrm>
        </p:grpSpPr>
        <p:sp>
          <p:nvSpPr>
            <p:cNvPr id="532" name="Shape 532"/>
            <p:cNvSpPr/>
            <p:nvPr/>
          </p:nvSpPr>
          <p:spPr>
            <a:xfrm>
              <a:off x="1821291" y="0"/>
              <a:ext cx="10370709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708901" y="-1"/>
              <a:ext cx="948309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rgbClr val="2866A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12" name="Shape 535"/>
          <p:cNvSpPr/>
          <p:nvPr/>
        </p:nvSpPr>
        <p:spPr>
          <a:xfrm flipH="1">
            <a:off x="213161" y="372051"/>
            <a:ext cx="7148750" cy="13234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4400" cap="all">
                <a:solidFill>
                  <a:srgbClr val="C1B397"/>
                </a:solidFill>
                <a:latin typeface="Futura LT Light"/>
                <a:ea typeface="Futura LT Light"/>
                <a:cs typeface="Futura LT Light"/>
                <a:sym typeface="Futura LT Light"/>
              </a:defRPr>
            </a:lvl1pPr>
          </a:lstStyle>
          <a:p>
            <a:pPr algn="l"/>
            <a:r>
              <a:rPr lang="en-US" altLang="zh-CN" sz="8000" cap="none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字魂36号-正文宋楷" panose="02000000000000000000" pitchFamily="2" charset="-122"/>
              </a:rPr>
              <a:t>Thank You All</a:t>
            </a:r>
            <a:endParaRPr lang="en-US" sz="8000" cap="none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字魂36号-正文宋楷" panose="02000000000000000000" pitchFamily="2" charset="-122"/>
            </a:endParaRPr>
          </a:p>
        </p:txBody>
      </p:sp>
      <p:cxnSp>
        <p:nvCxnSpPr>
          <p:cNvPr id="14" name="直接连接符 2"/>
          <p:cNvCxnSpPr/>
          <p:nvPr/>
        </p:nvCxnSpPr>
        <p:spPr>
          <a:xfrm flipH="1">
            <a:off x="285134" y="2163100"/>
            <a:ext cx="26547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cover/>
      </p:transition>
    </mc:Choice>
    <mc:Fallback>
      <p:transition spd="slow" advTm="0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0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</p:grp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562100" y="2063115"/>
          <a:ext cx="9574530" cy="38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/>
                <a:gridCol w="3191510"/>
                <a:gridCol w="3191510"/>
              </a:tblGrid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MSSV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Họ tên thành viên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Nhiệm vụ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3123410260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Đỗ Nguyễn Thanh Phong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(Leader)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báo cáo, tổng hợp thông tin và code, phân tích dữ liệu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3123410148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Dương Chí Khang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code minh họa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3123410383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Trịnh Minh Toán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code minh họa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3123410312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Cao Thanh Tài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Phân tích dữ liệu và tìm kiếm thông tin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167380" y="911225"/>
            <a:ext cx="6363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HYWenHei-85W" panose="00020600040101010101" charset="-128"/>
                <a:ea typeface="HYWenHei-85W" panose="00020600040101010101" charset="-128"/>
              </a:rPr>
              <a:t>Danh sách thành viên</a:t>
            </a:r>
            <a:endParaRPr lang="en-US" sz="4000">
              <a:latin typeface="HYWenHei-85W" panose="00020600040101010101" charset="-128"/>
              <a:ea typeface="HYWenHei-85W" panose="00020600040101010101" charset="-128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96915" y="-745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6652" y="590918"/>
            <a:ext cx="6393826" cy="204084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36号-正文宋楷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5692555" y="-1409670"/>
            <a:ext cx="921385" cy="60419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Agenda</a:t>
            </a:r>
            <a:endParaRPr lang="en-US" altLang="zh-CN" sz="4800" b="1" dirty="0">
              <a:solidFill>
                <a:schemeClr val="bg1"/>
              </a:solidFill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7785" y="6056630"/>
            <a:ext cx="259588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i="1" dirty="0">
              <a:latin typeface="HYWenHei-85W" panose="00020600040101010101" charset="-128"/>
              <a:ea typeface="HYWenHei-85W" panose="00020600040101010101" charset="-128"/>
              <a:cs typeface="Times New Roman" panose="02020603050405020304" pitchFamily="18" charset="0"/>
              <a:sym typeface="字魂36号-正文宋楷" panose="02000000000000000000" pitchFamily="2" charset="-122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815975" y="2971800"/>
          <a:ext cx="10727690" cy="155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845"/>
                <a:gridCol w="5363845"/>
              </a:tblGrid>
              <a:tr h="1552575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Introduction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670050" y="453390"/>
            <a:ext cx="10417810" cy="8286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2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Introduction &amp; Theoretical Background</a:t>
            </a:r>
            <a:endParaRPr lang="en-US" altLang="en-US" sz="32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006475" y="1192530"/>
            <a:ext cx="10178415" cy="5575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Diagnostic thresholds: FPG ≥ 126 mg/dl; OGTT 2h ≥ 200 mg/dl.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Defines IFG, IGT, and Metabolic Syndrome.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(1988):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First neural network applied to this dataset.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Achieved ~76% sensitivity and specificity.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  -cell Research (recent):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Explores regenerative therapies for insulin-producing cells.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Motivation: Diabetes is multifactorial → need clinical criteria, predictive AI, and novel therapies.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8" name="2384804F-3998-4D57-9195-F3826E402611-4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395" y="5160645"/>
            <a:ext cx="156845" cy="25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757555" y="770890"/>
            <a:ext cx="732028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Summary</a:t>
            </a:r>
            <a:endParaRPr lang="en-US" altLang="zh-CN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643890" y="1952625"/>
            <a:ext cx="9156065" cy="36906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Source: NIDDK, Pima Indian women (≥21 years).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Size: 768 cases, 8 features + 1 target.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Target variable (Outcome):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0 = No diabetes (65%)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1 = Diabetes (35%)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Relevance to WHO: Variables match clinical risk factors (glucose, BMI, BP, family history).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 descr="1_i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30" y="1952625"/>
            <a:ext cx="6236335" cy="301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343025" y="588010"/>
            <a:ext cx="732028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Feature Description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43025" y="1734185"/>
            <a:ext cx="9156065" cy="4963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Risk of gestational diabetes.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(2h OGTT): WHO diagnostic gold standard.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Blood Pressure: Component of Metabolic Syndrome.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Skin Thickness &amp; BMI: Measures of obesity.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 (2h): Indicator of insulin resistance.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DPF: Family/genetic risk index.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Risk increases with age.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Outcome: Target variable (0/1).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2326005" y="101600"/>
            <a:ext cx="1033843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Univariate Analysis (Distributions)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549275" y="1397635"/>
            <a:ext cx="5885180" cy="274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Glucose: Right-skewed; many exceed WHO thresholds.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BMI: Mean ~32, majority overweight/obese.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Mostly 20–40 years.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Majority &lt; 6, some &gt; 10.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7" name="Picture 6" descr="Screenshot 2025-09-25 2108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5" y="1073785"/>
            <a:ext cx="3346450" cy="2625090"/>
          </a:xfrm>
          <a:prstGeom prst="rect">
            <a:avLst/>
          </a:prstGeom>
        </p:spPr>
      </p:pic>
      <p:pic>
        <p:nvPicPr>
          <p:cNvPr id="8" name="Picture 7" descr="Screenshot 2025-09-25 210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10" y="4109085"/>
            <a:ext cx="3279140" cy="2584450"/>
          </a:xfrm>
          <a:prstGeom prst="rect">
            <a:avLst/>
          </a:prstGeom>
        </p:spPr>
      </p:pic>
      <p:pic>
        <p:nvPicPr>
          <p:cNvPr id="9" name="Picture 8" descr="Screenshot 2025-09-25 2109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70" y="4044315"/>
            <a:ext cx="3308985" cy="2649220"/>
          </a:xfrm>
          <a:prstGeom prst="rect">
            <a:avLst/>
          </a:prstGeom>
        </p:spPr>
      </p:pic>
      <p:pic>
        <p:nvPicPr>
          <p:cNvPr id="10" name="Picture 9" descr="Screenshot 2025-09-25 2109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755" y="4044315"/>
            <a:ext cx="3417570" cy="268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2981325" y="339725"/>
            <a:ext cx="7142480" cy="815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Outcome-wise Analysis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1463040"/>
            <a:ext cx="5885180" cy="4461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Glucose: Diabetic ~141 vs Non-diabetic ~110 mg/dl.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BMI: Diabetic ~35 vs Non-diabetic ~31.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Diabetic ~37 vs Non-diabetic ~31.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Slightly higher in diabetic group.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Link: Confirms obesity + hyperglycemia as main risk factors.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Link: Variables show clear separability → useful for prediction.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6" name="Picture 5" descr="Screenshot 2025-09-25 212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845" y="1386840"/>
            <a:ext cx="2663825" cy="27089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386840"/>
            <a:ext cx="2635885" cy="2661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360" y="4180840"/>
            <a:ext cx="5274310" cy="256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343025" y="588010"/>
            <a:ext cx="1044702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Missing Values &amp; Irregularities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43025" y="1734185"/>
            <a:ext cx="9156065" cy="4822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Variables with implausible zeros: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Blood Pressure = 0 (not possible).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Skin Thickness = 0 (missing).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 = 0 (missing).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Interpretation: These are not real values → represent missing measurements.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Impact: May bias statistical analysis; require imputation or exclusion.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 descr="Screenshot 2025-09-25 223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5" y="2635885"/>
            <a:ext cx="6934200" cy="158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tags/tag1.xml><?xml version="1.0" encoding="utf-8"?>
<p:tagLst xmlns:p="http://schemas.openxmlformats.org/presentationml/2006/main">
  <p:tag name="TABLE_ENDDRAG_ORIGIN_RECT" val="753*305"/>
  <p:tag name="TABLE_ENDDRAG_RECT" val="144*125*753*305"/>
</p:tagLst>
</file>

<file path=ppt/tags/tag10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1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2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3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8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9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.xml><?xml version="1.0" encoding="utf-8"?>
<p:tagLst xmlns:p="http://schemas.openxmlformats.org/presentationml/2006/main">
  <p:tag name="TABLE_ENDDRAG_ORIGIN_RECT" val="844*122"/>
  <p:tag name="TABLE_ENDDRAG_RECT" val="64*365*844*122"/>
</p:tagLst>
</file>

<file path=ppt/tags/tag20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1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2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3.xml><?xml version="1.0" encoding="utf-8"?>
<p:tagLst xmlns:p="http://schemas.openxmlformats.org/presentationml/2006/main">
  <p:tag name="TABLE_ENDDRAG_ORIGIN_RECT" val="859*299"/>
  <p:tag name="TABLE_ENDDRAG_RECT" val="66*142*859*299"/>
</p:tagLst>
</file>

<file path=ppt/tags/tag2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9.xml><?xml version="1.0" encoding="utf-8"?>
<p:tagLst xmlns:p="http://schemas.openxmlformats.org/presentationml/2006/main">
  <p:tag name="ISPRING_PRESENTATION_TITLE" val="7-0312-17 5G新时代PPT模板"/>
</p:tagLst>
</file>

<file path=ppt/tags/tag3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8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9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heme/theme1.xml><?xml version="1.0" encoding="utf-8"?>
<a:theme xmlns:a="http://schemas.openxmlformats.org/drawingml/2006/main" name="AAAAAAAAAAAA）">
  <a:themeElements>
    <a:clrScheme name="自定义 2194">
      <a:dk1>
        <a:sysClr val="windowText" lastClr="000000"/>
      </a:dk1>
      <a:lt1>
        <a:sysClr val="window" lastClr="FFFFFF"/>
      </a:lt1>
      <a:dk2>
        <a:srgbClr val="2865AB"/>
      </a:dk2>
      <a:lt2>
        <a:srgbClr val="E7E6E6"/>
      </a:lt2>
      <a:accent1>
        <a:srgbClr val="2865AB"/>
      </a:accent1>
      <a:accent2>
        <a:srgbClr val="2865AB"/>
      </a:accent2>
      <a:accent3>
        <a:srgbClr val="2865AB"/>
      </a:accent3>
      <a:accent4>
        <a:srgbClr val="2865AB"/>
      </a:accent4>
      <a:accent5>
        <a:srgbClr val="2865AB"/>
      </a:accent5>
      <a:accent6>
        <a:srgbClr val="2865AB"/>
      </a:accent6>
      <a:hlink>
        <a:srgbClr val="2865AB"/>
      </a:hlink>
      <a:folHlink>
        <a:srgbClr val="2865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AAAAAAAAAAA）">
  <a:themeElements>
    <a:clrScheme name="自定义 2194">
      <a:dk1>
        <a:sysClr val="windowText" lastClr="000000"/>
      </a:dk1>
      <a:lt1>
        <a:sysClr val="window" lastClr="FFFFFF"/>
      </a:lt1>
      <a:dk2>
        <a:srgbClr val="2865AB"/>
      </a:dk2>
      <a:lt2>
        <a:srgbClr val="E7E6E6"/>
      </a:lt2>
      <a:accent1>
        <a:srgbClr val="2865AB"/>
      </a:accent1>
      <a:accent2>
        <a:srgbClr val="2865AB"/>
      </a:accent2>
      <a:accent3>
        <a:srgbClr val="2865AB"/>
      </a:accent3>
      <a:accent4>
        <a:srgbClr val="2865AB"/>
      </a:accent4>
      <a:accent5>
        <a:srgbClr val="2865AB"/>
      </a:accent5>
      <a:accent6>
        <a:srgbClr val="2865AB"/>
      </a:accent6>
      <a:hlink>
        <a:srgbClr val="2865AB"/>
      </a:hlink>
      <a:folHlink>
        <a:srgbClr val="2865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Gd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0MxVVJWZ3RTUzB4UkRaR1JDSXZQand2Wno0OEwyYytQQzluUGp3dmMzWm5QZz09IiwKCSJSZWFsVmlld1NpemVKc29uIiA6ICJ7XCJoZWlnaHRcIjozMTIsXCJ3aWR0aFwiOjE5Nn0iCn0K"/>
    </extobj>
    <extobj name="2384804F-3998-4D57-9195-F3826E402611-2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3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4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5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6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</extobjs>
</s:customData>
</file>

<file path=customXml/itemProps2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4671</Words>
  <Application>WPS Presentation</Application>
  <PresentationFormat>Widescreen</PresentationFormat>
  <Paragraphs>256</Paragraphs>
  <Slides>18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思源黑体 CN Medium</vt:lpstr>
      <vt:lpstr>字魂36号-正文宋楷</vt:lpstr>
      <vt:lpstr>Futura LT Light</vt:lpstr>
      <vt:lpstr>Segoe Print</vt:lpstr>
      <vt:lpstr>HYWenHei-85W</vt:lpstr>
      <vt:lpstr>Times New Roman</vt:lpstr>
      <vt:lpstr>思源黑体 CN Heavy</vt:lpstr>
      <vt:lpstr>Microsoft YaHei</vt:lpstr>
      <vt:lpstr>Arial Unicode MS</vt:lpstr>
      <vt:lpstr>等线</vt:lpstr>
      <vt:lpstr>AAAAAAAAAAAA）</vt:lpstr>
      <vt:lpstr>1_AAAAAAAAAAAA）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7-0312-17 5G新时代PPT模板</dc:title>
  <dc:creator>Administrator</dc:creator>
  <cp:lastModifiedBy>Phong Đỗ</cp:lastModifiedBy>
  <cp:revision>25</cp:revision>
  <dcterms:created xsi:type="dcterms:W3CDTF">2019-03-12T07:43:00Z</dcterms:created>
  <dcterms:modified xsi:type="dcterms:W3CDTF">2025-10-07T02:29:47Z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4E0E1F1A91BF452D8A62DDBBA7AAD977_12</vt:lpwstr>
  </property>
  <property fmtid="{D5CDD505-2E9C-101B-9397-08002B2CF9AE}" pid="3" name="KSOProductBuildVer">
    <vt:lpwstr>1033-12.2.0.22549</vt:lpwstr>
  </property>
</Properties>
</file>