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28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6.svg" ContentType="image/svg+xml"/>
  <Override PartName="/ppt/media/image3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4" r:id="rId3"/>
  </p:sldMasterIdLst>
  <p:notesMasterIdLst>
    <p:notesMasterId r:id="rId5"/>
  </p:notesMasterIdLst>
  <p:sldIdLst>
    <p:sldId id="311" r:id="rId4"/>
    <p:sldId id="11861" r:id="rId6"/>
    <p:sldId id="307" r:id="rId7"/>
    <p:sldId id="271" r:id="rId8"/>
    <p:sldId id="11863" r:id="rId9"/>
    <p:sldId id="11862" r:id="rId10"/>
    <p:sldId id="11865" r:id="rId11"/>
    <p:sldId id="11867" r:id="rId12"/>
    <p:sldId id="11879" r:id="rId13"/>
    <p:sldId id="11868" r:id="rId14"/>
    <p:sldId id="11869" r:id="rId15"/>
    <p:sldId id="11870" r:id="rId16"/>
    <p:sldId id="11880" r:id="rId17"/>
    <p:sldId id="11871" r:id="rId18"/>
    <p:sldId id="11881" r:id="rId19"/>
    <p:sldId id="11872" r:id="rId20"/>
    <p:sldId id="11883" r:id="rId21"/>
    <p:sldId id="11856" r:id="rId22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5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66AB"/>
    <a:srgbClr val="FFFFFF"/>
    <a:srgbClr val="AAE4F3"/>
    <a:srgbClr val="3297D6"/>
    <a:srgbClr val="2166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883" autoAdjust="0"/>
  </p:normalViewPr>
  <p:slideViewPr>
    <p:cSldViewPr snapToGrid="0" showGuides="1">
      <p:cViewPr>
        <p:scale>
          <a:sx n="75" d="100"/>
          <a:sy n="75" d="100"/>
        </p:scale>
        <p:origin x="931" y="110"/>
      </p:cViewPr>
      <p:guideLst>
        <p:guide orient="horz" pos="2160"/>
        <p:guide pos="385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8" Type="http://schemas.openxmlformats.org/officeDocument/2006/relationships/tags" Target="tags/tag29.xml"/><Relationship Id="rId27" Type="http://schemas.openxmlformats.org/officeDocument/2006/relationships/customXml" Target="../customXml/item1.xml"/><Relationship Id="rId26" Type="http://schemas.openxmlformats.org/officeDocument/2006/relationships/customXmlProps" Target="../customXml/itemProps28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844A9148-7528-46BE-956C-54E3C0369B3B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85DDD9D8-C92B-4476-9944-90AD357DF439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黑体 CN Medium" panose="020B0600000000000000" pitchFamily="34" charset="-122"/>
        <a:ea typeface="思源黑体 CN Medium" panose="020B0600000000000000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黑体 CN Medium" panose="020B0600000000000000" pitchFamily="34" charset="-122"/>
        <a:ea typeface="思源黑体 CN Medium" panose="020B0600000000000000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黑体 CN Medium" panose="020B0600000000000000" pitchFamily="34" charset="-122"/>
        <a:ea typeface="思源黑体 CN Medium" panose="020B0600000000000000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黑体 CN Medium" panose="020B0600000000000000" pitchFamily="34" charset="-122"/>
        <a:ea typeface="思源黑体 CN Medium" panose="020B0600000000000000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黑体 CN Medium" panose="020B0600000000000000" pitchFamily="34" charset="-122"/>
        <a:ea typeface="思源黑体 CN Medium" panose="020B0600000000000000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DD9D8-C92B-4476-9944-90AD357DF4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8DEA7-FF42-45D9-93FC-FE78396923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8DEA7-FF42-45D9-93FC-FE78396923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8DEA7-FF42-45D9-93FC-FE78396923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8DEA7-FF42-45D9-93FC-FE78396923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8DEA7-FF42-45D9-93FC-FE78396923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8DEA7-FF42-45D9-93FC-FE78396923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DD9D8-C92B-4476-9944-90AD357DF4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45AD2-99AC-4202-B977-30BA273406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8DEA7-FF42-45D9-93FC-FE78396923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8DEA7-FF42-45D9-93FC-FE78396923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8DEA7-FF42-45D9-93FC-FE78396923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8DEA7-FF42-45D9-93FC-FE78396923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8DEA7-FF42-45D9-93FC-FE78396923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8DEA7-FF42-45D9-93FC-FE78396923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AD2B-1041-4EAF-A4D1-950416CF83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65C0-0195-4B6B-9A52-681063B706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AD2B-1041-4EAF-A4D1-950416CF83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65C0-0195-4B6B-9A52-681063B706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AD2B-1041-4EAF-A4D1-950416CF83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65C0-0195-4B6B-9A52-681063B706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FOOTER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11327846" y="6324598"/>
            <a:ext cx="438705" cy="338281"/>
          </a:xfrm>
        </p:spPr>
        <p:txBody>
          <a:bodyPr/>
          <a:lstStyle/>
          <a:p>
            <a:fld id="{351ABB6D-C8A3-4255-8D52-A73482BB391F}" type="slidenum">
              <a:rPr lang="uk-UA" smtClean="0"/>
            </a:fld>
            <a:endParaRPr lang="uk-UA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14:reveal/>
      </p:transition>
    </mc:Choice>
    <mc:Fallback>
      <p:transition spd="slow" advClick="0" advTm="0">
        <p:fade/>
      </p:transition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split orient="vert"/>
      </p:transition>
    </mc:Choice>
    <mc:Fallback>
      <p:transition spd="slow" advClick="0" advTm="0">
        <p:split orient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341758" y="0"/>
            <a:ext cx="0" cy="2124635"/>
          </a:xfrm>
          <a:prstGeom prst="line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351088" y="4637314"/>
            <a:ext cx="0" cy="2220686"/>
          </a:xfrm>
          <a:prstGeom prst="line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 userDrawn="1"/>
        </p:nvSpPr>
        <p:spPr>
          <a:xfrm>
            <a:off x="264189" y="2351320"/>
            <a:ext cx="158613" cy="1586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" name="椭圆 9"/>
          <p:cNvSpPr/>
          <p:nvPr userDrawn="1"/>
        </p:nvSpPr>
        <p:spPr>
          <a:xfrm>
            <a:off x="281112" y="4172709"/>
            <a:ext cx="158613" cy="1586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" name="椭圆 10"/>
          <p:cNvSpPr/>
          <p:nvPr userDrawn="1"/>
        </p:nvSpPr>
        <p:spPr>
          <a:xfrm>
            <a:off x="281112" y="3705360"/>
            <a:ext cx="158613" cy="1586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" name="椭圆 11"/>
          <p:cNvSpPr/>
          <p:nvPr userDrawn="1"/>
        </p:nvSpPr>
        <p:spPr>
          <a:xfrm>
            <a:off x="281112" y="2815925"/>
            <a:ext cx="158613" cy="1586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206464" y="3184767"/>
            <a:ext cx="304880" cy="30488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AD2B-1041-4EAF-A4D1-950416CF83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65C0-0195-4B6B-9A52-681063B706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AD2B-1041-4EAF-A4D1-950416CF83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65C0-0195-4B6B-9A52-681063B706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AD2B-1041-4EAF-A4D1-950416CF83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65C0-0195-4B6B-9A52-681063B706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AD2B-1041-4EAF-A4D1-950416CF83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65C0-0195-4B6B-9A52-681063B706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AD2B-1041-4EAF-A4D1-950416CF83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65C0-0195-4B6B-9A52-681063B706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AD2B-1041-4EAF-A4D1-950416CF83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65C0-0195-4B6B-9A52-681063B706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AD2B-1041-4EAF-A4D1-950416CF83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65C0-0195-4B6B-9A52-681063B706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AD2B-1041-4EAF-A4D1-950416CF83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65C0-0195-4B6B-9A52-681063B706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AD2B-1041-4EAF-A4D1-950416CF83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65C0-0195-4B6B-9A52-681063B706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AD2B-1041-4EAF-A4D1-950416CF83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65C0-0195-4B6B-9A52-681063B706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AD2B-1041-4EAF-A4D1-950416CF83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65C0-0195-4B6B-9A52-681063B706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AD2B-1041-4EAF-A4D1-950416CF83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65C0-0195-4B6B-9A52-681063B706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FOOTER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11327846" y="6324598"/>
            <a:ext cx="438705" cy="338281"/>
          </a:xfrm>
        </p:spPr>
        <p:txBody>
          <a:bodyPr/>
          <a:lstStyle/>
          <a:p>
            <a:fld id="{351ABB6D-C8A3-4255-8D52-A73482BB391F}" type="slidenum">
              <a:rPr lang="uk-UA" smtClean="0"/>
            </a:fld>
            <a:endParaRPr lang="uk-UA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14:reveal/>
      </p:transition>
    </mc:Choice>
    <mc:Fallback>
      <p:transition spd="slow" advClick="0" advTm="0">
        <p:fade/>
      </p:transition>
    </mc:Fallback>
  </mc:AlternateContent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split orient="vert"/>
      </p:transition>
    </mc:Choice>
    <mc:Fallback>
      <p:transition spd="slow" advClick="0" advTm="0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AD2B-1041-4EAF-A4D1-950416CF83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65C0-0195-4B6B-9A52-681063B706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341758" y="0"/>
            <a:ext cx="0" cy="2124635"/>
          </a:xfrm>
          <a:prstGeom prst="line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351088" y="4637314"/>
            <a:ext cx="0" cy="2220686"/>
          </a:xfrm>
          <a:prstGeom prst="line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 userDrawn="1"/>
        </p:nvSpPr>
        <p:spPr>
          <a:xfrm>
            <a:off x="264189" y="2351320"/>
            <a:ext cx="158613" cy="1586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" name="椭圆 9"/>
          <p:cNvSpPr/>
          <p:nvPr userDrawn="1"/>
        </p:nvSpPr>
        <p:spPr>
          <a:xfrm>
            <a:off x="281112" y="4172709"/>
            <a:ext cx="158613" cy="1586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" name="椭圆 10"/>
          <p:cNvSpPr/>
          <p:nvPr userDrawn="1"/>
        </p:nvSpPr>
        <p:spPr>
          <a:xfrm>
            <a:off x="281112" y="3705360"/>
            <a:ext cx="158613" cy="1586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" name="椭圆 11"/>
          <p:cNvSpPr/>
          <p:nvPr userDrawn="1"/>
        </p:nvSpPr>
        <p:spPr>
          <a:xfrm>
            <a:off x="281112" y="2815925"/>
            <a:ext cx="158613" cy="15861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206464" y="3184767"/>
            <a:ext cx="304880" cy="30488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AD2B-1041-4EAF-A4D1-950416CF83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65C0-0195-4B6B-9A52-681063B706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AD2B-1041-4EAF-A4D1-950416CF83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65C0-0195-4B6B-9A52-681063B706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AD2B-1041-4EAF-A4D1-950416CF83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65C0-0195-4B6B-9A52-681063B706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AD2B-1041-4EAF-A4D1-950416CF83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65C0-0195-4B6B-9A52-681063B706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AD2B-1041-4EAF-A4D1-950416CF83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65C0-0195-4B6B-9A52-681063B706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AD2B-1041-4EAF-A4D1-950416CF83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65C0-0195-4B6B-9A52-681063B706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5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BAA4AD2B-1041-4EAF-A4D1-950416CF837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7AD265C0-0195-4B6B-9A52-681063B706D3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思源黑体 CN Medium" panose="020B0600000000000000" pitchFamily="34" charset="-122"/>
          <a:ea typeface="思源黑体 CN Medium" panose="020B0600000000000000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思源黑体 CN Medium" panose="020B0600000000000000" pitchFamily="34" charset="-122"/>
          <a:ea typeface="思源黑体 CN Medium" panose="020B0600000000000000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思源黑体 CN Medium" panose="020B0600000000000000" pitchFamily="34" charset="-122"/>
          <a:ea typeface="思源黑体 CN Medium" panose="020B0600000000000000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思源黑体 CN Medium" panose="020B0600000000000000" pitchFamily="34" charset="-122"/>
          <a:ea typeface="思源黑体 CN Medium" panose="020B06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黑体 CN Medium" panose="020B0600000000000000" pitchFamily="34" charset="-122"/>
          <a:ea typeface="思源黑体 CN Medium" panose="020B0600000000000000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黑体 CN Medium" panose="020B0600000000000000" pitchFamily="34" charset="-122"/>
          <a:ea typeface="思源黑体 CN Medium" panose="020B06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BAA4AD2B-1041-4EAF-A4D1-950416CF837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7AD265C0-0195-4B6B-9A52-681063B706D3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思源黑体 CN Medium" panose="020B0600000000000000" pitchFamily="34" charset="-122"/>
          <a:ea typeface="思源黑体 CN Medium" panose="020B0600000000000000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思源黑体 CN Medium" panose="020B0600000000000000" pitchFamily="34" charset="-122"/>
          <a:ea typeface="思源黑体 CN Medium" panose="020B0600000000000000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思源黑体 CN Medium" panose="020B0600000000000000" pitchFamily="34" charset="-122"/>
          <a:ea typeface="思源黑体 CN Medium" panose="020B0600000000000000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思源黑体 CN Medium" panose="020B0600000000000000" pitchFamily="34" charset="-122"/>
          <a:ea typeface="思源黑体 CN Medium" panose="020B06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黑体 CN Medium" panose="020B0600000000000000" pitchFamily="34" charset="-122"/>
          <a:ea typeface="思源黑体 CN Medium" panose="020B0600000000000000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黑体 CN Medium" panose="020B0600000000000000" pitchFamily="34" charset="-122"/>
          <a:ea typeface="思源黑体 CN Medium" panose="020B06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3.png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4.png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3.svg"/><Relationship Id="rId4" Type="http://schemas.openxmlformats.org/officeDocument/2006/relationships/image" Target="../media/image16.svg"/><Relationship Id="rId3" Type="http://schemas.openxmlformats.org/officeDocument/2006/relationships/image" Target="../media/image2.png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tags" Target="../tags/tag23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7.png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3.svg"/><Relationship Id="rId3" Type="http://schemas.openxmlformats.org/officeDocument/2006/relationships/image" Target="../media/image2.png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.png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2.png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0_7p7zUmwZ02iokY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660" y="82550"/>
            <a:ext cx="12030075" cy="6692265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 flipH="1">
            <a:off x="19793" y="-1"/>
            <a:ext cx="10374770" cy="6858001"/>
            <a:chOff x="1821291" y="-1"/>
            <a:chExt cx="10370709" cy="6858001"/>
          </a:xfrm>
        </p:grpSpPr>
        <p:sp>
          <p:nvSpPr>
            <p:cNvPr id="532" name="Shape 532"/>
            <p:cNvSpPr/>
            <p:nvPr/>
          </p:nvSpPr>
          <p:spPr>
            <a:xfrm>
              <a:off x="1821291" y="0"/>
              <a:ext cx="10370709" cy="6858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cubicBezTo>
                    <a:pt x="1344" y="2498"/>
                    <a:pt x="2978" y="4578"/>
                    <a:pt x="4815" y="6132"/>
                  </a:cubicBezTo>
                  <a:cubicBezTo>
                    <a:pt x="6613" y="7654"/>
                    <a:pt x="8570" y="8643"/>
                    <a:pt x="10528" y="9588"/>
                  </a:cubicBezTo>
                  <a:cubicBezTo>
                    <a:pt x="12488" y="10533"/>
                    <a:pt x="14507" y="11513"/>
                    <a:pt x="16308" y="12931"/>
                  </a:cubicBezTo>
                  <a:cubicBezTo>
                    <a:pt x="18109" y="14349"/>
                    <a:pt x="19693" y="16204"/>
                    <a:pt x="20781" y="18902"/>
                  </a:cubicBezTo>
                  <a:cubicBezTo>
                    <a:pt x="21122" y="19748"/>
                    <a:pt x="21397" y="20653"/>
                    <a:pt x="21600" y="2160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endParaRPr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字魂36号-正文宋楷" panose="02000000000000000000" pitchFamily="2" charset="-122"/>
              </a:endParaRPr>
            </a:p>
          </p:txBody>
        </p:sp>
        <p:sp>
          <p:nvSpPr>
            <p:cNvPr id="533" name="Shape 533"/>
            <p:cNvSpPr/>
            <p:nvPr/>
          </p:nvSpPr>
          <p:spPr>
            <a:xfrm>
              <a:off x="2708901" y="-1"/>
              <a:ext cx="9483099" cy="6858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cubicBezTo>
                    <a:pt x="1344" y="2498"/>
                    <a:pt x="2978" y="4578"/>
                    <a:pt x="4815" y="6132"/>
                  </a:cubicBezTo>
                  <a:cubicBezTo>
                    <a:pt x="6613" y="7654"/>
                    <a:pt x="8570" y="8643"/>
                    <a:pt x="10528" y="9588"/>
                  </a:cubicBezTo>
                  <a:cubicBezTo>
                    <a:pt x="12488" y="10533"/>
                    <a:pt x="14507" y="11513"/>
                    <a:pt x="16308" y="12931"/>
                  </a:cubicBezTo>
                  <a:cubicBezTo>
                    <a:pt x="18109" y="14349"/>
                    <a:pt x="19693" y="16204"/>
                    <a:pt x="20781" y="18902"/>
                  </a:cubicBezTo>
                  <a:cubicBezTo>
                    <a:pt x="21122" y="19748"/>
                    <a:pt x="21397" y="20653"/>
                    <a:pt x="21600" y="21600"/>
                  </a:cubicBezTo>
                  <a:close/>
                </a:path>
              </a:pathLst>
            </a:custGeom>
            <a:solidFill>
              <a:srgbClr val="2866AB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endParaRPr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字魂36号-正文宋楷" panose="02000000000000000000" pitchFamily="2" charset="-122"/>
              </a:endParaRPr>
            </a:p>
          </p:txBody>
        </p:sp>
        <p:sp>
          <p:nvSpPr>
            <p:cNvPr id="535" name="Shape 535"/>
            <p:cNvSpPr/>
            <p:nvPr/>
          </p:nvSpPr>
          <p:spPr>
            <a:xfrm>
              <a:off x="3986874" y="256539"/>
              <a:ext cx="8048014" cy="1649095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45719" rIns="45719">
              <a:noAutofit/>
            </a:bodyPr>
            <a:lstStyle>
              <a:lvl1pPr algn="r" defTabSz="457200">
                <a:defRPr sz="4400" cap="all">
                  <a:solidFill>
                    <a:srgbClr val="C1B397"/>
                  </a:solidFill>
                  <a:latin typeface="Futura LT Light"/>
                  <a:ea typeface="Futura LT Light"/>
                  <a:cs typeface="Futura LT Light"/>
                  <a:sym typeface="Futura LT Light"/>
                </a:defRPr>
              </a:lvl1pPr>
            </a:lstStyle>
            <a:p>
              <a:pPr algn="l"/>
              <a:r>
                <a:rPr lang="en-US" altLang="en-US" sz="4000" cap="none" dirty="0">
                  <a:solidFill>
                    <a:schemeClr val="bg1"/>
                  </a:solidFill>
                  <a:latin typeface="HYWenHei-85W" panose="00020600040101010101" charset="-128"/>
                  <a:ea typeface="HYWenHei-85W" panose="00020600040101010101" charset="-128"/>
                  <a:sym typeface="字魂36号-正文宋楷" panose="02000000000000000000" pitchFamily="2" charset="-122"/>
                </a:rPr>
                <a:t>Exploratory Data Analysis</a:t>
              </a:r>
              <a:endParaRPr lang="en-US" altLang="en-US" sz="4000" cap="none" dirty="0">
                <a:solidFill>
                  <a:schemeClr val="bg1"/>
                </a:solidFill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endParaRPr>
            </a:p>
            <a:p>
              <a:pPr algn="l"/>
              <a:r>
                <a:rPr lang="en-US" altLang="en-US" sz="4000" i="1" cap="none" dirty="0">
                  <a:solidFill>
                    <a:schemeClr val="bg1"/>
                  </a:solidFill>
                  <a:latin typeface="HYWenHei-85W" panose="00020600040101010101" charset="-128"/>
                  <a:ea typeface="HYWenHei-85W" panose="00020600040101010101" charset="-128"/>
                  <a:sym typeface="字魂36号-正文宋楷" panose="02000000000000000000" pitchFamily="2" charset="-122"/>
                </a:rPr>
                <a:t>Pima Indians Diabetes Dataset</a:t>
              </a:r>
              <a:r>
                <a:rPr lang="en-US" altLang="en-US" sz="4000" cap="none" dirty="0">
                  <a:solidFill>
                    <a:schemeClr val="bg1"/>
                  </a:solidFill>
                  <a:latin typeface="HYWenHei-85W" panose="00020600040101010101" charset="-128"/>
                  <a:ea typeface="HYWenHei-85W" panose="00020600040101010101" charset="-128"/>
                  <a:sym typeface="字魂36号-正文宋楷" panose="02000000000000000000" pitchFamily="2" charset="-122"/>
                </a:rPr>
                <a:t> </a:t>
              </a:r>
              <a:endParaRPr lang="en-US" altLang="en-US" sz="4000" cap="none" dirty="0">
                <a:solidFill>
                  <a:schemeClr val="bg1"/>
                </a:solidFill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endParaRPr>
            </a:p>
          </p:txBody>
        </p:sp>
        <p:sp>
          <p:nvSpPr>
            <p:cNvPr id="9" name="副标题 2"/>
            <p:cNvSpPr txBox="1"/>
            <p:nvPr/>
          </p:nvSpPr>
          <p:spPr>
            <a:xfrm>
              <a:off x="7409866" y="1832056"/>
              <a:ext cx="4625009" cy="53451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字魂36号-正文宋楷" panose="02000000000000000000" pitchFamily="2" charset="-122"/>
                </a:rPr>
                <a:t>Machine Learning - Group </a:t>
              </a:r>
              <a:endParaRPr lang="en-US" altLang="zh-CN" sz="20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字魂36号-正文宋楷" panose="02000000000000000000" pitchFamily="2" charset="-122"/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9273091" y="1675420"/>
              <a:ext cx="2653672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:push dir="u"/>
      </p:transition>
    </mc:Choice>
    <mc:Fallback>
      <p:transition spd="slow" advTm="0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>
            <p:custDataLst>
              <p:tags r:id="rId1"/>
            </p:custDataLst>
          </p:nvPr>
        </p:nvSpPr>
        <p:spPr>
          <a:xfrm>
            <a:off x="3378835" y="320040"/>
            <a:ext cx="6268085" cy="8743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en-US" sz="40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Feature Relationships</a:t>
            </a:r>
            <a:endParaRPr lang="en-US" altLang="en-US" sz="40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</p:txBody>
      </p:sp>
      <p:sp>
        <p:nvSpPr>
          <p:cNvPr id="42" name="矩形 41"/>
          <p:cNvSpPr/>
          <p:nvPr>
            <p:custDataLst>
              <p:tags r:id="rId2"/>
            </p:custDataLst>
          </p:nvPr>
        </p:nvSpPr>
        <p:spPr>
          <a:xfrm>
            <a:off x="132080" y="2054860"/>
            <a:ext cx="6777990" cy="310515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Pregnancies ↔ Age: Older → more pregnancies.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BMI ↔ Skin Thickness: Both proxies for body fat.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Glucose ↔ Insulin: Both reflect metabolic dysfunction.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WHO Link: Mirrors Metabolic Syndrome (glucose + obesity + BP).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ADAP Link: Captures these nonlinear associations in prediction.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30926" y="0"/>
            <a:ext cx="2730583" cy="1804989"/>
            <a:chOff x="19793" y="-1"/>
            <a:chExt cx="10374770" cy="6858001"/>
          </a:xfrm>
        </p:grpSpPr>
        <p:sp>
          <p:nvSpPr>
            <p:cNvPr id="14" name="Shape 532"/>
            <p:cNvSpPr/>
            <p:nvPr/>
          </p:nvSpPr>
          <p:spPr>
            <a:xfrm flipH="1">
              <a:off x="19793" y="0"/>
              <a:ext cx="10374770" cy="6858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cubicBezTo>
                    <a:pt x="1344" y="2498"/>
                    <a:pt x="2978" y="4578"/>
                    <a:pt x="4815" y="6132"/>
                  </a:cubicBezTo>
                  <a:cubicBezTo>
                    <a:pt x="6613" y="7654"/>
                    <a:pt x="8570" y="8643"/>
                    <a:pt x="10528" y="9588"/>
                  </a:cubicBezTo>
                  <a:cubicBezTo>
                    <a:pt x="12488" y="10533"/>
                    <a:pt x="14507" y="11513"/>
                    <a:pt x="16308" y="12931"/>
                  </a:cubicBezTo>
                  <a:cubicBezTo>
                    <a:pt x="18109" y="14349"/>
                    <a:pt x="19693" y="16204"/>
                    <a:pt x="20781" y="18902"/>
                  </a:cubicBezTo>
                  <a:cubicBezTo>
                    <a:pt x="21122" y="19748"/>
                    <a:pt x="21397" y="20653"/>
                    <a:pt x="21600" y="21600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endParaRPr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endParaRPr>
            </a:p>
          </p:txBody>
        </p:sp>
        <p:sp>
          <p:nvSpPr>
            <p:cNvPr id="15" name="Shape 533"/>
            <p:cNvSpPr/>
            <p:nvPr/>
          </p:nvSpPr>
          <p:spPr>
            <a:xfrm flipH="1">
              <a:off x="19793" y="-1"/>
              <a:ext cx="9486813" cy="6858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cubicBezTo>
                    <a:pt x="1344" y="2498"/>
                    <a:pt x="2978" y="4578"/>
                    <a:pt x="4815" y="6132"/>
                  </a:cubicBezTo>
                  <a:cubicBezTo>
                    <a:pt x="6613" y="7654"/>
                    <a:pt x="8570" y="8643"/>
                    <a:pt x="10528" y="9588"/>
                  </a:cubicBezTo>
                  <a:cubicBezTo>
                    <a:pt x="12488" y="10533"/>
                    <a:pt x="14507" y="11513"/>
                    <a:pt x="16308" y="12931"/>
                  </a:cubicBezTo>
                  <a:cubicBezTo>
                    <a:pt x="18109" y="14349"/>
                    <a:pt x="19693" y="16204"/>
                    <a:pt x="20781" y="18902"/>
                  </a:cubicBezTo>
                  <a:cubicBezTo>
                    <a:pt x="21122" y="19748"/>
                    <a:pt x="21397" y="20653"/>
                    <a:pt x="21600" y="21600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endParaRPr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735" y="1353185"/>
            <a:ext cx="5353050" cy="3933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push dir="u"/>
      </p:transition>
    </mc:Choice>
    <mc:Fallback>
      <p:transition spd="slow" advClick="0" advTm="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>
            <p:custDataLst>
              <p:tags r:id="rId1"/>
            </p:custDataLst>
          </p:nvPr>
        </p:nvSpPr>
        <p:spPr>
          <a:xfrm>
            <a:off x="4241800" y="588010"/>
            <a:ext cx="5086985" cy="8743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en-US" sz="40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Key Questions</a:t>
            </a:r>
            <a:endParaRPr lang="en-US" altLang="en-US" sz="40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</p:txBody>
      </p:sp>
      <p:sp>
        <p:nvSpPr>
          <p:cNvPr id="42" name="矩形 41"/>
          <p:cNvSpPr/>
          <p:nvPr>
            <p:custDataLst>
              <p:tags r:id="rId2"/>
            </p:custDataLst>
          </p:nvPr>
        </p:nvSpPr>
        <p:spPr>
          <a:xfrm>
            <a:off x="211455" y="2054860"/>
            <a:ext cx="5885180" cy="274764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At what glucose threshold does diabetes prevalence surge? (WHO: ≥200 mg/dl OGTT).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Do obese patients (BMI ≥ 30) show higher prevalence?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How does age progression shift diabetes risk?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Which combination of factors best predicts outcome?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30926" y="0"/>
            <a:ext cx="2730583" cy="1804989"/>
            <a:chOff x="19793" y="-1"/>
            <a:chExt cx="10374770" cy="6858001"/>
          </a:xfrm>
        </p:grpSpPr>
        <p:sp>
          <p:nvSpPr>
            <p:cNvPr id="14" name="Shape 532"/>
            <p:cNvSpPr/>
            <p:nvPr/>
          </p:nvSpPr>
          <p:spPr>
            <a:xfrm flipH="1">
              <a:off x="19793" y="0"/>
              <a:ext cx="10374770" cy="6858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cubicBezTo>
                    <a:pt x="1344" y="2498"/>
                    <a:pt x="2978" y="4578"/>
                    <a:pt x="4815" y="6132"/>
                  </a:cubicBezTo>
                  <a:cubicBezTo>
                    <a:pt x="6613" y="7654"/>
                    <a:pt x="8570" y="8643"/>
                    <a:pt x="10528" y="9588"/>
                  </a:cubicBezTo>
                  <a:cubicBezTo>
                    <a:pt x="12488" y="10533"/>
                    <a:pt x="14507" y="11513"/>
                    <a:pt x="16308" y="12931"/>
                  </a:cubicBezTo>
                  <a:cubicBezTo>
                    <a:pt x="18109" y="14349"/>
                    <a:pt x="19693" y="16204"/>
                    <a:pt x="20781" y="18902"/>
                  </a:cubicBezTo>
                  <a:cubicBezTo>
                    <a:pt x="21122" y="19748"/>
                    <a:pt x="21397" y="20653"/>
                    <a:pt x="21600" y="21600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endParaRPr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endParaRPr>
            </a:p>
          </p:txBody>
        </p:sp>
        <p:sp>
          <p:nvSpPr>
            <p:cNvPr id="15" name="Shape 533"/>
            <p:cNvSpPr/>
            <p:nvPr/>
          </p:nvSpPr>
          <p:spPr>
            <a:xfrm flipH="1">
              <a:off x="19793" y="-1"/>
              <a:ext cx="9486813" cy="6858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cubicBezTo>
                    <a:pt x="1344" y="2498"/>
                    <a:pt x="2978" y="4578"/>
                    <a:pt x="4815" y="6132"/>
                  </a:cubicBezTo>
                  <a:cubicBezTo>
                    <a:pt x="6613" y="7654"/>
                    <a:pt x="8570" y="8643"/>
                    <a:pt x="10528" y="9588"/>
                  </a:cubicBezTo>
                  <a:cubicBezTo>
                    <a:pt x="12488" y="10533"/>
                    <a:pt x="14507" y="11513"/>
                    <a:pt x="16308" y="12931"/>
                  </a:cubicBezTo>
                  <a:cubicBezTo>
                    <a:pt x="18109" y="14349"/>
                    <a:pt x="19693" y="16204"/>
                    <a:pt x="20781" y="18902"/>
                  </a:cubicBezTo>
                  <a:cubicBezTo>
                    <a:pt x="21122" y="19748"/>
                    <a:pt x="21397" y="20653"/>
                    <a:pt x="21600" y="21600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endParaRPr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440" y="1699260"/>
            <a:ext cx="5105400" cy="3724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push dir="u"/>
      </p:transition>
    </mc:Choice>
    <mc:Fallback>
      <p:transition spd="slow" advClick="0" advTm="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>
            <p:custDataLst>
              <p:tags r:id="rId1"/>
            </p:custDataLst>
          </p:nvPr>
        </p:nvSpPr>
        <p:spPr>
          <a:xfrm>
            <a:off x="3318510" y="554355"/>
            <a:ext cx="6108700" cy="8743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en-US" sz="40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Correlation Heatmap</a:t>
            </a:r>
            <a:endParaRPr lang="en-US" altLang="en-US" sz="40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</p:txBody>
      </p:sp>
      <p:sp>
        <p:nvSpPr>
          <p:cNvPr id="42" name="矩形 41"/>
          <p:cNvSpPr/>
          <p:nvPr>
            <p:custDataLst>
              <p:tags r:id="rId2"/>
            </p:custDataLst>
          </p:nvPr>
        </p:nvSpPr>
        <p:spPr>
          <a:xfrm>
            <a:off x="211455" y="2054860"/>
            <a:ext cx="11299190" cy="384937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Glucose = strongest correlation with Outcome.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BMI, Age, DPF = moderate correlation.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Insulin, SkinThickness = weak (many missing values).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WHO validation: Confirms glucose &amp; obesity as main predictors.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ADAP validation: Input variables align with model’s best predictors.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30926" y="0"/>
            <a:ext cx="2730583" cy="1804989"/>
            <a:chOff x="19793" y="-1"/>
            <a:chExt cx="10374770" cy="6858001"/>
          </a:xfrm>
        </p:grpSpPr>
        <p:sp>
          <p:nvSpPr>
            <p:cNvPr id="14" name="Shape 532"/>
            <p:cNvSpPr/>
            <p:nvPr/>
          </p:nvSpPr>
          <p:spPr>
            <a:xfrm flipH="1">
              <a:off x="19793" y="0"/>
              <a:ext cx="10374770" cy="6858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cubicBezTo>
                    <a:pt x="1344" y="2498"/>
                    <a:pt x="2978" y="4578"/>
                    <a:pt x="4815" y="6132"/>
                  </a:cubicBezTo>
                  <a:cubicBezTo>
                    <a:pt x="6613" y="7654"/>
                    <a:pt x="8570" y="8643"/>
                    <a:pt x="10528" y="9588"/>
                  </a:cubicBezTo>
                  <a:cubicBezTo>
                    <a:pt x="12488" y="10533"/>
                    <a:pt x="14507" y="11513"/>
                    <a:pt x="16308" y="12931"/>
                  </a:cubicBezTo>
                  <a:cubicBezTo>
                    <a:pt x="18109" y="14349"/>
                    <a:pt x="19693" y="16204"/>
                    <a:pt x="20781" y="18902"/>
                  </a:cubicBezTo>
                  <a:cubicBezTo>
                    <a:pt x="21122" y="19748"/>
                    <a:pt x="21397" y="20653"/>
                    <a:pt x="21600" y="21600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endParaRPr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endParaRPr>
            </a:p>
          </p:txBody>
        </p:sp>
        <p:sp>
          <p:nvSpPr>
            <p:cNvPr id="15" name="Shape 533"/>
            <p:cNvSpPr/>
            <p:nvPr/>
          </p:nvSpPr>
          <p:spPr>
            <a:xfrm flipH="1">
              <a:off x="19793" y="-1"/>
              <a:ext cx="9486813" cy="6858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cubicBezTo>
                    <a:pt x="1344" y="2498"/>
                    <a:pt x="2978" y="4578"/>
                    <a:pt x="4815" y="6132"/>
                  </a:cubicBezTo>
                  <a:cubicBezTo>
                    <a:pt x="6613" y="7654"/>
                    <a:pt x="8570" y="8643"/>
                    <a:pt x="10528" y="9588"/>
                  </a:cubicBezTo>
                  <a:cubicBezTo>
                    <a:pt x="12488" y="10533"/>
                    <a:pt x="14507" y="11513"/>
                    <a:pt x="16308" y="12931"/>
                  </a:cubicBezTo>
                  <a:cubicBezTo>
                    <a:pt x="18109" y="14349"/>
                    <a:pt x="19693" y="16204"/>
                    <a:pt x="20781" y="18902"/>
                  </a:cubicBezTo>
                  <a:cubicBezTo>
                    <a:pt x="21122" y="19748"/>
                    <a:pt x="21397" y="20653"/>
                    <a:pt x="21600" y="21600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endParaRPr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push dir="u"/>
      </p:transition>
    </mc:Choice>
    <mc:Fallback>
      <p:transition spd="slow" advClick="0" advTm="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组合 4"/>
          <p:cNvGrpSpPr/>
          <p:nvPr/>
        </p:nvGrpSpPr>
        <p:grpSpPr>
          <a:xfrm>
            <a:off x="-30926" y="0"/>
            <a:ext cx="2730583" cy="1804989"/>
            <a:chOff x="19793" y="-1"/>
            <a:chExt cx="10374770" cy="6858001"/>
          </a:xfrm>
        </p:grpSpPr>
        <p:sp>
          <p:nvSpPr>
            <p:cNvPr id="14" name="Shape 532"/>
            <p:cNvSpPr/>
            <p:nvPr/>
          </p:nvSpPr>
          <p:spPr>
            <a:xfrm flipH="1">
              <a:off x="19793" y="0"/>
              <a:ext cx="10374770" cy="6858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cubicBezTo>
                    <a:pt x="1344" y="2498"/>
                    <a:pt x="2978" y="4578"/>
                    <a:pt x="4815" y="6132"/>
                  </a:cubicBezTo>
                  <a:cubicBezTo>
                    <a:pt x="6613" y="7654"/>
                    <a:pt x="8570" y="8643"/>
                    <a:pt x="10528" y="9588"/>
                  </a:cubicBezTo>
                  <a:cubicBezTo>
                    <a:pt x="12488" y="10533"/>
                    <a:pt x="14507" y="11513"/>
                    <a:pt x="16308" y="12931"/>
                  </a:cubicBezTo>
                  <a:cubicBezTo>
                    <a:pt x="18109" y="14349"/>
                    <a:pt x="19693" y="16204"/>
                    <a:pt x="20781" y="18902"/>
                  </a:cubicBezTo>
                  <a:cubicBezTo>
                    <a:pt x="21122" y="19748"/>
                    <a:pt x="21397" y="20653"/>
                    <a:pt x="21600" y="21600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45719" rIns="45719" anchor="ctr"/>
            <a:p>
              <a:endParaRPr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endParaRPr>
            </a:p>
          </p:txBody>
        </p:sp>
        <p:sp>
          <p:nvSpPr>
            <p:cNvPr id="15" name="Shape 533"/>
            <p:cNvSpPr/>
            <p:nvPr/>
          </p:nvSpPr>
          <p:spPr>
            <a:xfrm flipH="1">
              <a:off x="19793" y="-1"/>
              <a:ext cx="9486813" cy="6858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cubicBezTo>
                    <a:pt x="1344" y="2498"/>
                    <a:pt x="2978" y="4578"/>
                    <a:pt x="4815" y="6132"/>
                  </a:cubicBezTo>
                  <a:cubicBezTo>
                    <a:pt x="6613" y="7654"/>
                    <a:pt x="8570" y="8643"/>
                    <a:pt x="10528" y="9588"/>
                  </a:cubicBezTo>
                  <a:cubicBezTo>
                    <a:pt x="12488" y="10533"/>
                    <a:pt x="14507" y="11513"/>
                    <a:pt x="16308" y="12931"/>
                  </a:cubicBezTo>
                  <a:cubicBezTo>
                    <a:pt x="18109" y="14349"/>
                    <a:pt x="19693" y="16204"/>
                    <a:pt x="20781" y="18902"/>
                  </a:cubicBezTo>
                  <a:cubicBezTo>
                    <a:pt x="21122" y="19748"/>
                    <a:pt x="21397" y="20653"/>
                    <a:pt x="21600" y="21600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45719" rIns="45719" anchor="ctr"/>
            <a:p>
              <a:endParaRPr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9385" y="252095"/>
            <a:ext cx="7070090" cy="646811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>
            <p:custDataLst>
              <p:tags r:id="rId1"/>
            </p:custDataLst>
          </p:nvPr>
        </p:nvSpPr>
        <p:spPr>
          <a:xfrm>
            <a:off x="767080" y="960755"/>
            <a:ext cx="11162665" cy="84455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en-US" sz="36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Integrated Insights (WHO – ADAP –  -cell)</a:t>
            </a:r>
            <a:endParaRPr lang="en-US" altLang="en-US" sz="36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</p:txBody>
      </p:sp>
      <p:sp>
        <p:nvSpPr>
          <p:cNvPr id="42" name="矩形 41"/>
          <p:cNvSpPr/>
          <p:nvPr>
            <p:custDataLst>
              <p:tags r:id="rId2"/>
            </p:custDataLst>
          </p:nvPr>
        </p:nvSpPr>
        <p:spPr>
          <a:xfrm>
            <a:off x="211455" y="2054860"/>
            <a:ext cx="10342880" cy="455485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WHO (1999): Defines thresholds &amp; clinical risk factors (glucose, BMI, BP, age).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ADAP (1988): Proved AI can use these variables to forecast diabetes (76% accuracy).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   -cell Research: Aims at regenerating insulin-producing cells → long-term treatment.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EDA Findings: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Glucose, BMI, Age strongly separate diabetic vs non-diabetic groups.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Pima dataset mirrors WHO criteria → valid for both clinical and AI studies.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Dataset highlights current gaps (missing insulin data) relevant for   -cell research.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30926" y="0"/>
            <a:ext cx="2730583" cy="1804989"/>
            <a:chOff x="19793" y="-1"/>
            <a:chExt cx="10374770" cy="6858001"/>
          </a:xfrm>
        </p:grpSpPr>
        <p:sp>
          <p:nvSpPr>
            <p:cNvPr id="14" name="Shape 532"/>
            <p:cNvSpPr/>
            <p:nvPr/>
          </p:nvSpPr>
          <p:spPr>
            <a:xfrm flipH="1">
              <a:off x="19793" y="0"/>
              <a:ext cx="10374770" cy="6858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cubicBezTo>
                    <a:pt x="1344" y="2498"/>
                    <a:pt x="2978" y="4578"/>
                    <a:pt x="4815" y="6132"/>
                  </a:cubicBezTo>
                  <a:cubicBezTo>
                    <a:pt x="6613" y="7654"/>
                    <a:pt x="8570" y="8643"/>
                    <a:pt x="10528" y="9588"/>
                  </a:cubicBezTo>
                  <a:cubicBezTo>
                    <a:pt x="12488" y="10533"/>
                    <a:pt x="14507" y="11513"/>
                    <a:pt x="16308" y="12931"/>
                  </a:cubicBezTo>
                  <a:cubicBezTo>
                    <a:pt x="18109" y="14349"/>
                    <a:pt x="19693" y="16204"/>
                    <a:pt x="20781" y="18902"/>
                  </a:cubicBezTo>
                  <a:cubicBezTo>
                    <a:pt x="21122" y="19748"/>
                    <a:pt x="21397" y="20653"/>
                    <a:pt x="21600" y="21600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endParaRPr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endParaRPr>
            </a:p>
          </p:txBody>
        </p:sp>
        <p:sp>
          <p:nvSpPr>
            <p:cNvPr id="15" name="Shape 533"/>
            <p:cNvSpPr/>
            <p:nvPr/>
          </p:nvSpPr>
          <p:spPr>
            <a:xfrm flipH="1">
              <a:off x="19793" y="-1"/>
              <a:ext cx="9486813" cy="6858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cubicBezTo>
                    <a:pt x="1344" y="2498"/>
                    <a:pt x="2978" y="4578"/>
                    <a:pt x="4815" y="6132"/>
                  </a:cubicBezTo>
                  <a:cubicBezTo>
                    <a:pt x="6613" y="7654"/>
                    <a:pt x="8570" y="8643"/>
                    <a:pt x="10528" y="9588"/>
                  </a:cubicBezTo>
                  <a:cubicBezTo>
                    <a:pt x="12488" y="10533"/>
                    <a:pt x="14507" y="11513"/>
                    <a:pt x="16308" y="12931"/>
                  </a:cubicBezTo>
                  <a:cubicBezTo>
                    <a:pt x="18109" y="14349"/>
                    <a:pt x="19693" y="16204"/>
                    <a:pt x="20781" y="18902"/>
                  </a:cubicBezTo>
                  <a:cubicBezTo>
                    <a:pt x="21122" y="19748"/>
                    <a:pt x="21397" y="20653"/>
                    <a:pt x="21600" y="21600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endParaRPr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endParaRPr>
            </a:p>
          </p:txBody>
        </p:sp>
      </p:grpSp>
      <p:pic>
        <p:nvPicPr>
          <p:cNvPr id="2" name="2384804F-3998-4D57-9195-F3826E402611-1" descr="wpp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37000" y="0"/>
            <a:ext cx="124732" cy="198133"/>
          </a:xfrm>
          <a:prstGeom prst="rect">
            <a:avLst/>
          </a:prstGeom>
        </p:spPr>
      </p:pic>
      <p:pic>
        <p:nvPicPr>
          <p:cNvPr id="3" name="2384804F-3998-4D57-9195-F3826E402611-2" descr="wpp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36735" y="1287145"/>
            <a:ext cx="288290" cy="459105"/>
          </a:xfrm>
          <a:prstGeom prst="rect">
            <a:avLst/>
          </a:prstGeom>
        </p:spPr>
      </p:pic>
      <p:pic>
        <p:nvPicPr>
          <p:cNvPr id="4" name="2384804F-3998-4D57-9195-F3826E402611-3" descr="wpp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90080" y="5984875"/>
            <a:ext cx="156845" cy="250190"/>
          </a:xfrm>
          <a:prstGeom prst="rect">
            <a:avLst/>
          </a:prstGeom>
        </p:spPr>
      </p:pic>
      <p:pic>
        <p:nvPicPr>
          <p:cNvPr id="6" name="2384804F-3998-4D57-9195-F3826E402611-5" descr="wpp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9895" y="3429000"/>
            <a:ext cx="160020" cy="2565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push dir="u"/>
      </p:transition>
    </mc:Choice>
    <mc:Fallback>
      <p:transition spd="slow" advClick="0" advTm="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组合 4"/>
          <p:cNvGrpSpPr/>
          <p:nvPr/>
        </p:nvGrpSpPr>
        <p:grpSpPr>
          <a:xfrm>
            <a:off x="-30926" y="0"/>
            <a:ext cx="2730583" cy="1804989"/>
            <a:chOff x="19793" y="-1"/>
            <a:chExt cx="10374770" cy="6858001"/>
          </a:xfrm>
        </p:grpSpPr>
        <p:sp>
          <p:nvSpPr>
            <p:cNvPr id="14" name="Shape 532"/>
            <p:cNvSpPr/>
            <p:nvPr/>
          </p:nvSpPr>
          <p:spPr>
            <a:xfrm flipH="1">
              <a:off x="19793" y="0"/>
              <a:ext cx="10374770" cy="6858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cubicBezTo>
                    <a:pt x="1344" y="2498"/>
                    <a:pt x="2978" y="4578"/>
                    <a:pt x="4815" y="6132"/>
                  </a:cubicBezTo>
                  <a:cubicBezTo>
                    <a:pt x="6613" y="7654"/>
                    <a:pt x="8570" y="8643"/>
                    <a:pt x="10528" y="9588"/>
                  </a:cubicBezTo>
                  <a:cubicBezTo>
                    <a:pt x="12488" y="10533"/>
                    <a:pt x="14507" y="11513"/>
                    <a:pt x="16308" y="12931"/>
                  </a:cubicBezTo>
                  <a:cubicBezTo>
                    <a:pt x="18109" y="14349"/>
                    <a:pt x="19693" y="16204"/>
                    <a:pt x="20781" y="18902"/>
                  </a:cubicBezTo>
                  <a:cubicBezTo>
                    <a:pt x="21122" y="19748"/>
                    <a:pt x="21397" y="20653"/>
                    <a:pt x="21600" y="21600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45719" rIns="45719" anchor="ctr"/>
            <a:p>
              <a:endParaRPr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endParaRPr>
            </a:p>
          </p:txBody>
        </p:sp>
        <p:sp>
          <p:nvSpPr>
            <p:cNvPr id="15" name="Shape 533"/>
            <p:cNvSpPr/>
            <p:nvPr/>
          </p:nvSpPr>
          <p:spPr>
            <a:xfrm flipH="1">
              <a:off x="19793" y="-1"/>
              <a:ext cx="9486813" cy="6858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cubicBezTo>
                    <a:pt x="1344" y="2498"/>
                    <a:pt x="2978" y="4578"/>
                    <a:pt x="4815" y="6132"/>
                  </a:cubicBezTo>
                  <a:cubicBezTo>
                    <a:pt x="6613" y="7654"/>
                    <a:pt x="8570" y="8643"/>
                    <a:pt x="10528" y="9588"/>
                  </a:cubicBezTo>
                  <a:cubicBezTo>
                    <a:pt x="12488" y="10533"/>
                    <a:pt x="14507" y="11513"/>
                    <a:pt x="16308" y="12931"/>
                  </a:cubicBezTo>
                  <a:cubicBezTo>
                    <a:pt x="18109" y="14349"/>
                    <a:pt x="19693" y="16204"/>
                    <a:pt x="20781" y="18902"/>
                  </a:cubicBezTo>
                  <a:cubicBezTo>
                    <a:pt x="21122" y="19748"/>
                    <a:pt x="21397" y="20653"/>
                    <a:pt x="21600" y="21600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45719" rIns="45719" anchor="ctr"/>
            <a:p>
              <a:endParaRPr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endParaRPr>
            </a:p>
          </p:txBody>
        </p:sp>
      </p:grpSp>
      <p:graphicFrame>
        <p:nvGraphicFramePr>
          <p:cNvPr id="2" name="Table 1"/>
          <p:cNvGraphicFramePr/>
          <p:nvPr>
            <p:custDataLst>
              <p:tags r:id="rId1"/>
            </p:custDataLst>
          </p:nvPr>
        </p:nvGraphicFramePr>
        <p:xfrm>
          <a:off x="565785" y="1805305"/>
          <a:ext cx="10922000" cy="3806825"/>
        </p:xfrm>
        <a:graphic>
          <a:graphicData uri="http://schemas.openxmlformats.org/drawingml/2006/table">
            <a:tbl>
              <a:tblPr/>
              <a:tblGrid>
                <a:gridCol w="2176145"/>
                <a:gridCol w="2192655"/>
                <a:gridCol w="2184400"/>
                <a:gridCol w="2184400"/>
                <a:gridCol w="2184400"/>
              </a:tblGrid>
              <a:tr h="761365">
                <a:tc>
                  <a:txBody>
                    <a:bodyPr/>
                    <a:p>
                      <a:pPr algn="ctr"/>
                      <a:r>
                        <a:rPr lang="en-US" altLang="zh-CN" sz="1100">
                          <a:latin typeface="HYWenHei-85W" panose="00020600040101010101" charset="-128"/>
                          <a:ea typeface="HYWenHei-85W" panose="00020600040101010101" charset="-128"/>
                        </a:rPr>
                        <a:t>Dimension</a:t>
                      </a:r>
                      <a:endParaRPr lang="en-US" altLang="zh-CN" sz="1100">
                        <a:latin typeface="HYWenHei-85W" panose="00020600040101010101" charset="-128"/>
                        <a:ea typeface="HYWenHei-85W" panose="00020600040101010101" charset="-128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100">
                          <a:latin typeface="HYWenHei-85W" panose="00020600040101010101" charset="-128"/>
                          <a:ea typeface="HYWenHei-85W" panose="00020600040101010101" charset="-128"/>
                        </a:rPr>
                        <a:t>WHO (1999)</a:t>
                      </a:r>
                      <a:endParaRPr lang="en-US" altLang="zh-CN" sz="1100">
                        <a:latin typeface="HYWenHei-85W" panose="00020600040101010101" charset="-128"/>
                        <a:ea typeface="HYWenHei-85W" panose="00020600040101010101" charset="-128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100">
                          <a:latin typeface="HYWenHei-85W" panose="00020600040101010101" charset="-128"/>
                          <a:ea typeface="HYWenHei-85W" panose="00020600040101010101" charset="-128"/>
                        </a:rPr>
                        <a:t>ADAP (1988)</a:t>
                      </a:r>
                      <a:endParaRPr lang="en-US" altLang="zh-CN" sz="1100">
                        <a:latin typeface="HYWenHei-85W" panose="00020600040101010101" charset="-128"/>
                        <a:ea typeface="HYWenHei-85W" panose="00020600040101010101" charset="-128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100">
                          <a:latin typeface="HYWenHei-85W" panose="00020600040101010101" charset="-128"/>
                          <a:ea typeface="HYWenHei-85W" panose="00020600040101010101" charset="-128"/>
                        </a:rPr>
                        <a:t>-cell Research</a:t>
                      </a:r>
                      <a:endParaRPr lang="en-US" altLang="zh-CN" sz="1100">
                        <a:latin typeface="HYWenHei-85W" panose="00020600040101010101" charset="-128"/>
                        <a:ea typeface="HYWenHei-85W" panose="00020600040101010101" charset="-128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100">
                          <a:latin typeface="HYWenHei-85W" panose="00020600040101010101" charset="-128"/>
                          <a:ea typeface="HYWenHei-85W" panose="00020600040101010101" charset="-128"/>
                        </a:rPr>
                        <a:t>EDA Evidence</a:t>
                      </a:r>
                      <a:endParaRPr lang="en-US" altLang="zh-CN" sz="1100">
                        <a:latin typeface="HYWenHei-85W" panose="00020600040101010101" charset="-128"/>
                        <a:ea typeface="HYWenHei-85W" panose="00020600040101010101" charset="-128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1365">
                <a:tc>
                  <a:txBody>
                    <a:bodyPr/>
                    <a:p>
                      <a:pPr algn="ctr"/>
                      <a:r>
                        <a:rPr lang="en-US" altLang="zh-CN" sz="1100">
                          <a:latin typeface="HYWenHei-85W" panose="00020600040101010101" charset="-128"/>
                          <a:ea typeface="HYWenHei-85W" panose="00020600040101010101" charset="-128"/>
                        </a:rPr>
                        <a:t>Objective</a:t>
                      </a:r>
                      <a:endParaRPr lang="en-US" altLang="zh-CN" sz="1100">
                        <a:latin typeface="HYWenHei-85W" panose="00020600040101010101" charset="-128"/>
                        <a:ea typeface="HYWenHei-85W" panose="00020600040101010101" charset="-128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100">
                          <a:latin typeface="HYWenHei-85W" panose="00020600040101010101" charset="-128"/>
                          <a:ea typeface="HYWenHei-85W" panose="00020600040101010101" charset="-128"/>
                        </a:rPr>
                        <a:t>Define diagnostic thresholds</a:t>
                      </a:r>
                      <a:endParaRPr lang="en-US" altLang="zh-CN" sz="1100">
                        <a:latin typeface="HYWenHei-85W" panose="00020600040101010101" charset="-128"/>
                        <a:ea typeface="HYWenHei-85W" panose="00020600040101010101" charset="-128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100">
                          <a:latin typeface="HYWenHei-85W" panose="00020600040101010101" charset="-128"/>
                          <a:ea typeface="HYWenHei-85W" panose="00020600040101010101" charset="-128"/>
                        </a:rPr>
                        <a:t>Predict diabetes risk</a:t>
                      </a:r>
                      <a:endParaRPr lang="en-US" altLang="zh-CN" sz="1100">
                        <a:latin typeface="HYWenHei-85W" panose="00020600040101010101" charset="-128"/>
                        <a:ea typeface="HYWenHei-85W" panose="00020600040101010101" charset="-128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100">
                          <a:latin typeface="HYWenHei-85W" panose="00020600040101010101" charset="-128"/>
                          <a:ea typeface="HYWenHei-85W" panose="00020600040101010101" charset="-128"/>
                        </a:rPr>
                        <a:t>Regenerate insulin cells</a:t>
                      </a:r>
                      <a:endParaRPr lang="en-US" altLang="zh-CN" sz="1100">
                        <a:latin typeface="HYWenHei-85W" panose="00020600040101010101" charset="-128"/>
                        <a:ea typeface="HYWenHei-85W" panose="00020600040101010101" charset="-128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100">
                          <a:latin typeface="HYWenHei-85W" panose="00020600040101010101" charset="-128"/>
                          <a:ea typeface="HYWenHei-85W" panose="00020600040101010101" charset="-128"/>
                        </a:rPr>
                        <a:t>Confirm patterns in data</a:t>
                      </a:r>
                      <a:endParaRPr lang="en-US" altLang="zh-CN" sz="1100">
                        <a:latin typeface="HYWenHei-85W" panose="00020600040101010101" charset="-128"/>
                        <a:ea typeface="HYWenHei-85W" panose="00020600040101010101" charset="-128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noFill/>
                  </a:tcPr>
                </a:tc>
              </a:tr>
              <a:tr h="761365">
                <a:tc>
                  <a:txBody>
                    <a:bodyPr/>
                    <a:p>
                      <a:pPr algn="ctr"/>
                      <a:r>
                        <a:rPr lang="en-US" altLang="zh-CN" sz="1100">
                          <a:latin typeface="HYWenHei-85W" panose="00020600040101010101" charset="-128"/>
                          <a:ea typeface="HYWenHei-85W" panose="00020600040101010101" charset="-128"/>
                        </a:rPr>
                        <a:t>Key Variables</a:t>
                      </a:r>
                      <a:endParaRPr lang="en-US" altLang="zh-CN" sz="1100">
                        <a:latin typeface="HYWenHei-85W" panose="00020600040101010101" charset="-128"/>
                        <a:ea typeface="HYWenHei-85W" panose="00020600040101010101" charset="-128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100">
                          <a:latin typeface="HYWenHei-85W" panose="00020600040101010101" charset="-128"/>
                          <a:ea typeface="HYWenHei-85W" panose="00020600040101010101" charset="-128"/>
                        </a:rPr>
                        <a:t>Glucose, BMI, BP, Age</a:t>
                      </a:r>
                      <a:endParaRPr lang="en-US" altLang="zh-CN" sz="1100">
                        <a:latin typeface="HYWenHei-85W" panose="00020600040101010101" charset="-128"/>
                        <a:ea typeface="HYWenHei-85W" panose="00020600040101010101" charset="-128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100">
                          <a:latin typeface="HYWenHei-85W" panose="00020600040101010101" charset="-128"/>
                          <a:ea typeface="HYWenHei-85W" panose="00020600040101010101" charset="-128"/>
                        </a:rPr>
                        <a:t>8 predictors (Pima)</a:t>
                      </a:r>
                      <a:endParaRPr lang="en-US" altLang="zh-CN" sz="1100">
                        <a:latin typeface="HYWenHei-85W" panose="00020600040101010101" charset="-128"/>
                        <a:ea typeface="HYWenHei-85W" panose="00020600040101010101" charset="-128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100">
                          <a:latin typeface="HYWenHei-85W" panose="00020600040101010101" charset="-128"/>
                          <a:ea typeface="HYWenHei-85W" panose="00020600040101010101" charset="-128"/>
                        </a:rPr>
                        <a:t>Genes, PDX1, NGN3</a:t>
                      </a:r>
                      <a:endParaRPr lang="en-US" altLang="zh-CN" sz="1100">
                        <a:latin typeface="HYWenHei-85W" panose="00020600040101010101" charset="-128"/>
                        <a:ea typeface="HYWenHei-85W" panose="00020600040101010101" charset="-128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100">
                          <a:latin typeface="HYWenHei-85W" panose="00020600040101010101" charset="-128"/>
                          <a:ea typeface="HYWenHei-85W" panose="00020600040101010101" charset="-128"/>
                        </a:rPr>
                        <a:t>Glucose, BMI, Age strongest</a:t>
                      </a:r>
                      <a:endParaRPr lang="en-US" altLang="zh-CN" sz="1100">
                        <a:latin typeface="HYWenHei-85W" panose="00020600040101010101" charset="-128"/>
                        <a:ea typeface="HYWenHei-85W" panose="00020600040101010101" charset="-128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761365">
                <a:tc>
                  <a:txBody>
                    <a:bodyPr/>
                    <a:p>
                      <a:pPr algn="ctr"/>
                      <a:r>
                        <a:rPr lang="en-US" altLang="zh-CN" sz="1100">
                          <a:latin typeface="HYWenHei-85W" panose="00020600040101010101" charset="-128"/>
                          <a:ea typeface="HYWenHei-85W" panose="00020600040101010101" charset="-128"/>
                        </a:rPr>
                        <a:t>Strengths</a:t>
                      </a:r>
                      <a:endParaRPr lang="en-US" altLang="zh-CN" sz="1100">
                        <a:latin typeface="HYWenHei-85W" panose="00020600040101010101" charset="-128"/>
                        <a:ea typeface="HYWenHei-85W" panose="00020600040101010101" charset="-128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100">
                          <a:latin typeface="HYWenHei-85W" panose="00020600040101010101" charset="-128"/>
                          <a:ea typeface="HYWenHei-85W" panose="00020600040101010101" charset="-128"/>
                        </a:rPr>
                        <a:t>Clinical standard</a:t>
                      </a:r>
                      <a:endParaRPr lang="en-US" altLang="zh-CN" sz="1100">
                        <a:latin typeface="HYWenHei-85W" panose="00020600040101010101" charset="-128"/>
                        <a:ea typeface="HYWenHei-85W" panose="00020600040101010101" charset="-128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100">
                          <a:latin typeface="HYWenHei-85W" panose="00020600040101010101" charset="-128"/>
                          <a:ea typeface="HYWenHei-85W" panose="00020600040101010101" charset="-128"/>
                        </a:rPr>
                        <a:t>Early AI breakthrough</a:t>
                      </a:r>
                      <a:endParaRPr lang="en-US" altLang="zh-CN" sz="1100">
                        <a:latin typeface="HYWenHei-85W" panose="00020600040101010101" charset="-128"/>
                        <a:ea typeface="HYWenHei-85W" panose="00020600040101010101" charset="-128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100">
                          <a:latin typeface="HYWenHei-85W" panose="00020600040101010101" charset="-128"/>
                          <a:ea typeface="HYWenHei-85W" panose="00020600040101010101" charset="-128"/>
                        </a:rPr>
                        <a:t>Future therapeutic potential</a:t>
                      </a:r>
                      <a:endParaRPr lang="en-US" altLang="zh-CN" sz="1100">
                        <a:latin typeface="HYWenHei-85W" panose="00020600040101010101" charset="-128"/>
                        <a:ea typeface="HYWenHei-85W" panose="00020600040101010101" charset="-128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100">
                          <a:latin typeface="HYWenHei-85W" panose="00020600040101010101" charset="-128"/>
                          <a:ea typeface="HYWenHei-85W" panose="00020600040101010101" charset="-128"/>
                        </a:rPr>
                        <a:t>Validates both WHO &amp; ADAP</a:t>
                      </a:r>
                      <a:endParaRPr lang="en-US" altLang="zh-CN" sz="1100">
                        <a:latin typeface="HYWenHei-85W" panose="00020600040101010101" charset="-128"/>
                        <a:ea typeface="HYWenHei-85W" panose="00020600040101010101" charset="-128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761365">
                <a:tc>
                  <a:txBody>
                    <a:bodyPr/>
                    <a:p>
                      <a:pPr algn="ctr"/>
                      <a:r>
                        <a:rPr lang="en-US" altLang="zh-CN" sz="1100">
                          <a:latin typeface="HYWenHei-85W" panose="00020600040101010101" charset="-128"/>
                          <a:ea typeface="HYWenHei-85W" panose="00020600040101010101" charset="-128"/>
                        </a:rPr>
                        <a:t>Limitations</a:t>
                      </a:r>
                      <a:endParaRPr lang="en-US" altLang="zh-CN" sz="1100">
                        <a:latin typeface="HYWenHei-85W" panose="00020600040101010101" charset="-128"/>
                        <a:ea typeface="HYWenHei-85W" panose="00020600040101010101" charset="-128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100">
                          <a:latin typeface="HYWenHei-85W" panose="00020600040101010101" charset="-128"/>
                          <a:ea typeface="HYWenHei-85W" panose="00020600040101010101" charset="-128"/>
                        </a:rPr>
                        <a:t>Not personalized</a:t>
                      </a:r>
                      <a:endParaRPr lang="en-US" altLang="zh-CN" sz="1100">
                        <a:latin typeface="HYWenHei-85W" panose="00020600040101010101" charset="-128"/>
                        <a:ea typeface="HYWenHei-85W" panose="00020600040101010101" charset="-128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100">
                          <a:latin typeface="HYWenHei-85W" panose="00020600040101010101" charset="-128"/>
                          <a:ea typeface="HYWenHei-85W" panose="00020600040101010101" charset="-128"/>
                        </a:rPr>
                        <a:t>Limited accuracy</a:t>
                      </a:r>
                      <a:endParaRPr lang="en-US" altLang="zh-CN" sz="1100">
                        <a:latin typeface="HYWenHei-85W" panose="00020600040101010101" charset="-128"/>
                        <a:ea typeface="HYWenHei-85W" panose="00020600040101010101" charset="-128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100">
                          <a:latin typeface="HYWenHei-85W" panose="00020600040101010101" charset="-128"/>
                          <a:ea typeface="HYWenHei-85W" panose="00020600040101010101" charset="-128"/>
                        </a:rPr>
                        <a:t>Mostly animal studies</a:t>
                      </a:r>
                      <a:endParaRPr lang="en-US" altLang="zh-CN" sz="1100">
                        <a:latin typeface="HYWenHei-85W" panose="00020600040101010101" charset="-128"/>
                        <a:ea typeface="HYWenHei-85W" panose="00020600040101010101" charset="-128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100">
                          <a:latin typeface="HYWenHei-85W" panose="00020600040101010101" charset="-128"/>
                          <a:ea typeface="HYWenHei-85W" panose="00020600040101010101" charset="-128"/>
                        </a:rPr>
                        <a:t>Missing values, outliers</a:t>
                      </a:r>
                      <a:endParaRPr lang="en-US" altLang="zh-CN" sz="1100">
                        <a:latin typeface="HYWenHei-85W" panose="00020600040101010101" charset="-128"/>
                        <a:ea typeface="HYWenHei-85W" panose="00020600040101010101" charset="-128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" name="2384804F-3998-4D57-9195-F3826E402611-6" descr="wpp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8555" y="2073275"/>
            <a:ext cx="160020" cy="2565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>
            <p:custDataLst>
              <p:tags r:id="rId1"/>
            </p:custDataLst>
          </p:nvPr>
        </p:nvSpPr>
        <p:spPr>
          <a:xfrm>
            <a:off x="4272280" y="588010"/>
            <a:ext cx="3646805" cy="8743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en-US" sz="40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Conclusion</a:t>
            </a:r>
            <a:endParaRPr lang="en-US" altLang="en-US" sz="40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</p:txBody>
      </p:sp>
      <p:sp>
        <p:nvSpPr>
          <p:cNvPr id="42" name="矩形 41"/>
          <p:cNvSpPr/>
          <p:nvPr>
            <p:custDataLst>
              <p:tags r:id="rId2"/>
            </p:custDataLst>
          </p:nvPr>
        </p:nvSpPr>
        <p:spPr>
          <a:xfrm>
            <a:off x="211455" y="2054860"/>
            <a:ext cx="10960100" cy="381889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EDA confirms: Glucose, BMI, Age, family history are key predictors.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Dataset bridges clinical guidelines (WHO) and AI prediction (ADAP).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Provides valuable ground for both epidemiological studies and machine learning models.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Future: Integration with     -cell therapy research could connect prediction → prevention → treatment.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30926" y="0"/>
            <a:ext cx="2730583" cy="1804989"/>
            <a:chOff x="19793" y="-1"/>
            <a:chExt cx="10374770" cy="6858001"/>
          </a:xfrm>
        </p:grpSpPr>
        <p:sp>
          <p:nvSpPr>
            <p:cNvPr id="14" name="Shape 532"/>
            <p:cNvSpPr/>
            <p:nvPr/>
          </p:nvSpPr>
          <p:spPr>
            <a:xfrm flipH="1">
              <a:off x="19793" y="0"/>
              <a:ext cx="10374770" cy="6858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cubicBezTo>
                    <a:pt x="1344" y="2498"/>
                    <a:pt x="2978" y="4578"/>
                    <a:pt x="4815" y="6132"/>
                  </a:cubicBezTo>
                  <a:cubicBezTo>
                    <a:pt x="6613" y="7654"/>
                    <a:pt x="8570" y="8643"/>
                    <a:pt x="10528" y="9588"/>
                  </a:cubicBezTo>
                  <a:cubicBezTo>
                    <a:pt x="12488" y="10533"/>
                    <a:pt x="14507" y="11513"/>
                    <a:pt x="16308" y="12931"/>
                  </a:cubicBezTo>
                  <a:cubicBezTo>
                    <a:pt x="18109" y="14349"/>
                    <a:pt x="19693" y="16204"/>
                    <a:pt x="20781" y="18902"/>
                  </a:cubicBezTo>
                  <a:cubicBezTo>
                    <a:pt x="21122" y="19748"/>
                    <a:pt x="21397" y="20653"/>
                    <a:pt x="21600" y="21600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endParaRPr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endParaRPr>
            </a:p>
          </p:txBody>
        </p:sp>
        <p:sp>
          <p:nvSpPr>
            <p:cNvPr id="15" name="Shape 533"/>
            <p:cNvSpPr/>
            <p:nvPr/>
          </p:nvSpPr>
          <p:spPr>
            <a:xfrm flipH="1">
              <a:off x="19793" y="-1"/>
              <a:ext cx="9486813" cy="6858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cubicBezTo>
                    <a:pt x="1344" y="2498"/>
                    <a:pt x="2978" y="4578"/>
                    <a:pt x="4815" y="6132"/>
                  </a:cubicBezTo>
                  <a:cubicBezTo>
                    <a:pt x="6613" y="7654"/>
                    <a:pt x="8570" y="8643"/>
                    <a:pt x="10528" y="9588"/>
                  </a:cubicBezTo>
                  <a:cubicBezTo>
                    <a:pt x="12488" y="10533"/>
                    <a:pt x="14507" y="11513"/>
                    <a:pt x="16308" y="12931"/>
                  </a:cubicBezTo>
                  <a:cubicBezTo>
                    <a:pt x="18109" y="14349"/>
                    <a:pt x="19693" y="16204"/>
                    <a:pt x="20781" y="18902"/>
                  </a:cubicBezTo>
                  <a:cubicBezTo>
                    <a:pt x="21122" y="19748"/>
                    <a:pt x="21397" y="20653"/>
                    <a:pt x="21600" y="21600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endParaRPr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170" y="4098925"/>
            <a:ext cx="161925" cy="257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push dir="u"/>
      </p:transition>
    </mc:Choice>
    <mc:Fallback>
      <p:transition spd="slow" advClick="0" advTm="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>
            <p:custDataLst>
              <p:tags r:id="rId1"/>
            </p:custDataLst>
          </p:nvPr>
        </p:nvSpPr>
        <p:spPr>
          <a:xfrm>
            <a:off x="4272280" y="588010"/>
            <a:ext cx="3646805" cy="8743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en-US" sz="40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References</a:t>
            </a:r>
            <a:endParaRPr lang="en-US" altLang="en-US" sz="40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</p:txBody>
      </p:sp>
      <p:sp>
        <p:nvSpPr>
          <p:cNvPr id="42" name="矩形 41"/>
          <p:cNvSpPr/>
          <p:nvPr>
            <p:custDataLst>
              <p:tags r:id="rId2"/>
            </p:custDataLst>
          </p:nvPr>
        </p:nvSpPr>
        <p:spPr>
          <a:xfrm>
            <a:off x="211455" y="2054860"/>
            <a:ext cx="10960100" cy="286067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WHO (1999). Definition, Diagnosis and Classification of Diabetes Mellitus.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Smith et al. (1988). Using the ADAP learning algorithm to forecast diabetes mellitus. IEEE Comp Soc Press.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WHO. Classification of Diabetes Mellitus and Glucose Intolerance.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UCI ML Repository – Pima Indians Diabetes Dataset.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30926" y="0"/>
            <a:ext cx="2730583" cy="1804989"/>
            <a:chOff x="19793" y="-1"/>
            <a:chExt cx="10374770" cy="6858001"/>
          </a:xfrm>
        </p:grpSpPr>
        <p:sp>
          <p:nvSpPr>
            <p:cNvPr id="14" name="Shape 532"/>
            <p:cNvSpPr/>
            <p:nvPr/>
          </p:nvSpPr>
          <p:spPr>
            <a:xfrm flipH="1">
              <a:off x="19793" y="0"/>
              <a:ext cx="10374770" cy="6858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cubicBezTo>
                    <a:pt x="1344" y="2498"/>
                    <a:pt x="2978" y="4578"/>
                    <a:pt x="4815" y="6132"/>
                  </a:cubicBezTo>
                  <a:cubicBezTo>
                    <a:pt x="6613" y="7654"/>
                    <a:pt x="8570" y="8643"/>
                    <a:pt x="10528" y="9588"/>
                  </a:cubicBezTo>
                  <a:cubicBezTo>
                    <a:pt x="12488" y="10533"/>
                    <a:pt x="14507" y="11513"/>
                    <a:pt x="16308" y="12931"/>
                  </a:cubicBezTo>
                  <a:cubicBezTo>
                    <a:pt x="18109" y="14349"/>
                    <a:pt x="19693" y="16204"/>
                    <a:pt x="20781" y="18902"/>
                  </a:cubicBezTo>
                  <a:cubicBezTo>
                    <a:pt x="21122" y="19748"/>
                    <a:pt x="21397" y="20653"/>
                    <a:pt x="21600" y="21600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endParaRPr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endParaRPr>
            </a:p>
          </p:txBody>
        </p:sp>
        <p:sp>
          <p:nvSpPr>
            <p:cNvPr id="15" name="Shape 533"/>
            <p:cNvSpPr/>
            <p:nvPr/>
          </p:nvSpPr>
          <p:spPr>
            <a:xfrm flipH="1">
              <a:off x="19793" y="-1"/>
              <a:ext cx="9486813" cy="6858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cubicBezTo>
                    <a:pt x="1344" y="2498"/>
                    <a:pt x="2978" y="4578"/>
                    <a:pt x="4815" y="6132"/>
                  </a:cubicBezTo>
                  <a:cubicBezTo>
                    <a:pt x="6613" y="7654"/>
                    <a:pt x="8570" y="8643"/>
                    <a:pt x="10528" y="9588"/>
                  </a:cubicBezTo>
                  <a:cubicBezTo>
                    <a:pt x="12488" y="10533"/>
                    <a:pt x="14507" y="11513"/>
                    <a:pt x="16308" y="12931"/>
                  </a:cubicBezTo>
                  <a:cubicBezTo>
                    <a:pt x="18109" y="14349"/>
                    <a:pt x="19693" y="16204"/>
                    <a:pt x="20781" y="18902"/>
                  </a:cubicBezTo>
                  <a:cubicBezTo>
                    <a:pt x="21122" y="19748"/>
                    <a:pt x="21397" y="20653"/>
                    <a:pt x="21600" y="21600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endParaRPr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push dir="u"/>
      </p:transition>
    </mc:Choice>
    <mc:Fallback>
      <p:transition spd="slow" advClick="0" advTm="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0_7p7zUmwZ02iokY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660" y="82550"/>
            <a:ext cx="12030075" cy="6692265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 flipH="1">
            <a:off x="19793" y="-1"/>
            <a:ext cx="10374770" cy="6858001"/>
            <a:chOff x="1821291" y="-1"/>
            <a:chExt cx="10370709" cy="6858001"/>
          </a:xfrm>
        </p:grpSpPr>
        <p:sp>
          <p:nvSpPr>
            <p:cNvPr id="532" name="Shape 532"/>
            <p:cNvSpPr/>
            <p:nvPr/>
          </p:nvSpPr>
          <p:spPr>
            <a:xfrm>
              <a:off x="1821291" y="0"/>
              <a:ext cx="10370709" cy="6858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cubicBezTo>
                    <a:pt x="1344" y="2498"/>
                    <a:pt x="2978" y="4578"/>
                    <a:pt x="4815" y="6132"/>
                  </a:cubicBezTo>
                  <a:cubicBezTo>
                    <a:pt x="6613" y="7654"/>
                    <a:pt x="8570" y="8643"/>
                    <a:pt x="10528" y="9588"/>
                  </a:cubicBezTo>
                  <a:cubicBezTo>
                    <a:pt x="12488" y="10533"/>
                    <a:pt x="14507" y="11513"/>
                    <a:pt x="16308" y="12931"/>
                  </a:cubicBezTo>
                  <a:cubicBezTo>
                    <a:pt x="18109" y="14349"/>
                    <a:pt x="19693" y="16204"/>
                    <a:pt x="20781" y="18902"/>
                  </a:cubicBezTo>
                  <a:cubicBezTo>
                    <a:pt x="21122" y="19748"/>
                    <a:pt x="21397" y="20653"/>
                    <a:pt x="21600" y="2160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endParaRPr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字魂36号-正文宋楷" panose="02000000000000000000" pitchFamily="2" charset="-122"/>
              </a:endParaRPr>
            </a:p>
          </p:txBody>
        </p:sp>
        <p:sp>
          <p:nvSpPr>
            <p:cNvPr id="533" name="Shape 533"/>
            <p:cNvSpPr/>
            <p:nvPr/>
          </p:nvSpPr>
          <p:spPr>
            <a:xfrm>
              <a:off x="2708901" y="-1"/>
              <a:ext cx="9483099" cy="6858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cubicBezTo>
                    <a:pt x="1344" y="2498"/>
                    <a:pt x="2978" y="4578"/>
                    <a:pt x="4815" y="6132"/>
                  </a:cubicBezTo>
                  <a:cubicBezTo>
                    <a:pt x="6613" y="7654"/>
                    <a:pt x="8570" y="8643"/>
                    <a:pt x="10528" y="9588"/>
                  </a:cubicBezTo>
                  <a:cubicBezTo>
                    <a:pt x="12488" y="10533"/>
                    <a:pt x="14507" y="11513"/>
                    <a:pt x="16308" y="12931"/>
                  </a:cubicBezTo>
                  <a:cubicBezTo>
                    <a:pt x="18109" y="14349"/>
                    <a:pt x="19693" y="16204"/>
                    <a:pt x="20781" y="18902"/>
                  </a:cubicBezTo>
                  <a:cubicBezTo>
                    <a:pt x="21122" y="19748"/>
                    <a:pt x="21397" y="20653"/>
                    <a:pt x="21600" y="21600"/>
                  </a:cubicBezTo>
                  <a:close/>
                </a:path>
              </a:pathLst>
            </a:custGeom>
            <a:solidFill>
              <a:srgbClr val="2866AB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endParaRPr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字魂36号-正文宋楷" panose="02000000000000000000" pitchFamily="2" charset="-122"/>
              </a:endParaRPr>
            </a:p>
          </p:txBody>
        </p:sp>
      </p:grpSp>
      <p:sp>
        <p:nvSpPr>
          <p:cNvPr id="12" name="Shape 535"/>
          <p:cNvSpPr/>
          <p:nvPr/>
        </p:nvSpPr>
        <p:spPr>
          <a:xfrm flipH="1">
            <a:off x="213161" y="372051"/>
            <a:ext cx="7148750" cy="132343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 defTabSz="457200">
              <a:defRPr sz="4400" cap="all">
                <a:solidFill>
                  <a:srgbClr val="C1B397"/>
                </a:solidFill>
                <a:latin typeface="Futura LT Light"/>
                <a:ea typeface="Futura LT Light"/>
                <a:cs typeface="Futura LT Light"/>
                <a:sym typeface="Futura LT Light"/>
              </a:defRPr>
            </a:lvl1pPr>
          </a:lstStyle>
          <a:p>
            <a:pPr algn="l"/>
            <a:r>
              <a:rPr lang="en-US" altLang="zh-CN" sz="8000" cap="none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sym typeface="字魂36号-正文宋楷" panose="02000000000000000000" pitchFamily="2" charset="-122"/>
              </a:rPr>
              <a:t>Thank You All</a:t>
            </a:r>
            <a:endParaRPr lang="en-US" sz="8000" cap="none" dirty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sym typeface="字魂36号-正文宋楷" panose="02000000000000000000" pitchFamily="2" charset="-122"/>
            </a:endParaRPr>
          </a:p>
        </p:txBody>
      </p:sp>
      <p:cxnSp>
        <p:nvCxnSpPr>
          <p:cNvPr id="14" name="直接连接符 2"/>
          <p:cNvCxnSpPr/>
          <p:nvPr/>
        </p:nvCxnSpPr>
        <p:spPr>
          <a:xfrm flipH="1">
            <a:off x="285134" y="2163100"/>
            <a:ext cx="2654711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0">
        <p:cover/>
      </p:transition>
    </mc:Choice>
    <mc:Fallback>
      <p:transition spd="slow" advTm="0">
        <p:cov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30926" y="0"/>
            <a:ext cx="2730583" cy="1804989"/>
            <a:chOff x="19793" y="-1"/>
            <a:chExt cx="10374770" cy="6858001"/>
          </a:xfrm>
        </p:grpSpPr>
        <p:sp>
          <p:nvSpPr>
            <p:cNvPr id="10" name="Shape 532"/>
            <p:cNvSpPr/>
            <p:nvPr/>
          </p:nvSpPr>
          <p:spPr>
            <a:xfrm flipH="1">
              <a:off x="19793" y="0"/>
              <a:ext cx="10374770" cy="6858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cubicBezTo>
                    <a:pt x="1344" y="2498"/>
                    <a:pt x="2978" y="4578"/>
                    <a:pt x="4815" y="6132"/>
                  </a:cubicBezTo>
                  <a:cubicBezTo>
                    <a:pt x="6613" y="7654"/>
                    <a:pt x="8570" y="8643"/>
                    <a:pt x="10528" y="9588"/>
                  </a:cubicBezTo>
                  <a:cubicBezTo>
                    <a:pt x="12488" y="10533"/>
                    <a:pt x="14507" y="11513"/>
                    <a:pt x="16308" y="12931"/>
                  </a:cubicBezTo>
                  <a:cubicBezTo>
                    <a:pt x="18109" y="14349"/>
                    <a:pt x="19693" y="16204"/>
                    <a:pt x="20781" y="18902"/>
                  </a:cubicBezTo>
                  <a:cubicBezTo>
                    <a:pt x="21122" y="19748"/>
                    <a:pt x="21397" y="20653"/>
                    <a:pt x="21600" y="21600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endParaRPr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字魂36号-正文宋楷" panose="02000000000000000000" pitchFamily="2" charset="-122"/>
              </a:endParaRPr>
            </a:p>
          </p:txBody>
        </p:sp>
        <p:sp>
          <p:nvSpPr>
            <p:cNvPr id="11" name="Shape 533"/>
            <p:cNvSpPr/>
            <p:nvPr/>
          </p:nvSpPr>
          <p:spPr>
            <a:xfrm flipH="1">
              <a:off x="19793" y="-1"/>
              <a:ext cx="9486813" cy="6858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cubicBezTo>
                    <a:pt x="1344" y="2498"/>
                    <a:pt x="2978" y="4578"/>
                    <a:pt x="4815" y="6132"/>
                  </a:cubicBezTo>
                  <a:cubicBezTo>
                    <a:pt x="6613" y="7654"/>
                    <a:pt x="8570" y="8643"/>
                    <a:pt x="10528" y="9588"/>
                  </a:cubicBezTo>
                  <a:cubicBezTo>
                    <a:pt x="12488" y="10533"/>
                    <a:pt x="14507" y="11513"/>
                    <a:pt x="16308" y="12931"/>
                  </a:cubicBezTo>
                  <a:cubicBezTo>
                    <a:pt x="18109" y="14349"/>
                    <a:pt x="19693" y="16204"/>
                    <a:pt x="20781" y="18902"/>
                  </a:cubicBezTo>
                  <a:cubicBezTo>
                    <a:pt x="21122" y="19748"/>
                    <a:pt x="21397" y="20653"/>
                    <a:pt x="21600" y="21600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endParaRPr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字魂36号-正文宋楷" panose="02000000000000000000" pitchFamily="2" charset="-122"/>
              </a:endParaRPr>
            </a:p>
          </p:txBody>
        </p:sp>
      </p:grpSp>
      <p:graphicFrame>
        <p:nvGraphicFramePr>
          <p:cNvPr id="3" name="Table 2"/>
          <p:cNvGraphicFramePr/>
          <p:nvPr>
            <p:custDataLst>
              <p:tags r:id="rId1"/>
            </p:custDataLst>
          </p:nvPr>
        </p:nvGraphicFramePr>
        <p:xfrm>
          <a:off x="1562100" y="2063115"/>
          <a:ext cx="9574530" cy="3883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1510"/>
                <a:gridCol w="3191510"/>
                <a:gridCol w="3191510"/>
              </a:tblGrid>
              <a:tr h="7766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HYWenHei-85W" panose="00020600040101010101" charset="-128"/>
                          <a:ea typeface="HYWenHei-85W" panose="00020600040101010101" charset="-128"/>
                          <a:cs typeface="+mn-lt"/>
                        </a:rPr>
                        <a:t>MSSV</a:t>
                      </a:r>
                      <a:endParaRPr lang="en-US">
                        <a:latin typeface="HYWenHei-85W" panose="00020600040101010101" charset="-128"/>
                        <a:ea typeface="HYWenHei-85W" panose="00020600040101010101" charset="-128"/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HYWenHei-85W" panose="00020600040101010101" charset="-128"/>
                          <a:ea typeface="HYWenHei-85W" panose="00020600040101010101" charset="-128"/>
                          <a:cs typeface="+mn-lt"/>
                        </a:rPr>
                        <a:t>Họ tên thành viên</a:t>
                      </a:r>
                      <a:endParaRPr lang="en-US">
                        <a:latin typeface="HYWenHei-85W" panose="00020600040101010101" charset="-128"/>
                        <a:ea typeface="HYWenHei-85W" panose="00020600040101010101" charset="-128"/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HYWenHei-85W" panose="00020600040101010101" charset="-128"/>
                          <a:ea typeface="HYWenHei-85W" panose="00020600040101010101" charset="-128"/>
                          <a:cs typeface="+mn-lt"/>
                        </a:rPr>
                        <a:t>Nhiệm vụ</a:t>
                      </a:r>
                      <a:endParaRPr lang="en-US">
                        <a:latin typeface="HYWenHei-85W" panose="00020600040101010101" charset="-128"/>
                        <a:ea typeface="HYWenHei-85W" panose="00020600040101010101" charset="-128"/>
                        <a:cs typeface="+mn-lt"/>
                      </a:endParaRPr>
                    </a:p>
                  </a:txBody>
                  <a:tcPr/>
                </a:tc>
              </a:tr>
              <a:tr h="7766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HYWenHei-85W" panose="00020600040101010101" charset="-128"/>
                          <a:ea typeface="HYWenHei-85W" panose="00020600040101010101" charset="-128"/>
                          <a:cs typeface="+mn-lt"/>
                        </a:rPr>
                        <a:t>3123410260</a:t>
                      </a:r>
                      <a:endParaRPr lang="en-US">
                        <a:latin typeface="HYWenHei-85W" panose="00020600040101010101" charset="-128"/>
                        <a:ea typeface="HYWenHei-85W" panose="00020600040101010101" charset="-128"/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HYWenHei-85W" panose="00020600040101010101" charset="-128"/>
                          <a:ea typeface="HYWenHei-85W" panose="00020600040101010101" charset="-128"/>
                          <a:cs typeface="+mn-lt"/>
                        </a:rPr>
                        <a:t>Đỗ Nguyễn Thanh Phong</a:t>
                      </a:r>
                      <a:endParaRPr lang="en-US">
                        <a:latin typeface="HYWenHei-85W" panose="00020600040101010101" charset="-128"/>
                        <a:ea typeface="HYWenHei-85W" panose="00020600040101010101" charset="-128"/>
                        <a:cs typeface="+mn-lt"/>
                      </a:endParaRPr>
                    </a:p>
                    <a:p>
                      <a:pPr>
                        <a:buNone/>
                      </a:pPr>
                      <a:r>
                        <a:rPr lang="en-US">
                          <a:latin typeface="HYWenHei-85W" panose="00020600040101010101" charset="-128"/>
                          <a:ea typeface="HYWenHei-85W" panose="00020600040101010101" charset="-128"/>
                          <a:cs typeface="+mn-lt"/>
                        </a:rPr>
                        <a:t>(Leader)</a:t>
                      </a:r>
                      <a:endParaRPr lang="en-US">
                        <a:latin typeface="HYWenHei-85W" panose="00020600040101010101" charset="-128"/>
                        <a:ea typeface="HYWenHei-85W" panose="00020600040101010101" charset="-128"/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HYWenHei-85W" panose="00020600040101010101" charset="-128"/>
                          <a:ea typeface="HYWenHei-85W" panose="00020600040101010101" charset="-128"/>
                          <a:cs typeface="+mn-lt"/>
                        </a:rPr>
                        <a:t>Viết báo cáo, tổng hợp thông tin và code, phân tích dữ liệu</a:t>
                      </a:r>
                      <a:endParaRPr lang="en-US">
                        <a:latin typeface="HYWenHei-85W" panose="00020600040101010101" charset="-128"/>
                        <a:ea typeface="HYWenHei-85W" panose="00020600040101010101" charset="-128"/>
                        <a:cs typeface="+mn-lt"/>
                      </a:endParaRPr>
                    </a:p>
                  </a:txBody>
                  <a:tcPr/>
                </a:tc>
              </a:tr>
              <a:tr h="7766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HYWenHei-85W" panose="00020600040101010101" charset="-128"/>
                          <a:ea typeface="HYWenHei-85W" panose="00020600040101010101" charset="-128"/>
                          <a:cs typeface="+mn-lt"/>
                        </a:rPr>
                        <a:t>3123410148</a:t>
                      </a:r>
                      <a:endParaRPr lang="en-US">
                        <a:latin typeface="HYWenHei-85W" panose="00020600040101010101" charset="-128"/>
                        <a:ea typeface="HYWenHei-85W" panose="00020600040101010101" charset="-128"/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HYWenHei-85W" panose="00020600040101010101" charset="-128"/>
                          <a:ea typeface="HYWenHei-85W" panose="00020600040101010101" charset="-128"/>
                          <a:cs typeface="+mn-lt"/>
                        </a:rPr>
                        <a:t>Dương Chí Khang</a:t>
                      </a:r>
                      <a:endParaRPr lang="en-US">
                        <a:latin typeface="HYWenHei-85W" panose="00020600040101010101" charset="-128"/>
                        <a:ea typeface="HYWenHei-85W" panose="00020600040101010101" charset="-128"/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HYWenHei-85W" panose="00020600040101010101" charset="-128"/>
                          <a:ea typeface="HYWenHei-85W" panose="00020600040101010101" charset="-128"/>
                          <a:cs typeface="+mn-lt"/>
                        </a:rPr>
                        <a:t>Viết code minh họa</a:t>
                      </a:r>
                      <a:endParaRPr lang="en-US">
                        <a:latin typeface="HYWenHei-85W" panose="00020600040101010101" charset="-128"/>
                        <a:ea typeface="HYWenHei-85W" panose="00020600040101010101" charset="-128"/>
                        <a:cs typeface="+mn-lt"/>
                      </a:endParaRPr>
                    </a:p>
                  </a:txBody>
                  <a:tcPr/>
                </a:tc>
              </a:tr>
              <a:tr h="7766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HYWenHei-85W" panose="00020600040101010101" charset="-128"/>
                          <a:ea typeface="HYWenHei-85W" panose="00020600040101010101" charset="-128"/>
                          <a:cs typeface="+mn-lt"/>
                        </a:rPr>
                        <a:t>3123410383</a:t>
                      </a:r>
                      <a:endParaRPr lang="en-US">
                        <a:latin typeface="HYWenHei-85W" panose="00020600040101010101" charset="-128"/>
                        <a:ea typeface="HYWenHei-85W" panose="00020600040101010101" charset="-128"/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HYWenHei-85W" panose="00020600040101010101" charset="-128"/>
                          <a:ea typeface="HYWenHei-85W" panose="00020600040101010101" charset="-128"/>
                          <a:cs typeface="+mn-lt"/>
                        </a:rPr>
                        <a:t>Trịnh Minh Toán</a:t>
                      </a:r>
                      <a:endParaRPr lang="en-US">
                        <a:latin typeface="HYWenHei-85W" panose="00020600040101010101" charset="-128"/>
                        <a:ea typeface="HYWenHei-85W" panose="00020600040101010101" charset="-128"/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HYWenHei-85W" panose="00020600040101010101" charset="-128"/>
                          <a:ea typeface="HYWenHei-85W" panose="00020600040101010101" charset="-128"/>
                          <a:cs typeface="+mn-lt"/>
                        </a:rPr>
                        <a:t>Viết code minh họa</a:t>
                      </a:r>
                      <a:endParaRPr lang="en-US">
                        <a:latin typeface="HYWenHei-85W" panose="00020600040101010101" charset="-128"/>
                        <a:ea typeface="HYWenHei-85W" panose="00020600040101010101" charset="-128"/>
                        <a:cs typeface="+mn-lt"/>
                      </a:endParaRPr>
                    </a:p>
                  </a:txBody>
                  <a:tcPr/>
                </a:tc>
              </a:tr>
              <a:tr h="7766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HYWenHei-85W" panose="00020600040101010101" charset="-128"/>
                          <a:ea typeface="HYWenHei-85W" panose="00020600040101010101" charset="-128"/>
                          <a:cs typeface="+mn-lt"/>
                        </a:rPr>
                        <a:t>3123410312</a:t>
                      </a:r>
                      <a:endParaRPr lang="en-US">
                        <a:latin typeface="HYWenHei-85W" panose="00020600040101010101" charset="-128"/>
                        <a:ea typeface="HYWenHei-85W" panose="00020600040101010101" charset="-128"/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HYWenHei-85W" panose="00020600040101010101" charset="-128"/>
                          <a:ea typeface="HYWenHei-85W" panose="00020600040101010101" charset="-128"/>
                          <a:cs typeface="+mn-lt"/>
                        </a:rPr>
                        <a:t>Cao Thanh Tài</a:t>
                      </a:r>
                      <a:endParaRPr lang="en-US">
                        <a:latin typeface="HYWenHei-85W" panose="00020600040101010101" charset="-128"/>
                        <a:ea typeface="HYWenHei-85W" panose="00020600040101010101" charset="-128"/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HYWenHei-85W" panose="00020600040101010101" charset="-128"/>
                          <a:ea typeface="HYWenHei-85W" panose="00020600040101010101" charset="-128"/>
                          <a:cs typeface="+mn-lt"/>
                        </a:rPr>
                        <a:t>Phân tích dữ liệu và tìm kiếm thông tin</a:t>
                      </a:r>
                      <a:endParaRPr lang="en-US">
                        <a:latin typeface="HYWenHei-85W" panose="00020600040101010101" charset="-128"/>
                        <a:ea typeface="HYWenHei-85W" panose="00020600040101010101" charset="-128"/>
                        <a:cs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3167380" y="911225"/>
            <a:ext cx="63639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000">
                <a:latin typeface="HYWenHei-85W" panose="00020600040101010101" charset="-128"/>
                <a:ea typeface="HYWenHei-85W" panose="00020600040101010101" charset="-128"/>
              </a:rPr>
              <a:t>Danh sách thành viên</a:t>
            </a:r>
            <a:endParaRPr lang="en-US" sz="4000">
              <a:latin typeface="HYWenHei-85W" panose="00020600040101010101" charset="-128"/>
              <a:ea typeface="HYWenHei-85W" panose="00020600040101010101" charset="-128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796915" y="-7454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push dir="u"/>
      </p:transition>
    </mc:Choice>
    <mc:Fallback>
      <p:transition spd="slow" advClick="0" advTm="0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56652" y="590918"/>
            <a:ext cx="6393826" cy="2040848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  <a:sym typeface="字魂36号-正文宋楷" panose="02000000000000000000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 rot="16200000">
            <a:off x="5692555" y="-1409670"/>
            <a:ext cx="921385" cy="604197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Agenda</a:t>
            </a:r>
            <a:endParaRPr lang="en-US" altLang="zh-CN" sz="4800" b="1" dirty="0">
              <a:solidFill>
                <a:schemeClr val="bg1"/>
              </a:solidFill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947785" y="6056630"/>
            <a:ext cx="259588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2400" i="1" dirty="0">
              <a:latin typeface="HYWenHei-85W" panose="00020600040101010101" charset="-128"/>
              <a:ea typeface="HYWenHei-85W" panose="00020600040101010101" charset="-128"/>
              <a:cs typeface="Times New Roman" panose="02020603050405020304" pitchFamily="18" charset="0"/>
              <a:sym typeface="字魂36号-正文宋楷" panose="02000000000000000000" pitchFamily="2" charset="-122"/>
            </a:endParaRPr>
          </a:p>
        </p:txBody>
      </p:sp>
      <p:graphicFrame>
        <p:nvGraphicFramePr>
          <p:cNvPr id="2" name="Table 1"/>
          <p:cNvGraphicFramePr/>
          <p:nvPr>
            <p:custDataLst>
              <p:tags r:id="rId1"/>
            </p:custDataLst>
          </p:nvPr>
        </p:nvGraphicFramePr>
        <p:xfrm>
          <a:off x="815975" y="2971800"/>
          <a:ext cx="10727690" cy="15525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63845"/>
                <a:gridCol w="5363845"/>
              </a:tblGrid>
              <a:tr h="1552575">
                <a:tc>
                  <a:txBody>
                    <a:bodyPr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en-US">
                          <a:latin typeface="HYWenHei-85W" panose="00020600040101010101" charset="-128"/>
                          <a:ea typeface="HYWenHei-85W" panose="00020600040101010101" charset="-128"/>
                        </a:rPr>
                        <a:t>Introduction &amp; Motivation</a:t>
                      </a:r>
                      <a:endParaRPr lang="en-US" altLang="en-US">
                        <a:latin typeface="HYWenHei-85W" panose="00020600040101010101" charset="-128"/>
                        <a:ea typeface="HYWenHei-85W" panose="00020600040101010101" charset="-128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altLang="en-US">
                        <a:latin typeface="HYWenHei-85W" panose="00020600040101010101" charset="-128"/>
                        <a:ea typeface="HYWenHei-85W" panose="00020600040101010101" charset="-128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en-US">
                          <a:latin typeface="HYWenHei-85W" panose="00020600040101010101" charset="-128"/>
                          <a:ea typeface="HYWenHei-85W" panose="00020600040101010101" charset="-128"/>
                        </a:rPr>
                        <a:t>Dataset Summary</a:t>
                      </a:r>
                      <a:endParaRPr lang="en-US" altLang="en-US">
                        <a:latin typeface="HYWenHei-85W" panose="00020600040101010101" charset="-128"/>
                        <a:ea typeface="HYWenHei-85W" panose="00020600040101010101" charset="-128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altLang="en-US">
                        <a:latin typeface="HYWenHei-85W" panose="00020600040101010101" charset="-128"/>
                        <a:ea typeface="HYWenHei-85W" panose="00020600040101010101" charset="-128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en-US">
                          <a:latin typeface="HYWenHei-85W" panose="00020600040101010101" charset="-128"/>
                          <a:ea typeface="HYWenHei-85W" panose="00020600040101010101" charset="-128"/>
                        </a:rPr>
                        <a:t>Feature Description</a:t>
                      </a:r>
                      <a:endParaRPr lang="en-US" altLang="en-US">
                        <a:latin typeface="HYWenHei-85W" panose="00020600040101010101" charset="-128"/>
                        <a:ea typeface="HYWenHei-85W" panose="00020600040101010101" charset="-128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altLang="en-US">
                        <a:latin typeface="HYWenHei-85W" panose="00020600040101010101" charset="-128"/>
                        <a:ea typeface="HYWenHei-85W" panose="00020600040101010101" charset="-128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en-US">
                          <a:latin typeface="HYWenHei-85W" panose="00020600040101010101" charset="-128"/>
                          <a:ea typeface="HYWenHei-85W" panose="00020600040101010101" charset="-128"/>
                        </a:rPr>
                        <a:t>Univariate Analysis</a:t>
                      </a:r>
                      <a:endParaRPr lang="en-US" altLang="en-US">
                        <a:latin typeface="HYWenHei-85W" panose="00020600040101010101" charset="-128"/>
                        <a:ea typeface="HYWenHei-85W" panose="00020600040101010101" charset="-128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altLang="en-US">
                        <a:latin typeface="HYWenHei-85W" panose="00020600040101010101" charset="-128"/>
                        <a:ea typeface="HYWenHei-85W" panose="00020600040101010101" charset="-128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en-US">
                          <a:latin typeface="HYWenHei-85W" panose="00020600040101010101" charset="-128"/>
                          <a:ea typeface="HYWenHei-85W" panose="00020600040101010101" charset="-128"/>
                        </a:rPr>
                        <a:t>Outcome-wise Analysis</a:t>
                      </a:r>
                      <a:endParaRPr lang="en-US" altLang="en-US">
                        <a:latin typeface="HYWenHei-85W" panose="00020600040101010101" charset="-128"/>
                        <a:ea typeface="HYWenHei-85W" panose="00020600040101010101" charset="-128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altLang="en-US">
                        <a:latin typeface="HYWenHei-85W" panose="00020600040101010101" charset="-128"/>
                        <a:ea typeface="HYWenHei-85W" panose="00020600040101010101" charset="-128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en-US">
                          <a:latin typeface="HYWenHei-85W" panose="00020600040101010101" charset="-128"/>
                          <a:ea typeface="HYWenHei-85W" panose="00020600040101010101" charset="-128"/>
                        </a:rPr>
                        <a:t>Missing Values &amp; Irregularities</a:t>
                      </a:r>
                      <a:endParaRPr lang="en-US" altLang="en-US">
                        <a:latin typeface="HYWenHei-85W" panose="00020600040101010101" charset="-128"/>
                        <a:ea typeface="HYWenHei-85W" panose="00020600040101010101" charset="-128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800">
                          <a:latin typeface="HYWenHei-85W" panose="00020600040101010101" charset="-128"/>
                          <a:ea typeface="HYWenHei-85W" panose="00020600040101010101" charset="-128"/>
                          <a:sym typeface="+mn-ea"/>
                        </a:rPr>
                        <a:t>Feature Relationships</a:t>
                      </a:r>
                      <a:endParaRPr lang="en-US" altLang="en-US" sz="1800">
                        <a:latin typeface="HYWenHei-85W" panose="00020600040101010101" charset="-128"/>
                        <a:ea typeface="HYWenHei-85W" panose="00020600040101010101" charset="-128"/>
                        <a:sym typeface="+mn-ea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altLang="en-US" sz="1800">
                        <a:latin typeface="HYWenHei-85W" panose="00020600040101010101" charset="-128"/>
                        <a:ea typeface="HYWenHei-85W" panose="00020600040101010101" charset="-128"/>
                        <a:sym typeface="+mn-ea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800">
                          <a:latin typeface="HYWenHei-85W" panose="00020600040101010101" charset="-128"/>
                          <a:ea typeface="HYWenHei-85W" panose="00020600040101010101" charset="-128"/>
                          <a:sym typeface="+mn-ea"/>
                        </a:rPr>
                        <a:t>Key Questions</a:t>
                      </a:r>
                      <a:endParaRPr lang="en-US" altLang="en-US" sz="1800">
                        <a:latin typeface="HYWenHei-85W" panose="00020600040101010101" charset="-128"/>
                        <a:ea typeface="HYWenHei-85W" panose="00020600040101010101" charset="-128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altLang="en-US" sz="1800">
                        <a:latin typeface="HYWenHei-85W" panose="00020600040101010101" charset="-128"/>
                        <a:ea typeface="HYWenHei-85W" panose="00020600040101010101" charset="-128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800">
                          <a:latin typeface="HYWenHei-85W" panose="00020600040101010101" charset="-128"/>
                          <a:ea typeface="HYWenHei-85W" panose="00020600040101010101" charset="-128"/>
                          <a:sym typeface="+mn-ea"/>
                        </a:rPr>
                        <a:t>Correlation Heatmap</a:t>
                      </a:r>
                      <a:endParaRPr lang="en-US" altLang="en-US" sz="1800">
                        <a:latin typeface="HYWenHei-85W" panose="00020600040101010101" charset="-128"/>
                        <a:ea typeface="HYWenHei-85W" panose="00020600040101010101" charset="-128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altLang="en-US" sz="1800">
                        <a:latin typeface="HYWenHei-85W" panose="00020600040101010101" charset="-128"/>
                        <a:ea typeface="HYWenHei-85W" panose="00020600040101010101" charset="-128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800">
                          <a:latin typeface="HYWenHei-85W" panose="00020600040101010101" charset="-128"/>
                          <a:ea typeface="HYWenHei-85W" panose="00020600040101010101" charset="-128"/>
                        </a:rPr>
                        <a:t>Integrated Insights </a:t>
                      </a:r>
                      <a:endParaRPr lang="en-US" altLang="en-US" sz="1800">
                        <a:latin typeface="HYWenHei-85W" panose="00020600040101010101" charset="-128"/>
                        <a:ea typeface="HYWenHei-85W" panose="00020600040101010101" charset="-128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altLang="en-US" sz="1800">
                        <a:latin typeface="HYWenHei-85W" panose="00020600040101010101" charset="-128"/>
                        <a:ea typeface="HYWenHei-85W" panose="00020600040101010101" charset="-128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800">
                          <a:latin typeface="HYWenHei-85W" panose="00020600040101010101" charset="-128"/>
                          <a:ea typeface="HYWenHei-85W" panose="00020600040101010101" charset="-128"/>
                          <a:sym typeface="+mn-ea"/>
                        </a:rPr>
                        <a:t>Conclusion</a:t>
                      </a:r>
                      <a:endParaRPr lang="en-US" altLang="en-US" sz="1800">
                        <a:latin typeface="HYWenHei-85W" panose="00020600040101010101" charset="-128"/>
                        <a:ea typeface="HYWenHei-85W" panose="00020600040101010101" charset="-128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altLang="en-US" sz="1800">
                        <a:latin typeface="HYWenHei-85W" panose="00020600040101010101" charset="-128"/>
                        <a:ea typeface="HYWenHei-85W" panose="00020600040101010101" charset="-128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800">
                          <a:latin typeface="HYWenHei-85W" panose="00020600040101010101" charset="-128"/>
                          <a:ea typeface="HYWenHei-85W" panose="00020600040101010101" charset="-128"/>
                          <a:sym typeface="+mn-ea"/>
                        </a:rPr>
                        <a:t>References</a:t>
                      </a:r>
                      <a:endParaRPr lang="en-US">
                        <a:latin typeface="HYWenHei-85W" panose="00020600040101010101" charset="-128"/>
                        <a:ea typeface="HYWenHei-85W" panose="00020600040101010101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push dir="u"/>
      </p:transition>
    </mc:Choice>
    <mc:Fallback>
      <p:transition spd="slow" advClick="0" advTm="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>
            <p:custDataLst>
              <p:tags r:id="rId1"/>
            </p:custDataLst>
          </p:nvPr>
        </p:nvSpPr>
        <p:spPr>
          <a:xfrm>
            <a:off x="1670050" y="453390"/>
            <a:ext cx="10417810" cy="82867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en-US" sz="32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Introduction &amp; Theoretical Background</a:t>
            </a:r>
            <a:endParaRPr lang="en-US" altLang="en-US" sz="32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</p:txBody>
      </p:sp>
      <p:sp>
        <p:nvSpPr>
          <p:cNvPr id="42" name="矩形 41"/>
          <p:cNvSpPr/>
          <p:nvPr>
            <p:custDataLst>
              <p:tags r:id="rId2"/>
            </p:custDataLst>
          </p:nvPr>
        </p:nvSpPr>
        <p:spPr>
          <a:xfrm>
            <a:off x="1006475" y="1192530"/>
            <a:ext cx="10178415" cy="55759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WHO (1999):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Diagnostic thresholds: FPG ≥ 126 mg/dl; OGTT 2h ≥ 200 mg/dl.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Defines IFG, IGT, and Metabolic Syndrome.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ADAP (1988):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First neural network applied to this dataset.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Achieved ~76% sensitivity and specificity.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  -cell Research (recent):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Explores regenerative therapies for insulin-producing cells.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Motivation: Diabetes is multifactorial → need clinical criteria, predictive AI, and novel therapies.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30926" y="0"/>
            <a:ext cx="2730583" cy="1804989"/>
            <a:chOff x="19793" y="-1"/>
            <a:chExt cx="10374770" cy="6858001"/>
          </a:xfrm>
        </p:grpSpPr>
        <p:sp>
          <p:nvSpPr>
            <p:cNvPr id="14" name="Shape 532"/>
            <p:cNvSpPr/>
            <p:nvPr/>
          </p:nvSpPr>
          <p:spPr>
            <a:xfrm flipH="1">
              <a:off x="19793" y="0"/>
              <a:ext cx="10374770" cy="6858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cubicBezTo>
                    <a:pt x="1344" y="2498"/>
                    <a:pt x="2978" y="4578"/>
                    <a:pt x="4815" y="6132"/>
                  </a:cubicBezTo>
                  <a:cubicBezTo>
                    <a:pt x="6613" y="7654"/>
                    <a:pt x="8570" y="8643"/>
                    <a:pt x="10528" y="9588"/>
                  </a:cubicBezTo>
                  <a:cubicBezTo>
                    <a:pt x="12488" y="10533"/>
                    <a:pt x="14507" y="11513"/>
                    <a:pt x="16308" y="12931"/>
                  </a:cubicBezTo>
                  <a:cubicBezTo>
                    <a:pt x="18109" y="14349"/>
                    <a:pt x="19693" y="16204"/>
                    <a:pt x="20781" y="18902"/>
                  </a:cubicBezTo>
                  <a:cubicBezTo>
                    <a:pt x="21122" y="19748"/>
                    <a:pt x="21397" y="20653"/>
                    <a:pt x="21600" y="21600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endParaRPr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endParaRPr>
            </a:p>
          </p:txBody>
        </p:sp>
        <p:sp>
          <p:nvSpPr>
            <p:cNvPr id="15" name="Shape 533"/>
            <p:cNvSpPr/>
            <p:nvPr/>
          </p:nvSpPr>
          <p:spPr>
            <a:xfrm flipH="1">
              <a:off x="19793" y="-1"/>
              <a:ext cx="9486813" cy="6858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cubicBezTo>
                    <a:pt x="1344" y="2498"/>
                    <a:pt x="2978" y="4578"/>
                    <a:pt x="4815" y="6132"/>
                  </a:cubicBezTo>
                  <a:cubicBezTo>
                    <a:pt x="6613" y="7654"/>
                    <a:pt x="8570" y="8643"/>
                    <a:pt x="10528" y="9588"/>
                  </a:cubicBezTo>
                  <a:cubicBezTo>
                    <a:pt x="12488" y="10533"/>
                    <a:pt x="14507" y="11513"/>
                    <a:pt x="16308" y="12931"/>
                  </a:cubicBezTo>
                  <a:cubicBezTo>
                    <a:pt x="18109" y="14349"/>
                    <a:pt x="19693" y="16204"/>
                    <a:pt x="20781" y="18902"/>
                  </a:cubicBezTo>
                  <a:cubicBezTo>
                    <a:pt x="21122" y="19748"/>
                    <a:pt x="21397" y="20653"/>
                    <a:pt x="21600" y="21600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endParaRPr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endParaRPr>
            </a:p>
          </p:txBody>
        </p:sp>
      </p:grpSp>
      <p:pic>
        <p:nvPicPr>
          <p:cNvPr id="8" name="2384804F-3998-4D57-9195-F3826E402611-4" descr="wpp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55395" y="5160645"/>
            <a:ext cx="156845" cy="2501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push dir="u"/>
      </p:transition>
    </mc:Choice>
    <mc:Fallback>
      <p:transition spd="slow" advClick="0" advTm="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>
            <p:custDataLst>
              <p:tags r:id="rId1"/>
            </p:custDataLst>
          </p:nvPr>
        </p:nvSpPr>
        <p:spPr>
          <a:xfrm>
            <a:off x="757555" y="770890"/>
            <a:ext cx="7320280" cy="8743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40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Dataset Summary</a:t>
            </a:r>
            <a:endParaRPr lang="en-US" altLang="zh-CN" sz="40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</p:txBody>
      </p:sp>
      <p:sp>
        <p:nvSpPr>
          <p:cNvPr id="42" name="矩形 41"/>
          <p:cNvSpPr/>
          <p:nvPr>
            <p:custDataLst>
              <p:tags r:id="rId2"/>
            </p:custDataLst>
          </p:nvPr>
        </p:nvSpPr>
        <p:spPr>
          <a:xfrm>
            <a:off x="643890" y="1952625"/>
            <a:ext cx="9156065" cy="369062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Source: NIDDK, Pima Indian women (≥21 years).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Size: 768 cases, 8 features + 1 target.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Target variable (Outcome):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0 = No diabetes (65%)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1 = Diabetes (35%)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Relevance to WHO: Variables match clinical risk factors (glucose, BMI, BP, family history).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30926" y="0"/>
            <a:ext cx="2730583" cy="1804989"/>
            <a:chOff x="19793" y="-1"/>
            <a:chExt cx="10374770" cy="6858001"/>
          </a:xfrm>
        </p:grpSpPr>
        <p:sp>
          <p:nvSpPr>
            <p:cNvPr id="14" name="Shape 532"/>
            <p:cNvSpPr/>
            <p:nvPr/>
          </p:nvSpPr>
          <p:spPr>
            <a:xfrm flipH="1">
              <a:off x="19793" y="0"/>
              <a:ext cx="10374770" cy="6858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cubicBezTo>
                    <a:pt x="1344" y="2498"/>
                    <a:pt x="2978" y="4578"/>
                    <a:pt x="4815" y="6132"/>
                  </a:cubicBezTo>
                  <a:cubicBezTo>
                    <a:pt x="6613" y="7654"/>
                    <a:pt x="8570" y="8643"/>
                    <a:pt x="10528" y="9588"/>
                  </a:cubicBezTo>
                  <a:cubicBezTo>
                    <a:pt x="12488" y="10533"/>
                    <a:pt x="14507" y="11513"/>
                    <a:pt x="16308" y="12931"/>
                  </a:cubicBezTo>
                  <a:cubicBezTo>
                    <a:pt x="18109" y="14349"/>
                    <a:pt x="19693" y="16204"/>
                    <a:pt x="20781" y="18902"/>
                  </a:cubicBezTo>
                  <a:cubicBezTo>
                    <a:pt x="21122" y="19748"/>
                    <a:pt x="21397" y="20653"/>
                    <a:pt x="21600" y="21600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endParaRPr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endParaRPr>
            </a:p>
          </p:txBody>
        </p:sp>
        <p:sp>
          <p:nvSpPr>
            <p:cNvPr id="15" name="Shape 533"/>
            <p:cNvSpPr/>
            <p:nvPr/>
          </p:nvSpPr>
          <p:spPr>
            <a:xfrm flipH="1">
              <a:off x="19793" y="-1"/>
              <a:ext cx="9486813" cy="6858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cubicBezTo>
                    <a:pt x="1344" y="2498"/>
                    <a:pt x="2978" y="4578"/>
                    <a:pt x="4815" y="6132"/>
                  </a:cubicBezTo>
                  <a:cubicBezTo>
                    <a:pt x="6613" y="7654"/>
                    <a:pt x="8570" y="8643"/>
                    <a:pt x="10528" y="9588"/>
                  </a:cubicBezTo>
                  <a:cubicBezTo>
                    <a:pt x="12488" y="10533"/>
                    <a:pt x="14507" y="11513"/>
                    <a:pt x="16308" y="12931"/>
                  </a:cubicBezTo>
                  <a:cubicBezTo>
                    <a:pt x="18109" y="14349"/>
                    <a:pt x="19693" y="16204"/>
                    <a:pt x="20781" y="18902"/>
                  </a:cubicBezTo>
                  <a:cubicBezTo>
                    <a:pt x="21122" y="19748"/>
                    <a:pt x="21397" y="20653"/>
                    <a:pt x="21600" y="21600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endParaRPr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endParaRPr>
            </a:p>
          </p:txBody>
        </p:sp>
      </p:grpSp>
      <p:pic>
        <p:nvPicPr>
          <p:cNvPr id="2" name="Picture 1" descr="1_ip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030" y="1952625"/>
            <a:ext cx="6236335" cy="30187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push dir="u"/>
      </p:transition>
    </mc:Choice>
    <mc:Fallback>
      <p:transition spd="slow" advClick="0" advTm="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>
            <p:custDataLst>
              <p:tags r:id="rId1"/>
            </p:custDataLst>
          </p:nvPr>
        </p:nvSpPr>
        <p:spPr>
          <a:xfrm>
            <a:off x="1343025" y="588010"/>
            <a:ext cx="7320280" cy="8743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en-US" sz="40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Feature Description</a:t>
            </a:r>
            <a:endParaRPr lang="en-US" altLang="en-US" sz="40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</p:txBody>
      </p:sp>
      <p:sp>
        <p:nvSpPr>
          <p:cNvPr id="42" name="矩形 41"/>
          <p:cNvSpPr/>
          <p:nvPr>
            <p:custDataLst>
              <p:tags r:id="rId2"/>
            </p:custDataLst>
          </p:nvPr>
        </p:nvSpPr>
        <p:spPr>
          <a:xfrm>
            <a:off x="1343025" y="1734185"/>
            <a:ext cx="9156065" cy="49637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Pregnancies: Risk of gestational diabetes.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Glucose (2h OGTT): WHO diagnostic gold standard.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Blood Pressure: Component of Metabolic Syndrome.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Skin Thickness &amp; BMI: Measures of obesity.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Insulin (2h): Indicator of insulin resistance.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DPF: Family/genetic risk index.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Age: Risk increases with age.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Outcome: Target variable (0/1).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30926" y="0"/>
            <a:ext cx="2730583" cy="1804989"/>
            <a:chOff x="19793" y="-1"/>
            <a:chExt cx="10374770" cy="6858001"/>
          </a:xfrm>
        </p:grpSpPr>
        <p:sp>
          <p:nvSpPr>
            <p:cNvPr id="14" name="Shape 532"/>
            <p:cNvSpPr/>
            <p:nvPr/>
          </p:nvSpPr>
          <p:spPr>
            <a:xfrm flipH="1">
              <a:off x="19793" y="0"/>
              <a:ext cx="10374770" cy="6858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cubicBezTo>
                    <a:pt x="1344" y="2498"/>
                    <a:pt x="2978" y="4578"/>
                    <a:pt x="4815" y="6132"/>
                  </a:cubicBezTo>
                  <a:cubicBezTo>
                    <a:pt x="6613" y="7654"/>
                    <a:pt x="8570" y="8643"/>
                    <a:pt x="10528" y="9588"/>
                  </a:cubicBezTo>
                  <a:cubicBezTo>
                    <a:pt x="12488" y="10533"/>
                    <a:pt x="14507" y="11513"/>
                    <a:pt x="16308" y="12931"/>
                  </a:cubicBezTo>
                  <a:cubicBezTo>
                    <a:pt x="18109" y="14349"/>
                    <a:pt x="19693" y="16204"/>
                    <a:pt x="20781" y="18902"/>
                  </a:cubicBezTo>
                  <a:cubicBezTo>
                    <a:pt x="21122" y="19748"/>
                    <a:pt x="21397" y="20653"/>
                    <a:pt x="21600" y="21600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endParaRPr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endParaRPr>
            </a:p>
          </p:txBody>
        </p:sp>
        <p:sp>
          <p:nvSpPr>
            <p:cNvPr id="15" name="Shape 533"/>
            <p:cNvSpPr/>
            <p:nvPr/>
          </p:nvSpPr>
          <p:spPr>
            <a:xfrm flipH="1">
              <a:off x="19793" y="-1"/>
              <a:ext cx="9486813" cy="6858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cubicBezTo>
                    <a:pt x="1344" y="2498"/>
                    <a:pt x="2978" y="4578"/>
                    <a:pt x="4815" y="6132"/>
                  </a:cubicBezTo>
                  <a:cubicBezTo>
                    <a:pt x="6613" y="7654"/>
                    <a:pt x="8570" y="8643"/>
                    <a:pt x="10528" y="9588"/>
                  </a:cubicBezTo>
                  <a:cubicBezTo>
                    <a:pt x="12488" y="10533"/>
                    <a:pt x="14507" y="11513"/>
                    <a:pt x="16308" y="12931"/>
                  </a:cubicBezTo>
                  <a:cubicBezTo>
                    <a:pt x="18109" y="14349"/>
                    <a:pt x="19693" y="16204"/>
                    <a:pt x="20781" y="18902"/>
                  </a:cubicBezTo>
                  <a:cubicBezTo>
                    <a:pt x="21122" y="19748"/>
                    <a:pt x="21397" y="20653"/>
                    <a:pt x="21600" y="21600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endParaRPr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push dir="u"/>
      </p:transition>
    </mc:Choice>
    <mc:Fallback>
      <p:transition spd="slow" advClick="0" advTm="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>
            <p:custDataLst>
              <p:tags r:id="rId1"/>
            </p:custDataLst>
          </p:nvPr>
        </p:nvSpPr>
        <p:spPr>
          <a:xfrm>
            <a:off x="2326005" y="101600"/>
            <a:ext cx="10338435" cy="8743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en-US" sz="40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Univariate Analysis (Distributions)</a:t>
            </a:r>
            <a:endParaRPr lang="en-US" altLang="en-US" sz="40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</p:txBody>
      </p:sp>
      <p:sp>
        <p:nvSpPr>
          <p:cNvPr id="42" name="矩形 41"/>
          <p:cNvSpPr/>
          <p:nvPr>
            <p:custDataLst>
              <p:tags r:id="rId2"/>
            </p:custDataLst>
          </p:nvPr>
        </p:nvSpPr>
        <p:spPr>
          <a:xfrm>
            <a:off x="549275" y="1397635"/>
            <a:ext cx="5885180" cy="274764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Glucose: Right-skewed; many exceed WHO thresholds.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BMI: Mean ~32, majority overweight/obese.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Age: Mostly 20–40 years.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Pregnancies: Majority &lt; 6, some &gt; 10.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30926" y="0"/>
            <a:ext cx="2730583" cy="1804989"/>
            <a:chOff x="19793" y="-1"/>
            <a:chExt cx="10374770" cy="6858001"/>
          </a:xfrm>
        </p:grpSpPr>
        <p:sp>
          <p:nvSpPr>
            <p:cNvPr id="14" name="Shape 532"/>
            <p:cNvSpPr/>
            <p:nvPr/>
          </p:nvSpPr>
          <p:spPr>
            <a:xfrm flipH="1">
              <a:off x="19793" y="0"/>
              <a:ext cx="10374770" cy="6858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cubicBezTo>
                    <a:pt x="1344" y="2498"/>
                    <a:pt x="2978" y="4578"/>
                    <a:pt x="4815" y="6132"/>
                  </a:cubicBezTo>
                  <a:cubicBezTo>
                    <a:pt x="6613" y="7654"/>
                    <a:pt x="8570" y="8643"/>
                    <a:pt x="10528" y="9588"/>
                  </a:cubicBezTo>
                  <a:cubicBezTo>
                    <a:pt x="12488" y="10533"/>
                    <a:pt x="14507" y="11513"/>
                    <a:pt x="16308" y="12931"/>
                  </a:cubicBezTo>
                  <a:cubicBezTo>
                    <a:pt x="18109" y="14349"/>
                    <a:pt x="19693" y="16204"/>
                    <a:pt x="20781" y="18902"/>
                  </a:cubicBezTo>
                  <a:cubicBezTo>
                    <a:pt x="21122" y="19748"/>
                    <a:pt x="21397" y="20653"/>
                    <a:pt x="21600" y="21600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endParaRPr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endParaRPr>
            </a:p>
          </p:txBody>
        </p:sp>
        <p:sp>
          <p:nvSpPr>
            <p:cNvPr id="15" name="Shape 533"/>
            <p:cNvSpPr/>
            <p:nvPr/>
          </p:nvSpPr>
          <p:spPr>
            <a:xfrm flipH="1">
              <a:off x="19793" y="-1"/>
              <a:ext cx="9486813" cy="6858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cubicBezTo>
                    <a:pt x="1344" y="2498"/>
                    <a:pt x="2978" y="4578"/>
                    <a:pt x="4815" y="6132"/>
                  </a:cubicBezTo>
                  <a:cubicBezTo>
                    <a:pt x="6613" y="7654"/>
                    <a:pt x="8570" y="8643"/>
                    <a:pt x="10528" y="9588"/>
                  </a:cubicBezTo>
                  <a:cubicBezTo>
                    <a:pt x="12488" y="10533"/>
                    <a:pt x="14507" y="11513"/>
                    <a:pt x="16308" y="12931"/>
                  </a:cubicBezTo>
                  <a:cubicBezTo>
                    <a:pt x="18109" y="14349"/>
                    <a:pt x="19693" y="16204"/>
                    <a:pt x="20781" y="18902"/>
                  </a:cubicBezTo>
                  <a:cubicBezTo>
                    <a:pt x="21122" y="19748"/>
                    <a:pt x="21397" y="20653"/>
                    <a:pt x="21600" y="21600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endParaRPr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endParaRPr>
            </a:p>
          </p:txBody>
        </p:sp>
      </p:grpSp>
      <p:pic>
        <p:nvPicPr>
          <p:cNvPr id="7" name="Picture 6" descr="Screenshot 2025-09-25 2108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5875" y="1073785"/>
            <a:ext cx="3346450" cy="2625090"/>
          </a:xfrm>
          <a:prstGeom prst="rect">
            <a:avLst/>
          </a:prstGeom>
        </p:spPr>
      </p:pic>
      <p:pic>
        <p:nvPicPr>
          <p:cNvPr id="8" name="Picture 7" descr="Screenshot 2025-09-25 2109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9210" y="4109085"/>
            <a:ext cx="3279140" cy="2584450"/>
          </a:xfrm>
          <a:prstGeom prst="rect">
            <a:avLst/>
          </a:prstGeom>
        </p:spPr>
      </p:pic>
      <p:pic>
        <p:nvPicPr>
          <p:cNvPr id="9" name="Picture 8" descr="Screenshot 2025-09-25 2109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570" y="4044315"/>
            <a:ext cx="3308985" cy="2649220"/>
          </a:xfrm>
          <a:prstGeom prst="rect">
            <a:avLst/>
          </a:prstGeom>
        </p:spPr>
      </p:pic>
      <p:pic>
        <p:nvPicPr>
          <p:cNvPr id="10" name="Picture 9" descr="Screenshot 2025-09-25 21090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4755" y="4044315"/>
            <a:ext cx="3417570" cy="26847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push dir="u"/>
      </p:transition>
    </mc:Choice>
    <mc:Fallback>
      <p:transition spd="slow" advClick="0" advTm="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>
            <p:custDataLst>
              <p:tags r:id="rId1"/>
            </p:custDataLst>
          </p:nvPr>
        </p:nvSpPr>
        <p:spPr>
          <a:xfrm>
            <a:off x="2981325" y="339725"/>
            <a:ext cx="7142480" cy="8153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en-US" sz="40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Outcome-wise Analysis</a:t>
            </a:r>
            <a:endParaRPr lang="en-US" altLang="en-US" sz="40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</p:txBody>
      </p:sp>
      <p:sp>
        <p:nvSpPr>
          <p:cNvPr id="42" name="矩形 41"/>
          <p:cNvSpPr/>
          <p:nvPr>
            <p:custDataLst>
              <p:tags r:id="rId2"/>
            </p:custDataLst>
          </p:nvPr>
        </p:nvSpPr>
        <p:spPr>
          <a:xfrm>
            <a:off x="211455" y="1463040"/>
            <a:ext cx="5885180" cy="446151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Glucose: Diabetic ~141 vs Non-diabetic ~110 mg/dl.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BMI: Diabetic ~35 vs Non-diabetic ~31.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Age: Diabetic ~37 vs Non-diabetic ~31.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Pregnancies: Slightly higher in diabetic group.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WHO Link: Confirms obesity + hyperglycemia as main risk factors.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ADAP Link: Variables show clear separability → useful for prediction.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30926" y="0"/>
            <a:ext cx="2730583" cy="1804989"/>
            <a:chOff x="19793" y="-1"/>
            <a:chExt cx="10374770" cy="6858001"/>
          </a:xfrm>
        </p:grpSpPr>
        <p:sp>
          <p:nvSpPr>
            <p:cNvPr id="14" name="Shape 532"/>
            <p:cNvSpPr/>
            <p:nvPr/>
          </p:nvSpPr>
          <p:spPr>
            <a:xfrm flipH="1">
              <a:off x="19793" y="0"/>
              <a:ext cx="10374770" cy="6858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cubicBezTo>
                    <a:pt x="1344" y="2498"/>
                    <a:pt x="2978" y="4578"/>
                    <a:pt x="4815" y="6132"/>
                  </a:cubicBezTo>
                  <a:cubicBezTo>
                    <a:pt x="6613" y="7654"/>
                    <a:pt x="8570" y="8643"/>
                    <a:pt x="10528" y="9588"/>
                  </a:cubicBezTo>
                  <a:cubicBezTo>
                    <a:pt x="12488" y="10533"/>
                    <a:pt x="14507" y="11513"/>
                    <a:pt x="16308" y="12931"/>
                  </a:cubicBezTo>
                  <a:cubicBezTo>
                    <a:pt x="18109" y="14349"/>
                    <a:pt x="19693" y="16204"/>
                    <a:pt x="20781" y="18902"/>
                  </a:cubicBezTo>
                  <a:cubicBezTo>
                    <a:pt x="21122" y="19748"/>
                    <a:pt x="21397" y="20653"/>
                    <a:pt x="21600" y="21600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endParaRPr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endParaRPr>
            </a:p>
          </p:txBody>
        </p:sp>
        <p:sp>
          <p:nvSpPr>
            <p:cNvPr id="15" name="Shape 533"/>
            <p:cNvSpPr/>
            <p:nvPr/>
          </p:nvSpPr>
          <p:spPr>
            <a:xfrm flipH="1">
              <a:off x="19793" y="-1"/>
              <a:ext cx="9486813" cy="6858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cubicBezTo>
                    <a:pt x="1344" y="2498"/>
                    <a:pt x="2978" y="4578"/>
                    <a:pt x="4815" y="6132"/>
                  </a:cubicBezTo>
                  <a:cubicBezTo>
                    <a:pt x="6613" y="7654"/>
                    <a:pt x="8570" y="8643"/>
                    <a:pt x="10528" y="9588"/>
                  </a:cubicBezTo>
                  <a:cubicBezTo>
                    <a:pt x="12488" y="10533"/>
                    <a:pt x="14507" y="11513"/>
                    <a:pt x="16308" y="12931"/>
                  </a:cubicBezTo>
                  <a:cubicBezTo>
                    <a:pt x="18109" y="14349"/>
                    <a:pt x="19693" y="16204"/>
                    <a:pt x="20781" y="18902"/>
                  </a:cubicBezTo>
                  <a:cubicBezTo>
                    <a:pt x="21122" y="19748"/>
                    <a:pt x="21397" y="20653"/>
                    <a:pt x="21600" y="21600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endParaRPr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endParaRPr>
            </a:p>
          </p:txBody>
        </p:sp>
      </p:grpSp>
      <p:pic>
        <p:nvPicPr>
          <p:cNvPr id="6" name="Picture 5" descr="Screenshot 2025-09-25 2123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3845" y="1386840"/>
            <a:ext cx="2663825" cy="270891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3360" y="1386840"/>
            <a:ext cx="2635885" cy="26612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3360" y="4180840"/>
            <a:ext cx="5274310" cy="25666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push dir="u"/>
      </p:transition>
    </mc:Choice>
    <mc:Fallback>
      <p:transition spd="slow" advClick="0" advTm="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>
            <p:custDataLst>
              <p:tags r:id="rId1"/>
            </p:custDataLst>
          </p:nvPr>
        </p:nvSpPr>
        <p:spPr>
          <a:xfrm>
            <a:off x="1343025" y="588010"/>
            <a:ext cx="10447020" cy="8743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en-US" sz="40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Missing Values &amp; Irregularities</a:t>
            </a:r>
            <a:endParaRPr lang="en-US" altLang="en-US" sz="40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</p:txBody>
      </p:sp>
      <p:sp>
        <p:nvSpPr>
          <p:cNvPr id="42" name="矩形 41"/>
          <p:cNvSpPr/>
          <p:nvPr>
            <p:custDataLst>
              <p:tags r:id="rId2"/>
            </p:custDataLst>
          </p:nvPr>
        </p:nvSpPr>
        <p:spPr>
          <a:xfrm>
            <a:off x="1343025" y="1734185"/>
            <a:ext cx="9156065" cy="482282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Variables with implausible zeros: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Blood Pressure = 0 (not possible).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Skin Thickness = 0 (missing).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Insulin = 0 (missing).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Interpretation: These are not real values → represent missing measurements.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rPr>
              <a:t>Impact: May bias statistical analysis; require imputation or exclusion.</a:t>
            </a:r>
            <a:endParaRPr lang="en-US" altLang="en-US" sz="1400" dirty="0">
              <a:latin typeface="HYWenHei-85W" panose="00020600040101010101" charset="-128"/>
              <a:ea typeface="HYWenHei-85W" panose="00020600040101010101" charset="-128"/>
              <a:sym typeface="字魂36号-正文宋楷" panose="02000000000000000000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30926" y="0"/>
            <a:ext cx="2730583" cy="1804989"/>
            <a:chOff x="19793" y="-1"/>
            <a:chExt cx="10374770" cy="6858001"/>
          </a:xfrm>
        </p:grpSpPr>
        <p:sp>
          <p:nvSpPr>
            <p:cNvPr id="14" name="Shape 532"/>
            <p:cNvSpPr/>
            <p:nvPr/>
          </p:nvSpPr>
          <p:spPr>
            <a:xfrm flipH="1">
              <a:off x="19793" y="0"/>
              <a:ext cx="10374770" cy="6858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cubicBezTo>
                    <a:pt x="1344" y="2498"/>
                    <a:pt x="2978" y="4578"/>
                    <a:pt x="4815" y="6132"/>
                  </a:cubicBezTo>
                  <a:cubicBezTo>
                    <a:pt x="6613" y="7654"/>
                    <a:pt x="8570" y="8643"/>
                    <a:pt x="10528" y="9588"/>
                  </a:cubicBezTo>
                  <a:cubicBezTo>
                    <a:pt x="12488" y="10533"/>
                    <a:pt x="14507" y="11513"/>
                    <a:pt x="16308" y="12931"/>
                  </a:cubicBezTo>
                  <a:cubicBezTo>
                    <a:pt x="18109" y="14349"/>
                    <a:pt x="19693" y="16204"/>
                    <a:pt x="20781" y="18902"/>
                  </a:cubicBezTo>
                  <a:cubicBezTo>
                    <a:pt x="21122" y="19748"/>
                    <a:pt x="21397" y="20653"/>
                    <a:pt x="21600" y="21600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endParaRPr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endParaRPr>
            </a:p>
          </p:txBody>
        </p:sp>
        <p:sp>
          <p:nvSpPr>
            <p:cNvPr id="15" name="Shape 533"/>
            <p:cNvSpPr/>
            <p:nvPr/>
          </p:nvSpPr>
          <p:spPr>
            <a:xfrm flipH="1">
              <a:off x="19793" y="-1"/>
              <a:ext cx="9486813" cy="6858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cubicBezTo>
                    <a:pt x="1344" y="2498"/>
                    <a:pt x="2978" y="4578"/>
                    <a:pt x="4815" y="6132"/>
                  </a:cubicBezTo>
                  <a:cubicBezTo>
                    <a:pt x="6613" y="7654"/>
                    <a:pt x="8570" y="8643"/>
                    <a:pt x="10528" y="9588"/>
                  </a:cubicBezTo>
                  <a:cubicBezTo>
                    <a:pt x="12488" y="10533"/>
                    <a:pt x="14507" y="11513"/>
                    <a:pt x="16308" y="12931"/>
                  </a:cubicBezTo>
                  <a:cubicBezTo>
                    <a:pt x="18109" y="14349"/>
                    <a:pt x="19693" y="16204"/>
                    <a:pt x="20781" y="18902"/>
                  </a:cubicBezTo>
                  <a:cubicBezTo>
                    <a:pt x="21122" y="19748"/>
                    <a:pt x="21397" y="20653"/>
                    <a:pt x="21600" y="21600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endParaRPr dirty="0">
                <a:latin typeface="HYWenHei-85W" panose="00020600040101010101" charset="-128"/>
                <a:ea typeface="HYWenHei-85W" panose="00020600040101010101" charset="-128"/>
                <a:sym typeface="字魂36号-正文宋楷" panose="02000000000000000000" pitchFamily="2" charset="-122"/>
              </a:endParaRPr>
            </a:p>
          </p:txBody>
        </p:sp>
      </p:grpSp>
      <p:pic>
        <p:nvPicPr>
          <p:cNvPr id="2" name="Picture 1" descr="Screenshot 2025-09-25 2232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505" y="2635885"/>
            <a:ext cx="6934200" cy="15855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push dir="u"/>
      </p:transition>
    </mc:Choice>
    <mc:Fallback>
      <p:transition spd="slow" advClick="0" advTm="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2" grpId="0"/>
    </p:bldLst>
  </p:timing>
</p:sld>
</file>

<file path=ppt/tags/tag1.xml><?xml version="1.0" encoding="utf-8"?>
<p:tagLst xmlns:p="http://schemas.openxmlformats.org/presentationml/2006/main">
  <p:tag name="TABLE_ENDDRAG_ORIGIN_RECT" val="753*305"/>
  <p:tag name="TABLE_ENDDRAG_RECT" val="144*125*753*305"/>
</p:tagLst>
</file>

<file path=ppt/tags/tag10.xml><?xml version="1.0" encoding="utf-8"?>
<p:tagLst xmlns:p="http://schemas.openxmlformats.org/presentationml/2006/main">
  <p:tag name="KSO_WM_DIAGRAM_VIRTUALLY_FRAME" val="{&quot;height&quot;:253.13291338582675,&quot;left&quot;:519.6062992125984,&quot;top&quot;:155.70842519685038,&quot;width&quot;:308.98346456692906}"/>
</p:tagLst>
</file>

<file path=ppt/tags/tag11.xml><?xml version="1.0" encoding="utf-8"?>
<p:tagLst xmlns:p="http://schemas.openxmlformats.org/presentationml/2006/main">
  <p:tag name="KSO_WM_DIAGRAM_VIRTUALLY_FRAME" val="{&quot;height&quot;:253.13291338582675,&quot;left&quot;:519.6062992125984,&quot;top&quot;:155.70842519685038,&quot;width&quot;:308.98346456692906}"/>
</p:tagLst>
</file>

<file path=ppt/tags/tag12.xml><?xml version="1.0" encoding="utf-8"?>
<p:tagLst xmlns:p="http://schemas.openxmlformats.org/presentationml/2006/main">
  <p:tag name="KSO_WM_DIAGRAM_VIRTUALLY_FRAME" val="{&quot;height&quot;:253.13291338582675,&quot;left&quot;:519.6062992125984,&quot;top&quot;:155.70842519685038,&quot;width&quot;:308.98346456692906}"/>
</p:tagLst>
</file>

<file path=ppt/tags/tag13.xml><?xml version="1.0" encoding="utf-8"?>
<p:tagLst xmlns:p="http://schemas.openxmlformats.org/presentationml/2006/main">
  <p:tag name="KSO_WM_DIAGRAM_VIRTUALLY_FRAME" val="{&quot;height&quot;:253.13291338582675,&quot;left&quot;:519.6062992125984,&quot;top&quot;:155.70842519685038,&quot;width&quot;:308.98346456692906}"/>
</p:tagLst>
</file>

<file path=ppt/tags/tag14.xml><?xml version="1.0" encoding="utf-8"?>
<p:tagLst xmlns:p="http://schemas.openxmlformats.org/presentationml/2006/main">
  <p:tag name="KSO_WM_DIAGRAM_VIRTUALLY_FRAME" val="{&quot;height&quot;:253.13291338582675,&quot;left&quot;:519.6062992125984,&quot;top&quot;:155.70842519685038,&quot;width&quot;:308.98346456692906}"/>
</p:tagLst>
</file>

<file path=ppt/tags/tag15.xml><?xml version="1.0" encoding="utf-8"?>
<p:tagLst xmlns:p="http://schemas.openxmlformats.org/presentationml/2006/main">
  <p:tag name="KSO_WM_DIAGRAM_VIRTUALLY_FRAME" val="{&quot;height&quot;:253.13291338582675,&quot;left&quot;:519.6062992125984,&quot;top&quot;:155.70842519685038,&quot;width&quot;:308.98346456692906}"/>
</p:tagLst>
</file>

<file path=ppt/tags/tag16.xml><?xml version="1.0" encoding="utf-8"?>
<p:tagLst xmlns:p="http://schemas.openxmlformats.org/presentationml/2006/main">
  <p:tag name="KSO_WM_DIAGRAM_VIRTUALLY_FRAME" val="{&quot;height&quot;:253.13291338582675,&quot;left&quot;:519.6062992125984,&quot;top&quot;:155.70842519685038,&quot;width&quot;:308.98346456692906}"/>
</p:tagLst>
</file>

<file path=ppt/tags/tag17.xml><?xml version="1.0" encoding="utf-8"?>
<p:tagLst xmlns:p="http://schemas.openxmlformats.org/presentationml/2006/main">
  <p:tag name="KSO_WM_DIAGRAM_VIRTUALLY_FRAME" val="{&quot;height&quot;:253.13291338582675,&quot;left&quot;:519.6062992125984,&quot;top&quot;:155.70842519685038,&quot;width&quot;:308.98346456692906}"/>
</p:tagLst>
</file>

<file path=ppt/tags/tag18.xml><?xml version="1.0" encoding="utf-8"?>
<p:tagLst xmlns:p="http://schemas.openxmlformats.org/presentationml/2006/main">
  <p:tag name="KSO_WM_DIAGRAM_VIRTUALLY_FRAME" val="{&quot;height&quot;:253.13291338582675,&quot;left&quot;:519.6062992125984,&quot;top&quot;:155.70842519685038,&quot;width&quot;:308.98346456692906}"/>
</p:tagLst>
</file>

<file path=ppt/tags/tag19.xml><?xml version="1.0" encoding="utf-8"?>
<p:tagLst xmlns:p="http://schemas.openxmlformats.org/presentationml/2006/main">
  <p:tag name="KSO_WM_DIAGRAM_VIRTUALLY_FRAME" val="{&quot;height&quot;:253.13291338582675,&quot;left&quot;:519.6062992125984,&quot;top&quot;:155.70842519685038,&quot;width&quot;:308.98346456692906}"/>
</p:tagLst>
</file>

<file path=ppt/tags/tag2.xml><?xml version="1.0" encoding="utf-8"?>
<p:tagLst xmlns:p="http://schemas.openxmlformats.org/presentationml/2006/main">
  <p:tag name="TABLE_ENDDRAG_ORIGIN_RECT" val="844*122"/>
  <p:tag name="TABLE_ENDDRAG_RECT" val="64*365*844*122"/>
</p:tagLst>
</file>

<file path=ppt/tags/tag20.xml><?xml version="1.0" encoding="utf-8"?>
<p:tagLst xmlns:p="http://schemas.openxmlformats.org/presentationml/2006/main">
  <p:tag name="KSO_WM_DIAGRAM_VIRTUALLY_FRAME" val="{&quot;height&quot;:253.13291338582675,&quot;left&quot;:519.6062992125984,&quot;top&quot;:155.70842519685038,&quot;width&quot;:308.98346456692906}"/>
</p:tagLst>
</file>

<file path=ppt/tags/tag21.xml><?xml version="1.0" encoding="utf-8"?>
<p:tagLst xmlns:p="http://schemas.openxmlformats.org/presentationml/2006/main">
  <p:tag name="KSO_WM_DIAGRAM_VIRTUALLY_FRAME" val="{&quot;height&quot;:253.13291338582675,&quot;left&quot;:519.6062992125984,&quot;top&quot;:155.70842519685038,&quot;width&quot;:308.98346456692906}"/>
</p:tagLst>
</file>

<file path=ppt/tags/tag22.xml><?xml version="1.0" encoding="utf-8"?>
<p:tagLst xmlns:p="http://schemas.openxmlformats.org/presentationml/2006/main">
  <p:tag name="KSO_WM_DIAGRAM_VIRTUALLY_FRAME" val="{&quot;height&quot;:253.13291338582675,&quot;left&quot;:519.6062992125984,&quot;top&quot;:155.70842519685038,&quot;width&quot;:308.98346456692906}"/>
</p:tagLst>
</file>

<file path=ppt/tags/tag23.xml><?xml version="1.0" encoding="utf-8"?>
<p:tagLst xmlns:p="http://schemas.openxmlformats.org/presentationml/2006/main">
  <p:tag name="TABLE_ENDDRAG_ORIGIN_RECT" val="859*299"/>
  <p:tag name="TABLE_ENDDRAG_RECT" val="66*142*859*299"/>
</p:tagLst>
</file>

<file path=ppt/tags/tag24.xml><?xml version="1.0" encoding="utf-8"?>
<p:tagLst xmlns:p="http://schemas.openxmlformats.org/presentationml/2006/main">
  <p:tag name="KSO_WM_DIAGRAM_VIRTUALLY_FRAME" val="{&quot;height&quot;:253.13291338582675,&quot;left&quot;:519.6062992125984,&quot;top&quot;:155.70842519685038,&quot;width&quot;:308.98346456692906}"/>
</p:tagLst>
</file>

<file path=ppt/tags/tag25.xml><?xml version="1.0" encoding="utf-8"?>
<p:tagLst xmlns:p="http://schemas.openxmlformats.org/presentationml/2006/main">
  <p:tag name="KSO_WM_DIAGRAM_VIRTUALLY_FRAME" val="{&quot;height&quot;:253.13291338582675,&quot;left&quot;:519.6062992125984,&quot;top&quot;:155.70842519685038,&quot;width&quot;:308.98346456692906}"/>
</p:tagLst>
</file>

<file path=ppt/tags/tag26.xml><?xml version="1.0" encoding="utf-8"?>
<p:tagLst xmlns:p="http://schemas.openxmlformats.org/presentationml/2006/main">
  <p:tag name="KSO_WM_DIAGRAM_VIRTUALLY_FRAME" val="{&quot;height&quot;:253.13291338582675,&quot;left&quot;:519.6062992125984,&quot;top&quot;:155.70842519685038,&quot;width&quot;:308.98346456692906}"/>
</p:tagLst>
</file>

<file path=ppt/tags/tag27.xml><?xml version="1.0" encoding="utf-8"?>
<p:tagLst xmlns:p="http://schemas.openxmlformats.org/presentationml/2006/main">
  <p:tag name="KSO_WM_DIAGRAM_VIRTUALLY_FRAME" val="{&quot;height&quot;:253.13291338582675,&quot;left&quot;:519.6062992125984,&quot;top&quot;:155.70842519685038,&quot;width&quot;:308.98346456692906}"/>
</p:tagLst>
</file>

<file path=ppt/tags/tag29.xml><?xml version="1.0" encoding="utf-8"?>
<p:tagLst xmlns:p="http://schemas.openxmlformats.org/presentationml/2006/main">
  <p:tag name="ISPRING_PRESENTATION_TITLE" val="7-0312-17 5G新时代PPT模板"/>
</p:tagLst>
</file>

<file path=ppt/tags/tag3.xml><?xml version="1.0" encoding="utf-8"?>
<p:tagLst xmlns:p="http://schemas.openxmlformats.org/presentationml/2006/main">
  <p:tag name="KSO_WM_DIAGRAM_VIRTUALLY_FRAME" val="{&quot;height&quot;:253.13291338582675,&quot;left&quot;:519.6062992125984,&quot;top&quot;:155.70842519685038,&quot;width&quot;:308.98346456692906}"/>
</p:tagLst>
</file>

<file path=ppt/tags/tag4.xml><?xml version="1.0" encoding="utf-8"?>
<p:tagLst xmlns:p="http://schemas.openxmlformats.org/presentationml/2006/main">
  <p:tag name="KSO_WM_DIAGRAM_VIRTUALLY_FRAME" val="{&quot;height&quot;:253.13291338582675,&quot;left&quot;:519.6062992125984,&quot;top&quot;:155.70842519685038,&quot;width&quot;:308.98346456692906}"/>
</p:tagLst>
</file>

<file path=ppt/tags/tag5.xml><?xml version="1.0" encoding="utf-8"?>
<p:tagLst xmlns:p="http://schemas.openxmlformats.org/presentationml/2006/main">
  <p:tag name="KSO_WM_DIAGRAM_VIRTUALLY_FRAME" val="{&quot;height&quot;:253.13291338582675,&quot;left&quot;:519.6062992125984,&quot;top&quot;:155.70842519685038,&quot;width&quot;:308.98346456692906}"/>
</p:tagLst>
</file>

<file path=ppt/tags/tag6.xml><?xml version="1.0" encoding="utf-8"?>
<p:tagLst xmlns:p="http://schemas.openxmlformats.org/presentationml/2006/main">
  <p:tag name="KSO_WM_DIAGRAM_VIRTUALLY_FRAME" val="{&quot;height&quot;:253.13291338582675,&quot;left&quot;:519.6062992125984,&quot;top&quot;:155.70842519685038,&quot;width&quot;:308.98346456692906}"/>
</p:tagLst>
</file>

<file path=ppt/tags/tag7.xml><?xml version="1.0" encoding="utf-8"?>
<p:tagLst xmlns:p="http://schemas.openxmlformats.org/presentationml/2006/main">
  <p:tag name="KSO_WM_DIAGRAM_VIRTUALLY_FRAME" val="{&quot;height&quot;:253.13291338582675,&quot;left&quot;:519.6062992125984,&quot;top&quot;:155.70842519685038,&quot;width&quot;:308.98346456692906}"/>
</p:tagLst>
</file>

<file path=ppt/tags/tag8.xml><?xml version="1.0" encoding="utf-8"?>
<p:tagLst xmlns:p="http://schemas.openxmlformats.org/presentationml/2006/main">
  <p:tag name="KSO_WM_DIAGRAM_VIRTUALLY_FRAME" val="{&quot;height&quot;:253.13291338582675,&quot;left&quot;:519.6062992125984,&quot;top&quot;:155.70842519685038,&quot;width&quot;:308.98346456692906}"/>
</p:tagLst>
</file>

<file path=ppt/tags/tag9.xml><?xml version="1.0" encoding="utf-8"?>
<p:tagLst xmlns:p="http://schemas.openxmlformats.org/presentationml/2006/main">
  <p:tag name="KSO_WM_DIAGRAM_VIRTUALLY_FRAME" val="{&quot;height&quot;:253.13291338582675,&quot;left&quot;:519.6062992125984,&quot;top&quot;:155.70842519685038,&quot;width&quot;:308.98346456692906}"/>
</p:tagLst>
</file>

<file path=ppt/theme/theme1.xml><?xml version="1.0" encoding="utf-8"?>
<a:theme xmlns:a="http://schemas.openxmlformats.org/drawingml/2006/main" name="AAAAAAAAAAAA）">
  <a:themeElements>
    <a:clrScheme name="自定义 2194">
      <a:dk1>
        <a:sysClr val="windowText" lastClr="000000"/>
      </a:dk1>
      <a:lt1>
        <a:sysClr val="window" lastClr="FFFFFF"/>
      </a:lt1>
      <a:dk2>
        <a:srgbClr val="2865AB"/>
      </a:dk2>
      <a:lt2>
        <a:srgbClr val="E7E6E6"/>
      </a:lt2>
      <a:accent1>
        <a:srgbClr val="2865AB"/>
      </a:accent1>
      <a:accent2>
        <a:srgbClr val="2865AB"/>
      </a:accent2>
      <a:accent3>
        <a:srgbClr val="2865AB"/>
      </a:accent3>
      <a:accent4>
        <a:srgbClr val="2865AB"/>
      </a:accent4>
      <a:accent5>
        <a:srgbClr val="2865AB"/>
      </a:accent5>
      <a:accent6>
        <a:srgbClr val="2865AB"/>
      </a:accent6>
      <a:hlink>
        <a:srgbClr val="2865AB"/>
      </a:hlink>
      <a:folHlink>
        <a:srgbClr val="2865AB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AAAAAAAAAAAA）">
  <a:themeElements>
    <a:clrScheme name="自定义 2194">
      <a:dk1>
        <a:sysClr val="windowText" lastClr="000000"/>
      </a:dk1>
      <a:lt1>
        <a:sysClr val="window" lastClr="FFFFFF"/>
      </a:lt1>
      <a:dk2>
        <a:srgbClr val="2865AB"/>
      </a:dk2>
      <a:lt2>
        <a:srgbClr val="E7E6E6"/>
      </a:lt2>
      <a:accent1>
        <a:srgbClr val="2865AB"/>
      </a:accent1>
      <a:accent2>
        <a:srgbClr val="2865AB"/>
      </a:accent2>
      <a:accent3>
        <a:srgbClr val="2865AB"/>
      </a:accent3>
      <a:accent4>
        <a:srgbClr val="2865AB"/>
      </a:accent4>
      <a:accent5>
        <a:srgbClr val="2865AB"/>
      </a:accent5>
      <a:accent6>
        <a:srgbClr val="2865AB"/>
      </a:accent6>
      <a:hlink>
        <a:srgbClr val="2865AB"/>
      </a:hlink>
      <a:folHlink>
        <a:srgbClr val="2865AB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2384804F-3998-4D57-9195-F3826E402611-1">
      <extobjdata type="2384804F-3998-4D57-9195-F3826E402611" data="ewoJIkltZ1NldHRpbmdKc29uIiA6ICJ7XCJoZWlnaHRcIjoxNi4wNzE0Mjg1NzE0Mjg1NyxcIndpZHRoXCI6OS44MjE0Mjg1NzE0Mjg1NzF9IiwKCSJMYXRleCIgOiAiXFxiZXRhIiwKCSJMYXRleEltZ0Jhc2U2NCIgOiAiUEhOMlp5QjRiV3h1Y3owaWFIUjBjRG92TDNkM2R5NTNNeTV2Y21jdk1qQXdNQzl6ZG1jaUlIZHBaSFJvUFNJeExqSTRNV1Y0SWlCb1pXbG5hSFE5SWpJdU1ETTBaWGdpSUhKdmJHVTlJbWx0WnlJZ1ptOWpkWE5oWW14bFBTSm1ZV3h6WlNJZ2RtbGxkMEp2ZUQwaU1DQXROekExSURVMk5pQTRPVGtpSUhodGJHNXpPbmhzYVc1clBTSm9kSFJ3T2k4dmQzZDNMbmN6TG05eVp5OHhPVGs1TDNoc2FXNXJJaUJoY21saExXaHBaR1JsYmowaWRISjFaU0lnYzNSNWJHVTlJblpsY25ScFkyRnNMV0ZzYVdkdU9pQXRNQzQwTXpsbGVEc2diV0Y0TFhkcFpIUm9PaUE1T0NVN0lqNDhaR1ZtY3o0OGNHRjBhQ0JwWkQwaVRVcFlMVGd0VkVWWUxVa3RNVVEyUmtRaUlHUTlJazB5T1NBdE1UazBVVEl6SUMweE9EZ2dNak1nTFRFNE5sRXlNeUF0TVRneklERXdNaUF4TXpSVU1UZzJJRFEyTlZFeU1EZ2dOVE16SURJME15QTFPRFJVTXpBNUlEWTFPRkV6TmpVZ056QTFJRFF5T1NBM01EVklORE14VVRRNU15QTNNRFVnTlRNeklEWTJOMVExTnpNZ05UY3dVVFUzTXlBME5qVWdORFk1SURNNU5rdzBPRElnTXpnelVUVXpNeUF6TXpJZ05UTXpJREkxTWxFMU16TWdNVE01SURRME9DQTJOVlF5TlRjZ0xURXdVVEl5TnlBdE1UQWdNakF6SUMweVZERTJOU0F4TjFReE5ETWdOREJVTVRNeElEVTVWREV5TmlBMk5VdzJNaUF0TVRnNFVUWXdJQzB4T1RRZ05ESWdMVEU1TkVneU9WcE5NelV6SURRek1WRXpPVElnTkRNeElEUXlOeUEwTVRsTU5ETXlJRFF5TWxFME16WWdOREkySURRek9TQTBNamxVTkRRNUlEUXpPVlEwTmpFZ05EVXpWRFEzTWlBME56RlVORGcwSURRNU5WUTBPVE1nTlRJMFZEVXdNU0ExTmpCUk5UQXpJRFUyT1NBMU1ETWdOVGt6VVRVd015QTJNVEVnTlRBeUlEWXhObEUwT0RjZ05qWTNJRFF5TmlBMk5qZFJNemcwSURZMk55QXpORGNnTmpRelZESTROaUExT0RKVU1qUTNJRFV4TkZReU1qUWdORFUxVVRJeE9TQTBNemtnTVRnMklETXdPRlF4TlRJZ01UWTRVVEUxTVNBeE5qTWdNVFV4SURFME4xRXhOVEVnT1RrZ01UY3pJRFk0VVRJd05DQXlOaUF5TmpBZ01qWlJNekF5SURJMklETTBPU0ExTVZRME1qVWdNVE0zVVRRME1TQXhOekVnTkRRNUlESXhORlEwTlRjZ01qYzVVVFExTnlBek16Y2dOREl5SURNM01sRXpPREFnTXpVNElETTBOeUF6TlRoSU16TTNVVEkxT0NBek5UZ2dNalU0SURNNE9WRXlOVGdnTXprMklESTJNU0EwTUROUk1qYzFJRFF6TVNBek5UTWdORE14V2lJdlBqd3ZaR1ZtY3o0OFp5QnpkSEp2YTJVOUltTjFjbkpsYm5SRGIyeHZjaUlnWm1sc2JEMGlZM1Z5Y21WdWRFTnZiRzl5SWlCemRISnZhMlV0ZDJsa2RHZzlJakFpSUhSeVlXNXpabTl5YlQwaWMyTmhiR1VvTVN3dE1Ta2lQanhuSUdSaGRHRXRiVzFzTFc1dlpHVTlJbTFoZEdnaVBqeG5JR1JoZEdFdGJXMXNMVzV2WkdVOUltMXBJajQ4ZFhObElHUmhkR0V0WXowaU1VUTJSa1FpSUhoc2FXNXJPbWh5WldZOUlpTk5TbGd0T0MxVVJWZ3RTUzB4UkRaR1JDSXZQand2Wno0OEwyYytQQzluUGp3dmMzWm5QZz09IiwKCSJSZWFsVmlld1NpemVKc29uIiA6ICJ7XCJoZWlnaHRcIjozMTIsXCJ3aWR0aFwiOjE5Nn0iCn0K"/>
    </extobj>
    <extobj name="2384804F-3998-4D57-9195-F3826E402611-2">
      <extobjdata type="2384804F-3998-4D57-9195-F3826E402611" data="ewoJIkltZ1NldHRpbmdKc29uIiA6ICJ7XCJoZWlnaHRcIjoxNi4wNzE0Mjg1NzE0Mjg1NyxcIndpZHRoXCI6OS44MjE0Mjg1NzE0Mjg1NzF9IiwKCSJMYXRleCIgOiAiXFxiZXRhIiwKCSJMYXRleEltZ0Jhc2U2NCIgOiAiUEhOMlp5QjRiV3h1Y3owaWFIUjBjRG92TDNkM2R5NTNNeTV2Y21jdk1qQXdNQzl6ZG1jaUlIZHBaSFJvUFNJeExqSTRNV1Y0SWlCb1pXbG5hSFE5SWpJdU1ETTBaWGdpSUhKdmJHVTlJbWx0WnlJZ1ptOWpkWE5oWW14bFBTSm1ZV3h6WlNJZ2RtbGxkMEp2ZUQwaU1DQXROekExSURVMk5pQTRPVGtpSUhodGJHNXpPbmhzYVc1clBTSm9kSFJ3T2k4dmQzZDNMbmN6TG05eVp5OHhPVGs1TDNoc2FXNXJJaUJoY21saExXaHBaR1JsYmowaWRISjFaU0lnYzNSNWJHVTlJblpsY25ScFkyRnNMV0ZzYVdkdU9pQXRNQzQwTXpsbGVEc2diV0Y0TFhkcFpIUm9PaUE1T0NVN0lqNDhaR1ZtY3o0OGNHRjBhQ0JwWkQwaVRVcFlMVEV0VkVWWUxVa3RNVVEyUmtRaUlHUTlJazB5T1NBdE1UazBVVEl6SUMweE9EZ2dNak1nTFRFNE5sRXlNeUF0TVRneklERXdNaUF4TXpSVU1UZzJJRFEyTlZFeU1EZ2dOVE16SURJME15QTFPRFJVTXpBNUlEWTFPRkV6TmpVZ056QTFJRFF5T1NBM01EVklORE14VVRRNU15QTNNRFVnTlRNeklEWTJOMVExTnpNZ05UY3dVVFUzTXlBME5qVWdORFk1SURNNU5rdzBPRElnTXpnelVUVXpNeUF6TXpJZ05UTXpJREkxTWxFMU16TWdNVE01SURRME9DQTJOVlF5TlRjZ0xURXdVVEl5TnlBdE1UQWdNakF6SUMweVZERTJOU0F4TjFReE5ETWdOREJVTVRNeElEVTVWREV5TmlBMk5VdzJNaUF0TVRnNFVUWXdJQzB4T1RRZ05ESWdMVEU1TkVneU9WcE5NelV6SURRek1WRXpPVElnTkRNeElEUXlOeUEwTVRsTU5ETXlJRFF5TWxFME16WWdOREkySURRek9TQTBNamxVTkRRNUlEUXpPVlEwTmpFZ05EVXpWRFEzTWlBME56RlVORGcwSURRNU5WUTBPVE1nTlRJMFZEVXdNU0ExTmpCUk5UQXpJRFUyT1NBMU1ETWdOVGt6VVRVd015QTJNVEVnTlRBeUlEWXhObEUwT0RjZ05qWTNJRFF5TmlBMk5qZFJNemcwSURZMk55QXpORGNnTmpRelZESTROaUExT0RKVU1qUTNJRFV4TkZReU1qUWdORFUxVVRJeE9TQTBNemtnTVRnMklETXdPRlF4TlRJZ01UWTRVVEUxTVNBeE5qTWdNVFV4SURFME4xRXhOVEVnT1RrZ01UY3pJRFk0VVRJd05DQXlOaUF5TmpBZ01qWlJNekF5SURJMklETTBPU0ExTVZRME1qVWdNVE0zVVRRME1TQXhOekVnTkRRNUlESXhORlEwTlRjZ01qYzVVVFExTnlBek16Y2dOREl5SURNM01sRXpPREFnTXpVNElETTBOeUF6TlRoSU16TTNVVEkxT0NBek5UZ2dNalU0SURNNE9WRXlOVGdnTXprMklESTJNU0EwTUROUk1qYzFJRFF6TVNBek5UTWdORE14V2lJdlBqd3ZaR1ZtY3o0OFp5QnpkSEp2YTJVOUltTjFjbkpsYm5SRGIyeHZjaUlnWm1sc2JEMGlZM1Z5Y21WdWRFTnZiRzl5SWlCemRISnZhMlV0ZDJsa2RHZzlJakFpSUhSeVlXNXpabTl5YlQwaWMyTmhiR1VvTVN3dE1Ta2lQanhuSUdSaGRHRXRiVzFzTFc1dlpHVTlJbTFoZEdnaVBqeG5JR1JoZEdFdGJXMXNMVzV2WkdVOUltMXBJajQ4ZFhObElHUmhkR0V0WXowaU1VUTJSa1FpSUhoc2FXNXJPbWh5WldZOUlpTk5TbGd0TVMxVVJWZ3RTUzB4UkRaR1JDSXZQand2Wno0OEwyYytQQzluUGp3dmMzWm5QZz09IiwKCSJSZWFsVmlld1NpemVKc29uIiA6ICJ7XCJoZWlnaHRcIjozMTIsXCJ3aWR0aFwiOjE5Nn0iCn0K"/>
    </extobj>
    <extobj name="2384804F-3998-4D57-9195-F3826E402611-3">
      <extobjdata type="2384804F-3998-4D57-9195-F3826E402611" data="ewoJIkltZ1NldHRpbmdKc29uIiA6ICJ7XCJoZWlnaHRcIjoxNi4wNzE0Mjg1NzE0Mjg1NyxcIndpZHRoXCI6OS44MjE0Mjg1NzE0Mjg1NzF9IiwKCSJMYXRleCIgOiAiXFxiZXRhIiwKCSJMYXRleEltZ0Jhc2U2NCIgOiAiUEhOMlp5QjRiV3h1Y3owaWFIUjBjRG92TDNkM2R5NTNNeTV2Y21jdk1qQXdNQzl6ZG1jaUlIZHBaSFJvUFNJeExqSTRNV1Y0SWlCb1pXbG5hSFE5SWpJdU1ETTBaWGdpSUhKdmJHVTlJbWx0WnlJZ1ptOWpkWE5oWW14bFBTSm1ZV3h6WlNJZ2RtbGxkMEp2ZUQwaU1DQXROekExSURVMk5pQTRPVGtpSUhodGJHNXpPbmhzYVc1clBTSm9kSFJ3T2k4dmQzZDNMbmN6TG05eVp5OHhPVGs1TDNoc2FXNXJJaUJoY21saExXaHBaR1JsYmowaWRISjFaU0lnYzNSNWJHVTlJblpsY25ScFkyRnNMV0ZzYVdkdU9pQXRNQzQwTXpsbGVEc2diV0Y0TFhkcFpIUm9PaUE1T0NVN0lqNDhaR1ZtY3o0OGNHRjBhQ0JwWkQwaVRVcFlMVEV0VkVWWUxVa3RNVVEyUmtRaUlHUTlJazB5T1NBdE1UazBVVEl6SUMweE9EZ2dNak1nTFRFNE5sRXlNeUF0TVRneklERXdNaUF4TXpSVU1UZzJJRFEyTlZFeU1EZ2dOVE16SURJME15QTFPRFJVTXpBNUlEWTFPRkV6TmpVZ056QTFJRFF5T1NBM01EVklORE14VVRRNU15QTNNRFVnTlRNeklEWTJOMVExTnpNZ05UY3dVVFUzTXlBME5qVWdORFk1SURNNU5rdzBPRElnTXpnelVUVXpNeUF6TXpJZ05UTXpJREkxTWxFMU16TWdNVE01SURRME9DQTJOVlF5TlRjZ0xURXdVVEl5TnlBdE1UQWdNakF6SUMweVZERTJOU0F4TjFReE5ETWdOREJVTVRNeElEVTVWREV5TmlBMk5VdzJNaUF0TVRnNFVUWXdJQzB4T1RRZ05ESWdMVEU1TkVneU9WcE5NelV6SURRek1WRXpPVElnTkRNeElEUXlOeUEwTVRsTU5ETXlJRFF5TWxFME16WWdOREkySURRek9TQTBNamxVTkRRNUlEUXpPVlEwTmpFZ05EVXpWRFEzTWlBME56RlVORGcwSURRNU5WUTBPVE1nTlRJMFZEVXdNU0ExTmpCUk5UQXpJRFUyT1NBMU1ETWdOVGt6VVRVd015QTJNVEVnTlRBeUlEWXhObEUwT0RjZ05qWTNJRFF5TmlBMk5qZFJNemcwSURZMk55QXpORGNnTmpRelZESTROaUExT0RKVU1qUTNJRFV4TkZReU1qUWdORFUxVVRJeE9TQTBNemtnTVRnMklETXdPRlF4TlRJZ01UWTRVVEUxTVNBeE5qTWdNVFV4SURFME4xRXhOVEVnT1RrZ01UY3pJRFk0VVRJd05DQXlOaUF5TmpBZ01qWlJNekF5SURJMklETTBPU0ExTVZRME1qVWdNVE0zVVRRME1TQXhOekVnTkRRNUlESXhORlEwTlRjZ01qYzVVVFExTnlBek16Y2dOREl5SURNM01sRXpPREFnTXpVNElETTBOeUF6TlRoSU16TTNVVEkxT0NBek5UZ2dNalU0SURNNE9WRXlOVGdnTXprMklESTJNU0EwTUROUk1qYzFJRFF6TVNBek5UTWdORE14V2lJdlBqd3ZaR1ZtY3o0OFp5QnpkSEp2YTJVOUltTjFjbkpsYm5SRGIyeHZjaUlnWm1sc2JEMGlZM1Z5Y21WdWRFTnZiRzl5SWlCemRISnZhMlV0ZDJsa2RHZzlJakFpSUhSeVlXNXpabTl5YlQwaWMyTmhiR1VvTVN3dE1Ta2lQanhuSUdSaGRHRXRiVzFzTFc1dlpHVTlJbTFoZEdnaVBqeG5JR1JoZEdFdGJXMXNMVzV2WkdVOUltMXBJajQ4ZFhObElHUmhkR0V0WXowaU1VUTJSa1FpSUhoc2FXNXJPbWh5WldZOUlpTk5TbGd0TVMxVVJWZ3RTUzB4UkRaR1JDSXZQand2Wno0OEwyYytQQzluUGp3dmMzWm5QZz09IiwKCSJSZWFsVmlld1NpemVKc29uIiA6ICJ7XCJoZWlnaHRcIjozMTIsXCJ3aWR0aFwiOjE5Nn0iCn0K"/>
    </extobj>
    <extobj name="2384804F-3998-4D57-9195-F3826E402611-4">
      <extobjdata type="2384804F-3998-4D57-9195-F3826E402611" data="ewoJIkltZ1NldHRpbmdKc29uIiA6ICJ7XCJoZWlnaHRcIjoxNi4wNzE0Mjg1NzE0Mjg1NyxcIndpZHRoXCI6OS44MjE0Mjg1NzE0Mjg1NzF9IiwKCSJMYXRleCIgOiAiXFxiZXRhIiwKCSJMYXRleEltZ0Jhc2U2NCIgOiAiUEhOMlp5QjRiV3h1Y3owaWFIUjBjRG92TDNkM2R5NTNNeTV2Y21jdk1qQXdNQzl6ZG1jaUlIZHBaSFJvUFNJeExqSTRNV1Y0SWlCb1pXbG5hSFE5SWpJdU1ETTBaWGdpSUhKdmJHVTlJbWx0WnlJZ1ptOWpkWE5oWW14bFBTSm1ZV3h6WlNJZ2RtbGxkMEp2ZUQwaU1DQXROekExSURVMk5pQTRPVGtpSUhodGJHNXpPbmhzYVc1clBTSm9kSFJ3T2k4dmQzZDNMbmN6TG05eVp5OHhPVGs1TDNoc2FXNXJJaUJoY21saExXaHBaR1JsYmowaWRISjFaU0lnYzNSNWJHVTlJblpsY25ScFkyRnNMV0ZzYVdkdU9pQXRNQzQwTXpsbGVEc2diV0Y0TFhkcFpIUm9PaUE1T0NVN0lqNDhaR1ZtY3o0OGNHRjBhQ0JwWkQwaVRVcFlMVEV0VkVWWUxVa3RNVVEyUmtRaUlHUTlJazB5T1NBdE1UazBVVEl6SUMweE9EZ2dNak1nTFRFNE5sRXlNeUF0TVRneklERXdNaUF4TXpSVU1UZzJJRFEyTlZFeU1EZ2dOVE16SURJME15QTFPRFJVTXpBNUlEWTFPRkV6TmpVZ056QTFJRFF5T1NBM01EVklORE14VVRRNU15QTNNRFVnTlRNeklEWTJOMVExTnpNZ05UY3dVVFUzTXlBME5qVWdORFk1SURNNU5rdzBPRElnTXpnelVUVXpNeUF6TXpJZ05UTXpJREkxTWxFMU16TWdNVE01SURRME9DQTJOVlF5TlRjZ0xURXdVVEl5TnlBdE1UQWdNakF6SUMweVZERTJOU0F4TjFReE5ETWdOREJVTVRNeElEVTVWREV5TmlBMk5VdzJNaUF0TVRnNFVUWXdJQzB4T1RRZ05ESWdMVEU1TkVneU9WcE5NelV6SURRek1WRXpPVElnTkRNeElEUXlOeUEwTVRsTU5ETXlJRFF5TWxFME16WWdOREkySURRek9TQTBNamxVTkRRNUlEUXpPVlEwTmpFZ05EVXpWRFEzTWlBME56RlVORGcwSURRNU5WUTBPVE1nTlRJMFZEVXdNU0ExTmpCUk5UQXpJRFUyT1NBMU1ETWdOVGt6VVRVd015QTJNVEVnTlRBeUlEWXhObEUwT0RjZ05qWTNJRFF5TmlBMk5qZFJNemcwSURZMk55QXpORGNnTmpRelZESTROaUExT0RKVU1qUTNJRFV4TkZReU1qUWdORFUxVVRJeE9TQTBNemtnTVRnMklETXdPRlF4TlRJZ01UWTRVVEUxTVNBeE5qTWdNVFV4SURFME4xRXhOVEVnT1RrZ01UY3pJRFk0VVRJd05DQXlOaUF5TmpBZ01qWlJNekF5SURJMklETTBPU0ExTVZRME1qVWdNVE0zVVRRME1TQXhOekVnTkRRNUlESXhORlEwTlRjZ01qYzVVVFExTnlBek16Y2dOREl5SURNM01sRXpPREFnTXpVNElETTBOeUF6TlRoSU16TTNVVEkxT0NBek5UZ2dNalU0SURNNE9WRXlOVGdnTXprMklESTJNU0EwTUROUk1qYzFJRFF6TVNBek5UTWdORE14V2lJdlBqd3ZaR1ZtY3o0OFp5QnpkSEp2YTJVOUltTjFjbkpsYm5SRGIyeHZjaUlnWm1sc2JEMGlZM1Z5Y21WdWRFTnZiRzl5SWlCemRISnZhMlV0ZDJsa2RHZzlJakFpSUhSeVlXNXpabTl5YlQwaWMyTmhiR1VvTVN3dE1Ta2lQanhuSUdSaGRHRXRiVzFzTFc1dlpHVTlJbTFoZEdnaVBqeG5JR1JoZEdFdGJXMXNMVzV2WkdVOUltMXBJajQ4ZFhObElHUmhkR0V0WXowaU1VUTJSa1FpSUhoc2FXNXJPbWh5WldZOUlpTk5TbGd0TVMxVVJWZ3RTUzB4UkRaR1JDSXZQand2Wno0OEwyYytQQzluUGp3dmMzWm5QZz09IiwKCSJSZWFsVmlld1NpemVKc29uIiA6ICJ7XCJoZWlnaHRcIjozMTIsXCJ3aWR0aFwiOjE5Nn0iCn0K"/>
    </extobj>
    <extobj name="2384804F-3998-4D57-9195-F3826E402611-5">
      <extobjdata type="2384804F-3998-4D57-9195-F3826E402611" data="ewoJIkltZ1NldHRpbmdKc29uIiA6ICJ7XCJoZWlnaHRcIjoxNi4wNzE0Mjg1NzE0Mjg1NyxcIndpZHRoXCI6OS44MjE0Mjg1NzE0Mjg1NzF9IiwKCSJMYXRleCIgOiAiXFxiZXRhIiwKCSJMYXRleEltZ0Jhc2U2NCIgOiAiUEhOMlp5QjRiV3h1Y3owaWFIUjBjRG92TDNkM2R5NTNNeTV2Y21jdk1qQXdNQzl6ZG1jaUlIZHBaSFJvUFNJeExqSTRNV1Y0SWlCb1pXbG5hSFE5SWpJdU1ETTBaWGdpSUhKdmJHVTlJbWx0WnlJZ1ptOWpkWE5oWW14bFBTSm1ZV3h6WlNJZ2RtbGxkMEp2ZUQwaU1DQXROekExSURVMk5pQTRPVGtpSUhodGJHNXpPbmhzYVc1clBTSm9kSFJ3T2k4dmQzZDNMbmN6TG05eVp5OHhPVGs1TDNoc2FXNXJJaUJoY21saExXaHBaR1JsYmowaWRISjFaU0lnYzNSNWJHVTlJblpsY25ScFkyRnNMV0ZzYVdkdU9pQXRNQzQwTXpsbGVEc2diV0Y0TFhkcFpIUm9PaUE1T0NVN0lqNDhaR1ZtY3o0OGNHRjBhQ0JwWkQwaVRVcFlMVEV0VkVWWUxVa3RNVVEyUmtRaUlHUTlJazB5T1NBdE1UazBVVEl6SUMweE9EZ2dNak1nTFRFNE5sRXlNeUF0TVRneklERXdNaUF4TXpSVU1UZzJJRFEyTlZFeU1EZ2dOVE16SURJME15QTFPRFJVTXpBNUlEWTFPRkV6TmpVZ056QTFJRFF5T1NBM01EVklORE14VVRRNU15QTNNRFVnTlRNeklEWTJOMVExTnpNZ05UY3dVVFUzTXlBME5qVWdORFk1SURNNU5rdzBPRElnTXpnelVUVXpNeUF6TXpJZ05UTXpJREkxTWxFMU16TWdNVE01SURRME9DQTJOVlF5TlRjZ0xURXdVVEl5TnlBdE1UQWdNakF6SUMweVZERTJOU0F4TjFReE5ETWdOREJVTVRNeElEVTVWREV5TmlBMk5VdzJNaUF0TVRnNFVUWXdJQzB4T1RRZ05ESWdMVEU1TkVneU9WcE5NelV6SURRek1WRXpPVElnTkRNeElEUXlOeUEwTVRsTU5ETXlJRFF5TWxFME16WWdOREkySURRek9TQTBNamxVTkRRNUlEUXpPVlEwTmpFZ05EVXpWRFEzTWlBME56RlVORGcwSURRNU5WUTBPVE1nTlRJMFZEVXdNU0ExTmpCUk5UQXpJRFUyT1NBMU1ETWdOVGt6VVRVd015QTJNVEVnTlRBeUlEWXhObEUwT0RjZ05qWTNJRFF5TmlBMk5qZFJNemcwSURZMk55QXpORGNnTmpRelZESTROaUExT0RKVU1qUTNJRFV4TkZReU1qUWdORFUxVVRJeE9TQTBNemtnTVRnMklETXdPRlF4TlRJZ01UWTRVVEUxTVNBeE5qTWdNVFV4SURFME4xRXhOVEVnT1RrZ01UY3pJRFk0VVRJd05DQXlOaUF5TmpBZ01qWlJNekF5SURJMklETTBPU0ExTVZRME1qVWdNVE0zVVRRME1TQXhOekVnTkRRNUlESXhORlEwTlRjZ01qYzVVVFExTnlBek16Y2dOREl5SURNM01sRXpPREFnTXpVNElETTBOeUF6TlRoSU16TTNVVEkxT0NBek5UZ2dNalU0SURNNE9WRXlOVGdnTXprMklESTJNU0EwTUROUk1qYzFJRFF6TVNBek5UTWdORE14V2lJdlBqd3ZaR1ZtY3o0OFp5QnpkSEp2YTJVOUltTjFjbkpsYm5SRGIyeHZjaUlnWm1sc2JEMGlZM1Z5Y21WdWRFTnZiRzl5SWlCemRISnZhMlV0ZDJsa2RHZzlJakFpSUhSeVlXNXpabTl5YlQwaWMyTmhiR1VvTVN3dE1Ta2lQanhuSUdSaGRHRXRiVzFzTFc1dlpHVTlJbTFoZEdnaVBqeG5JR1JoZEdFdGJXMXNMVzV2WkdVOUltMXBJajQ4ZFhObElHUmhkR0V0WXowaU1VUTJSa1FpSUhoc2FXNXJPbWh5WldZOUlpTk5TbGd0TVMxVVJWZ3RTUzB4UkRaR1JDSXZQand2Wno0OEwyYytQQzluUGp3dmMzWm5QZz09IiwKCSJSZWFsVmlld1NpemVKc29uIiA6ICJ7XCJoZWlnaHRcIjozMTIsXCJ3aWR0aFwiOjE5Nn0iCn0K"/>
    </extobj>
    <extobj name="2384804F-3998-4D57-9195-F3826E402611-6">
      <extobjdata type="2384804F-3998-4D57-9195-F3826E402611" data="ewoJIkltZ1NldHRpbmdKc29uIiA6ICJ7XCJoZWlnaHRcIjoxNi4wNzE0Mjg1NzE0Mjg1NyxcIndpZHRoXCI6OS44MjE0Mjg1NzE0Mjg1NzF9IiwKCSJMYXRleCIgOiAiXFxiZXRhIiwKCSJMYXRleEltZ0Jhc2U2NCIgOiAiUEhOMlp5QjRiV3h1Y3owaWFIUjBjRG92TDNkM2R5NTNNeTV2Y21jdk1qQXdNQzl6ZG1jaUlIZHBaSFJvUFNJeExqSTRNV1Y0SWlCb1pXbG5hSFE5SWpJdU1ETTBaWGdpSUhKdmJHVTlJbWx0WnlJZ1ptOWpkWE5oWW14bFBTSm1ZV3h6WlNJZ2RtbGxkMEp2ZUQwaU1DQXROekExSURVMk5pQTRPVGtpSUhodGJHNXpPbmhzYVc1clBTSm9kSFJ3T2k4dmQzZDNMbmN6TG05eVp5OHhPVGs1TDNoc2FXNXJJaUJoY21saExXaHBaR1JsYmowaWRISjFaU0lnYzNSNWJHVTlJblpsY25ScFkyRnNMV0ZzYVdkdU9pQXRNQzQwTXpsbGVEc2diV0Y0TFhkcFpIUm9PaUE1T0NVN0lqNDhaR1ZtY3o0OGNHRjBhQ0JwWkQwaVRVcFlMVEV0VkVWWUxVa3RNVVEyUmtRaUlHUTlJazB5T1NBdE1UazBVVEl6SUMweE9EZ2dNak1nTFRFNE5sRXlNeUF0TVRneklERXdNaUF4TXpSVU1UZzJJRFEyTlZFeU1EZ2dOVE16SURJME15QTFPRFJVTXpBNUlEWTFPRkV6TmpVZ056QTFJRFF5T1NBM01EVklORE14VVRRNU15QTNNRFVnTlRNeklEWTJOMVExTnpNZ05UY3dVVFUzTXlBME5qVWdORFk1SURNNU5rdzBPRElnTXpnelVUVXpNeUF6TXpJZ05UTXpJREkxTWxFMU16TWdNVE01SURRME9DQTJOVlF5TlRjZ0xURXdVVEl5TnlBdE1UQWdNakF6SUMweVZERTJOU0F4TjFReE5ETWdOREJVTVRNeElEVTVWREV5TmlBMk5VdzJNaUF0TVRnNFVUWXdJQzB4T1RRZ05ESWdMVEU1TkVneU9WcE5NelV6SURRek1WRXpPVElnTkRNeElEUXlOeUEwTVRsTU5ETXlJRFF5TWxFME16WWdOREkySURRek9TQTBNamxVTkRRNUlEUXpPVlEwTmpFZ05EVXpWRFEzTWlBME56RlVORGcwSURRNU5WUTBPVE1nTlRJMFZEVXdNU0ExTmpCUk5UQXpJRFUyT1NBMU1ETWdOVGt6VVRVd015QTJNVEVnTlRBeUlEWXhObEUwT0RjZ05qWTNJRFF5TmlBMk5qZFJNemcwSURZMk55QXpORGNnTmpRelZESTROaUExT0RKVU1qUTNJRFV4TkZReU1qUWdORFUxVVRJeE9TQTBNemtnTVRnMklETXdPRlF4TlRJZ01UWTRVVEUxTVNBeE5qTWdNVFV4SURFME4xRXhOVEVnT1RrZ01UY3pJRFk0VVRJd05DQXlOaUF5TmpBZ01qWlJNekF5SURJMklETTBPU0ExTVZRME1qVWdNVE0zVVRRME1TQXhOekVnTkRRNUlESXhORlEwTlRjZ01qYzVVVFExTnlBek16Y2dOREl5SURNM01sRXpPREFnTXpVNElETTBOeUF6TlRoSU16TTNVVEkxT0NBek5UZ2dNalU0SURNNE9WRXlOVGdnTXprMklESTJNU0EwTUROUk1qYzFJRFF6TVNBek5UTWdORE14V2lJdlBqd3ZaR1ZtY3o0OFp5QnpkSEp2YTJVOUltTjFjbkpsYm5SRGIyeHZjaUlnWm1sc2JEMGlZM1Z5Y21WdWRFTnZiRzl5SWlCemRISnZhMlV0ZDJsa2RHZzlJakFpSUhSeVlXNXpabTl5YlQwaWMyTmhiR1VvTVN3dE1Ta2lQanhuSUdSaGRHRXRiVzFzTFc1dlpHVTlJbTFoZEdnaVBqeG5JR1JoZEdFdGJXMXNMVzV2WkdVOUltMXBJajQ4ZFhObElHUmhkR0V0WXowaU1VUTJSa1FpSUhoc2FXNXJPbWh5WldZOUlpTk5TbGd0TVMxVVJWZ3RTUzB4UkRaR1JDSXZQand2Wno0OEwyYytQQzluUGp3dmMzWm5QZz09IiwKCSJSZWFsVmlld1NpemVKc29uIiA6ICJ7XCJoZWlnaHRcIjozMTIsXCJ3aWR0aFwiOjE5Nn0iCn0K"/>
    </extobj>
  </extobjs>
</s:customData>
</file>

<file path=customXml/itemProps28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4882</Words>
  <Application>WPS Presentation</Application>
  <PresentationFormat>Widescreen</PresentationFormat>
  <Paragraphs>276</Paragraphs>
  <Slides>18</Slides>
  <Notes>24</Notes>
  <HiddenSlides>0</HiddenSlides>
  <MMClips>1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8" baseType="lpstr">
      <vt:lpstr>Arial</vt:lpstr>
      <vt:lpstr>SimSun</vt:lpstr>
      <vt:lpstr>Wingdings</vt:lpstr>
      <vt:lpstr>思源黑体 CN Medium</vt:lpstr>
      <vt:lpstr>字魂36号-正文宋楷</vt:lpstr>
      <vt:lpstr>Futura LT Light</vt:lpstr>
      <vt:lpstr>Segoe Print</vt:lpstr>
      <vt:lpstr>HYWenHei-85W</vt:lpstr>
      <vt:lpstr>Times New Roman</vt:lpstr>
      <vt:lpstr>思源黑体 CN Heavy</vt:lpstr>
      <vt:lpstr>Microsoft YaHei</vt:lpstr>
      <vt:lpstr>Arial Unicode MS</vt:lpstr>
      <vt:lpstr>萝莉体 第二版</vt:lpstr>
      <vt:lpstr>YF补 汉仪夏日体+黑白emoji</vt:lpstr>
      <vt:lpstr>等线</vt:lpstr>
      <vt:lpstr>Agency FB</vt:lpstr>
      <vt:lpstr>Harlow Solid Italic</vt:lpstr>
      <vt:lpstr>等线 Light</vt:lpstr>
      <vt:lpstr>AAAAAAAAAAAA）</vt:lpstr>
      <vt:lpstr>1_AAAAAAAAAAAA）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7-0312-17 5G新时代PPT模板</dc:title>
  <dc:creator>Administrator</dc:creator>
  <cp:lastModifiedBy>Phong Đỗ</cp:lastModifiedBy>
  <cp:revision>24</cp:revision>
  <dcterms:created xsi:type="dcterms:W3CDTF">2019-03-12T07:43:00Z</dcterms:created>
  <dcterms:modified xsi:type="dcterms:W3CDTF">2025-09-25T15:46:15Z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4E0E1F1A91BF452D8A62DDBBA7AAD977_12</vt:lpwstr>
  </property>
  <property fmtid="{D5CDD505-2E9C-101B-9397-08002B2CF9AE}" pid="3" name="KSOProductBuildVer">
    <vt:lpwstr>1033-12.2.0.22549</vt:lpwstr>
  </property>
</Properties>
</file>