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59" r:id="rId7"/>
    <p:sldId id="274" r:id="rId8"/>
    <p:sldId id="260" r:id="rId9"/>
    <p:sldId id="262" r:id="rId10"/>
    <p:sldId id="275" r:id="rId11"/>
    <p:sldId id="276" r:id="rId12"/>
    <p:sldId id="278" r:id="rId13"/>
    <p:sldId id="271" r:id="rId14"/>
    <p:sldId id="279" r:id="rId15"/>
    <p:sldId id="261" r:id="rId16"/>
    <p:sldId id="280" r:id="rId17"/>
    <p:sldId id="281" r:id="rId18"/>
    <p:sldId id="282" r:id="rId19"/>
    <p:sldId id="283" r:id="rId20"/>
    <p:sldId id="284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546A19B0-8307-4C18-A4D6-9F88FD9E3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340" y="3793340"/>
            <a:ext cx="4730260" cy="24251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2800" u="sng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Membres de l’</a:t>
            </a:r>
            <a:r>
              <a:rPr lang="fr-FR" sz="2800" u="sng" dirty="0" err="1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equipe</a:t>
            </a:r>
            <a:r>
              <a:rPr lang="fr-FR" sz="2800" u="sng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:</a:t>
            </a:r>
          </a:p>
          <a:p>
            <a:pPr algn="l"/>
            <a:r>
              <a:rPr lang="en-US" sz="2600" dirty="0" err="1">
                <a:solidFill>
                  <a:schemeClr val="tx1"/>
                </a:solidFill>
                <a:latin typeface="Algerian" panose="04020705040A02060702" pitchFamily="82" charset="0"/>
              </a:rPr>
              <a:t>Cheikh</a:t>
            </a:r>
            <a:r>
              <a:rPr lang="en-US" sz="2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Ahmadou</a:t>
            </a:r>
            <a:r>
              <a:rPr lang="en-US" sz="2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Tidiani</a:t>
            </a:r>
            <a:r>
              <a:rPr lang="en-US" sz="2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Top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El  </a:t>
            </a:r>
            <a:r>
              <a:rPr lang="en-US" sz="2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hadj</a:t>
            </a:r>
            <a:r>
              <a:rPr lang="en-US" sz="2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Lassana</a:t>
            </a:r>
            <a:r>
              <a:rPr lang="en-US" sz="2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Ndiaye</a:t>
            </a:r>
            <a:endParaRPr lang="en-US" sz="26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l"/>
            <a:r>
              <a:rPr lang="en-US" sz="2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Ndeye</a:t>
            </a:r>
            <a:r>
              <a:rPr lang="en-US" sz="2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Augustine Barry</a:t>
            </a:r>
          </a:p>
          <a:p>
            <a:pPr algn="l"/>
            <a:r>
              <a:rPr lang="en-US" sz="2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Abdoulaye</a:t>
            </a:r>
            <a:r>
              <a:rPr lang="en-US" sz="2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Tall</a:t>
            </a:r>
            <a:endParaRPr lang="fr-FR" sz="2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FC7DE68C-9C11-4EB5-A6E3-89194E04D7BF}"/>
              </a:ext>
            </a:extLst>
          </p:cNvPr>
          <p:cNvSpPr txBox="1"/>
          <p:nvPr/>
        </p:nvSpPr>
        <p:spPr>
          <a:xfrm>
            <a:off x="6961851" y="3789380"/>
            <a:ext cx="48432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Classe </a:t>
            </a:r>
            <a:r>
              <a:rPr lang="fr-FR" sz="2600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:</a:t>
            </a:r>
            <a:r>
              <a:rPr lang="fr-FR" sz="2600" dirty="0"/>
              <a:t> </a:t>
            </a:r>
            <a:endParaRPr lang="fr-FR" sz="2600" dirty="0" smtClean="0"/>
          </a:p>
          <a:p>
            <a:r>
              <a:rPr lang="fr-FR" sz="2400" dirty="0" smtClean="0">
                <a:latin typeface="Algerian" panose="04020705040A02060702" pitchFamily="82" charset="0"/>
              </a:rPr>
              <a:t>LIC </a:t>
            </a:r>
            <a:r>
              <a:rPr lang="fr-FR" sz="2400" dirty="0">
                <a:latin typeface="Algerian" panose="04020705040A02060702" pitchFamily="82" charset="0"/>
              </a:rPr>
              <a:t>3 GLSI A </a:t>
            </a:r>
            <a:endParaRPr lang="en-US" sz="2400" dirty="0">
              <a:latin typeface="Algerian" panose="04020705040A02060702" pitchFamily="8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E96F74A4-50E2-4B6D-B4E4-31B2F8F232ED}"/>
              </a:ext>
            </a:extLst>
          </p:cNvPr>
          <p:cNvSpPr txBox="1"/>
          <p:nvPr/>
        </p:nvSpPr>
        <p:spPr>
          <a:xfrm>
            <a:off x="1067473" y="1007543"/>
            <a:ext cx="84684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u="sng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Objet </a:t>
            </a:r>
            <a:r>
              <a:rPr lang="fr-FR" sz="4000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:</a:t>
            </a:r>
            <a:r>
              <a:rPr lang="fr-FR" sz="4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Re-Ingenierie application de gestion hôtelière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0195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383" y="1381536"/>
            <a:ext cx="96273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Les paramètres de l’environnement matériel de </a:t>
            </a:r>
            <a:r>
              <a:rPr lang="fr-FR" sz="4800" u="sng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test</a:t>
            </a:r>
            <a:endParaRPr lang="fr-FR" sz="4800" u="sng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5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6388" y="770709"/>
            <a:ext cx="4025295" cy="1127760"/>
          </a:xfrm>
        </p:spPr>
        <p:txBody>
          <a:bodyPr>
            <a:normAutofit/>
          </a:bodyPr>
          <a:lstStyle/>
          <a:p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El </a:t>
            </a:r>
            <a:r>
              <a:rPr lang="en-US" sz="3200" b="1" i="1" u="sng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hadj</a:t>
            </a: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3200" b="1" i="1" u="sng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Lassana</a:t>
            </a: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3200" b="1" i="1" u="sng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N</a:t>
            </a:r>
            <a:r>
              <a:rPr lang="en-US" sz="3200" b="1" i="1" u="sng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diaye</a:t>
            </a:r>
            <a:endParaRPr lang="fr-FR" sz="3200" b="1" i="1" u="sng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919409" y="770709"/>
            <a:ext cx="4025295" cy="1127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i="1" u="sng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Cheikh</a:t>
            </a: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3200" b="1" i="1" u="sng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Ahmadou</a:t>
            </a: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3200" b="1" i="1" u="sng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Tidiani</a:t>
            </a: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Top</a:t>
            </a:r>
            <a:endParaRPr lang="fr-FR" sz="3200" b="1" i="1" u="sng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919409" y="2349500"/>
            <a:ext cx="3503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 smtClean="0"/>
              <a:t>Windows </a:t>
            </a:r>
            <a:r>
              <a:rPr lang="fr-FR" sz="2400" dirty="0"/>
              <a:t>Lenovo </a:t>
            </a:r>
            <a:r>
              <a:rPr lang="fr-FR" sz="2400" dirty="0" smtClean="0"/>
              <a:t>Yoga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/>
              <a:t>8Go RAM </a:t>
            </a:r>
            <a:r>
              <a:rPr lang="fr-FR" sz="2400" dirty="0" smtClean="0"/>
              <a:t>Intel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69388" y="2349500"/>
            <a:ext cx="3503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 smtClean="0"/>
              <a:t>Windows </a:t>
            </a:r>
            <a:r>
              <a:rPr lang="fr-FR" sz="2400" dirty="0"/>
              <a:t>Lenovo </a:t>
            </a:r>
            <a:endParaRPr lang="fr-FR" sz="2400" dirty="0" smtClean="0"/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 smtClean="0"/>
              <a:t>8Go </a:t>
            </a:r>
            <a:r>
              <a:rPr lang="fr-FR" sz="2400" dirty="0"/>
              <a:t>RAM </a:t>
            </a:r>
            <a:r>
              <a:rPr lang="fr-FR" sz="2400" dirty="0" smtClean="0"/>
              <a:t>Intel</a:t>
            </a:r>
            <a:r>
              <a:rPr lang="fr-FR" sz="2400" dirty="0"/>
              <a:t>	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28265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6388" y="770709"/>
            <a:ext cx="4025295" cy="1127760"/>
          </a:xfrm>
        </p:spPr>
        <p:txBody>
          <a:bodyPr>
            <a:normAutofit/>
          </a:bodyPr>
          <a:lstStyle/>
          <a:p>
            <a:r>
              <a:rPr lang="en-US" sz="3200" b="1" i="1" u="sng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Ndeye</a:t>
            </a: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Augustine Barry</a:t>
            </a:r>
            <a:endParaRPr lang="fr-FR" sz="3200" b="1" i="1" u="sng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" r="12960" b="1311"/>
          <a:stretch/>
        </p:blipFill>
        <p:spPr>
          <a:xfrm>
            <a:off x="300446" y="2011680"/>
            <a:ext cx="5003074" cy="3631475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5919409" y="770709"/>
            <a:ext cx="4025295" cy="1127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i="1" u="sng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Abdoulaye</a:t>
            </a: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Tall</a:t>
            </a:r>
            <a:endParaRPr lang="fr-FR" sz="3200" b="1" i="1" u="sng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335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7AF6B22-87F3-4109-83E5-F7B48C14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623420" cy="4079966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Les</a:t>
            </a:r>
            <a:r>
              <a:rPr lang="fr-FR" sz="8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paramètres de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3484751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753" y="12281"/>
            <a:ext cx="4025295" cy="1127760"/>
          </a:xfrm>
        </p:spPr>
        <p:txBody>
          <a:bodyPr>
            <a:normAutofit fontScale="90000"/>
          </a:bodyPr>
          <a:lstStyle/>
          <a:p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El </a:t>
            </a:r>
            <a:r>
              <a:rPr lang="en-US" sz="3200" b="1" i="1" u="sng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hadj</a:t>
            </a: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3200" b="1" i="1" u="sng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Lassana</a:t>
            </a: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3200" b="1" i="1" u="sng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Ndiaye</a:t>
            </a: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/>
            </a:r>
            <a:b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/>
            </a:r>
            <a:b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endParaRPr lang="fr-FR" sz="3200" b="1" i="1" u="sng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958597" y="39189"/>
            <a:ext cx="4025295" cy="1127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i="1" u="sng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Cheikh</a:t>
            </a: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3200" b="1" i="1" u="sng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Ahmadou</a:t>
            </a: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3200" b="1" i="1" u="sng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Tidiani</a:t>
            </a: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Top</a:t>
            </a:r>
            <a:endParaRPr lang="fr-FR" sz="3200" b="1" i="1" u="sng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21683" y="7707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88753" y="1182189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5809541" y="1134352"/>
            <a:ext cx="347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dirty="0" err="1"/>
              <a:t>NodeJS</a:t>
            </a:r>
            <a:r>
              <a:rPr lang="fr-FR" dirty="0"/>
              <a:t> 14.20.1 	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dirty="0"/>
              <a:t>NPM 6.14.14	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dirty="0"/>
              <a:t>Go 1.2  </a:t>
            </a:r>
            <a:r>
              <a:rPr lang="fr-FR" dirty="0" err="1"/>
              <a:t>Fiber</a:t>
            </a:r>
            <a:r>
              <a:rPr lang="fr-FR" dirty="0"/>
              <a:t> v2.42.0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dirty="0"/>
              <a:t>MySQL Server v8.0.27 </a:t>
            </a:r>
            <a:endParaRPr lang="fr-FR" dirty="0" smtClean="0"/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dirty="0" err="1" smtClean="0"/>
              <a:t>localDocker</a:t>
            </a:r>
            <a:r>
              <a:rPr lang="fr-FR" dirty="0" smtClean="0"/>
              <a:t> </a:t>
            </a:r>
            <a:r>
              <a:rPr lang="fr-FR" dirty="0"/>
              <a:t>desktop, </a:t>
            </a:r>
            <a:r>
              <a:rPr lang="fr-FR" dirty="0" err="1"/>
              <a:t>proxysql</a:t>
            </a:r>
            <a:r>
              <a:rPr lang="fr-FR" dirty="0"/>
              <a:t> et </a:t>
            </a:r>
            <a:r>
              <a:rPr lang="fr-FR" dirty="0" err="1"/>
              <a:t>mysql</a:t>
            </a:r>
            <a:r>
              <a:rPr lang="fr-FR" dirty="0"/>
              <a:t> : </a:t>
            </a:r>
            <a:r>
              <a:rPr lang="fr-FR" dirty="0" err="1"/>
              <a:t>v.latest</a:t>
            </a:r>
            <a:endParaRPr lang="en-US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532147" y="4610407"/>
            <a:ext cx="3474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Visual Studio Code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NPM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Go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Ionic 6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Angular</a:t>
            </a:r>
            <a:endParaRPr lang="en-US" dirty="0"/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XAMP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US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5809541" y="461040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532147" y="3482647"/>
            <a:ext cx="4025295" cy="1127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i="1" u="sng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Ndeye</a:t>
            </a: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Augustine Barry</a:t>
            </a:r>
            <a:endParaRPr lang="fr-FR" sz="3200" b="1" i="1" u="sng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6063100" y="3503637"/>
            <a:ext cx="4025295" cy="1127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i="1" u="sng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Abdoulaye</a:t>
            </a: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Tall</a:t>
            </a:r>
            <a:endParaRPr lang="fr-FR" sz="3200" b="1" i="1" u="sng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88753" y="1164441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Visual Studio Code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Terminal mysms2</a:t>
            </a:r>
          </a:p>
        </p:txBody>
      </p:sp>
    </p:spTree>
    <p:extLst>
      <p:ext uri="{BB962C8B-B14F-4D97-AF65-F5344CB8AC3E}">
        <p14:creationId xmlns:p14="http://schemas.microsoft.com/office/powerpoint/2010/main" val="236710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4258" y="1814720"/>
            <a:ext cx="69880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Les captures d’écran commentées des différents modules</a:t>
            </a:r>
          </a:p>
        </p:txBody>
      </p:sp>
    </p:spTree>
    <p:extLst>
      <p:ext uri="{BB962C8B-B14F-4D97-AF65-F5344CB8AC3E}">
        <p14:creationId xmlns:p14="http://schemas.microsoft.com/office/powerpoint/2010/main" val="274929382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684" y="0"/>
            <a:ext cx="8596668" cy="918754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L’application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mobile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638" y="1045236"/>
            <a:ext cx="3567745" cy="387985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0" b="6714"/>
          <a:stretch/>
        </p:blipFill>
        <p:spPr>
          <a:xfrm>
            <a:off x="1030493" y="1045236"/>
            <a:ext cx="3312907" cy="375336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32093" y="4937786"/>
            <a:ext cx="3414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Ici</a:t>
            </a:r>
            <a:r>
              <a:rPr lang="en-US" dirty="0" smtClean="0"/>
              <a:t> nous </a:t>
            </a:r>
            <a:r>
              <a:rPr lang="en-US" dirty="0" err="1" smtClean="0"/>
              <a:t>avons</a:t>
            </a:r>
            <a:r>
              <a:rPr lang="en-US" dirty="0" smtClean="0"/>
              <a:t> la page de </a:t>
            </a:r>
            <a:r>
              <a:rPr lang="en-US" dirty="0" err="1" smtClean="0"/>
              <a:t>connexion</a:t>
            </a:r>
            <a:r>
              <a:rPr lang="en-US" dirty="0" smtClean="0"/>
              <a:t> . Le </a:t>
            </a:r>
            <a:r>
              <a:rPr lang="en-US" dirty="0" err="1" smtClean="0"/>
              <a:t>gestionnaire</a:t>
            </a:r>
            <a:r>
              <a:rPr lang="en-US" dirty="0" smtClean="0"/>
              <a:t> </a:t>
            </a:r>
            <a:r>
              <a:rPr lang="en-US" dirty="0" err="1" smtClean="0"/>
              <a:t>renseigne</a:t>
            </a:r>
            <a:r>
              <a:rPr lang="en-US" dirty="0" smtClean="0"/>
              <a:t> son email et son mot de </a:t>
            </a:r>
            <a:r>
              <a:rPr lang="en-US" dirty="0" err="1" smtClean="0"/>
              <a:t>passe</a:t>
            </a:r>
            <a:r>
              <a:rPr lang="en-US" dirty="0" smtClean="0"/>
              <a:t> 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117638" y="4937786"/>
            <a:ext cx="3414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Lorsque</a:t>
            </a:r>
            <a:r>
              <a:rPr lang="en-US" dirty="0" smtClean="0"/>
              <a:t> le </a:t>
            </a:r>
            <a:r>
              <a:rPr lang="en-US" dirty="0" err="1" smtClean="0"/>
              <a:t>gestionnaire</a:t>
            </a:r>
            <a:r>
              <a:rPr lang="en-US" dirty="0" smtClean="0"/>
              <a:t> se </a:t>
            </a:r>
            <a:r>
              <a:rPr lang="en-US" dirty="0" err="1" smtClean="0"/>
              <a:t>connecte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rentre</a:t>
            </a:r>
            <a:r>
              <a:rPr lang="en-US" dirty="0" smtClean="0"/>
              <a:t> direct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l’application</a:t>
            </a:r>
            <a:r>
              <a:rPr lang="en-US" dirty="0" smtClean="0"/>
              <a:t> avec le menu a cote.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9259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684" y="0"/>
            <a:ext cx="8596668" cy="918754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L’application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mobile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92875" y="4909872"/>
            <a:ext cx="3858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Ici</a:t>
            </a:r>
            <a:r>
              <a:rPr lang="en-US" dirty="0" smtClean="0"/>
              <a:t> nous </a:t>
            </a:r>
            <a:r>
              <a:rPr lang="en-US" dirty="0" err="1" smtClean="0"/>
              <a:t>avons</a:t>
            </a:r>
            <a:r>
              <a:rPr lang="en-US" dirty="0" smtClean="0"/>
              <a:t> la </a:t>
            </a:r>
            <a:r>
              <a:rPr lang="en-US" dirty="0" err="1" smtClean="0"/>
              <a:t>liste</a:t>
            </a:r>
            <a:r>
              <a:rPr lang="en-US" dirty="0" smtClean="0"/>
              <a:t> des clients avec le </a:t>
            </a:r>
            <a:r>
              <a:rPr lang="en-US" dirty="0" err="1" smtClean="0"/>
              <a:t>bouton</a:t>
            </a:r>
            <a:r>
              <a:rPr lang="en-US" dirty="0" smtClean="0"/>
              <a:t> </a:t>
            </a:r>
            <a:r>
              <a:rPr lang="en-US" dirty="0" err="1" smtClean="0"/>
              <a:t>ajouter</a:t>
            </a:r>
            <a:r>
              <a:rPr lang="en-US" dirty="0" smtClean="0"/>
              <a:t> un client . Sur la </a:t>
            </a:r>
            <a:r>
              <a:rPr lang="en-US" dirty="0" err="1" smtClean="0"/>
              <a:t>liste</a:t>
            </a: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suprimmer</a:t>
            </a:r>
            <a:r>
              <a:rPr lang="en-US" dirty="0" smtClean="0"/>
              <a:t> un client </a:t>
            </a:r>
            <a:r>
              <a:rPr lang="en-US" dirty="0" err="1" smtClean="0"/>
              <a:t>oubien</a:t>
            </a:r>
            <a:r>
              <a:rPr lang="en-US" dirty="0" smtClean="0"/>
              <a:t> le modifier </a:t>
            </a:r>
            <a:r>
              <a:rPr lang="en-US" i="1" dirty="0" smtClean="0"/>
              <a:t>.</a:t>
            </a:r>
            <a:endParaRPr lang="fr-FR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6147509" y="4884472"/>
            <a:ext cx="3414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on clique sur le </a:t>
            </a:r>
            <a:r>
              <a:rPr lang="en-US" dirty="0" err="1" smtClean="0"/>
              <a:t>bouton</a:t>
            </a:r>
            <a:r>
              <a:rPr lang="en-US" dirty="0" smtClean="0"/>
              <a:t> </a:t>
            </a:r>
            <a:r>
              <a:rPr lang="en-US" dirty="0" err="1" smtClean="0"/>
              <a:t>ajouter</a:t>
            </a:r>
            <a:r>
              <a:rPr lang="en-US" dirty="0" smtClean="0"/>
              <a:t> un client </a:t>
            </a:r>
            <a:r>
              <a:rPr lang="fr-FR" dirty="0"/>
              <a:t>ç</a:t>
            </a:r>
            <a:r>
              <a:rPr lang="en-US" dirty="0" smtClean="0"/>
              <a:t>a </a:t>
            </a:r>
            <a:r>
              <a:rPr lang="en-US" dirty="0" err="1" smtClean="0"/>
              <a:t>affiche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page </a:t>
            </a:r>
            <a:r>
              <a:rPr lang="en-US" dirty="0" err="1" smtClean="0"/>
              <a:t>ou</a:t>
            </a:r>
            <a:r>
              <a:rPr lang="en-US" dirty="0" smtClean="0"/>
              <a:t> on </a:t>
            </a:r>
            <a:r>
              <a:rPr lang="en-US" dirty="0" err="1" smtClean="0"/>
              <a:t>pourra</a:t>
            </a:r>
            <a:r>
              <a:rPr lang="en-US" dirty="0" smtClean="0"/>
              <a:t> </a:t>
            </a:r>
            <a:r>
              <a:rPr lang="en-US" dirty="0" err="1" smtClean="0"/>
              <a:t>ajouter</a:t>
            </a:r>
            <a:r>
              <a:rPr lang="en-US" dirty="0" smtClean="0"/>
              <a:t>  client.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79" b="5249"/>
          <a:stretch/>
        </p:blipFill>
        <p:spPr>
          <a:xfrm>
            <a:off x="6117639" y="1044292"/>
            <a:ext cx="3293062" cy="384520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9" y="901434"/>
            <a:ext cx="3997741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94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684" y="0"/>
            <a:ext cx="8596668" cy="918754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L’application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mobile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32093" y="4925086"/>
            <a:ext cx="3719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Ici</a:t>
            </a:r>
            <a:r>
              <a:rPr lang="en-US" dirty="0" smtClean="0"/>
              <a:t> nous </a:t>
            </a:r>
            <a:r>
              <a:rPr lang="en-US" dirty="0" err="1" smtClean="0"/>
              <a:t>avons</a:t>
            </a:r>
            <a:r>
              <a:rPr lang="en-US" dirty="0" smtClean="0"/>
              <a:t> la </a:t>
            </a:r>
            <a:r>
              <a:rPr lang="en-US" dirty="0" err="1" smtClean="0"/>
              <a:t>liste</a:t>
            </a:r>
            <a:r>
              <a:rPr lang="en-US" dirty="0" smtClean="0"/>
              <a:t> des </a:t>
            </a:r>
            <a:r>
              <a:rPr lang="en-US" dirty="0" err="1" smtClean="0"/>
              <a:t>chambres</a:t>
            </a:r>
            <a:r>
              <a:rPr lang="en-US" dirty="0" smtClean="0"/>
              <a:t> avec le </a:t>
            </a:r>
            <a:r>
              <a:rPr lang="en-US" dirty="0" err="1" smtClean="0"/>
              <a:t>bouton</a:t>
            </a:r>
            <a:r>
              <a:rPr lang="en-US" dirty="0" smtClean="0"/>
              <a:t> </a:t>
            </a:r>
            <a:r>
              <a:rPr lang="en-US" dirty="0" err="1" smtClean="0"/>
              <a:t>ajouter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chamber . Sur la </a:t>
            </a:r>
            <a:r>
              <a:rPr lang="en-US" dirty="0" err="1" smtClean="0"/>
              <a:t>liste</a:t>
            </a: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suprimmer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chambre</a:t>
            </a:r>
            <a:r>
              <a:rPr lang="en-US" dirty="0" smtClean="0"/>
              <a:t> </a:t>
            </a:r>
            <a:r>
              <a:rPr lang="en-US" dirty="0" err="1" smtClean="0"/>
              <a:t>oubien</a:t>
            </a:r>
            <a:r>
              <a:rPr lang="en-US" dirty="0" smtClean="0"/>
              <a:t> le modifier 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117638" y="4937786"/>
            <a:ext cx="3414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on clique sur le </a:t>
            </a:r>
            <a:r>
              <a:rPr lang="en-US" dirty="0" err="1" smtClean="0"/>
              <a:t>bouton</a:t>
            </a:r>
            <a:r>
              <a:rPr lang="en-US" dirty="0" smtClean="0"/>
              <a:t> </a:t>
            </a:r>
            <a:r>
              <a:rPr lang="en-US" dirty="0" err="1" smtClean="0"/>
              <a:t>ajouter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chambre</a:t>
            </a:r>
            <a:r>
              <a:rPr lang="en-US" dirty="0" smtClean="0"/>
              <a:t> ca </a:t>
            </a:r>
            <a:r>
              <a:rPr lang="en-US" dirty="0" err="1" smtClean="0"/>
              <a:t>affiche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page </a:t>
            </a:r>
            <a:r>
              <a:rPr lang="en-US" dirty="0" err="1" smtClean="0"/>
              <a:t>ou</a:t>
            </a:r>
            <a:r>
              <a:rPr lang="en-US" dirty="0" smtClean="0"/>
              <a:t> on </a:t>
            </a:r>
            <a:r>
              <a:rPr lang="en-US" dirty="0" err="1" smtClean="0"/>
              <a:t>pourra</a:t>
            </a:r>
            <a:r>
              <a:rPr lang="en-US" dirty="0" smtClean="0"/>
              <a:t> </a:t>
            </a:r>
            <a:r>
              <a:rPr lang="en-US" dirty="0" err="1" smtClean="0"/>
              <a:t>ajouter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chambre</a:t>
            </a:r>
            <a:r>
              <a:rPr lang="en-US" dirty="0" smtClean="0"/>
              <a:t>.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93" y="796650"/>
            <a:ext cx="3719307" cy="41284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52" b="21472"/>
          <a:stretch/>
        </p:blipFill>
        <p:spPr>
          <a:xfrm>
            <a:off x="6041989" y="1110421"/>
            <a:ext cx="3565803" cy="36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89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684" y="0"/>
            <a:ext cx="8596668" cy="918754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L’application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mobile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32093" y="4937786"/>
            <a:ext cx="3719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Ici</a:t>
            </a:r>
            <a:r>
              <a:rPr lang="en-US" dirty="0" smtClean="0"/>
              <a:t> nous </a:t>
            </a:r>
            <a:r>
              <a:rPr lang="en-US" dirty="0" err="1" smtClean="0"/>
              <a:t>avons</a:t>
            </a:r>
            <a:r>
              <a:rPr lang="en-US" dirty="0" smtClean="0"/>
              <a:t> la </a:t>
            </a:r>
            <a:r>
              <a:rPr lang="en-US" dirty="0" err="1" smtClean="0"/>
              <a:t>liste</a:t>
            </a:r>
            <a:r>
              <a:rPr lang="en-US" dirty="0" smtClean="0"/>
              <a:t> des reservations avec le </a:t>
            </a:r>
            <a:r>
              <a:rPr lang="en-US" dirty="0" err="1" smtClean="0"/>
              <a:t>bouton</a:t>
            </a:r>
            <a:r>
              <a:rPr lang="en-US" dirty="0" smtClean="0"/>
              <a:t> </a:t>
            </a:r>
            <a:r>
              <a:rPr lang="en-US" dirty="0" err="1" smtClean="0"/>
              <a:t>ajouter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reservation . Sur la </a:t>
            </a:r>
            <a:r>
              <a:rPr lang="en-US" dirty="0" err="1" smtClean="0"/>
              <a:t>liste</a:t>
            </a: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suprimmer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chambre</a:t>
            </a:r>
            <a:r>
              <a:rPr lang="en-US" dirty="0" smtClean="0"/>
              <a:t>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812838" y="5800598"/>
            <a:ext cx="4093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on clique sur le </a:t>
            </a:r>
            <a:r>
              <a:rPr lang="en-US" dirty="0" err="1" smtClean="0"/>
              <a:t>bouton</a:t>
            </a:r>
            <a:r>
              <a:rPr lang="en-US" dirty="0" smtClean="0"/>
              <a:t> </a:t>
            </a:r>
            <a:r>
              <a:rPr lang="en-US" dirty="0" err="1" smtClean="0"/>
              <a:t>ajouter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smtClean="0"/>
              <a:t>reservation ca </a:t>
            </a:r>
            <a:r>
              <a:rPr lang="en-US" dirty="0" err="1" smtClean="0"/>
              <a:t>affiche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page </a:t>
            </a:r>
            <a:r>
              <a:rPr lang="en-US" dirty="0" err="1" smtClean="0"/>
              <a:t>ou</a:t>
            </a:r>
            <a:r>
              <a:rPr lang="en-US" dirty="0" smtClean="0"/>
              <a:t> on </a:t>
            </a:r>
            <a:r>
              <a:rPr lang="en-US" dirty="0" err="1" smtClean="0"/>
              <a:t>pourra</a:t>
            </a:r>
            <a:r>
              <a:rPr lang="en-US" dirty="0" smtClean="0"/>
              <a:t> </a:t>
            </a:r>
            <a:r>
              <a:rPr lang="en-US" dirty="0" err="1" smtClean="0"/>
              <a:t>ajouter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reservation</a:t>
            </a:r>
            <a:r>
              <a:rPr lang="en-US" i="1" dirty="0" smtClean="0"/>
              <a:t>.</a:t>
            </a:r>
            <a:endParaRPr lang="fr-FR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84" y="850991"/>
            <a:ext cx="3754616" cy="408679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" t="2701" r="3732" b="2792"/>
          <a:stretch/>
        </p:blipFill>
        <p:spPr>
          <a:xfrm>
            <a:off x="5812838" y="557148"/>
            <a:ext cx="2908300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6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F3F17A5-3C52-470A-8D60-7C81B27B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6664370" cy="985659"/>
          </a:xfrm>
        </p:spPr>
        <p:txBody>
          <a:bodyPr>
            <a:noAutofit/>
          </a:bodyPr>
          <a:lstStyle/>
          <a:p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Plan </a:t>
            </a:r>
            <a:r>
              <a:rPr lang="en-US" sz="3200" u="sng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du </a:t>
            </a:r>
            <a:r>
              <a:rPr lang="fr-FR" sz="3200" u="sng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Rapport PowerPoint</a:t>
            </a:r>
            <a:endParaRPr lang="fr-FR" sz="3200" u="sng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2431153-3C68-440A-B85A-2A35550C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297"/>
            <a:ext cx="8858552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cs typeface="Arial" panose="020B0604020202020204" pitchFamily="34" charset="0"/>
              </a:rPr>
              <a:t>O</a:t>
            </a:r>
            <a:r>
              <a:rPr lang="fr-FR" sz="2400" dirty="0" smtClean="0">
                <a:cs typeface="Arial" panose="020B0604020202020204" pitchFamily="34" charset="0"/>
              </a:rPr>
              <a:t>bjectifs </a:t>
            </a:r>
            <a:r>
              <a:rPr lang="fr-FR" sz="2400" dirty="0">
                <a:cs typeface="Arial" panose="020B0604020202020204" pitchFamily="34" charset="0"/>
              </a:rPr>
              <a:t>du projet </a:t>
            </a:r>
            <a:endParaRPr lang="fr-FR" sz="2400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cs typeface="Arial" panose="020B0604020202020204" pitchFamily="34" charset="0"/>
              </a:rPr>
              <a:t>O</a:t>
            </a:r>
            <a:r>
              <a:rPr lang="fr-FR" sz="2400" dirty="0" smtClean="0">
                <a:cs typeface="Arial" panose="020B0604020202020204" pitchFamily="34" charset="0"/>
              </a:rPr>
              <a:t>rganisation </a:t>
            </a:r>
            <a:r>
              <a:rPr lang="fr-FR" sz="2400" dirty="0">
                <a:cs typeface="Arial" panose="020B0604020202020204" pitchFamily="34" charset="0"/>
              </a:rPr>
              <a:t>de l’équipe </a:t>
            </a:r>
            <a:endParaRPr lang="fr-FR" sz="2400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cs typeface="Arial" panose="020B0604020202020204" pitchFamily="34" charset="0"/>
              </a:rPr>
              <a:t>P</a:t>
            </a:r>
            <a:r>
              <a:rPr lang="fr-FR" sz="2400" dirty="0" smtClean="0">
                <a:cs typeface="Arial" panose="020B0604020202020204" pitchFamily="34" charset="0"/>
              </a:rPr>
              <a:t>aramètres </a:t>
            </a:r>
            <a:r>
              <a:rPr lang="fr-FR" sz="2400" dirty="0">
                <a:cs typeface="Arial" panose="020B0604020202020204" pitchFamily="34" charset="0"/>
              </a:rPr>
              <a:t>de l’environnement matériel de test </a:t>
            </a:r>
            <a:endParaRPr lang="fr-FR" sz="2400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cs typeface="Arial" panose="020B0604020202020204" pitchFamily="34" charset="0"/>
              </a:rPr>
              <a:t>P</a:t>
            </a:r>
            <a:r>
              <a:rPr lang="fr-FR" sz="2400" dirty="0" smtClean="0">
                <a:cs typeface="Arial" panose="020B0604020202020204" pitchFamily="34" charset="0"/>
              </a:rPr>
              <a:t>aramètres </a:t>
            </a:r>
            <a:r>
              <a:rPr lang="fr-FR" sz="2400" dirty="0">
                <a:cs typeface="Arial" panose="020B0604020202020204" pitchFamily="34" charset="0"/>
              </a:rPr>
              <a:t>de configuration </a:t>
            </a: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cs typeface="Arial" panose="020B0604020202020204" pitchFamily="34" charset="0"/>
              </a:rPr>
              <a:t>C</a:t>
            </a:r>
            <a:r>
              <a:rPr lang="fr-FR" sz="2400" dirty="0" smtClean="0">
                <a:cs typeface="Arial" panose="020B0604020202020204" pitchFamily="34" charset="0"/>
              </a:rPr>
              <a:t>aptures </a:t>
            </a:r>
            <a:r>
              <a:rPr lang="fr-FR" sz="2400" dirty="0">
                <a:cs typeface="Arial" panose="020B0604020202020204" pitchFamily="34" charset="0"/>
              </a:rPr>
              <a:t>d’écran commentées des différents modules</a:t>
            </a:r>
            <a:endParaRPr lang="fr-FR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5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684" y="0"/>
            <a:ext cx="8596668" cy="918754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L’application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desktop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Imag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r="27129"/>
          <a:stretch/>
        </p:blipFill>
        <p:spPr>
          <a:xfrm>
            <a:off x="390348" y="918754"/>
            <a:ext cx="2603500" cy="370205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16000" y="4939393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fr-FR" dirty="0"/>
              <a:t>a </a:t>
            </a:r>
            <a:r>
              <a:rPr lang="fr-FR" dirty="0" smtClean="0"/>
              <a:t>fenêtre </a:t>
            </a:r>
            <a:r>
              <a:rPr lang="fr-FR" dirty="0"/>
              <a:t>d’authentification qui permet aux gestionnaires de s’authentifier avant d’utiliser le logiciel ou de créer un compte d’utilisateur et de pouvoir s’identifier pour entrer dans le menu principal.</a:t>
            </a:r>
          </a:p>
          <a:p>
            <a:endParaRPr lang="fr-FR" dirty="0"/>
          </a:p>
        </p:txBody>
      </p:sp>
      <p:pic>
        <p:nvPicPr>
          <p:cNvPr id="10" name="Imag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2" t="-1" r="19719" b="-10691"/>
          <a:stretch/>
        </p:blipFill>
        <p:spPr>
          <a:xfrm>
            <a:off x="3617118" y="931726"/>
            <a:ext cx="2717800" cy="3818346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5" r="18763"/>
          <a:stretch/>
        </p:blipFill>
        <p:spPr>
          <a:xfrm>
            <a:off x="6977238" y="918754"/>
            <a:ext cx="2730500" cy="37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8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56" y="636588"/>
            <a:ext cx="6399125" cy="38814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38300" y="4864100"/>
            <a:ext cx="695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 </a:t>
            </a:r>
            <a:r>
              <a:rPr lang="fr-FR" dirty="0"/>
              <a:t> menu contextuel avec des options pour </a:t>
            </a:r>
            <a:r>
              <a:rPr lang="fr-FR" dirty="0" smtClean="0"/>
              <a:t>éditer </a:t>
            </a:r>
            <a:r>
              <a:rPr lang="fr-FR" dirty="0"/>
              <a:t>les informations de l’</a:t>
            </a:r>
            <a:r>
              <a:rPr lang="fr-FR" dirty="0" err="1"/>
              <a:t>hotel</a:t>
            </a:r>
            <a:r>
              <a:rPr lang="fr-FR" dirty="0"/>
              <a:t>, ajouter des Clients, voir la liste des chambres ou ajouter les </a:t>
            </a:r>
            <a:r>
              <a:rPr lang="fr-FR" dirty="0" smtClean="0"/>
              <a:t>réservations </a:t>
            </a:r>
            <a:r>
              <a:rPr lang="fr-FR" dirty="0"/>
              <a:t>des clients.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9019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84" y="433388"/>
            <a:ext cx="6473469" cy="388143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853584" y="4584700"/>
            <a:ext cx="6680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Sous-menu LES CLIENTS</a:t>
            </a:r>
          </a:p>
          <a:p>
            <a:r>
              <a:rPr lang="fr-FR" dirty="0"/>
              <a:t>Nous avons </a:t>
            </a:r>
            <a:r>
              <a:rPr lang="fr-FR" dirty="0" smtClean="0"/>
              <a:t>implémenter </a:t>
            </a:r>
            <a:r>
              <a:rPr lang="fr-FR" dirty="0"/>
              <a:t>aussi un formulaire d’ajout de client dans l’onglet Menu principal -&gt; Les Clients -&gt; Ajouter des clients permettant aux gestionnaires de saisir les informations du client, tels que le nom, le </a:t>
            </a:r>
            <a:r>
              <a:rPr lang="fr-FR" dirty="0" smtClean="0"/>
              <a:t>prénom </a:t>
            </a:r>
            <a:r>
              <a:rPr lang="fr-FR" dirty="0"/>
              <a:t>ainsi que le </a:t>
            </a:r>
            <a:r>
              <a:rPr lang="fr-FR" dirty="0" smtClean="0"/>
              <a:t>numéro </a:t>
            </a:r>
            <a:r>
              <a:rPr lang="fr-FR" dirty="0"/>
              <a:t>de </a:t>
            </a:r>
            <a:r>
              <a:rPr lang="fr-FR" dirty="0" smtClean="0"/>
              <a:t>téléphone </a:t>
            </a:r>
            <a:r>
              <a:rPr lang="fr-FR" dirty="0"/>
              <a:t>et de cliquer sur envoyer pour enregistrer les </a:t>
            </a:r>
            <a:r>
              <a:rPr lang="fr-FR" dirty="0" smtClean="0"/>
              <a:t>données </a:t>
            </a:r>
            <a:r>
              <a:rPr lang="fr-FR" dirty="0"/>
              <a:t>dans la table client de la base de </a:t>
            </a:r>
            <a:r>
              <a:rPr lang="fr-FR" dirty="0" smtClean="0"/>
              <a:t>données </a:t>
            </a:r>
            <a:r>
              <a:rPr lang="fr-FR" dirty="0"/>
              <a:t>en utilisant une API </a:t>
            </a:r>
            <a:r>
              <a:rPr lang="fr-FR" dirty="0" smtClean="0"/>
              <a:t>GO.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768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52" y="274638"/>
            <a:ext cx="4781550" cy="61817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16000" y="952500"/>
            <a:ext cx="284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Sous-menu : RESERVATION</a:t>
            </a:r>
          </a:p>
          <a:p>
            <a:r>
              <a:rPr lang="fr-FR" dirty="0"/>
              <a:t>Nous avons </a:t>
            </a:r>
            <a:r>
              <a:rPr lang="fr-FR" dirty="0" smtClean="0"/>
              <a:t>implémenter </a:t>
            </a:r>
            <a:r>
              <a:rPr lang="fr-FR" dirty="0"/>
              <a:t>le formulaire d’ajout de </a:t>
            </a:r>
            <a:r>
              <a:rPr lang="fr-FR" dirty="0" smtClean="0"/>
              <a:t>réservation </a:t>
            </a:r>
            <a:r>
              <a:rPr lang="fr-FR" dirty="0"/>
              <a:t>dans l’onglet Menu principal -&gt; RESERVATION -&gt; AJOUTER UNE RESERVATION permettant aux gestionnaires d’ajouter une </a:t>
            </a:r>
            <a:r>
              <a:rPr lang="fr-FR" dirty="0" smtClean="0"/>
              <a:t>réservation </a:t>
            </a:r>
            <a:r>
              <a:rPr lang="fr-FR" dirty="0"/>
              <a:t>pour un client qui se trouve dans la liste des clients et de cliquer sur envoyer pour enregistrer les </a:t>
            </a:r>
            <a:r>
              <a:rPr lang="fr-FR" dirty="0" smtClean="0"/>
              <a:t>données </a:t>
            </a:r>
            <a:r>
              <a:rPr lang="fr-FR" dirty="0"/>
              <a:t>dans la table </a:t>
            </a:r>
            <a:r>
              <a:rPr lang="fr-FR" dirty="0" smtClean="0"/>
              <a:t>Réservation </a:t>
            </a:r>
            <a:r>
              <a:rPr lang="fr-FR" dirty="0"/>
              <a:t>de la base de </a:t>
            </a:r>
            <a:r>
              <a:rPr lang="fr-FR" dirty="0" smtClean="0"/>
              <a:t>données </a:t>
            </a:r>
            <a:r>
              <a:rPr lang="fr-FR" dirty="0"/>
              <a:t>en utilisant une API </a:t>
            </a:r>
            <a:r>
              <a:rPr lang="fr-FR" dirty="0" smtClean="0"/>
              <a:t>GO.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03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4847492-8637-4A25-9483-1B357F577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93669"/>
            <a:ext cx="7766936" cy="2679236"/>
          </a:xfrm>
        </p:spPr>
        <p:txBody>
          <a:bodyPr/>
          <a:lstStyle/>
          <a:p>
            <a:pPr algn="ctr"/>
            <a:r>
              <a:rPr lang="en-US" sz="8800" u="sng" dirty="0" err="1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Objectifs</a:t>
            </a:r>
            <a:r>
              <a:rPr lang="en-US" sz="8800" u="sng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du </a:t>
            </a:r>
            <a:r>
              <a:rPr lang="en-US" sz="8800" u="sng" dirty="0" err="1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projet</a:t>
            </a:r>
            <a:endParaRPr lang="fr-FR" sz="8800" u="sng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449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7517" y="357916"/>
            <a:ext cx="9263500" cy="3880773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Moderniser </a:t>
            </a:r>
            <a:r>
              <a:rPr lang="fr-FR" sz="2400" dirty="0">
                <a:solidFill>
                  <a:schemeClr val="tx1"/>
                </a:solidFill>
                <a:cs typeface="Arial" panose="020B0604020202020204" pitchFamily="34" charset="0"/>
              </a:rPr>
              <a:t>l'application </a:t>
            </a:r>
            <a:r>
              <a:rPr lang="fr-FR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existant </a:t>
            </a:r>
            <a:r>
              <a:rPr lang="fr-FR" sz="2400" dirty="0">
                <a:solidFill>
                  <a:schemeClr val="tx1"/>
                </a:solidFill>
                <a:cs typeface="Arial" panose="020B0604020202020204" pitchFamily="34" charset="0"/>
              </a:rPr>
              <a:t>afin d'améliorer sa </a:t>
            </a:r>
            <a:r>
              <a:rPr lang="fr-FR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performance;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4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  <a:cs typeface="Arial" panose="020B0604020202020204" pitchFamily="34" charset="0"/>
              </a:rPr>
              <a:t>Proposer une nouvelle </a:t>
            </a:r>
            <a:r>
              <a:rPr lang="fr-FR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conception afin </a:t>
            </a:r>
            <a:r>
              <a:rPr lang="fr-FR" sz="2400" dirty="0">
                <a:solidFill>
                  <a:schemeClr val="tx1"/>
                </a:solidFill>
                <a:cs typeface="Arial" panose="020B0604020202020204" pitchFamily="34" charset="0"/>
              </a:rPr>
              <a:t>de répondre aux besoins actuels</a:t>
            </a:r>
            <a:r>
              <a:rPr lang="fr-FR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4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  <a:cs typeface="Arial" panose="020B0604020202020204" pitchFamily="34" charset="0"/>
              </a:rPr>
              <a:t>Développer deux nouvelles </a:t>
            </a:r>
            <a:r>
              <a:rPr lang="fr-FR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applications : </a:t>
            </a:r>
            <a:r>
              <a:rPr lang="fr-FR" sz="2400" dirty="0">
                <a:solidFill>
                  <a:schemeClr val="tx1"/>
                </a:solidFill>
              </a:rPr>
              <a:t>une application desktop et une application </a:t>
            </a:r>
            <a:r>
              <a:rPr lang="fr-FR" sz="2400" dirty="0" smtClean="0">
                <a:solidFill>
                  <a:schemeClr val="tx1"/>
                </a:solidFill>
              </a:rPr>
              <a:t>mobile;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400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  <a:cs typeface="Arial" panose="020B0604020202020204" pitchFamily="34" charset="0"/>
              </a:rPr>
              <a:t>Structurer une API </a:t>
            </a:r>
            <a:r>
              <a:rPr lang="fr-FR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performante utilisant </a:t>
            </a:r>
            <a:r>
              <a:rPr lang="fr-FR" sz="2400" dirty="0">
                <a:solidFill>
                  <a:schemeClr val="tx1"/>
                </a:solidFill>
                <a:cs typeface="Arial" panose="020B0604020202020204" pitchFamily="34" charset="0"/>
              </a:rPr>
              <a:t>une base de données MySQL répartie sur trois </a:t>
            </a:r>
            <a:r>
              <a:rPr lang="fr-FR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nœuds </a:t>
            </a:r>
            <a:r>
              <a:rPr lang="fr-FR" sz="2400" dirty="0">
                <a:cs typeface="Arial" panose="020B0604020202020204" pitchFamily="34" charset="0"/>
              </a:rPr>
              <a:t>et </a:t>
            </a:r>
            <a:r>
              <a:rPr lang="fr-FR" sz="2400" dirty="0">
                <a:solidFill>
                  <a:schemeClr val="tx1"/>
                </a:solidFill>
                <a:cs typeface="Arial" panose="020B0604020202020204" pitchFamily="34" charset="0"/>
              </a:rPr>
              <a:t>une API REST développée en Go et dans le format </a:t>
            </a:r>
            <a:r>
              <a:rPr lang="fr-FR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JSON;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4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  <a:cs typeface="Arial" panose="020B0604020202020204" pitchFamily="34" charset="0"/>
              </a:rPr>
              <a:t>Fournir une documentation complète </a:t>
            </a:r>
            <a:r>
              <a:rPr lang="fr-FR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  <a:endParaRPr lang="fr-FR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364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384" y="1381537"/>
            <a:ext cx="94444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L’organisation de l’équipe : Affectation de tâches et Diagramme de Gantt </a:t>
            </a:r>
          </a:p>
        </p:txBody>
      </p:sp>
    </p:spTree>
    <p:extLst>
      <p:ext uri="{BB962C8B-B14F-4D97-AF65-F5344CB8AC3E}">
        <p14:creationId xmlns:p14="http://schemas.microsoft.com/office/powerpoint/2010/main" val="296629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11859F4-02B2-4993-9ED6-408BA36C6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3"/>
            <a:ext cx="9052454" cy="3842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i="1" dirty="0" smtClean="0"/>
              <a:t>	</a:t>
            </a:r>
            <a:r>
              <a:rPr lang="en-US" sz="3100" b="1" i="1" u="sng" dirty="0" err="1" smtClean="0"/>
              <a:t>Cheikh</a:t>
            </a:r>
            <a:r>
              <a:rPr lang="en-US" sz="3100" b="1" i="1" u="sng" dirty="0" smtClean="0"/>
              <a:t> </a:t>
            </a:r>
            <a:r>
              <a:rPr lang="en-US" sz="3100" b="1" i="1" u="sng" dirty="0" err="1" smtClean="0"/>
              <a:t>Ahmadou</a:t>
            </a:r>
            <a:r>
              <a:rPr lang="en-US" sz="3100" b="1" i="1" u="sng" dirty="0" smtClean="0"/>
              <a:t> </a:t>
            </a:r>
            <a:r>
              <a:rPr lang="en-US" sz="3100" b="1" i="1" u="sng" dirty="0" err="1" smtClean="0"/>
              <a:t>Tidiani</a:t>
            </a:r>
            <a:r>
              <a:rPr lang="en-US" sz="3100" b="1" i="1" u="sng" dirty="0" smtClean="0"/>
              <a:t> Top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3100" b="1" i="1" u="sng" dirty="0" smtClean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fr-FR" sz="3100" dirty="0" smtClean="0">
                <a:solidFill>
                  <a:schemeClr val="tx1"/>
                </a:solidFill>
              </a:rPr>
              <a:t>Analyse </a:t>
            </a:r>
            <a:r>
              <a:rPr lang="fr-FR" sz="3100" dirty="0">
                <a:solidFill>
                  <a:schemeClr val="tx1"/>
                </a:solidFill>
              </a:rPr>
              <a:t>du code pascal extraction </a:t>
            </a:r>
            <a:r>
              <a:rPr lang="fr-FR" sz="3100" dirty="0" smtClean="0">
                <a:solidFill>
                  <a:schemeClr val="tx1"/>
                </a:solidFill>
              </a:rPr>
              <a:t>du MCD </a:t>
            </a:r>
            <a:r>
              <a:rPr lang="fr-FR" sz="3100" dirty="0">
                <a:solidFill>
                  <a:schemeClr val="tx1"/>
                </a:solidFill>
              </a:rPr>
              <a:t>et </a:t>
            </a:r>
            <a:r>
              <a:rPr lang="fr-FR" sz="3100" dirty="0" smtClean="0">
                <a:solidFill>
                  <a:schemeClr val="tx1"/>
                </a:solidFill>
              </a:rPr>
              <a:t>des use </a:t>
            </a:r>
            <a:r>
              <a:rPr lang="fr-FR" sz="3100" dirty="0" smtClean="0">
                <a:solidFill>
                  <a:schemeClr val="tx1"/>
                </a:solidFill>
              </a:rPr>
              <a:t>case; </a:t>
            </a:r>
            <a:endParaRPr lang="fr-FR" sz="3100" dirty="0" smtClean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fr-FR" sz="3100" dirty="0" smtClean="0">
                <a:solidFill>
                  <a:schemeClr val="tx1"/>
                </a:solidFill>
              </a:rPr>
              <a:t>Ex</a:t>
            </a:r>
            <a:r>
              <a:rPr lang="fr-FR" sz="3200" dirty="0" smtClean="0">
                <a:cs typeface="Arial" panose="020B0604020202020204" pitchFamily="34" charset="0"/>
              </a:rPr>
              <a:t>é</a:t>
            </a:r>
            <a:r>
              <a:rPr lang="fr-FR" sz="3100" dirty="0" smtClean="0">
                <a:solidFill>
                  <a:schemeClr val="tx1"/>
                </a:solidFill>
              </a:rPr>
              <a:t>cution </a:t>
            </a:r>
            <a:r>
              <a:rPr lang="fr-FR" sz="3100" dirty="0">
                <a:solidFill>
                  <a:schemeClr val="tx1"/>
                </a:solidFill>
              </a:rPr>
              <a:t>du code Pascal </a:t>
            </a:r>
            <a:r>
              <a:rPr lang="fr-FR" sz="3100" dirty="0">
                <a:solidFill>
                  <a:schemeClr val="tx1"/>
                </a:solidFill>
              </a:rPr>
              <a:t>; </a:t>
            </a:r>
            <a:endParaRPr lang="fr-FR" sz="3100" dirty="0" smtClean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fr-FR" sz="3100" dirty="0" smtClean="0">
                <a:solidFill>
                  <a:schemeClr val="tx1"/>
                </a:solidFill>
              </a:rPr>
              <a:t>Documentation </a:t>
            </a:r>
            <a:r>
              <a:rPr lang="fr-FR" sz="3100" dirty="0">
                <a:solidFill>
                  <a:schemeClr val="tx1"/>
                </a:solidFill>
              </a:rPr>
              <a:t>des technologies à </a:t>
            </a:r>
            <a:r>
              <a:rPr lang="fr-FR" sz="3100" dirty="0" smtClean="0">
                <a:solidFill>
                  <a:schemeClr val="tx1"/>
                </a:solidFill>
              </a:rPr>
              <a:t>utiliser;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fr-FR" sz="3100" dirty="0" smtClean="0">
                <a:solidFill>
                  <a:schemeClr val="tx1"/>
                </a:solidFill>
              </a:rPr>
              <a:t>Initialisation </a:t>
            </a:r>
            <a:r>
              <a:rPr lang="fr-FR" sz="3100" dirty="0" err="1">
                <a:solidFill>
                  <a:schemeClr val="tx1"/>
                </a:solidFill>
              </a:rPr>
              <a:t>repository</a:t>
            </a:r>
            <a:r>
              <a:rPr lang="fr-FR" sz="3100" dirty="0">
                <a:solidFill>
                  <a:schemeClr val="tx1"/>
                </a:solidFill>
              </a:rPr>
              <a:t>  des projets sur </a:t>
            </a:r>
            <a:r>
              <a:rPr lang="fr-FR" sz="3100" dirty="0" err="1">
                <a:solidFill>
                  <a:schemeClr val="tx1"/>
                </a:solidFill>
              </a:rPr>
              <a:t>github</a:t>
            </a:r>
            <a:r>
              <a:rPr lang="fr-FR" sz="3100" dirty="0">
                <a:solidFill>
                  <a:schemeClr val="tx1"/>
                </a:solidFill>
              </a:rPr>
              <a:t> ;</a:t>
            </a:r>
            <a:endParaRPr lang="fr-FR" sz="3100" dirty="0" smtClean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3100" dirty="0" smtClean="0">
                <a:solidFill>
                  <a:schemeClr val="tx1"/>
                </a:solidFill>
              </a:rPr>
              <a:t>Implementation de la base de </a:t>
            </a:r>
            <a:r>
              <a:rPr lang="en-US" sz="3100" dirty="0" err="1" smtClean="0">
                <a:solidFill>
                  <a:schemeClr val="tx1"/>
                </a:solidFill>
              </a:rPr>
              <a:t>donn</a:t>
            </a:r>
            <a:r>
              <a:rPr lang="fr-FR" sz="3200" dirty="0">
                <a:cs typeface="Arial" panose="020B0604020202020204" pitchFamily="34" charset="0"/>
              </a:rPr>
              <a:t>é</a:t>
            </a:r>
            <a:r>
              <a:rPr lang="en-US" sz="3100" dirty="0" err="1" smtClean="0">
                <a:solidFill>
                  <a:schemeClr val="tx1"/>
                </a:solidFill>
              </a:rPr>
              <a:t>es</a:t>
            </a:r>
            <a:r>
              <a:rPr lang="en-US" sz="3100" dirty="0" smtClean="0">
                <a:solidFill>
                  <a:schemeClr val="tx1"/>
                </a:solidFill>
              </a:rPr>
              <a:t> avec Docker;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3200" dirty="0"/>
              <a:t>Implementation de </a:t>
            </a:r>
            <a:r>
              <a:rPr lang="en-US" sz="3200" dirty="0" err="1" smtClean="0"/>
              <a:t>l’API</a:t>
            </a:r>
            <a:r>
              <a:rPr lang="en-US" sz="3200" dirty="0" smtClean="0"/>
              <a:t> REST avec go fiber &amp; </a:t>
            </a:r>
            <a:r>
              <a:rPr lang="en-US" sz="3200" dirty="0" err="1" smtClean="0"/>
              <a:t>gorm</a:t>
            </a:r>
            <a:r>
              <a:rPr lang="en-US" sz="3200" dirty="0" smtClean="0"/>
              <a:t>;</a:t>
            </a:r>
            <a:endParaRPr lang="en-US" sz="32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3200" dirty="0" smtClean="0"/>
              <a:t>Liaison Ionic avec </a:t>
            </a:r>
            <a:r>
              <a:rPr lang="en-US" sz="3200" dirty="0" err="1" smtClean="0"/>
              <a:t>l’API</a:t>
            </a:r>
            <a:r>
              <a:rPr lang="en-US" sz="3200" dirty="0" smtClean="0"/>
              <a:t> REST;</a:t>
            </a:r>
            <a:endParaRPr lang="en-US" sz="3200" dirty="0"/>
          </a:p>
          <a:p>
            <a:pPr>
              <a:buClrTx/>
              <a:buFont typeface="Wingdings" panose="05000000000000000000" pitchFamily="2" charset="2"/>
              <a:buChar char="v"/>
            </a:pPr>
            <a:endParaRPr lang="fr-FR" sz="31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sz="4400" dirty="0" smtClean="0"/>
          </a:p>
          <a:p>
            <a:pPr>
              <a:buClrTx/>
            </a:pPr>
            <a:endParaRPr lang="en-US" sz="4400" dirty="0" smtClean="0"/>
          </a:p>
          <a:p>
            <a:pPr>
              <a:buClrTx/>
            </a:pPr>
            <a:endParaRPr lang="en-US" sz="2000" b="1" i="1" u="sng" dirty="0"/>
          </a:p>
          <a:p>
            <a:pPr marL="0" indent="0">
              <a:buClrTx/>
              <a:buNone/>
            </a:pP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D11859F4-02B2-4993-9ED6-408BA36C6D22}"/>
              </a:ext>
            </a:extLst>
          </p:cNvPr>
          <p:cNvSpPr txBox="1">
            <a:spLocks/>
          </p:cNvSpPr>
          <p:nvPr/>
        </p:nvSpPr>
        <p:spPr>
          <a:xfrm>
            <a:off x="677334" y="4146371"/>
            <a:ext cx="8596668" cy="2711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b="1" i="1" dirty="0" smtClean="0"/>
              <a:t> </a:t>
            </a:r>
            <a:r>
              <a:rPr lang="en-US" sz="2400" b="1" i="1" u="sng" dirty="0" smtClean="0"/>
              <a:t>El </a:t>
            </a:r>
            <a:r>
              <a:rPr lang="en-US" sz="2400" b="1" i="1" u="sng" dirty="0" err="1" smtClean="0"/>
              <a:t>hadj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Lassana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Ndiaye</a:t>
            </a:r>
            <a:endParaRPr lang="fr-FR" sz="2400" b="1" i="1" u="sng" dirty="0" smtClean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</a:rPr>
              <a:t>Diagramme de cas d'utilisation ;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</a:rPr>
              <a:t>Documentation langage python avec GTK;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tx1"/>
                </a:solidFill>
              </a:rPr>
              <a:t>Ex</a:t>
            </a:r>
            <a:r>
              <a:rPr lang="fr-FR" sz="2400" dirty="0">
                <a:cs typeface="Arial" panose="020B0604020202020204" pitchFamily="34" charset="0"/>
              </a:rPr>
              <a:t>é</a:t>
            </a:r>
            <a:r>
              <a:rPr lang="fr-FR" sz="2400" dirty="0" smtClean="0">
                <a:solidFill>
                  <a:schemeClr val="tx1"/>
                </a:solidFill>
              </a:rPr>
              <a:t>cution </a:t>
            </a:r>
            <a:r>
              <a:rPr lang="fr-FR" sz="2400" dirty="0">
                <a:solidFill>
                  <a:schemeClr val="tx1"/>
                </a:solidFill>
              </a:rPr>
              <a:t>du code Pascal ;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Implementation de </a:t>
            </a:r>
            <a:r>
              <a:rPr lang="en-US" sz="2400" dirty="0" err="1">
                <a:solidFill>
                  <a:schemeClr val="tx1"/>
                </a:solidFill>
              </a:rPr>
              <a:t>l’application</a:t>
            </a:r>
            <a:r>
              <a:rPr lang="en-US" sz="2400" dirty="0">
                <a:solidFill>
                  <a:schemeClr val="tx1"/>
                </a:solidFill>
              </a:rPr>
              <a:t> desktop</a:t>
            </a: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ClrTx/>
              <a:buFont typeface="Wingdings 3" charset="2"/>
              <a:buNone/>
            </a:pPr>
            <a:endParaRPr lang="en-US" sz="4400" dirty="0" smtClean="0"/>
          </a:p>
          <a:p>
            <a:pPr>
              <a:buClrTx/>
            </a:pPr>
            <a:endParaRPr lang="en-US" sz="4400" dirty="0" smtClean="0"/>
          </a:p>
          <a:p>
            <a:pPr>
              <a:buClrTx/>
            </a:pPr>
            <a:endParaRPr lang="en-US" sz="2000" b="1" i="1" u="sng" dirty="0" smtClean="0"/>
          </a:p>
          <a:p>
            <a:pPr marL="0" indent="0">
              <a:buClrTx/>
              <a:buFont typeface="Wingdings 3" charset="2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543990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06586" y="809895"/>
            <a:ext cx="84333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	</a:t>
            </a:r>
            <a:r>
              <a:rPr lang="en-US" sz="2400" b="1" i="1" u="sng" dirty="0" err="1" smtClean="0"/>
              <a:t>Ndeye</a:t>
            </a:r>
            <a:r>
              <a:rPr lang="en-US" sz="2400" b="1" i="1" u="sng" dirty="0" smtClean="0"/>
              <a:t> </a:t>
            </a:r>
            <a:r>
              <a:rPr lang="en-US" sz="2400" b="1" i="1" u="sng" dirty="0"/>
              <a:t>Augustine </a:t>
            </a:r>
            <a:r>
              <a:rPr lang="en-US" sz="2400" b="1" i="1" u="sng" dirty="0" smtClean="0"/>
              <a:t>Barry</a:t>
            </a:r>
          </a:p>
          <a:p>
            <a:endParaRPr lang="en-US" b="1" i="1" u="sng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sz="2400" dirty="0" err="1"/>
              <a:t>Diagramme</a:t>
            </a:r>
            <a:r>
              <a:rPr lang="en-US" sz="2400" dirty="0"/>
              <a:t> de Gant;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sz="2400" dirty="0"/>
              <a:t>Execution du code Pascal;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fr-FR" sz="2400" dirty="0"/>
              <a:t>Documentation sur </a:t>
            </a:r>
            <a:r>
              <a:rPr lang="fr-FR" sz="2400" dirty="0" err="1"/>
              <a:t>Ionic</a:t>
            </a:r>
            <a:r>
              <a:rPr lang="fr-FR" sz="2400" dirty="0"/>
              <a:t> 6;</a:t>
            </a:r>
            <a:endParaRPr lang="en-US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sz="2400" dirty="0"/>
              <a:t>Implementation de </a:t>
            </a:r>
            <a:r>
              <a:rPr lang="en-US" sz="2400" dirty="0" err="1"/>
              <a:t>l’application</a:t>
            </a:r>
            <a:r>
              <a:rPr lang="en-US" sz="2400" dirty="0"/>
              <a:t> mobile</a:t>
            </a:r>
            <a:r>
              <a:rPr lang="en-US" sz="2400" dirty="0" smtClean="0"/>
              <a:t>;</a:t>
            </a:r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en-US" sz="2400" b="1" i="1" dirty="0" smtClean="0"/>
              <a:t>	</a:t>
            </a:r>
            <a:r>
              <a:rPr lang="en-US" sz="2400" b="1" i="1" u="sng" dirty="0" err="1" smtClean="0"/>
              <a:t>Abdoulaye</a:t>
            </a:r>
            <a:r>
              <a:rPr lang="en-US" sz="2400" b="1" i="1" u="sng" dirty="0" smtClean="0"/>
              <a:t> Tall</a:t>
            </a:r>
          </a:p>
          <a:p>
            <a:pPr>
              <a:buClrTx/>
            </a:pPr>
            <a:endParaRPr lang="en-US" sz="2400" b="1" i="1" u="sng" dirty="0" smtClean="0"/>
          </a:p>
          <a:p>
            <a:pPr marL="457200" indent="-457200">
              <a:buClrTx/>
              <a:buFont typeface="Wingdings" panose="05000000000000000000" pitchFamily="2" charset="2"/>
              <a:buChar char="v"/>
            </a:pPr>
            <a:r>
              <a:rPr lang="fr-FR" sz="2400" dirty="0" smtClean="0"/>
              <a:t>Diagramme </a:t>
            </a:r>
            <a:r>
              <a:rPr lang="fr-FR" sz="2400" dirty="0"/>
              <a:t>de classe </a:t>
            </a:r>
            <a:r>
              <a:rPr lang="fr-FR" sz="2400" dirty="0" smtClean="0"/>
              <a:t>;</a:t>
            </a:r>
            <a:endParaRPr lang="fr-FR" sz="2400" dirty="0"/>
          </a:p>
          <a:p>
            <a:pPr marL="457200" indent="-457200">
              <a:buClrTx/>
              <a:buFont typeface="Wingdings" panose="05000000000000000000" pitchFamily="2" charset="2"/>
              <a:buChar char="v"/>
            </a:pPr>
            <a:r>
              <a:rPr lang="fr-FR" sz="2400" dirty="0" smtClean="0"/>
              <a:t>diagramme </a:t>
            </a:r>
            <a:r>
              <a:rPr lang="fr-FR" sz="2400" dirty="0"/>
              <a:t>de </a:t>
            </a:r>
            <a:r>
              <a:rPr lang="fr-FR" sz="2400" dirty="0" smtClean="0"/>
              <a:t>séquence </a:t>
            </a:r>
            <a:r>
              <a:rPr lang="fr-FR" sz="2400" dirty="0"/>
              <a:t>pour les </a:t>
            </a:r>
            <a:r>
              <a:rPr lang="fr-FR" sz="2400" dirty="0" smtClean="0"/>
              <a:t>scénarios;</a:t>
            </a:r>
          </a:p>
          <a:p>
            <a:pPr marL="457200" indent="-457200">
              <a:buClrTx/>
              <a:buFont typeface="Wingdings" panose="05000000000000000000" pitchFamily="2" charset="2"/>
              <a:buChar char="v"/>
            </a:pPr>
            <a:r>
              <a:rPr lang="fr-FR" sz="2400" dirty="0" smtClean="0"/>
              <a:t>Documentation </a:t>
            </a:r>
            <a:r>
              <a:rPr lang="fr-FR" sz="2400" dirty="0"/>
              <a:t>langage GO API RESTFUL avec Format </a:t>
            </a:r>
            <a:r>
              <a:rPr lang="fr-FR" sz="2400" dirty="0" smtClean="0"/>
              <a:t>JSON;</a:t>
            </a:r>
          </a:p>
          <a:p>
            <a:pPr>
              <a:buClrTx/>
            </a:pPr>
            <a:endParaRPr lang="en-US" dirty="0"/>
          </a:p>
          <a:p>
            <a:pPr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4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88438CB-799A-4735-A2A9-13E0C49A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4015"/>
            <a:ext cx="8596668" cy="909983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err="1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Diagramme</a:t>
            </a:r>
            <a:r>
              <a:rPr lang="en-US" sz="4000" u="sng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de Gantt</a:t>
            </a:r>
            <a:endParaRPr lang="fr-FR" sz="40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494632"/>
            <a:ext cx="8740986" cy="4358257"/>
          </a:xfrm>
        </p:spPr>
      </p:pic>
    </p:spTree>
    <p:extLst>
      <p:ext uri="{BB962C8B-B14F-4D97-AF65-F5344CB8AC3E}">
        <p14:creationId xmlns:p14="http://schemas.microsoft.com/office/powerpoint/2010/main" val="210190884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D4EFDB7-C397-49E6-9C93-30EF32B0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b="1" u="sng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Affichage</a:t>
            </a:r>
            <a:endParaRPr lang="fr-FR" sz="4400" b="1" u="sng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570446"/>
            <a:ext cx="8596668" cy="4345917"/>
          </a:xfrm>
        </p:spPr>
      </p:pic>
    </p:spTree>
    <p:extLst>
      <p:ext uri="{BB962C8B-B14F-4D97-AF65-F5344CB8AC3E}">
        <p14:creationId xmlns:p14="http://schemas.microsoft.com/office/powerpoint/2010/main" val="34737246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1229</TotalTime>
  <Words>548</Words>
  <Application>Microsoft Office PowerPoint</Application>
  <PresentationFormat>Grand écran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Algerian</vt:lpstr>
      <vt:lpstr>Arial</vt:lpstr>
      <vt:lpstr>Trebuchet MS</vt:lpstr>
      <vt:lpstr>Wingdings</vt:lpstr>
      <vt:lpstr>Wingdings 3</vt:lpstr>
      <vt:lpstr>Facette</vt:lpstr>
      <vt:lpstr>Présentation PowerPoint</vt:lpstr>
      <vt:lpstr>Plan du Rapport PowerPoint</vt:lpstr>
      <vt:lpstr>Objectifs du projet</vt:lpstr>
      <vt:lpstr>Présentation PowerPoint</vt:lpstr>
      <vt:lpstr>Présentation PowerPoint</vt:lpstr>
      <vt:lpstr>Présentation PowerPoint</vt:lpstr>
      <vt:lpstr>Présentation PowerPoint</vt:lpstr>
      <vt:lpstr>Diagramme de Gantt</vt:lpstr>
      <vt:lpstr>Affichage</vt:lpstr>
      <vt:lpstr>Présentation PowerPoint</vt:lpstr>
      <vt:lpstr>El hadj Lassana Ndiaye</vt:lpstr>
      <vt:lpstr>Ndeye Augustine Barry</vt:lpstr>
      <vt:lpstr>Les paramètres de configuration</vt:lpstr>
      <vt:lpstr>El hadj Lassana Ndiaye  </vt:lpstr>
      <vt:lpstr>Présentation PowerPoint</vt:lpstr>
      <vt:lpstr>L’application mobile</vt:lpstr>
      <vt:lpstr>L’application mobile</vt:lpstr>
      <vt:lpstr>L’application mobile</vt:lpstr>
      <vt:lpstr>L’application mobile</vt:lpstr>
      <vt:lpstr>L’application desktop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Hotel</dc:title>
  <dc:creator>Ndeye Augustine Barry</dc:creator>
  <cp:lastModifiedBy>Ahmad Tidiani</cp:lastModifiedBy>
  <cp:revision>62</cp:revision>
  <dcterms:created xsi:type="dcterms:W3CDTF">2022-12-01T13:53:35Z</dcterms:created>
  <dcterms:modified xsi:type="dcterms:W3CDTF">2023-03-21T09:16:42Z</dcterms:modified>
</cp:coreProperties>
</file>