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4136a71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4136a71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4136a71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4136a71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4136a71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4136a71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4136a71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4136a71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4136a71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4136a71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tlassian.com/agile/project-management/project-management-intro" TargetMode="External"/><Relationship Id="rId4" Type="http://schemas.openxmlformats.org/officeDocument/2006/relationships/hyperlink" Target="https://www.atlassian.com/agile/project-management/waterfall-methodology" TargetMode="External"/><Relationship Id="rId5" Type="http://schemas.openxmlformats.org/officeDocument/2006/relationships/hyperlink" Target="https://www.coursera.org/articles/scrum-roles-and-responsibilities" TargetMode="External"/><Relationship Id="rId6" Type="http://schemas.openxmlformats.org/officeDocument/2006/relationships/hyperlink" Target="https://scrumguides.org/scrum-guid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Agile Presentation</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JJ Newell 12/15/24 CS250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Explaining Agile Roles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901200"/>
          </a:xfrm>
          <a:prstGeom prst="rect">
            <a:avLst/>
          </a:prstGeom>
        </p:spPr>
        <p:txBody>
          <a:bodyPr anchorCtr="0" anchor="t" bIns="91425" lIns="91425" spcFirstLastPara="1" rIns="91425" wrap="square" tIns="91425">
            <a:normAutofit fontScale="85000" lnSpcReduction="20000"/>
          </a:bodyPr>
          <a:lstStyle/>
          <a:p>
            <a:pPr indent="-300849" lvl="0" marL="457200" rtl="0" algn="l">
              <a:spcBef>
                <a:spcPts val="0"/>
              </a:spcBef>
              <a:spcAft>
                <a:spcPts val="0"/>
              </a:spcAft>
              <a:buSzPct val="100000"/>
              <a:buFont typeface="Times New Roman"/>
              <a:buChar char="●"/>
            </a:pPr>
            <a:r>
              <a:rPr lang="en" sz="1338">
                <a:latin typeface="Times New Roman"/>
                <a:ea typeface="Times New Roman"/>
                <a:cs typeface="Times New Roman"/>
                <a:sym typeface="Times New Roman"/>
              </a:rPr>
              <a:t>Scrum Master: The Scrum Master is responsible for ensuring the Scrum Team is working as effectively as possible with Scrum Values (Coursera Staff, n.d.). They are also in charge of planning </a:t>
            </a:r>
            <a:r>
              <a:rPr lang="en" sz="1338">
                <a:latin typeface="Times New Roman"/>
                <a:ea typeface="Times New Roman"/>
                <a:cs typeface="Times New Roman"/>
                <a:sym typeface="Times New Roman"/>
              </a:rPr>
              <a:t>meetings</a:t>
            </a:r>
            <a:r>
              <a:rPr lang="en" sz="1338">
                <a:latin typeface="Times New Roman"/>
                <a:ea typeface="Times New Roman"/>
                <a:cs typeface="Times New Roman"/>
                <a:sym typeface="Times New Roman"/>
              </a:rPr>
              <a:t> and guiding talks during meetings. </a:t>
            </a:r>
            <a:endParaRPr sz="1338">
              <a:latin typeface="Times New Roman"/>
              <a:ea typeface="Times New Roman"/>
              <a:cs typeface="Times New Roman"/>
              <a:sym typeface="Times New Roman"/>
            </a:endParaRPr>
          </a:p>
          <a:p>
            <a:pPr indent="0" lvl="0" marL="457200" rtl="0" algn="l">
              <a:spcBef>
                <a:spcPts val="1200"/>
              </a:spcBef>
              <a:spcAft>
                <a:spcPts val="0"/>
              </a:spcAft>
              <a:buNone/>
            </a:pPr>
            <a:r>
              <a:t/>
            </a:r>
            <a:endParaRPr sz="1338">
              <a:latin typeface="Times New Roman"/>
              <a:ea typeface="Times New Roman"/>
              <a:cs typeface="Times New Roman"/>
              <a:sym typeface="Times New Roman"/>
            </a:endParaRPr>
          </a:p>
          <a:p>
            <a:pPr indent="-300849" lvl="0" marL="457200" rtl="0" algn="l">
              <a:spcBef>
                <a:spcPts val="1200"/>
              </a:spcBef>
              <a:spcAft>
                <a:spcPts val="0"/>
              </a:spcAft>
              <a:buSzPct val="100000"/>
              <a:buFont typeface="Times New Roman"/>
              <a:buChar char="●"/>
            </a:pPr>
            <a:r>
              <a:rPr lang="en" sz="1338">
                <a:latin typeface="Times New Roman"/>
                <a:ea typeface="Times New Roman"/>
                <a:cs typeface="Times New Roman"/>
                <a:sym typeface="Times New Roman"/>
              </a:rPr>
              <a:t>Product Owner: The Product Owner is responsible for communicating with stakeholders and ensuring the Scrum Team understands the project goals (Coursera Staff, n.d.). They are also in charge of creating the Product Backlog and relaying stakeholder requests to the Scrum Team. </a:t>
            </a:r>
            <a:endParaRPr sz="1338">
              <a:latin typeface="Times New Roman"/>
              <a:ea typeface="Times New Roman"/>
              <a:cs typeface="Times New Roman"/>
              <a:sym typeface="Times New Roman"/>
            </a:endParaRPr>
          </a:p>
          <a:p>
            <a:pPr indent="0" lvl="0" marL="457200" rtl="0" algn="l">
              <a:spcBef>
                <a:spcPts val="1200"/>
              </a:spcBef>
              <a:spcAft>
                <a:spcPts val="0"/>
              </a:spcAft>
              <a:buNone/>
            </a:pPr>
            <a:r>
              <a:t/>
            </a:r>
            <a:endParaRPr sz="1338">
              <a:latin typeface="Times New Roman"/>
              <a:ea typeface="Times New Roman"/>
              <a:cs typeface="Times New Roman"/>
              <a:sym typeface="Times New Roman"/>
            </a:endParaRPr>
          </a:p>
          <a:p>
            <a:pPr indent="-300849" lvl="0" marL="457200" rtl="0" algn="l">
              <a:spcBef>
                <a:spcPts val="1200"/>
              </a:spcBef>
              <a:spcAft>
                <a:spcPts val="0"/>
              </a:spcAft>
              <a:buSzPct val="100000"/>
              <a:buFont typeface="Times New Roman"/>
              <a:buChar char="●"/>
            </a:pPr>
            <a:r>
              <a:rPr lang="en" sz="1338">
                <a:latin typeface="Times New Roman"/>
                <a:ea typeface="Times New Roman"/>
                <a:cs typeface="Times New Roman"/>
                <a:sym typeface="Times New Roman"/>
              </a:rPr>
              <a:t>Developer: The </a:t>
            </a:r>
            <a:r>
              <a:rPr lang="en" sz="1338">
                <a:latin typeface="Times New Roman"/>
                <a:ea typeface="Times New Roman"/>
                <a:cs typeface="Times New Roman"/>
                <a:sym typeface="Times New Roman"/>
              </a:rPr>
              <a:t>developer’s responsibility varies depending on their specialty, but they are primarily responsible for creating functional software (Coursera Staff, n.d.). In addition, they are also responsible for communicating with other team members in the pursuit of accomplishing project goals.</a:t>
            </a:r>
            <a:endParaRPr sz="1338">
              <a:latin typeface="Times New Roman"/>
              <a:ea typeface="Times New Roman"/>
              <a:cs typeface="Times New Roman"/>
              <a:sym typeface="Times New Roman"/>
            </a:endParaRPr>
          </a:p>
          <a:p>
            <a:pPr indent="0" lvl="0" marL="457200" rtl="0" algn="l">
              <a:spcBef>
                <a:spcPts val="1200"/>
              </a:spcBef>
              <a:spcAft>
                <a:spcPts val="0"/>
              </a:spcAft>
              <a:buNone/>
            </a:pPr>
            <a:r>
              <a:t/>
            </a:r>
            <a:endParaRPr sz="1338">
              <a:latin typeface="Times New Roman"/>
              <a:ea typeface="Times New Roman"/>
              <a:cs typeface="Times New Roman"/>
              <a:sym typeface="Times New Roman"/>
            </a:endParaRPr>
          </a:p>
          <a:p>
            <a:pPr indent="-300849" lvl="0" marL="457200" rtl="0" algn="l">
              <a:spcBef>
                <a:spcPts val="1200"/>
              </a:spcBef>
              <a:spcAft>
                <a:spcPts val="0"/>
              </a:spcAft>
              <a:buSzPct val="100000"/>
              <a:buFont typeface="Times New Roman"/>
              <a:buChar char="●"/>
            </a:pPr>
            <a:r>
              <a:rPr lang="en" sz="1338">
                <a:latin typeface="Times New Roman"/>
                <a:ea typeface="Times New Roman"/>
                <a:cs typeface="Times New Roman"/>
                <a:sym typeface="Times New Roman"/>
              </a:rPr>
              <a:t>Tester: The tester is responsible for formulating clear pass/fail test requirements based upon user stories and software </a:t>
            </a:r>
            <a:r>
              <a:rPr lang="en" sz="1338">
                <a:latin typeface="Times New Roman"/>
                <a:ea typeface="Times New Roman"/>
                <a:cs typeface="Times New Roman"/>
                <a:sym typeface="Times New Roman"/>
              </a:rPr>
              <a:t>requirements (Coursera Staff, n.d.). In addition, they will work together with the Product Owner and developer to ensure there are no misunderstandings. </a:t>
            </a:r>
            <a:endParaRPr sz="1338">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Explaining Agile Phases</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67425"/>
            <a:ext cx="8520600" cy="38340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0"/>
              </a:spcBef>
              <a:spcAft>
                <a:spcPts val="0"/>
              </a:spcAft>
              <a:buSzPct val="100000"/>
              <a:buFont typeface="Times New Roman"/>
              <a:buChar char="●"/>
            </a:pPr>
            <a:r>
              <a:rPr lang="en" sz="1200">
                <a:latin typeface="Times New Roman"/>
                <a:ea typeface="Times New Roman"/>
                <a:cs typeface="Times New Roman"/>
                <a:sym typeface="Times New Roman"/>
              </a:rPr>
              <a:t>Sprint Planning: Sprint Planning is the phase in which </a:t>
            </a:r>
            <a:r>
              <a:rPr lang="en" sz="1200">
                <a:latin typeface="Times New Roman"/>
                <a:ea typeface="Times New Roman"/>
                <a:cs typeface="Times New Roman"/>
                <a:sym typeface="Times New Roman"/>
              </a:rPr>
              <a:t>the</a:t>
            </a:r>
            <a:r>
              <a:rPr lang="en" sz="1200">
                <a:latin typeface="Times New Roman"/>
                <a:ea typeface="Times New Roman"/>
                <a:cs typeface="Times New Roman"/>
                <a:sym typeface="Times New Roman"/>
              </a:rPr>
              <a:t> entire Scrum Team comes together and </a:t>
            </a:r>
            <a:r>
              <a:rPr lang="en" sz="1200">
                <a:latin typeface="Times New Roman"/>
                <a:ea typeface="Times New Roman"/>
                <a:cs typeface="Times New Roman"/>
                <a:sym typeface="Times New Roman"/>
              </a:rPr>
              <a:t>discusses</a:t>
            </a:r>
            <a:r>
              <a:rPr lang="en" sz="1200">
                <a:latin typeface="Times New Roman"/>
                <a:ea typeface="Times New Roman"/>
                <a:cs typeface="Times New Roman"/>
                <a:sym typeface="Times New Roman"/>
              </a:rPr>
              <a:t> the goals and aspirations of the </a:t>
            </a:r>
            <a:r>
              <a:rPr lang="en" sz="1200">
                <a:latin typeface="Times New Roman"/>
                <a:ea typeface="Times New Roman"/>
                <a:cs typeface="Times New Roman"/>
                <a:sym typeface="Times New Roman"/>
              </a:rPr>
              <a:t>next</a:t>
            </a:r>
            <a:r>
              <a:rPr lang="en" sz="1200">
                <a:latin typeface="Times New Roman"/>
                <a:ea typeface="Times New Roman"/>
                <a:cs typeface="Times New Roman"/>
                <a:sym typeface="Times New Roman"/>
              </a:rPr>
              <a:t> Sprint. The Scrum Team will discuss </a:t>
            </a:r>
            <a:r>
              <a:rPr lang="en" sz="1200">
                <a:latin typeface="Times New Roman"/>
                <a:ea typeface="Times New Roman"/>
                <a:cs typeface="Times New Roman"/>
                <a:sym typeface="Times New Roman"/>
              </a:rPr>
              <a:t>their</a:t>
            </a:r>
            <a:r>
              <a:rPr lang="en" sz="1200">
                <a:latin typeface="Times New Roman"/>
                <a:ea typeface="Times New Roman"/>
                <a:cs typeface="Times New Roman"/>
                <a:sym typeface="Times New Roman"/>
              </a:rPr>
              <a:t> primary goals such as </a:t>
            </a:r>
            <a:r>
              <a:rPr lang="en" sz="1200">
                <a:latin typeface="Times New Roman"/>
                <a:ea typeface="Times New Roman"/>
                <a:cs typeface="Times New Roman"/>
                <a:sym typeface="Times New Roman"/>
              </a:rPr>
              <a:t>how</a:t>
            </a:r>
            <a:r>
              <a:rPr lang="en" sz="1200">
                <a:latin typeface="Times New Roman"/>
                <a:ea typeface="Times New Roman"/>
                <a:cs typeface="Times New Roman"/>
                <a:sym typeface="Times New Roman"/>
              </a:rPr>
              <a:t> much they can get done and what would be most important to finish (</a:t>
            </a:r>
            <a:r>
              <a:rPr lang="en" sz="1200">
                <a:highlight>
                  <a:srgbClr val="FFFFFF"/>
                </a:highlight>
                <a:latin typeface="Times New Roman"/>
                <a:ea typeface="Times New Roman"/>
                <a:cs typeface="Times New Roman"/>
                <a:sym typeface="Times New Roman"/>
              </a:rPr>
              <a:t>Schwaber &amp; Sutherland, 2020).</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287655" lvl="0" marL="457200" rtl="0" algn="l">
              <a:spcBef>
                <a:spcPts val="1200"/>
              </a:spcBef>
              <a:spcAft>
                <a:spcPts val="0"/>
              </a:spcAft>
              <a:buSzPct val="100000"/>
              <a:buFont typeface="Times New Roman"/>
              <a:buChar char="●"/>
            </a:pPr>
            <a:r>
              <a:rPr lang="en" sz="1200">
                <a:latin typeface="Times New Roman"/>
                <a:ea typeface="Times New Roman"/>
                <a:cs typeface="Times New Roman"/>
                <a:sym typeface="Times New Roman"/>
              </a:rPr>
              <a:t>Daily Scrums: Daily Scrums are a Daily meeting that the Scrum Master and development team, developers and testers, will have every day. These meetings will be 15 minutes long </a:t>
            </a:r>
            <a:r>
              <a:rPr lang="en" sz="1200">
                <a:latin typeface="Times New Roman"/>
                <a:ea typeface="Times New Roman"/>
                <a:cs typeface="Times New Roman"/>
                <a:sym typeface="Times New Roman"/>
              </a:rPr>
              <a:t>and</a:t>
            </a:r>
            <a:r>
              <a:rPr lang="en" sz="1200">
                <a:latin typeface="Times New Roman"/>
                <a:ea typeface="Times New Roman"/>
                <a:cs typeface="Times New Roman"/>
                <a:sym typeface="Times New Roman"/>
              </a:rPr>
              <a:t> will encourage each member to discuss, what they did yesterday, what </a:t>
            </a:r>
            <a:r>
              <a:rPr lang="en" sz="1200">
                <a:latin typeface="Times New Roman"/>
                <a:ea typeface="Times New Roman"/>
                <a:cs typeface="Times New Roman"/>
                <a:sym typeface="Times New Roman"/>
              </a:rPr>
              <a:t>they</a:t>
            </a:r>
            <a:r>
              <a:rPr lang="en" sz="1200">
                <a:latin typeface="Times New Roman"/>
                <a:ea typeface="Times New Roman"/>
                <a:cs typeface="Times New Roman"/>
                <a:sym typeface="Times New Roman"/>
              </a:rPr>
              <a:t> are doing today, and what blockers </a:t>
            </a:r>
            <a:r>
              <a:rPr lang="en" sz="1200">
                <a:latin typeface="Times New Roman"/>
                <a:ea typeface="Times New Roman"/>
                <a:cs typeface="Times New Roman"/>
                <a:sym typeface="Times New Roman"/>
              </a:rPr>
              <a:t>they</a:t>
            </a:r>
            <a:r>
              <a:rPr lang="en" sz="1200">
                <a:latin typeface="Times New Roman"/>
                <a:ea typeface="Times New Roman"/>
                <a:cs typeface="Times New Roman"/>
                <a:sym typeface="Times New Roman"/>
              </a:rPr>
              <a:t> have that might impede them </a:t>
            </a:r>
            <a:r>
              <a:rPr lang="en" sz="1200">
                <a:latin typeface="Times New Roman"/>
                <a:ea typeface="Times New Roman"/>
                <a:cs typeface="Times New Roman"/>
                <a:sym typeface="Times New Roman"/>
              </a:rPr>
              <a:t>(</a:t>
            </a:r>
            <a:r>
              <a:rPr lang="en" sz="1200">
                <a:highlight>
                  <a:srgbClr val="FFFFFF"/>
                </a:highlight>
                <a:latin typeface="Times New Roman"/>
                <a:ea typeface="Times New Roman"/>
                <a:cs typeface="Times New Roman"/>
                <a:sym typeface="Times New Roman"/>
              </a:rPr>
              <a:t>Schwaber &amp; Sutherland, 2020).</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287655" lvl="0" marL="457200" rtl="0" algn="l">
              <a:spcBef>
                <a:spcPts val="1200"/>
              </a:spcBef>
              <a:spcAft>
                <a:spcPts val="0"/>
              </a:spcAft>
              <a:buSzPct val="100000"/>
              <a:buFont typeface="Times New Roman"/>
              <a:buChar char="●"/>
            </a:pPr>
            <a:r>
              <a:rPr lang="en" sz="1200">
                <a:latin typeface="Times New Roman"/>
                <a:ea typeface="Times New Roman"/>
                <a:cs typeface="Times New Roman"/>
                <a:sym typeface="Times New Roman"/>
              </a:rPr>
              <a:t>Backlog Refinement: Backlog Refinement is a task that is done by the entire Scrum Team. This </a:t>
            </a:r>
            <a:r>
              <a:rPr lang="en" sz="1200">
                <a:latin typeface="Times New Roman"/>
                <a:ea typeface="Times New Roman"/>
                <a:cs typeface="Times New Roman"/>
                <a:sym typeface="Times New Roman"/>
              </a:rPr>
              <a:t>involves</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discussing</a:t>
            </a:r>
            <a:r>
              <a:rPr lang="en" sz="1200">
                <a:latin typeface="Times New Roman"/>
                <a:ea typeface="Times New Roman"/>
                <a:cs typeface="Times New Roman"/>
                <a:sym typeface="Times New Roman"/>
              </a:rPr>
              <a:t> the Product Backlog and deciding if there are any items that might need to be changed in priority or size </a:t>
            </a:r>
            <a:r>
              <a:rPr lang="en" sz="1200">
                <a:latin typeface="Times New Roman"/>
                <a:ea typeface="Times New Roman"/>
                <a:cs typeface="Times New Roman"/>
                <a:sym typeface="Times New Roman"/>
              </a:rPr>
              <a:t>(</a:t>
            </a:r>
            <a:r>
              <a:rPr lang="en" sz="1200">
                <a:highlight>
                  <a:srgbClr val="FFFFFF"/>
                </a:highlight>
                <a:latin typeface="Times New Roman"/>
                <a:ea typeface="Times New Roman"/>
                <a:cs typeface="Times New Roman"/>
                <a:sym typeface="Times New Roman"/>
              </a:rPr>
              <a:t>Schwaber &amp; Sutherland, 2020).</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287655" lvl="0" marL="457200" rtl="0" algn="l">
              <a:spcBef>
                <a:spcPts val="1200"/>
              </a:spcBef>
              <a:spcAft>
                <a:spcPts val="0"/>
              </a:spcAft>
              <a:buSzPct val="100000"/>
              <a:buFont typeface="Times New Roman"/>
              <a:buChar char="●"/>
            </a:pPr>
            <a:r>
              <a:rPr lang="en" sz="1200">
                <a:latin typeface="Times New Roman"/>
                <a:ea typeface="Times New Roman"/>
                <a:cs typeface="Times New Roman"/>
                <a:sym typeface="Times New Roman"/>
              </a:rPr>
              <a:t>Sprint Review: The Sprint Review happens towards the end of a Sprint. The purpose of it is the Scrum Team presenting their work to stakeholders and discussing progress </a:t>
            </a:r>
            <a:r>
              <a:rPr lang="en" sz="1200">
                <a:latin typeface="Times New Roman"/>
                <a:ea typeface="Times New Roman"/>
                <a:cs typeface="Times New Roman"/>
                <a:sym typeface="Times New Roman"/>
              </a:rPr>
              <a:t>towards</a:t>
            </a:r>
            <a:r>
              <a:rPr lang="en" sz="1200">
                <a:latin typeface="Times New Roman"/>
                <a:ea typeface="Times New Roman"/>
                <a:cs typeface="Times New Roman"/>
                <a:sym typeface="Times New Roman"/>
              </a:rPr>
              <a:t> the Product goal </a:t>
            </a:r>
            <a:r>
              <a:rPr lang="en" sz="1200">
                <a:latin typeface="Times New Roman"/>
                <a:ea typeface="Times New Roman"/>
                <a:cs typeface="Times New Roman"/>
                <a:sym typeface="Times New Roman"/>
              </a:rPr>
              <a:t>(</a:t>
            </a:r>
            <a:r>
              <a:rPr lang="en" sz="1200">
                <a:highlight>
                  <a:srgbClr val="FFFFFF"/>
                </a:highlight>
                <a:latin typeface="Times New Roman"/>
                <a:ea typeface="Times New Roman"/>
                <a:cs typeface="Times New Roman"/>
                <a:sym typeface="Times New Roman"/>
              </a:rPr>
              <a:t>Schwaber &amp; Sutherland, 2020).</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287655" lvl="0" marL="457200" rtl="0" algn="l">
              <a:spcBef>
                <a:spcPts val="1200"/>
              </a:spcBef>
              <a:spcAft>
                <a:spcPts val="0"/>
              </a:spcAft>
              <a:buSzPct val="100000"/>
              <a:buFont typeface="Times New Roman"/>
              <a:buChar char="●"/>
            </a:pPr>
            <a:r>
              <a:rPr lang="en" sz="1200">
                <a:latin typeface="Times New Roman"/>
                <a:ea typeface="Times New Roman"/>
                <a:cs typeface="Times New Roman"/>
                <a:sym typeface="Times New Roman"/>
              </a:rPr>
              <a:t>Sprint Retrospective: The Sprint Retrospective is a reflection of how the Scrum Team performed during the most recent Sprint. They discuss and identify any issues they could improve upon, or identify things that they did well </a:t>
            </a:r>
            <a:r>
              <a:rPr lang="en" sz="1200">
                <a:latin typeface="Times New Roman"/>
                <a:ea typeface="Times New Roman"/>
                <a:cs typeface="Times New Roman"/>
                <a:sym typeface="Times New Roman"/>
              </a:rPr>
              <a:t>(</a:t>
            </a:r>
            <a:r>
              <a:rPr lang="en" sz="1200">
                <a:highlight>
                  <a:srgbClr val="FFFFFF"/>
                </a:highlight>
                <a:latin typeface="Times New Roman"/>
                <a:ea typeface="Times New Roman"/>
                <a:cs typeface="Times New Roman"/>
                <a:sym typeface="Times New Roman"/>
              </a:rPr>
              <a:t>Schwaber &amp; Sutherland, 2020).</a:t>
            </a:r>
            <a:endParaRPr sz="1200">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Describing Waterfall Model</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90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In the Waterfall Model there are 5 stages. Requirements, design, implementation, verification, and maintenance (Atlassian, n.d.). The key difference is that Waterfall is much more rigid and does not have the flexibility that Agile does. After the requirements stage, </a:t>
            </a:r>
            <a:r>
              <a:rPr lang="en" sz="1400">
                <a:latin typeface="Times New Roman"/>
                <a:ea typeface="Times New Roman"/>
                <a:cs typeface="Times New Roman"/>
                <a:sym typeface="Times New Roman"/>
              </a:rPr>
              <a:t>where</a:t>
            </a:r>
            <a:r>
              <a:rPr lang="en" sz="1400">
                <a:latin typeface="Times New Roman"/>
                <a:ea typeface="Times New Roman"/>
                <a:cs typeface="Times New Roman"/>
                <a:sym typeface="Times New Roman"/>
              </a:rPr>
              <a:t> requirements are </a:t>
            </a:r>
            <a:r>
              <a:rPr lang="en" sz="1400">
                <a:latin typeface="Times New Roman"/>
                <a:ea typeface="Times New Roman"/>
                <a:cs typeface="Times New Roman"/>
                <a:sym typeface="Times New Roman"/>
              </a:rPr>
              <a:t>received</a:t>
            </a:r>
            <a:r>
              <a:rPr lang="en" sz="1400">
                <a:latin typeface="Times New Roman"/>
                <a:ea typeface="Times New Roman"/>
                <a:cs typeface="Times New Roman"/>
                <a:sym typeface="Times New Roman"/>
              </a:rPr>
              <a:t> from the client, the client has little say in what direction the project takes from that point (Atlassian, n.d.). One problem that </a:t>
            </a:r>
            <a:r>
              <a:rPr lang="en" sz="1400">
                <a:latin typeface="Times New Roman"/>
                <a:ea typeface="Times New Roman"/>
                <a:cs typeface="Times New Roman"/>
                <a:sym typeface="Times New Roman"/>
              </a:rPr>
              <a:t>arose</a:t>
            </a:r>
            <a:r>
              <a:rPr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during</a:t>
            </a:r>
            <a:r>
              <a:rPr lang="en" sz="1400">
                <a:latin typeface="Times New Roman"/>
                <a:ea typeface="Times New Roman"/>
                <a:cs typeface="Times New Roman"/>
                <a:sym typeface="Times New Roman"/>
              </a:rPr>
              <a:t> the SNHU Travel Project was the requirement of </a:t>
            </a:r>
            <a:r>
              <a:rPr lang="en" sz="1400">
                <a:latin typeface="Times New Roman"/>
                <a:ea typeface="Times New Roman"/>
                <a:cs typeface="Times New Roman"/>
                <a:sym typeface="Times New Roman"/>
              </a:rPr>
              <a:t>changing</a:t>
            </a:r>
            <a:r>
              <a:rPr lang="en" sz="1400">
                <a:latin typeface="Times New Roman"/>
                <a:ea typeface="Times New Roman"/>
                <a:cs typeface="Times New Roman"/>
                <a:sym typeface="Times New Roman"/>
              </a:rPr>
              <a:t> the Top 5 Destinations list from a webpage you scroll </a:t>
            </a:r>
            <a:r>
              <a:rPr lang="en" sz="1400">
                <a:latin typeface="Times New Roman"/>
                <a:ea typeface="Times New Roman"/>
                <a:cs typeface="Times New Roman"/>
                <a:sym typeface="Times New Roman"/>
              </a:rPr>
              <a:t>through</a:t>
            </a:r>
            <a:r>
              <a:rPr lang="en" sz="1400">
                <a:latin typeface="Times New Roman"/>
                <a:ea typeface="Times New Roman"/>
                <a:cs typeface="Times New Roman"/>
                <a:sym typeface="Times New Roman"/>
              </a:rPr>
              <a:t> to a </a:t>
            </a:r>
            <a:r>
              <a:rPr lang="en" sz="1400">
                <a:latin typeface="Times New Roman"/>
                <a:ea typeface="Times New Roman"/>
                <a:cs typeface="Times New Roman"/>
                <a:sym typeface="Times New Roman"/>
              </a:rPr>
              <a:t>slideshow</a:t>
            </a:r>
            <a:r>
              <a:rPr lang="en" sz="1400">
                <a:latin typeface="Times New Roman"/>
                <a:ea typeface="Times New Roman"/>
                <a:cs typeface="Times New Roman"/>
                <a:sym typeface="Times New Roman"/>
              </a:rPr>
              <a:t>. This change would not have been possible in a Waterfall environment.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Waterfall or Agile Approach</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88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When choosing between a Waterfall or Agile Approach there are a few questions that should be asked first. Does the project have clear, fixed requirements? Is there a set deadline and budget? Will there be need to adjust for additional Stakeholder needs? These three questions allow you to quickly filter which </a:t>
            </a:r>
            <a:r>
              <a:rPr lang="en" sz="1400">
                <a:latin typeface="Times New Roman"/>
                <a:ea typeface="Times New Roman"/>
                <a:cs typeface="Times New Roman"/>
                <a:sym typeface="Times New Roman"/>
              </a:rPr>
              <a:t>approach</a:t>
            </a:r>
            <a:r>
              <a:rPr lang="en" sz="1400">
                <a:latin typeface="Times New Roman"/>
                <a:ea typeface="Times New Roman"/>
                <a:cs typeface="Times New Roman"/>
                <a:sym typeface="Times New Roman"/>
              </a:rPr>
              <a:t> you </a:t>
            </a:r>
            <a:r>
              <a:rPr lang="en" sz="1400">
                <a:latin typeface="Times New Roman"/>
                <a:ea typeface="Times New Roman"/>
                <a:cs typeface="Times New Roman"/>
                <a:sym typeface="Times New Roman"/>
              </a:rPr>
              <a:t>should</a:t>
            </a:r>
            <a:r>
              <a:rPr lang="en" sz="1400">
                <a:latin typeface="Times New Roman"/>
                <a:ea typeface="Times New Roman"/>
                <a:cs typeface="Times New Roman"/>
                <a:sym typeface="Times New Roman"/>
              </a:rPr>
              <a:t> take. Waterfall is great if you have fixed requirements, a set deadline and budget, and will not need to adjust for additional s</a:t>
            </a:r>
            <a:r>
              <a:rPr lang="en" sz="1400">
                <a:latin typeface="Times New Roman"/>
                <a:ea typeface="Times New Roman"/>
                <a:cs typeface="Times New Roman"/>
                <a:sym typeface="Times New Roman"/>
              </a:rPr>
              <a:t>takeholder</a:t>
            </a:r>
            <a:r>
              <a:rPr lang="en" sz="1400">
                <a:latin typeface="Times New Roman"/>
                <a:ea typeface="Times New Roman"/>
                <a:cs typeface="Times New Roman"/>
                <a:sym typeface="Times New Roman"/>
              </a:rPr>
              <a:t> needs (Radigan, n.d.). Whereas Agile is better if the </a:t>
            </a:r>
            <a:r>
              <a:rPr lang="en" sz="1400">
                <a:latin typeface="Times New Roman"/>
                <a:ea typeface="Times New Roman"/>
                <a:cs typeface="Times New Roman"/>
                <a:sym typeface="Times New Roman"/>
              </a:rPr>
              <a:t>requirements</a:t>
            </a:r>
            <a:r>
              <a:rPr lang="en" sz="1400">
                <a:latin typeface="Times New Roman"/>
                <a:ea typeface="Times New Roman"/>
                <a:cs typeface="Times New Roman"/>
                <a:sym typeface="Times New Roman"/>
              </a:rPr>
              <a:t> are not so clear, the </a:t>
            </a:r>
            <a:r>
              <a:rPr lang="en" sz="1400">
                <a:latin typeface="Times New Roman"/>
                <a:ea typeface="Times New Roman"/>
                <a:cs typeface="Times New Roman"/>
                <a:sym typeface="Times New Roman"/>
              </a:rPr>
              <a:t>deadline</a:t>
            </a:r>
            <a:r>
              <a:rPr lang="en" sz="1400">
                <a:latin typeface="Times New Roman"/>
                <a:ea typeface="Times New Roman"/>
                <a:cs typeface="Times New Roman"/>
                <a:sym typeface="Times New Roman"/>
              </a:rPr>
              <a:t> is flexible, and you will need to incorporate additional stakeholder needs.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200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Radigan, Dan. (n.d.) Agile vs. waterfall project management, Retrieved December 15, 2024, from </a:t>
            </a:r>
            <a:r>
              <a:rPr lang="en" sz="1000" u="sng">
                <a:solidFill>
                  <a:schemeClr val="hlink"/>
                </a:solidFill>
                <a:highlight>
                  <a:srgbClr val="FFFFFF"/>
                </a:highlight>
                <a:latin typeface="Times New Roman"/>
                <a:ea typeface="Times New Roman"/>
                <a:cs typeface="Times New Roman"/>
                <a:sym typeface="Times New Roman"/>
                <a:hlinkClick r:id="rId3"/>
              </a:rPr>
              <a:t>https://www.atlassian.com/agile/project-management/project-management-intro</a:t>
            </a:r>
            <a:r>
              <a:rPr lang="en"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Atlassian. (n.d.) Waterfall Methodology: A Comprehensive Guide, Retrieved December 15, 2024, from </a:t>
            </a:r>
            <a:r>
              <a:rPr lang="en" sz="1000" u="sng">
                <a:solidFill>
                  <a:schemeClr val="hlink"/>
                </a:solidFill>
                <a:highlight>
                  <a:srgbClr val="FFFFFF"/>
                </a:highlight>
                <a:latin typeface="Times New Roman"/>
                <a:ea typeface="Times New Roman"/>
                <a:cs typeface="Times New Roman"/>
                <a:sym typeface="Times New Roman"/>
                <a:hlinkClick r:id="rId4"/>
              </a:rPr>
              <a:t>https://www.atlassian.com/agile/project-management/waterfall-methodology</a:t>
            </a:r>
            <a:r>
              <a:rPr lang="en"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000">
                <a:solidFill>
                  <a:schemeClr val="dk1"/>
                </a:solidFill>
                <a:highlight>
                  <a:srgbClr val="FFFFFF"/>
                </a:highlight>
                <a:latin typeface="Times New Roman"/>
                <a:ea typeface="Times New Roman"/>
                <a:cs typeface="Times New Roman"/>
                <a:sym typeface="Times New Roman"/>
              </a:rPr>
              <a:t>Coursera Staff. (October 28, 2024). The 3 Scrum Roles and Responsibilities Explained, Retrieved December 15, 2024, from </a:t>
            </a:r>
            <a:r>
              <a:rPr lang="en" sz="1000" u="sng">
                <a:solidFill>
                  <a:schemeClr val="hlink"/>
                </a:solidFill>
                <a:highlight>
                  <a:srgbClr val="FFFFFF"/>
                </a:highlight>
                <a:latin typeface="Times New Roman"/>
                <a:ea typeface="Times New Roman"/>
                <a:cs typeface="Times New Roman"/>
                <a:sym typeface="Times New Roman"/>
                <a:hlinkClick r:id="rId5"/>
              </a:rPr>
              <a:t>https://www.coursera.org/articles/scrum-roles-and-responsibilities</a:t>
            </a:r>
            <a:r>
              <a:rPr lang="en"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000">
              <a:solidFill>
                <a:schemeClr val="dk1"/>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ct val="110000"/>
              <a:buFont typeface="Arial"/>
              <a:buNone/>
            </a:pPr>
            <a:r>
              <a:rPr lang="en" sz="1000">
                <a:solidFill>
                  <a:schemeClr val="dk1"/>
                </a:solidFill>
                <a:highlight>
                  <a:srgbClr val="FFFFFF"/>
                </a:highlight>
                <a:latin typeface="Times New Roman"/>
                <a:ea typeface="Times New Roman"/>
                <a:cs typeface="Times New Roman"/>
                <a:sym typeface="Times New Roman"/>
              </a:rPr>
              <a:t>Schwaber Ken, Sutherland Jeff. (2020). The official Scrum Guide, Retrieved December 15, 2024, from </a:t>
            </a:r>
            <a:r>
              <a:rPr lang="en" sz="1000" u="sng">
                <a:solidFill>
                  <a:srgbClr val="1155CC"/>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https://scrumguides.org/scrum-guide.html</a:t>
            </a:r>
            <a:r>
              <a:rPr lang="en" sz="1000">
                <a:solidFill>
                  <a:schemeClr val="dk1"/>
                </a:solidFill>
                <a:highlight>
                  <a:srgbClr val="FFFFFF"/>
                </a:highlight>
                <a:latin typeface="Times New Roman"/>
                <a:ea typeface="Times New Roman"/>
                <a:cs typeface="Times New Roman"/>
                <a:sym typeface="Times New Roman"/>
              </a:rPr>
              <a:t> </a:t>
            </a:r>
            <a:endParaRPr sz="1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