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3" r:id="rId5"/>
    <p:sldId id="286" r:id="rId6"/>
    <p:sldId id="302" r:id="rId7"/>
    <p:sldId id="292" r:id="rId8"/>
    <p:sldId id="268" r:id="rId9"/>
    <p:sldId id="295" r:id="rId10"/>
    <p:sldId id="270" r:id="rId11"/>
    <p:sldId id="296" r:id="rId12"/>
    <p:sldId id="290" r:id="rId13"/>
    <p:sldId id="300" r:id="rId14"/>
    <p:sldId id="303" r:id="rId15"/>
    <p:sldId id="305" r:id="rId16"/>
    <p:sldId id="304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FF00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76C9FE-6161-49F4-9B0C-8E8F4E0DC825}" type="datetime1">
              <a:rPr lang="fr-FR" smtClean="0"/>
              <a:t>28/03/2022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A8C659-3DDB-48CB-A056-6A658A161B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17B90-74B4-4C3F-8BC3-941162B6672A}" type="datetime1">
              <a:rPr lang="fr-FR" smtClean="0"/>
              <a:pPr/>
              <a:t>28/03/2022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980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9719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253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4638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05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086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196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6540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57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5AEC0-4151-413B-B0AC-25490BB0CB5E}" type="datetime1">
              <a:rPr lang="fr-FR" noProof="0" smtClean="0"/>
              <a:t>28/03/2022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01BC0-7442-420D-9818-2E3D4A36FA8F}" type="datetime1">
              <a:rPr lang="fr-FR" noProof="0" smtClean="0"/>
              <a:t>28/03/2022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9" name="Espace réservé d’image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0" name="Espace réservé d’image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’image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2" name="Espace réservé d’image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3" name="Espace réservé d’image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4" name="Espace réservé d’image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r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4C82B4-8B3A-4E10-90A0-1A401C0F4F84}" type="datetime1">
              <a:rPr lang="fr-FR" noProof="0" smtClean="0"/>
              <a:t>28/03/2022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 rtlCol="0"/>
          <a:lstStyle/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7" name="Espace réservé d’image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 rtlCol="0"/>
          <a:lstStyle/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4" name="Espace réservé d’image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 rtlCol="0"/>
          <a:lstStyle/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u texte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26" name="Espace réservé du texte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27" name="Espace réservé du texte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29" name="Espace réservé d’image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999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C9460-AC45-4D28-8D2A-992BD279ED0A}" type="datetime1">
              <a:rPr lang="fr-FR" noProof="0" smtClean="0"/>
              <a:t>28/03/2022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6C2EC-951B-4188-89DD-3C234AE22C8A}" type="datetime1">
              <a:rPr lang="fr-FR" noProof="0" smtClean="0"/>
              <a:t>28/03/2022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F895AD-A578-491A-A8E0-796FBA1CFCCA}" type="datetime1">
              <a:rPr lang="fr-FR" noProof="0" smtClean="0"/>
              <a:t>28/03/2022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E5984-EE76-4972-A77C-789403698123}" type="datetime1">
              <a:rPr lang="fr-FR" noProof="0" smtClean="0"/>
              <a:t>28/03/2022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6921A3-122E-4A1E-A73D-70B4FCDA7E44}" type="datetime1">
              <a:rPr lang="fr-FR" noProof="0" smtClean="0"/>
              <a:t>28/03/2022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387BA-9A4F-4085-8A5D-5732F67FD2F6}" type="datetime1">
              <a:rPr lang="fr-FR" noProof="0" smtClean="0"/>
              <a:t>28/03/2022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19E735-B1DE-44EE-B499-70EBF05DD47E}" type="datetime1">
              <a:rPr lang="fr-FR" noProof="0" smtClean="0"/>
              <a:t>28/03/2022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FDE28-C6B5-4FC2-A144-671863FE142F}" type="datetime1">
              <a:rPr lang="fr-FR" noProof="0" smtClean="0"/>
              <a:t>28/03/2022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832D104-F6EF-46A3-BB8C-CC3974B9BBC4}" type="datetime1">
              <a:rPr lang="fr-FR" noProof="0" smtClean="0"/>
              <a:t>28/03/2022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ieckby.github.io/SoutenanceODKFront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objet 3" descr="Personnes avec des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0" y="0"/>
            <a:ext cx="12192000" cy="688702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1524000" y="1548882"/>
            <a:ext cx="9144000" cy="2618681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125000"/>
              </a:lnSpc>
            </a:pPr>
            <a:r>
              <a:rPr lang="fr-FR" sz="5000" dirty="0" smtClean="0"/>
              <a:t>PLATFORME DE PRISE DE</a:t>
            </a:r>
            <a:br>
              <a:rPr lang="fr-FR" sz="5000" dirty="0" smtClean="0"/>
            </a:br>
            <a:r>
              <a:rPr lang="fr-FR" sz="5000" dirty="0" smtClean="0"/>
              <a:t>RENDEZ-VOUS MEDICAL</a:t>
            </a:r>
            <a:r>
              <a:rPr lang="fr-FR" sz="5000" dirty="0">
                <a:solidFill>
                  <a:schemeClr val="bg1"/>
                </a:solidFill>
              </a:rPr>
              <a:t/>
            </a:r>
            <a:br>
              <a:rPr lang="fr-FR" sz="5000" dirty="0">
                <a:solidFill>
                  <a:schemeClr val="bg1"/>
                </a:solidFill>
              </a:rPr>
            </a:br>
            <a:r>
              <a:rPr lang="fr-FR" sz="5000" dirty="0" smtClean="0">
                <a:solidFill>
                  <a:schemeClr val="bg1"/>
                </a:solidFill>
              </a:rPr>
              <a:t> </a:t>
            </a:r>
            <a:r>
              <a:rPr lang="fr-FR" sz="5000" dirty="0" smtClean="0">
                <a:solidFill>
                  <a:srgbClr val="00FF00"/>
                </a:solidFill>
              </a:rPr>
              <a:t>GESCABINET</a:t>
            </a:r>
            <a:endParaRPr lang="fr-FR" sz="5000" dirty="0">
              <a:solidFill>
                <a:srgbClr val="00FF00"/>
              </a:solidFill>
            </a:endParaRP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4000" y="4221162"/>
            <a:ext cx="4104000" cy="882001"/>
          </a:xfrm>
          <a:solidFill>
            <a:srgbClr val="0070C0">
              <a:alpha val="90000"/>
            </a:srgbClr>
          </a:solidFill>
        </p:spPr>
        <p:txBody>
          <a:bodyPr rtlCol="0" anchor="ctr" anchorCtr="0">
            <a:normAutofit/>
          </a:bodyPr>
          <a:lstStyle/>
          <a:p>
            <a:pPr rtl="0"/>
            <a:r>
              <a:rPr lang="fr-FR" sz="2500" b="1" i="1" spc="65" dirty="0" smtClean="0">
                <a:solidFill>
                  <a:schemeClr val="bg1"/>
                </a:solidFill>
                <a:cs typeface="Arial"/>
              </a:rPr>
              <a:t>Planifier vos rendez-vous en un clic !</a:t>
            </a:r>
            <a:endParaRPr lang="fr-FR" sz="2500" b="1" i="1" spc="6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objet 7" descr="Rectangle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3297547" y="3328982"/>
            <a:ext cx="561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2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t 3" descr="Personnes avec des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0" y="1"/>
            <a:ext cx="12191999" cy="6857999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10</a:t>
            </a:fld>
            <a:endParaRPr lang="fr-FR" sz="1000" dirty="0"/>
          </a:p>
        </p:txBody>
      </p:sp>
      <p:sp>
        <p:nvSpPr>
          <p:cNvPr id="21" name="Ellipse 20"/>
          <p:cNvSpPr/>
          <p:nvPr/>
        </p:nvSpPr>
        <p:spPr>
          <a:xfrm>
            <a:off x="11482793" y="-360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11482793" y="249696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1482793" y="50299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11762193" y="-360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11762193" y="249696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1762193" y="50299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2028893" y="-360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12028893" y="24038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1338945" y="180459"/>
            <a:ext cx="101998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>
                <a:solidFill>
                  <a:schemeClr val="bg1"/>
                </a:solidFill>
              </a:rPr>
              <a:t>Plan de déploiement</a:t>
            </a:r>
          </a:p>
        </p:txBody>
      </p:sp>
      <p:sp>
        <p:nvSpPr>
          <p:cNvPr id="29" name="Ellipse 28"/>
          <p:cNvSpPr/>
          <p:nvPr/>
        </p:nvSpPr>
        <p:spPr>
          <a:xfrm>
            <a:off x="12044496" y="492288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bjet 9" descr="Rectangle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782341" y="1266684"/>
            <a:ext cx="1867408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" y="1384294"/>
            <a:ext cx="12172584" cy="57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8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objet 3" descr="Personnes avec des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0" y="0"/>
            <a:ext cx="12192000" cy="688702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4095202" y="-339764"/>
            <a:ext cx="4001591" cy="2618681"/>
          </a:xfrm>
        </p:spPr>
        <p:txBody>
          <a:bodyPr rtlCol="0">
            <a:normAutofit/>
          </a:bodyPr>
          <a:lstStyle/>
          <a:p>
            <a:pPr rtl="0">
              <a:lnSpc>
                <a:spcPct val="125000"/>
              </a:lnSpc>
            </a:pPr>
            <a:r>
              <a:rPr lang="fr-FR" sz="5000" dirty="0" smtClean="0"/>
              <a:t>Conclusion</a:t>
            </a:r>
            <a:r>
              <a:rPr lang="fr-FR" sz="5000" dirty="0">
                <a:solidFill>
                  <a:schemeClr val="bg1"/>
                </a:solidFill>
              </a:rPr>
              <a:t/>
            </a:r>
            <a:br>
              <a:rPr lang="fr-FR" sz="5000" dirty="0">
                <a:solidFill>
                  <a:schemeClr val="bg1"/>
                </a:solidFill>
              </a:rPr>
            </a:br>
            <a:r>
              <a:rPr lang="fr-FR" sz="5000" dirty="0" smtClean="0">
                <a:solidFill>
                  <a:schemeClr val="bg1"/>
                </a:solidFill>
              </a:rPr>
              <a:t> </a:t>
            </a:r>
            <a:endParaRPr lang="fr-FR" sz="5000" dirty="0">
              <a:solidFill>
                <a:srgbClr val="00FF00"/>
              </a:solidFill>
            </a:endParaRPr>
          </a:p>
        </p:txBody>
      </p:sp>
      <p:sp>
        <p:nvSpPr>
          <p:cNvPr id="15" name="objet 7" descr="Rectangle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5069388" y="1265046"/>
            <a:ext cx="960944" cy="67362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2178909" y="2248180"/>
            <a:ext cx="78341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bg1"/>
                </a:solidFill>
              </a:rPr>
              <a:t>A</a:t>
            </a:r>
            <a:r>
              <a:rPr lang="fr-FR" sz="2400" dirty="0" smtClean="0">
                <a:solidFill>
                  <a:schemeClr val="bg1"/>
                </a:solidFill>
              </a:rPr>
              <a:t>vec GesCabinet, nous pouvons dire que les patients ne sont plus contraint de se présenter tôt et peuvent réserver désormais dans le confort de leur résidence.   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88" y="3443514"/>
            <a:ext cx="2053221" cy="18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objet 3" descr="Personnes avec des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0" y="0"/>
            <a:ext cx="12192000" cy="688702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95" y="1510166"/>
            <a:ext cx="3681317" cy="3403199"/>
          </a:xfrm>
          <a:prstGeom prst="rect">
            <a:avLst/>
          </a:prstGeom>
        </p:spPr>
      </p:pic>
      <p:sp>
        <p:nvSpPr>
          <p:cNvPr id="11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2113241" y="1760527"/>
            <a:ext cx="2956148" cy="7432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schemeClr val="bg1"/>
                </a:solidFill>
              </a:rPr>
              <a:t>Tiémoko Sogodogo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4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2113242" y="2361307"/>
            <a:ext cx="4574942" cy="7432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 smtClean="0">
                <a:solidFill>
                  <a:schemeClr val="bg1"/>
                </a:solidFill>
              </a:rPr>
              <a:t>Email : tiemogosogodogo94@gmail.com</a:t>
            </a:r>
          </a:p>
          <a:p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4029536" y="592660"/>
            <a:ext cx="4001591" cy="776688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125000"/>
              </a:lnSpc>
            </a:pPr>
            <a:r>
              <a:rPr lang="fr-FR" sz="5000" dirty="0" smtClean="0"/>
              <a:t>Equipe</a:t>
            </a:r>
            <a:endParaRPr lang="fr-FR" sz="5000" dirty="0">
              <a:solidFill>
                <a:srgbClr val="00FF00"/>
              </a:solidFill>
            </a:endParaRPr>
          </a:p>
        </p:txBody>
      </p:sp>
      <p:sp>
        <p:nvSpPr>
          <p:cNvPr id="17" name="objet 7" descr="Rectangle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5069388" y="1265046"/>
            <a:ext cx="573766" cy="104302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8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2113241" y="2863544"/>
            <a:ext cx="4574942" cy="49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 smtClean="0">
                <a:solidFill>
                  <a:schemeClr val="bg1"/>
                </a:solidFill>
              </a:rPr>
              <a:t>Tél : 94 94 02 20</a:t>
            </a:r>
          </a:p>
          <a:p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19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2095822" y="3245339"/>
            <a:ext cx="2956148" cy="7432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schemeClr val="bg1"/>
                </a:solidFill>
              </a:rPr>
              <a:t>Hady Fofana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0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2095823" y="3846119"/>
            <a:ext cx="4574942" cy="7432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 smtClean="0">
                <a:solidFill>
                  <a:schemeClr val="bg1"/>
                </a:solidFill>
              </a:rPr>
              <a:t>Email : hadyfofana72@gmail.com</a:t>
            </a:r>
          </a:p>
          <a:p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21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2095822" y="4348356"/>
            <a:ext cx="4574942" cy="49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 smtClean="0">
                <a:solidFill>
                  <a:schemeClr val="bg1"/>
                </a:solidFill>
              </a:rPr>
              <a:t>Tél : 72 30 31 57</a:t>
            </a:r>
          </a:p>
          <a:p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22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4383293" y="4730151"/>
            <a:ext cx="2956148" cy="7432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schemeClr val="bg1"/>
                </a:solidFill>
              </a:rPr>
              <a:t>Application Web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3" name="objet 9" descr="Rectangle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 flipV="1">
            <a:off x="4546455" y="5330886"/>
            <a:ext cx="1279579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4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2235158" y="5576760"/>
            <a:ext cx="8006121" cy="49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b="0" u="sng" dirty="0">
                <a:solidFill>
                  <a:srgbClr val="0070C0"/>
                </a:solidFill>
                <a:hlinkClick r:id="rId5" tooltip="https://tieckby.github.io/SoutenanceODKFront"/>
              </a:rPr>
              <a:t>https://tieckby.github.io/SoutenanceODKFront</a:t>
            </a:r>
            <a:endParaRPr lang="fr-F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683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objet 3" descr="Personnes avec des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0" y="0"/>
            <a:ext cx="12192000" cy="688702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1921123" y="2780732"/>
            <a:ext cx="8349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>
                <a:solidFill>
                  <a:schemeClr val="bg1"/>
                </a:solidFill>
              </a:rPr>
              <a:t>Merci pour votre attention !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287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t 3" descr="Personnes avec des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1" y="1"/>
            <a:ext cx="12172584" cy="6857999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5" name="objet 3" descr="Rectangle bei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objet 6" descr="Rectangle bleu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503326"/>
            <a:ext cx="6689725" cy="3707306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2</a:t>
            </a:fld>
            <a:endParaRPr lang="fr-FR" sz="1000" dirty="0"/>
          </a:p>
        </p:txBody>
      </p:sp>
      <p:sp>
        <p:nvSpPr>
          <p:cNvPr id="21" name="Ellipse 20"/>
          <p:cNvSpPr/>
          <p:nvPr/>
        </p:nvSpPr>
        <p:spPr>
          <a:xfrm>
            <a:off x="11482793" y="-360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11482793" y="249696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1482793" y="50299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11762193" y="-360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11762193" y="249696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1762193" y="50299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2028893" y="-360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12028893" y="24038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1338945" y="180459"/>
            <a:ext cx="101998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29" name="Ellipse 28"/>
          <p:cNvSpPr/>
          <p:nvPr/>
        </p:nvSpPr>
        <p:spPr>
          <a:xfrm>
            <a:off x="12044496" y="492288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 txBox="1">
            <a:spLocks/>
          </p:cNvSpPr>
          <p:nvPr/>
        </p:nvSpPr>
        <p:spPr bwMode="white">
          <a:xfrm>
            <a:off x="5566737" y="2155163"/>
            <a:ext cx="4452474" cy="467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b="0" dirty="0">
                <a:solidFill>
                  <a:schemeClr val="bg1"/>
                </a:solidFill>
              </a:rPr>
              <a:t>Les codes Couleurs utilisés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 txBox="1">
            <a:spLocks/>
          </p:cNvSpPr>
          <p:nvPr/>
        </p:nvSpPr>
        <p:spPr bwMode="white">
          <a:xfrm>
            <a:off x="5518839" y="2702350"/>
            <a:ext cx="4848716" cy="467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b="0" dirty="0">
                <a:solidFill>
                  <a:schemeClr val="bg1"/>
                </a:solidFill>
              </a:rPr>
              <a:t>Outils et technologies utilisés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 txBox="1">
            <a:spLocks/>
          </p:cNvSpPr>
          <p:nvPr/>
        </p:nvSpPr>
        <p:spPr bwMode="white">
          <a:xfrm>
            <a:off x="5553669" y="4017342"/>
            <a:ext cx="3877709" cy="46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0" dirty="0" smtClean="0">
                <a:solidFill>
                  <a:schemeClr val="bg1"/>
                </a:solidFill>
              </a:rPr>
              <a:t>Plan de déploiement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 txBox="1">
            <a:spLocks/>
          </p:cNvSpPr>
          <p:nvPr/>
        </p:nvSpPr>
        <p:spPr bwMode="white">
          <a:xfrm>
            <a:off x="5549313" y="4629846"/>
            <a:ext cx="3877709" cy="46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0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1388" y="180459"/>
            <a:ext cx="6215309" cy="6858000"/>
          </a:xfrm>
          <a:prstGeom prst="rect">
            <a:avLst/>
          </a:prstGeom>
        </p:spPr>
      </p:pic>
      <p:sp>
        <p:nvSpPr>
          <p:cNvPr id="32" name="Titr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 txBox="1">
            <a:spLocks/>
          </p:cNvSpPr>
          <p:nvPr/>
        </p:nvSpPr>
        <p:spPr bwMode="white">
          <a:xfrm>
            <a:off x="5540613" y="3301788"/>
            <a:ext cx="4848716" cy="467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0" dirty="0">
                <a:solidFill>
                  <a:schemeClr val="bg1"/>
                </a:solidFill>
              </a:rPr>
              <a:t>Quelques diagrammes UML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33" name="objet 9" descr="Rectangle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1990116" y="1200564"/>
            <a:ext cx="922900" cy="79596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 txBox="1">
            <a:spLocks/>
          </p:cNvSpPr>
          <p:nvPr/>
        </p:nvSpPr>
        <p:spPr bwMode="white">
          <a:xfrm>
            <a:off x="5601570" y="1628296"/>
            <a:ext cx="3877709" cy="46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0" dirty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9" grpId="0"/>
      <p:bldP spid="20" grpId="0"/>
      <p:bldP spid="32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 descr="Ovale bei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bg1"/>
                </a:solidFill>
              </a:rPr>
              <a:t>PERSPECTIVES DU SECTEUR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3</a:t>
            </a:fld>
            <a:endParaRPr lang="fr-FR" sz="1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objet 3" descr="Personnes avec des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7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2079173" y="6304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>
                <a:solidFill>
                  <a:schemeClr val="bg1"/>
                </a:solidFill>
              </a:rPr>
              <a:t>Présentation du projet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6964" y="2586364"/>
            <a:ext cx="9155791" cy="2133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dirty="0" smtClean="0"/>
              <a:t>Notre projet consiste à développer une plateforme web de gestion des rendez-vous  d’un cabinet médical.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L’objectif de cette plateforme est de facilité le processus de prise de rendez-vous entre un corps médical et ses patients.</a:t>
            </a:r>
            <a:endParaRPr lang="fr-FR" dirty="0"/>
          </a:p>
        </p:txBody>
      </p:sp>
      <p:sp>
        <p:nvSpPr>
          <p:cNvPr id="18" name="objet 7" descr="Rectangle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6664860" y="1848526"/>
            <a:ext cx="3451596" cy="107438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11482793" y="-360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1482793" y="249696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1482793" y="50299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11762193" y="-360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1762193" y="249696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11762193" y="50299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12028893" y="-360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2028893" y="24038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2044496" y="492288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608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 descr="Ovale bei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bg1"/>
                </a:solidFill>
              </a:rPr>
              <a:t>PERSPECTIVES DU SECTEUR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4</a:t>
            </a:fld>
            <a:endParaRPr lang="fr-FR" sz="1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objet 3" descr="Personnes avec des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7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2079173" y="2515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>
                <a:solidFill>
                  <a:schemeClr val="bg1"/>
                </a:solidFill>
              </a:rPr>
              <a:t>Les codes Couleurs utilisés</a:t>
            </a:r>
          </a:p>
        </p:txBody>
      </p:sp>
      <p:sp>
        <p:nvSpPr>
          <p:cNvPr id="18" name="objet 7" descr="Rectangle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6664860" y="1469699"/>
            <a:ext cx="3451596" cy="107438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11482793" y="586163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1482793" y="6114936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1482793" y="636823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11762193" y="586163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1762193" y="6114936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11762193" y="636823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12028893" y="586163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2028893" y="610562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2044496" y="6357528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896296" y="3265717"/>
            <a:ext cx="1173478" cy="113646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4243253" y="3261361"/>
            <a:ext cx="1173478" cy="11364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6355082" y="3270068"/>
            <a:ext cx="1173478" cy="11364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8806548" y="3265712"/>
            <a:ext cx="1173478" cy="11364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1449977" y="4397829"/>
            <a:ext cx="629196" cy="106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508363" y="5266825"/>
            <a:ext cx="18832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0" dirty="0">
                <a:solidFill>
                  <a:schemeClr val="bg1"/>
                </a:solidFill>
              </a:rPr>
              <a:t>Le vert évoque la confiance, la sécurité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4171405" y="4437463"/>
            <a:ext cx="518161" cy="100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3286401" y="5314721"/>
            <a:ext cx="18832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0" dirty="0">
                <a:solidFill>
                  <a:schemeClr val="bg1"/>
                </a:solidFill>
              </a:rPr>
              <a:t>Le bleu évoque l’assurance, la bienveillance et l’expertise</a:t>
            </a:r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6204857" y="4485360"/>
            <a:ext cx="583475" cy="94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5476609" y="5375680"/>
            <a:ext cx="18832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0" dirty="0">
                <a:solidFill>
                  <a:schemeClr val="bg1"/>
                </a:solidFill>
              </a:rPr>
              <a:t>Symbole de l’urgence, de l’attention et du sang</a:t>
            </a:r>
          </a:p>
        </p:txBody>
      </p:sp>
      <p:cxnSp>
        <p:nvCxnSpPr>
          <p:cNvPr id="37" name="Connecteur droit avec flèche 36"/>
          <p:cNvCxnSpPr/>
          <p:nvPr/>
        </p:nvCxnSpPr>
        <p:spPr>
          <a:xfrm flipV="1">
            <a:off x="8617134" y="4441815"/>
            <a:ext cx="583475" cy="94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7928075" y="5475828"/>
            <a:ext cx="18832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0" dirty="0">
                <a:solidFill>
                  <a:schemeClr val="bg1"/>
                </a:solidFill>
              </a:rPr>
              <a:t>Le blanc est la couleur par excellence de la pureté et de </a:t>
            </a:r>
            <a:r>
              <a:rPr lang="fr-FR" sz="2000" b="0" dirty="0" smtClean="0">
                <a:solidFill>
                  <a:schemeClr val="bg1"/>
                </a:solidFill>
              </a:rPr>
              <a:t>l’apaisement</a:t>
            </a:r>
            <a:endParaRPr lang="fr-FR" sz="2000" b="0" dirty="0">
              <a:solidFill>
                <a:schemeClr val="bg1"/>
              </a:solidFill>
            </a:endParaRPr>
          </a:p>
        </p:txBody>
      </p:sp>
      <p:sp>
        <p:nvSpPr>
          <p:cNvPr id="39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2231573" y="1723323"/>
            <a:ext cx="83754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>
                <a:solidFill>
                  <a:schemeClr val="bg1"/>
                </a:solidFill>
              </a:rPr>
              <a:t>Dans le secteur médical, la communication visuelle nécessite une attention toute </a:t>
            </a:r>
            <a:r>
              <a:rPr lang="fr-FR" sz="2800" b="0" dirty="0" smtClean="0">
                <a:solidFill>
                  <a:schemeClr val="bg1"/>
                </a:solidFill>
              </a:rPr>
              <a:t>particulière.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 animBg="1"/>
      <p:bldP spid="29" grpId="0" animBg="1"/>
      <p:bldP spid="30" grpId="0" animBg="1"/>
      <p:bldP spid="31" grpId="0"/>
      <p:bldP spid="33" grpId="0"/>
      <p:bldP spid="35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e 47" descr="Ovale beige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5</a:t>
            </a:fld>
            <a:endParaRPr lang="fr-FR" sz="10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75" y="3780743"/>
            <a:ext cx="2463543" cy="129336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77" y="2685703"/>
            <a:ext cx="2686507" cy="268650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61" y="3339757"/>
            <a:ext cx="3218710" cy="1675493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77" y="5372210"/>
            <a:ext cx="3085764" cy="1028588"/>
          </a:xfrm>
          <a:prstGeom prst="rect">
            <a:avLst/>
          </a:prstGeom>
        </p:spPr>
      </p:pic>
      <p:sp>
        <p:nvSpPr>
          <p:cNvPr id="40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2079173" y="1530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>
                <a:solidFill>
                  <a:srgbClr val="0070C0"/>
                </a:solidFill>
              </a:rPr>
              <a:t>Outils et technologies utilisés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66" y="5492124"/>
            <a:ext cx="3132390" cy="894444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90" y="4320703"/>
            <a:ext cx="4315313" cy="2330269"/>
          </a:xfrm>
          <a:prstGeom prst="rect">
            <a:avLst/>
          </a:prstGeom>
        </p:spPr>
      </p:pic>
      <p:sp>
        <p:nvSpPr>
          <p:cNvPr id="46" name="Ellipse 45"/>
          <p:cNvSpPr/>
          <p:nvPr/>
        </p:nvSpPr>
        <p:spPr>
          <a:xfrm>
            <a:off x="11482793" y="-360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1482793" y="249696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11482793" y="50299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11762193" y="-360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11762193" y="249696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11762193" y="50299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12028893" y="-360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12028893" y="24038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12044496" y="492288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bjet 7" descr="Rectangle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2281539" y="2733894"/>
            <a:ext cx="3451596" cy="107438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e 47" descr="Ovale beige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6</a:t>
            </a:fld>
            <a:endParaRPr lang="fr-FR" sz="1000" dirty="0"/>
          </a:p>
        </p:txBody>
      </p:sp>
      <p:sp>
        <p:nvSpPr>
          <p:cNvPr id="40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2079173" y="1356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>
                <a:solidFill>
                  <a:srgbClr val="0070C0"/>
                </a:solidFill>
              </a:rPr>
              <a:t>Outils et technologies utilisés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49" y="3098802"/>
            <a:ext cx="2842282" cy="159780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35" y="5137791"/>
            <a:ext cx="2410738" cy="135604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40" y="5218982"/>
            <a:ext cx="1307188" cy="1274850"/>
          </a:xfrm>
          <a:prstGeom prst="rect">
            <a:avLst/>
          </a:prstGeom>
        </p:spPr>
      </p:pic>
      <p:sp>
        <p:nvSpPr>
          <p:cNvPr id="17" name="Ellipse 16"/>
          <p:cNvSpPr/>
          <p:nvPr/>
        </p:nvSpPr>
        <p:spPr>
          <a:xfrm>
            <a:off x="11482793" y="-360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1482793" y="249696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1482793" y="50299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1762193" y="-360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11762193" y="249696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1762193" y="50299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2028893" y="-360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12028893" y="24038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12044496" y="492288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bjet 7" descr="Rectangle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6940632" y="2458124"/>
            <a:ext cx="3451596" cy="107438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36" y="3449520"/>
            <a:ext cx="3289988" cy="90089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711" y="3401810"/>
            <a:ext cx="3170691" cy="85529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65" y="5388316"/>
            <a:ext cx="2755496" cy="11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7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bg1"/>
                </a:solidFill>
              </a:rPr>
              <a:t>NOS SERVICES</a:t>
            </a:r>
            <a:endParaRPr lang="fr-FR" dirty="0"/>
          </a:p>
        </p:txBody>
      </p:sp>
      <p:sp>
        <p:nvSpPr>
          <p:cNvPr id="60" name="Ellipse 59"/>
          <p:cNvSpPr/>
          <p:nvPr/>
        </p:nvSpPr>
        <p:spPr>
          <a:xfrm>
            <a:off x="11474714" y="313329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11474714" y="3386596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11474714" y="363989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11754114" y="313329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1754114" y="3386596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11754114" y="363989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12020814" y="313329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12020814" y="337728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12036417" y="3629188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2015673" y="-27070"/>
            <a:ext cx="10515600" cy="898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70C0"/>
                </a:solidFill>
              </a:rPr>
              <a:t>Quelques diagrammes UML</a:t>
            </a:r>
            <a:endParaRPr lang="fr-FR" sz="6000" dirty="0">
              <a:solidFill>
                <a:srgbClr val="0070C0"/>
              </a:solidFill>
            </a:endParaRPr>
          </a:p>
        </p:txBody>
      </p:sp>
      <p:sp>
        <p:nvSpPr>
          <p:cNvPr id="71" name="objet 9" descr="Rectangle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2262632" y="800452"/>
            <a:ext cx="1890268" cy="14244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72" name="Titr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 txBox="1">
            <a:spLocks/>
          </p:cNvSpPr>
          <p:nvPr/>
        </p:nvSpPr>
        <p:spPr bwMode="white">
          <a:xfrm>
            <a:off x="2107914" y="846939"/>
            <a:ext cx="5854985" cy="833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00FF00"/>
                </a:solidFill>
              </a:rPr>
              <a:t>Cas d’utilisation d’un Patient</a:t>
            </a:r>
            <a:endParaRPr lang="fr-FR" dirty="0">
              <a:solidFill>
                <a:srgbClr val="00FF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86" y="2082883"/>
            <a:ext cx="8184084" cy="386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8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bg1"/>
                </a:solidFill>
              </a:rPr>
              <a:t>NOS SERVICES</a:t>
            </a:r>
            <a:endParaRPr lang="fr-FR" dirty="0"/>
          </a:p>
        </p:txBody>
      </p:sp>
      <p:sp>
        <p:nvSpPr>
          <p:cNvPr id="60" name="Ellipse 59"/>
          <p:cNvSpPr/>
          <p:nvPr/>
        </p:nvSpPr>
        <p:spPr>
          <a:xfrm>
            <a:off x="11474714" y="313329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11474714" y="3386596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11474714" y="363989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11754114" y="313329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1754114" y="3386596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11754114" y="363989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12020814" y="313329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12020814" y="3377285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12036417" y="3629188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 txBox="1">
            <a:spLocks/>
          </p:cNvSpPr>
          <p:nvPr/>
        </p:nvSpPr>
        <p:spPr bwMode="ltGray">
          <a:xfrm>
            <a:off x="2015673" y="-27070"/>
            <a:ext cx="10515600" cy="898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70C0"/>
                </a:solidFill>
              </a:rPr>
              <a:t>Quelques diagrammes UML</a:t>
            </a:r>
            <a:endParaRPr lang="fr-FR" sz="6000" dirty="0">
              <a:solidFill>
                <a:srgbClr val="0070C0"/>
              </a:solidFill>
            </a:endParaRPr>
          </a:p>
        </p:txBody>
      </p:sp>
      <p:sp>
        <p:nvSpPr>
          <p:cNvPr id="71" name="objet 9" descr="Rectangle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2262632" y="800452"/>
            <a:ext cx="1890268" cy="14244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72" name="Titr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 txBox="1">
            <a:spLocks/>
          </p:cNvSpPr>
          <p:nvPr/>
        </p:nvSpPr>
        <p:spPr bwMode="white">
          <a:xfrm>
            <a:off x="2107914" y="846939"/>
            <a:ext cx="5854985" cy="833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00FF00"/>
                </a:solidFill>
              </a:rPr>
              <a:t>Cas d’utilisation d’un Médecin</a:t>
            </a:r>
            <a:endParaRPr lang="fr-FR" dirty="0">
              <a:solidFill>
                <a:srgbClr val="00FF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93" y="1946275"/>
            <a:ext cx="74390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26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>
                <a:solidFill>
                  <a:srgbClr val="0070C0"/>
                </a:solidFill>
              </a:rPr>
              <a:t>Diagramme de classe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9</a:t>
            </a:fld>
            <a:endParaRPr lang="fr-FR" sz="1000" dirty="0"/>
          </a:p>
        </p:txBody>
      </p:sp>
      <p:sp>
        <p:nvSpPr>
          <p:cNvPr id="6" name="objet 18" descr="Rectangle beig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 flipV="1">
            <a:off x="927187" y="1301090"/>
            <a:ext cx="1058367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1468844" y="362895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1468844" y="3882258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1468844" y="4135559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748244" y="362895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1748244" y="3882258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1748244" y="4135559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2014944" y="362895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12014944" y="3872947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2030547" y="4124850"/>
            <a:ext cx="143692" cy="143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70" y="1597552"/>
            <a:ext cx="8028078" cy="52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098_TF23188392" id="{5CC67371-79D9-43A6-BA9E-632980EB64FD}" vid="{F1385A2A-8CDB-41FD-B16C-5A4DE6EC444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purl.org/dc/dcmitype/"/>
    <ds:schemaRef ds:uri="71af3243-3dd4-4a8d-8c0d-dd76da1f02a5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Argumentaire sur des services professionnels</Template>
  <TotalTime>0</TotalTime>
  <Words>249</Words>
  <Application>Microsoft Office PowerPoint</Application>
  <PresentationFormat>Grand écran</PresentationFormat>
  <Paragraphs>64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Arial </vt:lpstr>
      <vt:lpstr>Calibri</vt:lpstr>
      <vt:lpstr>Gill Sans MT</vt:lpstr>
      <vt:lpstr>Thème Office</vt:lpstr>
      <vt:lpstr>PLATFORME DE PRISE DE RENDEZ-VOUS MEDICAL  GESCABINET</vt:lpstr>
      <vt:lpstr>Présentation PowerPoint</vt:lpstr>
      <vt:lpstr>PERSPECTIVES DU SECTEUR</vt:lpstr>
      <vt:lpstr>PERSPECTIVES DU SECTEUR</vt:lpstr>
      <vt:lpstr>Présentation PowerPoint</vt:lpstr>
      <vt:lpstr>Présentation PowerPoint</vt:lpstr>
      <vt:lpstr>NOS SERVICES</vt:lpstr>
      <vt:lpstr>NOS SERVICES</vt:lpstr>
      <vt:lpstr>Diagramme de classe</vt:lpstr>
      <vt:lpstr>Présentation PowerPoint</vt:lpstr>
      <vt:lpstr>Conclusion  </vt:lpstr>
      <vt:lpstr>Equipe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2022-03-15T15:40:54Z</dcterms:created>
  <dcterms:modified xsi:type="dcterms:W3CDTF">2022-03-28T12:03:40Z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