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9F6023-3997-49C1-A262-C2FE7E6F1503}">
  <a:tblStyle styleId="{C49F6023-3997-49C1-A262-C2FE7E6F15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7a4df09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7a4df09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7d9c16a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7d9c16a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8a1fe4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8a1fe4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8a1fe4f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8a1fe4f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7d9c16a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7d9c16a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0ee3c2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0ee3c2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7d9c16a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7d9c16a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d66d2a5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d66d2a5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f26e82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f26e82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f26e82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f26e82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d9c16a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d9c16a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f26e82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f26e82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d9c16a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d9c16a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8a1fe4f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8a1fe4f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8a1fe4f7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8a1fe4f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Mall Customer Segmentation</a:t>
            </a:r>
            <a:endParaRPr/>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2400"/>
              <a:t>In recent years, malls in Singapore are facing a tough challenge in trying to remain relevant. How can mall owners rise up to the challenge?</a:t>
            </a:r>
            <a:endParaRPr sz="2400"/>
          </a:p>
        </p:txBody>
      </p:sp>
      <p:sp>
        <p:nvSpPr>
          <p:cNvPr id="61" name="Google Shape;61;p1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Oh Tien Cheng (2012072)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K-Means</a:t>
            </a:r>
            <a:endParaRPr/>
          </a:p>
        </p:txBody>
      </p:sp>
      <p:sp>
        <p:nvSpPr>
          <p:cNvPr id="127" name="Google Shape;127;p22"/>
          <p:cNvSpPr txBox="1"/>
          <p:nvPr>
            <p:ph idx="1" type="body"/>
          </p:nvPr>
        </p:nvSpPr>
        <p:spPr>
          <a:xfrm>
            <a:off x="311700" y="1152475"/>
            <a:ext cx="45663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K-Means</a:t>
            </a:r>
            <a:endParaRPr sz="1200"/>
          </a:p>
          <a:p>
            <a:pPr indent="-304800" lvl="0" marL="457200" rtl="0" algn="l">
              <a:spcBef>
                <a:spcPts val="1200"/>
              </a:spcBef>
              <a:spcAft>
                <a:spcPts val="0"/>
              </a:spcAft>
              <a:buSzPts val="1200"/>
              <a:buChar char="●"/>
            </a:pPr>
            <a:r>
              <a:rPr lang="en" sz="1200"/>
              <a:t>Used elbow plot, and silhouette score to determine optimal number of clusters: k = 6</a:t>
            </a:r>
            <a:endParaRPr sz="1200"/>
          </a:p>
          <a:p>
            <a:pPr indent="-304800" lvl="0" marL="457200" rtl="0" algn="l">
              <a:spcBef>
                <a:spcPts val="0"/>
              </a:spcBef>
              <a:spcAft>
                <a:spcPts val="0"/>
              </a:spcAft>
              <a:buSzPts val="1200"/>
              <a:buChar char="●"/>
            </a:pPr>
            <a:r>
              <a:rPr lang="en" sz="1200"/>
              <a:t>Increased the number of initializations to find better initial centroids</a:t>
            </a:r>
            <a:endParaRPr sz="1200"/>
          </a:p>
          <a:p>
            <a:pPr indent="-304800" lvl="0" marL="457200" rtl="0" algn="l">
              <a:spcBef>
                <a:spcPts val="0"/>
              </a:spcBef>
              <a:spcAft>
                <a:spcPts val="0"/>
              </a:spcAft>
              <a:buSzPts val="1200"/>
              <a:buChar char="●"/>
            </a:pPr>
            <a:r>
              <a:rPr lang="en" sz="1200"/>
              <a:t>Ultimately selected as the final clustering used</a:t>
            </a:r>
            <a:endParaRPr sz="1200"/>
          </a:p>
        </p:txBody>
      </p:sp>
      <p:pic>
        <p:nvPicPr>
          <p:cNvPr id="128" name="Google Shape;128;p22"/>
          <p:cNvPicPr preferRelativeResize="0"/>
          <p:nvPr/>
        </p:nvPicPr>
        <p:blipFill>
          <a:blip r:embed="rId3">
            <a:alphaModFix/>
          </a:blip>
          <a:stretch>
            <a:fillRect/>
          </a:stretch>
        </p:blipFill>
        <p:spPr>
          <a:xfrm>
            <a:off x="6327175" y="284725"/>
            <a:ext cx="1789900" cy="1404725"/>
          </a:xfrm>
          <a:prstGeom prst="rect">
            <a:avLst/>
          </a:prstGeom>
          <a:noFill/>
          <a:ln>
            <a:noFill/>
          </a:ln>
        </p:spPr>
      </p:pic>
      <p:pic>
        <p:nvPicPr>
          <p:cNvPr id="129" name="Google Shape;129;p22"/>
          <p:cNvPicPr preferRelativeResize="0"/>
          <p:nvPr/>
        </p:nvPicPr>
        <p:blipFill>
          <a:blip r:embed="rId4">
            <a:alphaModFix/>
          </a:blip>
          <a:stretch>
            <a:fillRect/>
          </a:stretch>
        </p:blipFill>
        <p:spPr>
          <a:xfrm>
            <a:off x="4727950" y="1694125"/>
            <a:ext cx="3518226" cy="3204424"/>
          </a:xfrm>
          <a:prstGeom prst="rect">
            <a:avLst/>
          </a:prstGeom>
          <a:noFill/>
          <a:ln>
            <a:noFill/>
          </a:ln>
        </p:spPr>
      </p:pic>
      <p:pic>
        <p:nvPicPr>
          <p:cNvPr id="130" name="Google Shape;130;p22"/>
          <p:cNvPicPr preferRelativeResize="0"/>
          <p:nvPr/>
        </p:nvPicPr>
        <p:blipFill>
          <a:blip r:embed="rId5">
            <a:alphaModFix/>
          </a:blip>
          <a:stretch>
            <a:fillRect/>
          </a:stretch>
        </p:blipFill>
        <p:spPr>
          <a:xfrm>
            <a:off x="6272925" y="1689450"/>
            <a:ext cx="2048100" cy="1012550"/>
          </a:xfrm>
          <a:prstGeom prst="rect">
            <a:avLst/>
          </a:prstGeom>
          <a:noFill/>
          <a:ln>
            <a:noFill/>
          </a:ln>
        </p:spPr>
      </p:pic>
      <p:pic>
        <p:nvPicPr>
          <p:cNvPr id="131" name="Google Shape;131;p22"/>
          <p:cNvPicPr preferRelativeResize="0"/>
          <p:nvPr/>
        </p:nvPicPr>
        <p:blipFill>
          <a:blip r:embed="rId6">
            <a:alphaModFix/>
          </a:blip>
          <a:stretch>
            <a:fillRect/>
          </a:stretch>
        </p:blipFill>
        <p:spPr>
          <a:xfrm>
            <a:off x="311700" y="2702000"/>
            <a:ext cx="3950983" cy="228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4191025" y="1812725"/>
            <a:ext cx="3267300" cy="2975875"/>
          </a:xfrm>
          <a:prstGeom prst="rect">
            <a:avLst/>
          </a:prstGeom>
          <a:noFill/>
          <a:ln>
            <a:noFill/>
          </a:ln>
        </p:spPr>
      </p:pic>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Hierarchical Clustering</a:t>
            </a:r>
            <a:endParaRPr/>
          </a:p>
        </p:txBody>
      </p:sp>
      <p:sp>
        <p:nvSpPr>
          <p:cNvPr id="138" name="Google Shape;138;p23"/>
          <p:cNvSpPr txBox="1"/>
          <p:nvPr>
            <p:ph idx="1" type="body"/>
          </p:nvPr>
        </p:nvSpPr>
        <p:spPr>
          <a:xfrm>
            <a:off x="311700" y="1152475"/>
            <a:ext cx="3960900" cy="895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Plotted a dendrogram and analysed silhouette score to get optimal number of clusters: 6</a:t>
            </a:r>
            <a:endParaRPr sz="1200"/>
          </a:p>
          <a:p>
            <a:pPr indent="-304800" lvl="0" marL="457200" rtl="0" algn="l">
              <a:spcBef>
                <a:spcPts val="0"/>
              </a:spcBef>
              <a:spcAft>
                <a:spcPts val="0"/>
              </a:spcAft>
              <a:buSzPts val="1200"/>
              <a:buChar char="●"/>
            </a:pPr>
            <a:r>
              <a:rPr lang="en" sz="1200"/>
              <a:t>Clusters formed appear to be slightly less well defined on average than K-Means</a:t>
            </a:r>
            <a:endParaRPr sz="1200"/>
          </a:p>
        </p:txBody>
      </p:sp>
      <p:pic>
        <p:nvPicPr>
          <p:cNvPr id="139" name="Google Shape;139;p23"/>
          <p:cNvPicPr preferRelativeResize="0"/>
          <p:nvPr/>
        </p:nvPicPr>
        <p:blipFill>
          <a:blip r:embed="rId4">
            <a:alphaModFix/>
          </a:blip>
          <a:stretch>
            <a:fillRect/>
          </a:stretch>
        </p:blipFill>
        <p:spPr>
          <a:xfrm>
            <a:off x="6962125" y="1152475"/>
            <a:ext cx="1870175" cy="1803375"/>
          </a:xfrm>
          <a:prstGeom prst="rect">
            <a:avLst/>
          </a:prstGeom>
          <a:noFill/>
          <a:ln>
            <a:noFill/>
          </a:ln>
        </p:spPr>
      </p:pic>
      <p:pic>
        <p:nvPicPr>
          <p:cNvPr id="140" name="Google Shape;140;p23"/>
          <p:cNvPicPr preferRelativeResize="0"/>
          <p:nvPr/>
        </p:nvPicPr>
        <p:blipFill>
          <a:blip r:embed="rId5">
            <a:alphaModFix/>
          </a:blip>
          <a:stretch>
            <a:fillRect/>
          </a:stretch>
        </p:blipFill>
        <p:spPr>
          <a:xfrm>
            <a:off x="1090850" y="2124000"/>
            <a:ext cx="2392600" cy="850700"/>
          </a:xfrm>
          <a:prstGeom prst="rect">
            <a:avLst/>
          </a:prstGeom>
          <a:noFill/>
          <a:ln>
            <a:noFill/>
          </a:ln>
        </p:spPr>
      </p:pic>
      <p:pic>
        <p:nvPicPr>
          <p:cNvPr id="141" name="Google Shape;141;p23"/>
          <p:cNvPicPr preferRelativeResize="0"/>
          <p:nvPr/>
        </p:nvPicPr>
        <p:blipFill>
          <a:blip r:embed="rId6">
            <a:alphaModFix/>
          </a:blip>
          <a:stretch>
            <a:fillRect/>
          </a:stretch>
        </p:blipFill>
        <p:spPr>
          <a:xfrm>
            <a:off x="449075" y="2974700"/>
            <a:ext cx="3348585" cy="193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5095875" y="1394725"/>
            <a:ext cx="3443874" cy="3136701"/>
          </a:xfrm>
          <a:prstGeom prst="rect">
            <a:avLst/>
          </a:prstGeom>
          <a:noFill/>
          <a:ln>
            <a:noFill/>
          </a:ln>
        </p:spPr>
      </p:pic>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DBSCAN</a:t>
            </a:r>
            <a:endParaRPr/>
          </a:p>
        </p:txBody>
      </p:sp>
      <p:sp>
        <p:nvSpPr>
          <p:cNvPr id="148" name="Google Shape;148;p24"/>
          <p:cNvSpPr txBox="1"/>
          <p:nvPr>
            <p:ph idx="1" type="body"/>
          </p:nvPr>
        </p:nvSpPr>
        <p:spPr>
          <a:xfrm>
            <a:off x="311700" y="1152475"/>
            <a:ext cx="46821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Min Samples: Set as 2 * Dimensions → 6</a:t>
            </a:r>
            <a:endParaRPr sz="1200"/>
          </a:p>
          <a:p>
            <a:pPr indent="-304800" lvl="0" marL="457200" rtl="0" algn="l">
              <a:spcBef>
                <a:spcPts val="0"/>
              </a:spcBef>
              <a:spcAft>
                <a:spcPts val="0"/>
              </a:spcAft>
              <a:buSzPts val="1200"/>
              <a:buChar char="●"/>
            </a:pPr>
            <a:r>
              <a:rPr lang="en" sz="1200"/>
              <a:t>Search was conducted through values of epsilon, finding eps = 14.42 as the best option</a:t>
            </a:r>
            <a:endParaRPr sz="1200"/>
          </a:p>
          <a:p>
            <a:pPr indent="-304800" lvl="0" marL="457200" rtl="0" algn="l">
              <a:spcBef>
                <a:spcPts val="0"/>
              </a:spcBef>
              <a:spcAft>
                <a:spcPts val="0"/>
              </a:spcAft>
              <a:buSzPts val="1200"/>
              <a:buChar char="●"/>
            </a:pPr>
            <a:r>
              <a:rPr lang="en" sz="1200"/>
              <a:t>DBSCAN detected 4 clusters (excluding noise)</a:t>
            </a:r>
            <a:endParaRPr sz="1200"/>
          </a:p>
          <a:p>
            <a:pPr indent="-304800" lvl="0" marL="457200" rtl="0" algn="l">
              <a:spcBef>
                <a:spcPts val="0"/>
              </a:spcBef>
              <a:spcAft>
                <a:spcPts val="0"/>
              </a:spcAft>
              <a:buSzPts val="1200"/>
              <a:buChar char="●"/>
            </a:pPr>
            <a:r>
              <a:rPr lang="en" sz="1200"/>
              <a:t>Clusters split customers into four main segments:</a:t>
            </a:r>
            <a:endParaRPr sz="1200"/>
          </a:p>
          <a:p>
            <a:pPr indent="-304800" lvl="1" marL="914400" rtl="0" algn="l">
              <a:spcBef>
                <a:spcPts val="0"/>
              </a:spcBef>
              <a:spcAft>
                <a:spcPts val="0"/>
              </a:spcAft>
              <a:buSzPts val="1200"/>
              <a:buChar char="○"/>
            </a:pPr>
            <a:r>
              <a:rPr lang="en" sz="1200"/>
              <a:t>Typical Customers</a:t>
            </a:r>
            <a:endParaRPr sz="1200"/>
          </a:p>
          <a:p>
            <a:pPr indent="-304800" lvl="1" marL="914400" rtl="0" algn="l">
              <a:spcBef>
                <a:spcPts val="0"/>
              </a:spcBef>
              <a:spcAft>
                <a:spcPts val="0"/>
              </a:spcAft>
              <a:buSzPts val="1200"/>
              <a:buChar char="○"/>
            </a:pPr>
            <a:r>
              <a:rPr lang="en" sz="1200"/>
              <a:t>Rich Customers with High Spending</a:t>
            </a:r>
            <a:endParaRPr sz="1200"/>
          </a:p>
          <a:p>
            <a:pPr indent="-304800" lvl="1" marL="914400" rtl="0" algn="l">
              <a:spcBef>
                <a:spcPts val="0"/>
              </a:spcBef>
              <a:spcAft>
                <a:spcPts val="0"/>
              </a:spcAft>
              <a:buSzPts val="1200"/>
              <a:buChar char="○"/>
            </a:pPr>
            <a:r>
              <a:rPr lang="en" sz="1200"/>
              <a:t>Rich Customers with Low Spending</a:t>
            </a:r>
            <a:endParaRPr sz="1200"/>
          </a:p>
          <a:p>
            <a:pPr indent="-304800" lvl="1" marL="914400" rtl="0" algn="l">
              <a:spcBef>
                <a:spcPts val="0"/>
              </a:spcBef>
              <a:spcAft>
                <a:spcPts val="0"/>
              </a:spcAft>
              <a:buSzPts val="1200"/>
              <a:buChar char="○"/>
            </a:pPr>
            <a:r>
              <a:rPr lang="en" sz="1200"/>
              <a:t>Poor Customers</a:t>
            </a:r>
            <a:endParaRPr sz="1200"/>
          </a:p>
        </p:txBody>
      </p:sp>
      <p:pic>
        <p:nvPicPr>
          <p:cNvPr id="149" name="Google Shape;149;p24"/>
          <p:cNvPicPr preferRelativeResize="0"/>
          <p:nvPr/>
        </p:nvPicPr>
        <p:blipFill>
          <a:blip r:embed="rId4">
            <a:alphaModFix/>
          </a:blip>
          <a:stretch>
            <a:fillRect/>
          </a:stretch>
        </p:blipFill>
        <p:spPr>
          <a:xfrm>
            <a:off x="6353100" y="1152468"/>
            <a:ext cx="2479201" cy="1176475"/>
          </a:xfrm>
          <a:prstGeom prst="rect">
            <a:avLst/>
          </a:prstGeom>
          <a:noFill/>
          <a:ln>
            <a:noFill/>
          </a:ln>
        </p:spPr>
      </p:pic>
      <p:pic>
        <p:nvPicPr>
          <p:cNvPr id="150" name="Google Shape;150;p24"/>
          <p:cNvPicPr preferRelativeResize="0"/>
          <p:nvPr/>
        </p:nvPicPr>
        <p:blipFill>
          <a:blip r:embed="rId5">
            <a:alphaModFix/>
          </a:blip>
          <a:stretch>
            <a:fillRect/>
          </a:stretch>
        </p:blipFill>
        <p:spPr>
          <a:xfrm>
            <a:off x="6807486" y="96225"/>
            <a:ext cx="1570427" cy="1056250"/>
          </a:xfrm>
          <a:prstGeom prst="rect">
            <a:avLst/>
          </a:prstGeom>
          <a:noFill/>
          <a:ln>
            <a:noFill/>
          </a:ln>
        </p:spPr>
      </p:pic>
      <p:pic>
        <p:nvPicPr>
          <p:cNvPr id="151" name="Google Shape;151;p24"/>
          <p:cNvPicPr preferRelativeResize="0"/>
          <p:nvPr/>
        </p:nvPicPr>
        <p:blipFill>
          <a:blip r:embed="rId6">
            <a:alphaModFix/>
          </a:blip>
          <a:stretch>
            <a:fillRect/>
          </a:stretch>
        </p:blipFill>
        <p:spPr>
          <a:xfrm>
            <a:off x="1159775" y="3219100"/>
            <a:ext cx="2985950" cy="172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5079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 of Final Clustering (K-Means)</a:t>
            </a:r>
            <a:endParaRPr/>
          </a:p>
        </p:txBody>
      </p:sp>
      <p:sp>
        <p:nvSpPr>
          <p:cNvPr id="157" name="Google Shape;157;p25"/>
          <p:cNvSpPr txBox="1"/>
          <p:nvPr>
            <p:ph idx="1" type="body"/>
          </p:nvPr>
        </p:nvSpPr>
        <p:spPr>
          <a:xfrm>
            <a:off x="311700" y="1389600"/>
            <a:ext cx="3722700" cy="37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Segment 1: </a:t>
            </a:r>
            <a:r>
              <a:rPr lang="en" sz="1000"/>
              <a:t>Typical Young Customers</a:t>
            </a:r>
            <a:endParaRPr sz="1000"/>
          </a:p>
          <a:p>
            <a:pPr indent="0" lvl="0" marL="0" rtl="0" algn="l">
              <a:spcBef>
                <a:spcPts val="1200"/>
              </a:spcBef>
              <a:spcAft>
                <a:spcPts val="0"/>
              </a:spcAft>
              <a:buNone/>
            </a:pPr>
            <a:r>
              <a:rPr lang="en" sz="1000"/>
              <a:t>This segment represents the average young adult shopper. Their younger ages mean they are more savvy and hence more likely to increasingly turn towards online retail.</a:t>
            </a:r>
            <a:endParaRPr sz="1000"/>
          </a:p>
          <a:p>
            <a:pPr indent="0" lvl="0" marL="0" rtl="0" algn="l">
              <a:spcBef>
                <a:spcPts val="1200"/>
              </a:spcBef>
              <a:spcAft>
                <a:spcPts val="0"/>
              </a:spcAft>
              <a:buNone/>
            </a:pPr>
            <a:r>
              <a:rPr lang="en" sz="1000"/>
              <a:t>Segment 2: Typical Old Customers</a:t>
            </a:r>
            <a:endParaRPr sz="1000"/>
          </a:p>
          <a:p>
            <a:pPr indent="0" lvl="0" marL="0" rtl="0" algn="l">
              <a:spcBef>
                <a:spcPts val="1200"/>
              </a:spcBef>
              <a:spcAft>
                <a:spcPts val="0"/>
              </a:spcAft>
              <a:buNone/>
            </a:pPr>
            <a:r>
              <a:rPr lang="en" sz="1000"/>
              <a:t>The largest segment. While this segment is similar to segment 1, their old age means they are more likely to continue to shop in the mall due to less proficiency with technology and more conservative mindset. Hence, they are easier to keep around. Their older age means their incomes are less likely to increase.</a:t>
            </a:r>
            <a:endParaRPr sz="1000"/>
          </a:p>
          <a:p>
            <a:pPr indent="0" lvl="0" marL="0" rtl="0" algn="l">
              <a:spcBef>
                <a:spcPts val="1200"/>
              </a:spcBef>
              <a:spcAft>
                <a:spcPts val="0"/>
              </a:spcAft>
              <a:buNone/>
            </a:pPr>
            <a:r>
              <a:rPr lang="en" sz="1000"/>
              <a:t>Segment 3: Frugal Professionals</a:t>
            </a:r>
            <a:endParaRPr sz="1000"/>
          </a:p>
          <a:p>
            <a:pPr indent="0" lvl="0" marL="0" rtl="0" algn="l">
              <a:spcBef>
                <a:spcPts val="1200"/>
              </a:spcBef>
              <a:spcAft>
                <a:spcPts val="0"/>
              </a:spcAft>
              <a:buNone/>
            </a:pPr>
            <a:r>
              <a:rPr lang="en" sz="1000"/>
              <a:t>This segment consists of middle aged high income earners who do not spend a lot in the mall. This indicates that they are picky about what they spend money on. This group has a high potential if they can be converted to loyal customers of the mall.</a:t>
            </a:r>
            <a:endParaRPr sz="1000"/>
          </a:p>
          <a:p>
            <a:pPr indent="0" lvl="0" marL="0" rtl="0" algn="l">
              <a:spcBef>
                <a:spcPts val="1200"/>
              </a:spcBef>
              <a:spcAft>
                <a:spcPts val="1200"/>
              </a:spcAft>
              <a:buNone/>
            </a:pPr>
            <a:r>
              <a:t/>
            </a:r>
            <a:endParaRPr sz="1000"/>
          </a:p>
        </p:txBody>
      </p:sp>
      <p:pic>
        <p:nvPicPr>
          <p:cNvPr id="158" name="Google Shape;158;p25"/>
          <p:cNvPicPr preferRelativeResize="0"/>
          <p:nvPr/>
        </p:nvPicPr>
        <p:blipFill>
          <a:blip r:embed="rId3">
            <a:alphaModFix/>
          </a:blip>
          <a:stretch>
            <a:fillRect/>
          </a:stretch>
        </p:blipFill>
        <p:spPr>
          <a:xfrm>
            <a:off x="4068000" y="398013"/>
            <a:ext cx="4773200" cy="434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Interpretation of Final Clustering</a:t>
            </a:r>
            <a:endParaRPr/>
          </a:p>
        </p:txBody>
      </p:sp>
      <p:sp>
        <p:nvSpPr>
          <p:cNvPr id="164" name="Google Shape;164;p26"/>
          <p:cNvSpPr txBox="1"/>
          <p:nvPr>
            <p:ph idx="1" type="body"/>
          </p:nvPr>
        </p:nvSpPr>
        <p:spPr>
          <a:xfrm>
            <a:off x="311700" y="1389600"/>
            <a:ext cx="3511800" cy="37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Segment 4: Professionals</a:t>
            </a:r>
            <a:endParaRPr sz="1000"/>
          </a:p>
          <a:p>
            <a:pPr indent="0" lvl="0" marL="0" rtl="0" algn="l">
              <a:spcBef>
                <a:spcPts val="1200"/>
              </a:spcBef>
              <a:spcAft>
                <a:spcPts val="0"/>
              </a:spcAft>
              <a:buNone/>
            </a:pPr>
            <a:r>
              <a:rPr lang="en" sz="1000"/>
              <a:t>This is an attractive segment of young to middle aged customers who are not only wealthy, but are also big spenders.  Their high spending score indicates they are already loyal customers. </a:t>
            </a:r>
            <a:endParaRPr sz="1000"/>
          </a:p>
          <a:p>
            <a:pPr indent="0" lvl="0" marL="0" rtl="0" algn="l">
              <a:spcBef>
                <a:spcPts val="1200"/>
              </a:spcBef>
              <a:spcAft>
                <a:spcPts val="0"/>
              </a:spcAft>
              <a:buNone/>
            </a:pPr>
            <a:r>
              <a:rPr lang="en" sz="1000"/>
              <a:t>Segment 5: Low Income Customers</a:t>
            </a:r>
            <a:endParaRPr sz="1000"/>
          </a:p>
          <a:p>
            <a:pPr indent="0" lvl="0" marL="0" rtl="0" algn="l">
              <a:spcBef>
                <a:spcPts val="1200"/>
              </a:spcBef>
              <a:spcAft>
                <a:spcPts val="0"/>
              </a:spcAft>
              <a:buNone/>
            </a:pPr>
            <a:r>
              <a:rPr lang="en" sz="1000"/>
              <a:t>This segment consists of customers who are more </a:t>
            </a:r>
            <a:r>
              <a:rPr lang="en" sz="1000"/>
              <a:t>frugal</a:t>
            </a:r>
            <a:r>
              <a:rPr lang="en" sz="1000"/>
              <a:t>, possibly due to a poor financial situation. This means they are less likely to be persuaded to spend more in the mall, due to their lack of means.</a:t>
            </a:r>
            <a:endParaRPr sz="1000"/>
          </a:p>
          <a:p>
            <a:pPr indent="0" lvl="0" marL="0" rtl="0" algn="l">
              <a:spcBef>
                <a:spcPts val="1200"/>
              </a:spcBef>
              <a:spcAft>
                <a:spcPts val="0"/>
              </a:spcAft>
              <a:buNone/>
            </a:pPr>
            <a:r>
              <a:rPr lang="en" sz="1000"/>
              <a:t>Segment 6: Young and Irresponsible</a:t>
            </a:r>
            <a:endParaRPr sz="1000"/>
          </a:p>
          <a:p>
            <a:pPr indent="0" lvl="0" marL="0" rtl="0" algn="l">
              <a:spcBef>
                <a:spcPts val="1200"/>
              </a:spcBef>
              <a:spcAft>
                <a:spcPts val="0"/>
              </a:spcAft>
              <a:buNone/>
            </a:pPr>
            <a:r>
              <a:rPr lang="en" sz="1000"/>
              <a:t>This segment consists of young and low income customers who are big spenders in the mall. Their high spending score suggests they are loyal customers, but they lack potential for further spending due to their low incomes.</a:t>
            </a:r>
            <a:endParaRPr sz="1000"/>
          </a:p>
          <a:p>
            <a:pPr indent="0" lvl="0" marL="0" rtl="0" algn="l">
              <a:spcBef>
                <a:spcPts val="1200"/>
              </a:spcBef>
              <a:spcAft>
                <a:spcPts val="1200"/>
              </a:spcAft>
              <a:buNone/>
            </a:pPr>
            <a:r>
              <a:t/>
            </a:r>
            <a:endParaRPr sz="1000"/>
          </a:p>
        </p:txBody>
      </p:sp>
      <p:pic>
        <p:nvPicPr>
          <p:cNvPr id="165" name="Google Shape;165;p26"/>
          <p:cNvPicPr preferRelativeResize="0"/>
          <p:nvPr/>
        </p:nvPicPr>
        <p:blipFill>
          <a:blip r:embed="rId3">
            <a:alphaModFix/>
          </a:blip>
          <a:stretch>
            <a:fillRect/>
          </a:stretch>
        </p:blipFill>
        <p:spPr>
          <a:xfrm>
            <a:off x="3931950" y="418143"/>
            <a:ext cx="4729000" cy="43072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1" name="Google Shape;171;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Recommendations to Owner</a:t>
            </a:r>
            <a:endParaRPr sz="1000"/>
          </a:p>
          <a:p>
            <a:pPr indent="-292100" lvl="0" marL="457200" rtl="0" algn="l">
              <a:spcBef>
                <a:spcPts val="1200"/>
              </a:spcBef>
              <a:spcAft>
                <a:spcPts val="0"/>
              </a:spcAft>
              <a:buSzPts val="1000"/>
              <a:buChar char="●"/>
            </a:pPr>
            <a:r>
              <a:rPr lang="en" sz="1000"/>
              <a:t>Target Segment: Segment </a:t>
            </a:r>
            <a:r>
              <a:rPr lang="en" sz="1000"/>
              <a:t>3</a:t>
            </a:r>
            <a:endParaRPr sz="1000"/>
          </a:p>
          <a:p>
            <a:pPr indent="-292100" lvl="0" marL="457200" rtl="0" algn="l">
              <a:spcBef>
                <a:spcPts val="0"/>
              </a:spcBef>
              <a:spcAft>
                <a:spcPts val="0"/>
              </a:spcAft>
              <a:buSzPts val="1000"/>
              <a:buChar char="●"/>
            </a:pPr>
            <a:r>
              <a:rPr lang="en" sz="1000"/>
              <a:t>Why?</a:t>
            </a:r>
            <a:endParaRPr sz="1000"/>
          </a:p>
          <a:p>
            <a:pPr indent="-292100" lvl="1" marL="914400" rtl="0" algn="l">
              <a:spcBef>
                <a:spcPts val="0"/>
              </a:spcBef>
              <a:spcAft>
                <a:spcPts val="0"/>
              </a:spcAft>
              <a:buSzPts val="1000"/>
              <a:buChar char="○"/>
            </a:pPr>
            <a:r>
              <a:rPr lang="en" sz="1000"/>
              <a:t>High spending power and potential for growth</a:t>
            </a:r>
            <a:endParaRPr sz="1000"/>
          </a:p>
          <a:p>
            <a:pPr indent="-292100" lvl="1" marL="914400" rtl="0" algn="l">
              <a:spcBef>
                <a:spcPts val="0"/>
              </a:spcBef>
              <a:spcAft>
                <a:spcPts val="0"/>
              </a:spcAft>
              <a:buSzPts val="1000"/>
              <a:buChar char="○"/>
            </a:pPr>
            <a:r>
              <a:rPr lang="en" sz="1000"/>
              <a:t>High incomes mean less reason to turn towards e-commerce for cheaper deals</a:t>
            </a:r>
            <a:endParaRPr sz="1000"/>
          </a:p>
          <a:p>
            <a:pPr indent="-292100" lvl="1" marL="914400" rtl="0" algn="l">
              <a:spcBef>
                <a:spcPts val="0"/>
              </a:spcBef>
              <a:spcAft>
                <a:spcPts val="0"/>
              </a:spcAft>
              <a:buSzPts val="1000"/>
              <a:buChar char="○"/>
            </a:pPr>
            <a:r>
              <a:rPr lang="en" sz="1000"/>
              <a:t>Large segment</a:t>
            </a:r>
            <a:endParaRPr sz="1000"/>
          </a:p>
          <a:p>
            <a:pPr indent="-292100" lvl="1" marL="914400" rtl="0" algn="l">
              <a:spcBef>
                <a:spcPts val="0"/>
              </a:spcBef>
              <a:spcAft>
                <a:spcPts val="0"/>
              </a:spcAft>
              <a:buSzPts val="1000"/>
              <a:buChar char="○"/>
            </a:pPr>
            <a:r>
              <a:rPr lang="en" sz="1000"/>
              <a:t>Not yet loyal shoppers, so greater potential returns than targeting already loyal customers</a:t>
            </a:r>
            <a:endParaRPr sz="1000"/>
          </a:p>
          <a:p>
            <a:pPr indent="-292100" lvl="0" marL="457200" rtl="0" algn="l">
              <a:spcBef>
                <a:spcPts val="0"/>
              </a:spcBef>
              <a:spcAft>
                <a:spcPts val="0"/>
              </a:spcAft>
              <a:buSzPts val="1000"/>
              <a:buChar char="●"/>
            </a:pPr>
            <a:r>
              <a:rPr lang="en" sz="1000"/>
              <a:t>How?</a:t>
            </a:r>
            <a:endParaRPr sz="1000"/>
          </a:p>
          <a:p>
            <a:pPr indent="-292100" lvl="1" marL="914400" rtl="0" algn="l">
              <a:spcBef>
                <a:spcPts val="0"/>
              </a:spcBef>
              <a:spcAft>
                <a:spcPts val="0"/>
              </a:spcAft>
              <a:buSzPts val="1000"/>
              <a:buChar char="○"/>
            </a:pPr>
            <a:r>
              <a:rPr lang="en" sz="1000"/>
              <a:t>More research into this target segment to do targeted marketing</a:t>
            </a:r>
            <a:endParaRPr sz="1000"/>
          </a:p>
          <a:p>
            <a:pPr indent="-292100" lvl="1" marL="914400" rtl="0" algn="l">
              <a:spcBef>
                <a:spcPts val="0"/>
              </a:spcBef>
              <a:spcAft>
                <a:spcPts val="0"/>
              </a:spcAft>
              <a:buSzPts val="1000"/>
              <a:buChar char="○"/>
            </a:pPr>
            <a:r>
              <a:rPr lang="en" sz="1000"/>
              <a:t>Offer more unique experiences: e.g. Integrate tech for better convenience, family activities like waterparks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Understanding</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Segmentation</a:t>
            </a:r>
            <a:endParaRPr/>
          </a:p>
          <a:p>
            <a:pPr indent="-342900" lvl="0" marL="457200" rtl="0" algn="l">
              <a:spcBef>
                <a:spcPts val="1200"/>
              </a:spcBef>
              <a:spcAft>
                <a:spcPts val="0"/>
              </a:spcAft>
              <a:buSzPts val="1800"/>
              <a:buChar char="●"/>
            </a:pPr>
            <a:r>
              <a:rPr lang="en"/>
              <a:t>Using clustering, we can group our customer base</a:t>
            </a:r>
            <a:endParaRPr/>
          </a:p>
          <a:p>
            <a:pPr indent="-342900" lvl="0" marL="457200" rtl="0" algn="l">
              <a:spcBef>
                <a:spcPts val="0"/>
              </a:spcBef>
              <a:spcAft>
                <a:spcPts val="0"/>
              </a:spcAft>
              <a:buSzPts val="1800"/>
              <a:buChar char="●"/>
            </a:pPr>
            <a:r>
              <a:rPr lang="en"/>
              <a:t>We can then identify the best customer base to target, and devise strategies to attract them</a:t>
            </a:r>
            <a:endParaRPr/>
          </a:p>
          <a:p>
            <a:pPr indent="-342900" lvl="0" marL="457200" rtl="0" algn="l">
              <a:spcBef>
                <a:spcPts val="0"/>
              </a:spcBef>
              <a:spcAft>
                <a:spcPts val="0"/>
              </a:spcAft>
              <a:buSzPts val="1800"/>
              <a:buChar char="●"/>
            </a:pPr>
            <a:r>
              <a:rPr lang="en"/>
              <a:t>We can also analyse the different customer segments, and see which groups have the potential to be turned into our target audience.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 data collected by the mall</a:t>
            </a:r>
            <a:endParaRPr/>
          </a:p>
          <a:p>
            <a:pPr indent="-317500" lvl="1" marL="914400" rtl="0" algn="l">
              <a:spcBef>
                <a:spcPts val="0"/>
              </a:spcBef>
              <a:spcAft>
                <a:spcPts val="0"/>
              </a:spcAft>
              <a:buSzPts val="1400"/>
              <a:buChar char="○"/>
            </a:pPr>
            <a:r>
              <a:rPr lang="en"/>
              <a:t>Gender</a:t>
            </a:r>
            <a:endParaRPr/>
          </a:p>
          <a:p>
            <a:pPr indent="-317500" lvl="1" marL="914400" rtl="0" algn="l">
              <a:spcBef>
                <a:spcPts val="0"/>
              </a:spcBef>
              <a:spcAft>
                <a:spcPts val="0"/>
              </a:spcAft>
              <a:buSzPts val="1400"/>
              <a:buChar char="○"/>
            </a:pPr>
            <a:r>
              <a:rPr lang="en"/>
              <a:t>Age</a:t>
            </a:r>
            <a:endParaRPr/>
          </a:p>
          <a:p>
            <a:pPr indent="-317500" lvl="1" marL="914400" rtl="0" algn="l">
              <a:spcBef>
                <a:spcPts val="0"/>
              </a:spcBef>
              <a:spcAft>
                <a:spcPts val="0"/>
              </a:spcAft>
              <a:buSzPts val="1400"/>
              <a:buChar char="○"/>
            </a:pPr>
            <a:r>
              <a:rPr lang="en"/>
              <a:t>Annual Income in Thousand Dollars</a:t>
            </a:r>
            <a:endParaRPr/>
          </a:p>
          <a:p>
            <a:pPr indent="-317500" lvl="1" marL="914400" rtl="0" algn="l">
              <a:spcBef>
                <a:spcPts val="0"/>
              </a:spcBef>
              <a:spcAft>
                <a:spcPts val="0"/>
              </a:spcAft>
              <a:buSzPts val="1400"/>
              <a:buChar char="○"/>
            </a:pPr>
            <a:r>
              <a:rPr lang="en"/>
              <a:t>Spending Score</a:t>
            </a:r>
            <a:endParaRPr/>
          </a:p>
          <a:p>
            <a:pPr indent="-342900" lvl="0" marL="457200" rtl="0" algn="l">
              <a:spcBef>
                <a:spcPts val="0"/>
              </a:spcBef>
              <a:spcAft>
                <a:spcPts val="0"/>
              </a:spcAft>
              <a:buSzPts val="1800"/>
              <a:buChar char="●"/>
            </a:pPr>
            <a:r>
              <a:rPr lang="en"/>
              <a:t>200 Rows of Data</a:t>
            </a:r>
            <a:endParaRPr/>
          </a:p>
          <a:p>
            <a:pPr indent="-342900" lvl="0" marL="457200" rtl="0" algn="l">
              <a:spcBef>
                <a:spcPts val="0"/>
              </a:spcBef>
              <a:spcAft>
                <a:spcPts val="0"/>
              </a:spcAft>
              <a:buSzPts val="1800"/>
              <a:buChar char="●"/>
            </a:pPr>
            <a:r>
              <a:rPr lang="en"/>
              <a:t>No missing values</a:t>
            </a:r>
            <a:endParaRPr/>
          </a:p>
          <a:p>
            <a:pPr indent="-342900" lvl="0" marL="457200" rtl="0" algn="l">
              <a:spcBef>
                <a:spcPts val="0"/>
              </a:spcBef>
              <a:spcAft>
                <a:spcPts val="0"/>
              </a:spcAft>
              <a:buSzPts val="1800"/>
              <a:buChar char="●"/>
            </a:pPr>
            <a:r>
              <a:rPr lang="en"/>
              <a:t>Gender attribute is </a:t>
            </a:r>
            <a:r>
              <a:rPr lang="en"/>
              <a:t>misspelled</a:t>
            </a:r>
            <a:r>
              <a:rPr lang="en"/>
              <a:t> as Genre</a:t>
            </a:r>
            <a:endParaRPr/>
          </a:p>
        </p:txBody>
      </p:sp>
      <p:graphicFrame>
        <p:nvGraphicFramePr>
          <p:cNvPr id="74" name="Google Shape;74;p15"/>
          <p:cNvGraphicFramePr/>
          <p:nvPr/>
        </p:nvGraphicFramePr>
        <p:xfrm>
          <a:off x="5077050" y="911413"/>
          <a:ext cx="3000000" cy="3000000"/>
        </p:xfrm>
        <a:graphic>
          <a:graphicData uri="http://schemas.openxmlformats.org/drawingml/2006/table">
            <a:tbl>
              <a:tblPr>
                <a:noFill/>
                <a:tableStyleId>{C49F6023-3997-49C1-A262-C2FE7E6F1503}</a:tableStyleId>
              </a:tblPr>
              <a:tblGrid>
                <a:gridCol w="1290975"/>
                <a:gridCol w="695475"/>
                <a:gridCol w="1886625"/>
              </a:tblGrid>
              <a:tr h="276525">
                <a:tc>
                  <a:txBody>
                    <a:bodyPr/>
                    <a:lstStyle/>
                    <a:p>
                      <a:pPr indent="0" lvl="0" marL="0" rtl="0" algn="l">
                        <a:spcBef>
                          <a:spcPts val="0"/>
                        </a:spcBef>
                        <a:spcAft>
                          <a:spcPts val="0"/>
                        </a:spcAft>
                        <a:buNone/>
                      </a:pPr>
                      <a:r>
                        <a:rPr b="1" lang="en" sz="1000">
                          <a:latin typeface="Proxima Nova"/>
                          <a:ea typeface="Proxima Nova"/>
                          <a:cs typeface="Proxima Nova"/>
                          <a:sym typeface="Proxima Nova"/>
                        </a:rPr>
                        <a:t>Attribute</a:t>
                      </a:r>
                      <a:endParaRPr b="1"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Data Type</a:t>
                      </a:r>
                      <a:endParaRPr b="1"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Notes</a:t>
                      </a:r>
                      <a:endParaRPr b="1" sz="1000">
                        <a:latin typeface="Proxima Nova"/>
                        <a:ea typeface="Proxima Nova"/>
                        <a:cs typeface="Proxima Nova"/>
                        <a:sym typeface="Proxima Nova"/>
                      </a:endParaRPr>
                    </a:p>
                  </a:txBody>
                  <a:tcPr marT="91425" marB="91425" marR="91425" marL="91425"/>
                </a:tc>
              </a:tr>
              <a:tr h="435950">
                <a:tc>
                  <a:txBody>
                    <a:bodyPr/>
                    <a:lstStyle/>
                    <a:p>
                      <a:pPr indent="0" lvl="0" marL="0" rtl="0" algn="l">
                        <a:spcBef>
                          <a:spcPts val="0"/>
                        </a:spcBef>
                        <a:spcAft>
                          <a:spcPts val="0"/>
                        </a:spcAft>
                        <a:buNone/>
                      </a:pPr>
                      <a:r>
                        <a:rPr lang="en" sz="1000">
                          <a:latin typeface="Proxima Nova"/>
                          <a:ea typeface="Proxima Nova"/>
                          <a:cs typeface="Proxima Nova"/>
                          <a:sym typeface="Proxima Nova"/>
                        </a:rPr>
                        <a:t>Gender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String</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Gender could affect the type of items/services purchased in the mall</a:t>
                      </a:r>
                      <a:endParaRPr sz="1000">
                        <a:latin typeface="Proxima Nova"/>
                        <a:ea typeface="Proxima Nova"/>
                        <a:cs typeface="Proxima Nova"/>
                        <a:sym typeface="Proxima Nova"/>
                      </a:endParaRPr>
                    </a:p>
                  </a:txBody>
                  <a:tcPr marT="91425" marB="91425" marR="91425" marL="91425"/>
                </a:tc>
              </a:tr>
              <a:tr h="610325">
                <a:tc>
                  <a:txBody>
                    <a:bodyPr/>
                    <a:lstStyle/>
                    <a:p>
                      <a:pPr indent="0" lvl="0" marL="0" rtl="0" algn="l">
                        <a:spcBef>
                          <a:spcPts val="0"/>
                        </a:spcBef>
                        <a:spcAft>
                          <a:spcPts val="0"/>
                        </a:spcAft>
                        <a:buNone/>
                      </a:pPr>
                      <a:r>
                        <a:rPr lang="en" sz="1000">
                          <a:latin typeface="Proxima Nova"/>
                          <a:ea typeface="Proxima Nova"/>
                          <a:cs typeface="Proxima Nova"/>
                          <a:sym typeface="Proxima Nova"/>
                        </a:rPr>
                        <a:t>Age</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Integer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Age can determine the stage of life of a person, affecting their spending power and habits</a:t>
                      </a:r>
                      <a:endParaRPr sz="1000">
                        <a:latin typeface="Proxima Nova"/>
                        <a:ea typeface="Proxima Nova"/>
                        <a:cs typeface="Proxima Nova"/>
                        <a:sym typeface="Proxima Nova"/>
                      </a:endParaRPr>
                    </a:p>
                  </a:txBody>
                  <a:tcPr marT="91425" marB="91425" marR="91425" marL="91425"/>
                </a:tc>
              </a:tr>
              <a:tr h="435950">
                <a:tc>
                  <a:txBody>
                    <a:bodyPr/>
                    <a:lstStyle/>
                    <a:p>
                      <a:pPr indent="0" lvl="0" marL="0" rtl="0" algn="l">
                        <a:spcBef>
                          <a:spcPts val="0"/>
                        </a:spcBef>
                        <a:spcAft>
                          <a:spcPts val="0"/>
                        </a:spcAft>
                        <a:buNone/>
                      </a:pPr>
                      <a:r>
                        <a:rPr lang="en" sz="1000">
                          <a:latin typeface="Proxima Nova"/>
                          <a:ea typeface="Proxima Nova"/>
                          <a:cs typeface="Proxima Nova"/>
                          <a:sym typeface="Proxima Nova"/>
                        </a:rPr>
                        <a:t>Annual Income (k$)</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Float</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Gives an idea of the potential spending power of the customer</a:t>
                      </a:r>
                      <a:endParaRPr sz="1000">
                        <a:latin typeface="Proxima Nova"/>
                        <a:ea typeface="Proxima Nova"/>
                        <a:cs typeface="Proxima Nova"/>
                        <a:sym typeface="Proxima Nova"/>
                      </a:endParaRPr>
                    </a:p>
                  </a:txBody>
                  <a:tcPr marT="91425" marB="91425" marR="91425" marL="91425"/>
                </a:tc>
              </a:tr>
              <a:tr h="871900">
                <a:tc>
                  <a:txBody>
                    <a:bodyPr/>
                    <a:lstStyle/>
                    <a:p>
                      <a:pPr indent="0" lvl="0" marL="0" rtl="0" algn="l">
                        <a:spcBef>
                          <a:spcPts val="0"/>
                        </a:spcBef>
                        <a:spcAft>
                          <a:spcPts val="0"/>
                        </a:spcAft>
                        <a:buNone/>
                      </a:pPr>
                      <a:r>
                        <a:rPr lang="en" sz="1000">
                          <a:latin typeface="Proxima Nova"/>
                          <a:ea typeface="Proxima Nova"/>
                          <a:cs typeface="Proxima Nova"/>
                          <a:sym typeface="Proxima Nova"/>
                        </a:rPr>
                        <a:t>Spending Score (1-100)</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Integer</a:t>
                      </a:r>
                      <a:endParaRPr sz="1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000">
                          <a:latin typeface="Proxima Nova"/>
                          <a:ea typeface="Proxima Nova"/>
                          <a:cs typeface="Proxima Nova"/>
                          <a:sym typeface="Proxima Nova"/>
                        </a:rPr>
                        <a:t>Someone with a high spending score is desirable, as it means they contribute a significant amount of the revenue of the stores inside the mall</a:t>
                      </a:r>
                      <a:endParaRPr sz="1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4985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80" name="Google Shape;80;p16"/>
          <p:cNvSpPr txBox="1"/>
          <p:nvPr>
            <p:ph idx="1" type="body"/>
          </p:nvPr>
        </p:nvSpPr>
        <p:spPr>
          <a:xfrm>
            <a:off x="311700" y="1374150"/>
            <a:ext cx="3662100" cy="373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Age</a:t>
            </a:r>
            <a:endParaRPr b="1"/>
          </a:p>
          <a:p>
            <a:pPr indent="-304800" lvl="0" marL="457200" rtl="0" algn="l">
              <a:spcBef>
                <a:spcPts val="1200"/>
              </a:spcBef>
              <a:spcAft>
                <a:spcPts val="0"/>
              </a:spcAft>
              <a:buSzPts val="1200"/>
              <a:buChar char="●"/>
            </a:pPr>
            <a:r>
              <a:rPr lang="en"/>
              <a:t>Age distribution is positively skewed, with no outliers</a:t>
            </a:r>
            <a:endParaRPr/>
          </a:p>
          <a:p>
            <a:pPr indent="-304800" lvl="0" marL="457200" rtl="0" algn="l">
              <a:spcBef>
                <a:spcPts val="0"/>
              </a:spcBef>
              <a:spcAft>
                <a:spcPts val="0"/>
              </a:spcAft>
              <a:buSzPts val="1200"/>
              <a:buChar char="●"/>
            </a:pPr>
            <a:r>
              <a:rPr lang="en"/>
              <a:t>Most customers are middle aged</a:t>
            </a:r>
            <a:endParaRPr/>
          </a:p>
          <a:p>
            <a:pPr indent="0" lvl="0" marL="0" rtl="0" algn="l">
              <a:spcBef>
                <a:spcPts val="1200"/>
              </a:spcBef>
              <a:spcAft>
                <a:spcPts val="0"/>
              </a:spcAft>
              <a:buNone/>
            </a:pPr>
            <a:r>
              <a:rPr b="1" lang="en"/>
              <a:t>Annual Income</a:t>
            </a:r>
            <a:endParaRPr b="1"/>
          </a:p>
          <a:p>
            <a:pPr indent="-304800" lvl="0" marL="457200" rtl="0" algn="l">
              <a:spcBef>
                <a:spcPts val="1200"/>
              </a:spcBef>
              <a:spcAft>
                <a:spcPts val="0"/>
              </a:spcAft>
              <a:buSzPts val="1200"/>
              <a:buChar char="●"/>
            </a:pPr>
            <a:r>
              <a:rPr lang="en"/>
              <a:t>Annual Income is negatively skewed, with 50% of customers earning &gt;$61k annually </a:t>
            </a:r>
            <a:endParaRPr/>
          </a:p>
          <a:p>
            <a:pPr indent="-304800" lvl="0" marL="457200" rtl="0" algn="l">
              <a:spcBef>
                <a:spcPts val="0"/>
              </a:spcBef>
              <a:spcAft>
                <a:spcPts val="0"/>
              </a:spcAft>
              <a:buSzPts val="1200"/>
              <a:buChar char="●"/>
            </a:pPr>
            <a:r>
              <a:rPr lang="en"/>
              <a:t>This means our customer base mostly have high spending potential</a:t>
            </a:r>
            <a:endParaRPr/>
          </a:p>
          <a:p>
            <a:pPr indent="0" lvl="0" marL="0" rtl="0" algn="l">
              <a:spcBef>
                <a:spcPts val="1200"/>
              </a:spcBef>
              <a:spcAft>
                <a:spcPts val="0"/>
              </a:spcAft>
              <a:buNone/>
            </a:pPr>
            <a:r>
              <a:rPr b="1" lang="en"/>
              <a:t>Spending Score</a:t>
            </a:r>
            <a:endParaRPr b="1"/>
          </a:p>
          <a:p>
            <a:pPr indent="-304800" lvl="0" marL="457200" rtl="0" algn="l">
              <a:spcBef>
                <a:spcPts val="1200"/>
              </a:spcBef>
              <a:spcAft>
                <a:spcPts val="0"/>
              </a:spcAft>
              <a:buSzPts val="1200"/>
              <a:buChar char="●"/>
            </a:pPr>
            <a:r>
              <a:rPr lang="en"/>
              <a:t>Distribution is slightly positively skewed, with no outliers. </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4762825" y="533575"/>
            <a:ext cx="4076350" cy="407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Exploratory Data Analysis</a:t>
            </a:r>
            <a:endParaRPr sz="2400"/>
          </a:p>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3662100" cy="18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Gender</a:t>
            </a:r>
            <a:endParaRPr b="1" sz="1200"/>
          </a:p>
          <a:p>
            <a:pPr indent="-304800" lvl="0" marL="457200" rtl="0" algn="l">
              <a:spcBef>
                <a:spcPts val="1200"/>
              </a:spcBef>
              <a:spcAft>
                <a:spcPts val="0"/>
              </a:spcAft>
              <a:buSzPts val="1200"/>
              <a:buChar char="●"/>
            </a:pPr>
            <a:r>
              <a:rPr lang="en" sz="1200"/>
              <a:t>56% of Customers are Female</a:t>
            </a:r>
            <a:endParaRPr sz="1200"/>
          </a:p>
          <a:p>
            <a:pPr indent="-304800" lvl="0" marL="457200" rtl="0" algn="l">
              <a:spcBef>
                <a:spcPts val="0"/>
              </a:spcBef>
              <a:spcAft>
                <a:spcPts val="0"/>
              </a:spcAft>
              <a:buSzPts val="1200"/>
              <a:buChar char="●"/>
            </a:pPr>
            <a:r>
              <a:rPr lang="en" sz="1200"/>
              <a:t>Male and Female customers do not appear to have significantly different distributions and do not form distinct clusters</a:t>
            </a:r>
            <a:endParaRPr sz="1200"/>
          </a:p>
          <a:p>
            <a:pPr indent="-304800" lvl="0" marL="457200" rtl="0" algn="l">
              <a:spcBef>
                <a:spcPts val="0"/>
              </a:spcBef>
              <a:spcAft>
                <a:spcPts val="0"/>
              </a:spcAft>
              <a:buSzPts val="1200"/>
              <a:buChar char="●"/>
            </a:pPr>
            <a:r>
              <a:rPr lang="en" sz="1200"/>
              <a:t>Two sample t-test on the sample means show no evidence for a significant difference</a:t>
            </a:r>
            <a:endParaRPr sz="1200"/>
          </a:p>
        </p:txBody>
      </p:sp>
      <p:pic>
        <p:nvPicPr>
          <p:cNvPr id="88" name="Google Shape;88;p17"/>
          <p:cNvPicPr preferRelativeResize="0"/>
          <p:nvPr/>
        </p:nvPicPr>
        <p:blipFill>
          <a:blip r:embed="rId3">
            <a:alphaModFix/>
          </a:blip>
          <a:stretch>
            <a:fillRect/>
          </a:stretch>
        </p:blipFill>
        <p:spPr>
          <a:xfrm>
            <a:off x="4270775" y="2677975"/>
            <a:ext cx="4561526" cy="1890900"/>
          </a:xfrm>
          <a:prstGeom prst="rect">
            <a:avLst/>
          </a:prstGeom>
          <a:noFill/>
          <a:ln>
            <a:noFill/>
          </a:ln>
        </p:spPr>
      </p:pic>
      <p:pic>
        <p:nvPicPr>
          <p:cNvPr id="89" name="Google Shape;89;p17"/>
          <p:cNvPicPr preferRelativeResize="0"/>
          <p:nvPr/>
        </p:nvPicPr>
        <p:blipFill>
          <a:blip r:embed="rId4">
            <a:alphaModFix/>
          </a:blip>
          <a:stretch>
            <a:fillRect/>
          </a:stretch>
        </p:blipFill>
        <p:spPr>
          <a:xfrm>
            <a:off x="5231175" y="295399"/>
            <a:ext cx="2640724" cy="2276351"/>
          </a:xfrm>
          <a:prstGeom prst="rect">
            <a:avLst/>
          </a:prstGeom>
          <a:noFill/>
          <a:ln>
            <a:noFill/>
          </a:ln>
        </p:spPr>
      </p:pic>
      <p:pic>
        <p:nvPicPr>
          <p:cNvPr id="90" name="Google Shape;90;p17"/>
          <p:cNvPicPr preferRelativeResize="0"/>
          <p:nvPr/>
        </p:nvPicPr>
        <p:blipFill>
          <a:blip r:embed="rId5">
            <a:alphaModFix/>
          </a:blip>
          <a:stretch>
            <a:fillRect/>
          </a:stretch>
        </p:blipFill>
        <p:spPr>
          <a:xfrm>
            <a:off x="962713" y="3178125"/>
            <a:ext cx="2360075" cy="15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96" name="Google Shape;9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Gender feature was dropped</a:t>
            </a:r>
            <a:endParaRPr/>
          </a:p>
          <a:p>
            <a:pPr indent="-342900" lvl="0" marL="457200" rtl="0" algn="l">
              <a:spcBef>
                <a:spcPts val="0"/>
              </a:spcBef>
              <a:spcAft>
                <a:spcPts val="0"/>
              </a:spcAft>
              <a:buSzPts val="1800"/>
              <a:buChar char="●"/>
            </a:pPr>
            <a:r>
              <a:rPr lang="en"/>
              <a:t>Decided not to scale the data, given that the features were already on a similar scale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102" name="Google Shape;102;p19"/>
          <p:cNvSpPr txBox="1"/>
          <p:nvPr>
            <p:ph idx="1" type="body"/>
          </p:nvPr>
        </p:nvSpPr>
        <p:spPr>
          <a:xfrm>
            <a:off x="311700" y="1152475"/>
            <a:ext cx="4386000" cy="56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K-Means segments customers into 8 clusters</a:t>
            </a:r>
            <a:endParaRPr sz="1200"/>
          </a:p>
          <a:p>
            <a:pPr indent="-304800" lvl="0" marL="457200" rtl="0" algn="l">
              <a:spcBef>
                <a:spcPts val="0"/>
              </a:spcBef>
              <a:spcAft>
                <a:spcPts val="0"/>
              </a:spcAft>
              <a:buSzPts val="1200"/>
              <a:buChar char="●"/>
            </a:pPr>
            <a:r>
              <a:rPr lang="en" sz="1200"/>
              <a:t>Clusters formed vary in size: Cluster 7 and 8 are very small</a:t>
            </a:r>
            <a:endParaRPr sz="1200"/>
          </a:p>
          <a:p>
            <a:pPr indent="-304800" lvl="0" marL="457200" rtl="0" algn="l">
              <a:spcBef>
                <a:spcPts val="0"/>
              </a:spcBef>
              <a:spcAft>
                <a:spcPts val="0"/>
              </a:spcAft>
              <a:buSzPts val="1200"/>
              <a:buChar char="●"/>
            </a:pPr>
            <a:r>
              <a:rPr lang="en" sz="1200"/>
              <a:t>Cluster 7 similar to Cluster 1, with customers in Cluster 7 having a higher income than those in 1</a:t>
            </a:r>
            <a:endParaRPr sz="1200"/>
          </a:p>
          <a:p>
            <a:pPr indent="-304800" lvl="0" marL="457200" rtl="0" algn="l">
              <a:spcBef>
                <a:spcPts val="0"/>
              </a:spcBef>
              <a:spcAft>
                <a:spcPts val="0"/>
              </a:spcAft>
              <a:buSzPts val="1200"/>
              <a:buChar char="●"/>
            </a:pPr>
            <a:r>
              <a:rPr lang="en" sz="1200"/>
              <a:t>Similarly, Cluster 8 is similar to Cluster 3, with Cluster 8 customers being more wealthy than those in 3</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03" name="Google Shape;103;p19"/>
          <p:cNvPicPr preferRelativeResize="0"/>
          <p:nvPr/>
        </p:nvPicPr>
        <p:blipFill>
          <a:blip r:embed="rId3">
            <a:alphaModFix/>
          </a:blip>
          <a:stretch>
            <a:fillRect/>
          </a:stretch>
        </p:blipFill>
        <p:spPr>
          <a:xfrm>
            <a:off x="4647225" y="1017725"/>
            <a:ext cx="4185076" cy="3811799"/>
          </a:xfrm>
          <a:prstGeom prst="rect">
            <a:avLst/>
          </a:prstGeom>
          <a:noFill/>
          <a:ln>
            <a:noFill/>
          </a:ln>
        </p:spPr>
      </p:pic>
      <p:pic>
        <p:nvPicPr>
          <p:cNvPr id="104" name="Google Shape;104;p19"/>
          <p:cNvPicPr preferRelativeResize="0"/>
          <p:nvPr/>
        </p:nvPicPr>
        <p:blipFill>
          <a:blip r:embed="rId4">
            <a:alphaModFix/>
          </a:blip>
          <a:stretch>
            <a:fillRect/>
          </a:stretch>
        </p:blipFill>
        <p:spPr>
          <a:xfrm>
            <a:off x="6182150" y="1061250"/>
            <a:ext cx="2961850" cy="1047100"/>
          </a:xfrm>
          <a:prstGeom prst="rect">
            <a:avLst/>
          </a:prstGeom>
          <a:noFill/>
          <a:ln>
            <a:noFill/>
          </a:ln>
        </p:spPr>
      </p:pic>
      <p:pic>
        <p:nvPicPr>
          <p:cNvPr id="105" name="Google Shape;105;p19"/>
          <p:cNvPicPr preferRelativeResize="0"/>
          <p:nvPr/>
        </p:nvPicPr>
        <p:blipFill>
          <a:blip r:embed="rId5">
            <a:alphaModFix/>
          </a:blip>
          <a:stretch>
            <a:fillRect/>
          </a:stretch>
        </p:blipFill>
        <p:spPr>
          <a:xfrm>
            <a:off x="311700" y="2786825"/>
            <a:ext cx="3829501" cy="218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sp>
        <p:nvSpPr>
          <p:cNvPr id="111" name="Google Shape;111;p20"/>
          <p:cNvSpPr txBox="1"/>
          <p:nvPr>
            <p:ph idx="1" type="body"/>
          </p:nvPr>
        </p:nvSpPr>
        <p:spPr>
          <a:xfrm>
            <a:off x="311700" y="1152475"/>
            <a:ext cx="4477500" cy="169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Hierarchical Clustering separates the data into two clusters</a:t>
            </a:r>
            <a:endParaRPr sz="1200"/>
          </a:p>
          <a:p>
            <a:pPr indent="-304800" lvl="0" marL="457200" rtl="0" algn="l">
              <a:spcBef>
                <a:spcPts val="0"/>
              </a:spcBef>
              <a:spcAft>
                <a:spcPts val="0"/>
              </a:spcAft>
              <a:buSzPts val="1200"/>
              <a:buChar char="●"/>
            </a:pPr>
            <a:r>
              <a:rPr lang="en" sz="1200"/>
              <a:t>Customers are segmented by their annual income. </a:t>
            </a:r>
            <a:endParaRPr sz="1200"/>
          </a:p>
          <a:p>
            <a:pPr indent="-304800" lvl="1" marL="914400" rtl="0" algn="l">
              <a:spcBef>
                <a:spcPts val="0"/>
              </a:spcBef>
              <a:spcAft>
                <a:spcPts val="0"/>
              </a:spcAft>
              <a:buSzPts val="1200"/>
              <a:buChar char="○"/>
            </a:pPr>
            <a:r>
              <a:rPr lang="en" sz="1200"/>
              <a:t>Cluster 1: High Income Earners</a:t>
            </a:r>
            <a:endParaRPr sz="1200"/>
          </a:p>
          <a:p>
            <a:pPr indent="-304800" lvl="1" marL="914400" rtl="0" algn="l">
              <a:spcBef>
                <a:spcPts val="0"/>
              </a:spcBef>
              <a:spcAft>
                <a:spcPts val="0"/>
              </a:spcAft>
              <a:buSzPts val="1200"/>
              <a:buChar char="○"/>
            </a:pPr>
            <a:r>
              <a:rPr lang="en" sz="1200"/>
              <a:t>Cluster 2: Low Income Earners</a:t>
            </a:r>
            <a:endParaRPr sz="1200"/>
          </a:p>
          <a:p>
            <a:pPr indent="-304800" lvl="0" marL="457200" rtl="0" algn="l">
              <a:spcBef>
                <a:spcPts val="0"/>
              </a:spcBef>
              <a:spcAft>
                <a:spcPts val="0"/>
              </a:spcAft>
              <a:buSzPts val="1200"/>
              <a:buChar char="●"/>
            </a:pPr>
            <a:r>
              <a:rPr lang="en" sz="1200"/>
              <a:t>The resulting clustering is suboptimal as the clusters are poorly defined, and only make use of a single feature</a:t>
            </a:r>
            <a:endParaRPr sz="1200"/>
          </a:p>
          <a:p>
            <a:pPr indent="0" lvl="0" marL="0" rtl="0" algn="l">
              <a:spcBef>
                <a:spcPts val="1200"/>
              </a:spcBef>
              <a:spcAft>
                <a:spcPts val="1200"/>
              </a:spcAft>
              <a:buNone/>
            </a:pPr>
            <a:r>
              <a:t/>
            </a:r>
            <a:endParaRPr sz="1200"/>
          </a:p>
        </p:txBody>
      </p:sp>
      <p:pic>
        <p:nvPicPr>
          <p:cNvPr id="112" name="Google Shape;112;p20"/>
          <p:cNvPicPr preferRelativeResize="0"/>
          <p:nvPr/>
        </p:nvPicPr>
        <p:blipFill>
          <a:blip r:embed="rId3">
            <a:alphaModFix/>
          </a:blip>
          <a:stretch>
            <a:fillRect/>
          </a:stretch>
        </p:blipFill>
        <p:spPr>
          <a:xfrm>
            <a:off x="5081950" y="1245800"/>
            <a:ext cx="3837224" cy="3494976"/>
          </a:xfrm>
          <a:prstGeom prst="rect">
            <a:avLst/>
          </a:prstGeom>
          <a:noFill/>
          <a:ln>
            <a:noFill/>
          </a:ln>
        </p:spPr>
      </p:pic>
      <p:pic>
        <p:nvPicPr>
          <p:cNvPr id="113" name="Google Shape;113;p20"/>
          <p:cNvPicPr preferRelativeResize="0"/>
          <p:nvPr/>
        </p:nvPicPr>
        <p:blipFill>
          <a:blip r:embed="rId4">
            <a:alphaModFix/>
          </a:blip>
          <a:stretch>
            <a:fillRect/>
          </a:stretch>
        </p:blipFill>
        <p:spPr>
          <a:xfrm>
            <a:off x="6480675" y="1329026"/>
            <a:ext cx="2578425" cy="878075"/>
          </a:xfrm>
          <a:prstGeom prst="rect">
            <a:avLst/>
          </a:prstGeom>
          <a:noFill/>
          <a:ln>
            <a:noFill/>
          </a:ln>
        </p:spPr>
      </p:pic>
      <p:pic>
        <p:nvPicPr>
          <p:cNvPr id="114" name="Google Shape;114;p20"/>
          <p:cNvPicPr preferRelativeResize="0"/>
          <p:nvPr/>
        </p:nvPicPr>
        <p:blipFill>
          <a:blip r:embed="rId5">
            <a:alphaModFix/>
          </a:blip>
          <a:stretch>
            <a:fillRect/>
          </a:stretch>
        </p:blipFill>
        <p:spPr>
          <a:xfrm>
            <a:off x="736549" y="2845375"/>
            <a:ext cx="3627800" cy="209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a:t>
            </a:r>
            <a:endParaRPr/>
          </a:p>
        </p:txBody>
      </p:sp>
      <p:sp>
        <p:nvSpPr>
          <p:cNvPr id="120" name="Google Shape;120;p21"/>
          <p:cNvSpPr txBox="1"/>
          <p:nvPr>
            <p:ph idx="1" type="body"/>
          </p:nvPr>
        </p:nvSpPr>
        <p:spPr>
          <a:xfrm>
            <a:off x="311700" y="1152475"/>
            <a:ext cx="3314700" cy="1798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By default, data is unsuitable for DBSCAN</a:t>
            </a:r>
            <a:endParaRPr sz="1200"/>
          </a:p>
          <a:p>
            <a:pPr indent="-304800" lvl="0" marL="457200" rtl="0" algn="l">
              <a:spcBef>
                <a:spcPts val="0"/>
              </a:spcBef>
              <a:spcAft>
                <a:spcPts val="0"/>
              </a:spcAft>
              <a:buSzPts val="1200"/>
              <a:buChar char="●"/>
            </a:pPr>
            <a:r>
              <a:rPr lang="en" sz="1200"/>
              <a:t>All points are regarded as noise by the algorithm, suggesting the model requires more tuning</a:t>
            </a:r>
            <a:endParaRPr sz="1200"/>
          </a:p>
        </p:txBody>
      </p:sp>
      <p:pic>
        <p:nvPicPr>
          <p:cNvPr id="121" name="Google Shape;121;p21"/>
          <p:cNvPicPr preferRelativeResize="0"/>
          <p:nvPr/>
        </p:nvPicPr>
        <p:blipFill>
          <a:blip r:embed="rId3">
            <a:alphaModFix/>
          </a:blip>
          <a:stretch>
            <a:fillRect/>
          </a:stretch>
        </p:blipFill>
        <p:spPr>
          <a:xfrm>
            <a:off x="3871225" y="218562"/>
            <a:ext cx="5193875" cy="470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