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ied.ucar.edu/learning-zone/air-quality/how-weather-affects-air-quality#:~:text=Temperature%2C%20Sunlight%2C%20and%20Humidity,the%20movement%20of%20air%20pollution.&amp;text=The%20warmer%2C%20lighter%20air%20at,the%20ground%20to%20higher%20altitude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tatista.com/statistics/809161/nitrogen-oxides-nox-emission-trend-in-italy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1922c37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1922c37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d7661b8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6d7661b8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d7661b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6d7661b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6d7661b8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6d7661b8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4b1db1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84b1db1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d7661b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6d7661b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84b1db13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84b1db1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1922c37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1922c37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009384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https://scied.ucar.edu/learning-zone/air-quality/how-weather-affects-air-quality#:~:text=Temperature%2C%20Sunlight%2C%20and%20Humidity,the%20movement%20of%20air%20pollution.&amp;text=The%20warmer%2C%20lighter%20air%20at,the%20ground%20to%20higher%20altitudes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Temperature in degrees celsius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Affects the movement of air pollution due to convection currents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Also affects the creation of pollution: e.g. more Ozone is created in higher temperatures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RH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Relative Humidity in percentage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Ratio of amount of water vapour in the air to how much water vapour the air could contain at that temperature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Higher humidity may worsen air pollution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Gas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 of gas being measured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 (Carbon Monoxide), NMHC (Non Metanic HydroCarbons), NOx (Nitrogen Oxides), O3 (Ozone)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Daily averaged estimated concentration of pollutant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All measured in different units.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d7661b8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d7661b8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Source](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https://www.statista.com/statistics/809161/nitrogen-oxides-nox-emission-trend-in-italy/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[Source](https://www.eea.europa.eu/data-and-maps/indicators/eea-32-nitrogen-oxides-nox-emissions-1/assessment.2010-08-19.0140149032-3#:~:text=The%20sectors%20responsible%20for%20the,distribution%27%20(contributing%2027%25).)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6d7661b8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6d7661b8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51922c37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51922c37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1922c37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1922c37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6d7661b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6d7661b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4b1db1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4b1db1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6d7661b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6d7661b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on Pollutant Gases</a:t>
            </a:r>
            <a:endParaRPr/>
          </a:p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Air pollution contributes to over 4.2 million deaths annually.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Root cause will take time to solve, but governments need mitigation measures in the meantime, like getting employers to ensure the safety of workers.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these measures to work, governments need to keep track of air pollution.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is typically done using sensors, which track the concentration of pollutants.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Problem: Using this data, can we forecast future levels of air pollution?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Gases: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Carbon Monoxide: Burning of Fossil Fuels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Non Methane Hydrocarbons: Road Vehicles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Nitrogen Oxides:  Road Vehicles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Ozone: Reaction between Nitrogen Oxides and Volatile Organic Compounds (eg. NMHC)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505700"/>
            <a:ext cx="3357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ARIMA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that SARIMA outperformed ARIMA for NOx, but not the other gases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CO and NMHC, there was significant correlation in the residuals, suggesting a poor fit</a:t>
            </a:r>
            <a:endParaRPr/>
          </a:p>
        </p:txBody>
      </p:sp>
      <p:sp>
        <p:nvSpPr>
          <p:cNvPr id="138" name="Google Shape;138;p22"/>
          <p:cNvSpPr txBox="1"/>
          <p:nvPr>
            <p:ph idx="2" type="body"/>
          </p:nvPr>
        </p:nvSpPr>
        <p:spPr>
          <a:xfrm>
            <a:off x="4411125" y="1634788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325" y="1376613"/>
            <a:ext cx="2598474" cy="166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800" y="1376613"/>
            <a:ext cx="2598474" cy="16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8800" y="3132300"/>
            <a:ext cx="2598474" cy="166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7250" y="3132300"/>
            <a:ext cx="2598474" cy="166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899" y="3500950"/>
            <a:ext cx="1785775" cy="15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VARMA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VARMA model was tested on the data, but did not produce significantly different results from individual ARIMA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that for almost all the gases, the terms from the other gas were not significant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846" y="1583138"/>
            <a:ext cx="1764000" cy="25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843" y="4131100"/>
            <a:ext cx="1808650" cy="8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9944" y="2347494"/>
            <a:ext cx="2724050" cy="18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 and SARIMAX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same orders from ARIMA and SARIMA, exogenous variables (Temperature and Relative Humidity) were added to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ARIMAX was found to be an improvement over ARIMA for all gases except for NOx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SARIMAX, just adding the exogenous variables without changing the order made the model worse and increased overfitting. This suggest tuning has to be done to identify a better seasonal order before SARIMAX performs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204" y="1348250"/>
            <a:ext cx="2278146" cy="37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Improvement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505700"/>
            <a:ext cx="41862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with Seasonal Decomposition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STLForecast was used to add seasonality to ARIMA models without using SARIMA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did not end up improving the performance of the ARIMA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Adding Seasonal Dummies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During EDA, noticed that weekends tended to have different concentration levels, so feature engineering was done to add a dummy variable for weekends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to improve the SARIMAX model for NOx, but not any other gases. Since it also caused the model to overfit more, decided not to use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cross validated grid search was conducted on the order and seasonal order on ARIMA, ARIMAX, SARIMA and SARIMAX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all the searches, the models with best RMSE were selected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950" y="3229350"/>
            <a:ext cx="25908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Models Evaluation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Ljung-Box Test: All four SARIMA/SARIMAX models were a good fit to the data, as there was no autocorrelation in the residuals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of the parameters of the models had high p-values, indicating they were not significant. This suggests further improvement could be made to the model to make it more robust.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500" y="1475288"/>
            <a:ext cx="1530350" cy="9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125" y="1475288"/>
            <a:ext cx="1530350" cy="97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3500" y="2688788"/>
            <a:ext cx="1530350" cy="97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7125" y="2688788"/>
            <a:ext cx="1530350" cy="97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8494" y="3902271"/>
            <a:ext cx="4352281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and Conclusion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175" y="1280675"/>
            <a:ext cx="2696818" cy="38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>
            <p:ph idx="4294967295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Forecasts were done on the final models, and plotted out.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Overall, the predictions appear to be fairly decent, but seem to have a lower variance than the training data 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Improvements: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exploration into VARMAX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Ensemble Modelling: Combining Multiple predictions from different models to produce better predictions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Dataset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recorded by a set of metal oxide gas sensors in an Italian 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information on the local temperature, relative humidity, and concentration of gas.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aggregated to daily frequency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March 2004 to </a:t>
            </a:r>
            <a:r>
              <a:rPr lang="en"/>
              <a:t>February</a:t>
            </a:r>
            <a:r>
              <a:rPr lang="en"/>
              <a:t> 2005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Missing values pre-filled to -200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Dataset: 1312 rows (24 NA rows)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Dataset: 256 rows (predict 63 days)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3193950"/>
            <a:ext cx="3706499" cy="162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400" y="3140838"/>
            <a:ext cx="3688943" cy="17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Findings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505700"/>
            <a:ext cx="4656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 Look</a:t>
            </a:r>
            <a:endParaRPr sz="12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Missing Data appears to happen around downward spikes in the time series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Temperature: There is a upward non-linear trend in temperature from April to August, before the trend changes direction to become downwards. 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Relative Humidity: - There is a downward trend in relative humidity from April to August, before the trend changes direction to become downwards. The trend appears to be non-linear. Inversely </a:t>
            </a:r>
            <a:r>
              <a:rPr lang="en" sz="1200"/>
              <a:t>proportional</a:t>
            </a:r>
            <a:r>
              <a:rPr lang="en" sz="1200"/>
              <a:t> to temperature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NOx: There is a small non-linear downward trend. A possible reason might be due to new EU standards for catalysts to be installed on vehicles, resulting in lower NOx emissions from vehicles. (47% of the reduction in NOx emissions from 1990 and 2011 come from vehicle emissions)  </a:t>
            </a:r>
            <a:endParaRPr sz="12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725" y="1505700"/>
            <a:ext cx="3702634" cy="36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Findings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one value is missing, the values for the whole day will also be missing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Stationarity of Data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ADF test conducted on all gas variables; All except temperature were found to be stationary at a 5% significance level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Thus, the data does not need to be differenced.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Temperature is not stationary, but relative humidity 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Seasonal Decomposition of Data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Discovered that seasonal period appeared to be 1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that for Carbon Monoxide, strength of seasonality in the data was weak (       close to 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Strength of seasonality of all gases was too weak to require seasonal differencing. 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573" y="3330448"/>
            <a:ext cx="2788425" cy="67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Roboto&quot;,&quot;size&quot;:13,&quot;color&quot;:&quot;#666666&quot;},&quot;type&quot;:&quot;$$&quot;,&quot;aid&quot;:null,&quot;id&quot;:&quot;1&quot;,&quot;code&quot;:&quot;$$F_{s}$$&quot;,&quot;backgroundColor&quot;:&quot;#FFFFFF&quot;,&quot;backgroundColorModified&quot;:null,&quot;ts&quot;:1628852049702,&quot;cs&quot;:&quot;7fYUsduBw/rog7wuNhBwVQ==&quot;,&quot;size&quot;:{&quot;width&quot;:16,&quot;height&quot;:14.666666666666666}}"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875" y="4447250"/>
            <a:ext cx="181025" cy="1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Findings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Anomalies for Temperature, Relative Humidity, and Concentration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Rolling Outlier Detection was Utilized with a 1 Week Window &amp; Background Research used to determine outliers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Generally, the temperature and relative humidity values line up with those typical of Italy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Presence of impossible values as outliers, 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Negative relative humidity (RH is a percentage)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Extremely cold temperatures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Negative concentration of gases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Conclusion: result of sensor errors, and should be treated, explainable outliers to be left in dataset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5" y="3472375"/>
            <a:ext cx="4719324" cy="15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675" y="3472375"/>
            <a:ext cx="4094324" cy="1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34884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Forecasting Evaluation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Preprocessing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Pivot the dataset from long to wide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 “impossible values” as missing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Impute all missing values using interpolation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Evaluation Method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Series Cross Validation with 4 Splits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on approximately two months of data for each split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at the average test RMSE of the models for model selection, avoiding models that are heavily overfitted (training RMSE vs test RMSE)</a:t>
            </a:r>
            <a:endParaRPr/>
          </a:p>
        </p:txBody>
      </p:sp>
      <p:pic>
        <p:nvPicPr>
          <p:cNvPr descr="Time Series Cross Validation | Download Scientific Diagram" id="103" name="Google Shape;103;p18"/>
          <p:cNvPicPr preferRelativeResize="0"/>
          <p:nvPr/>
        </p:nvPicPr>
        <p:blipFill rotWithShape="1">
          <a:blip r:embed="rId3">
            <a:alphaModFix/>
          </a:blip>
          <a:srcRect b="3966" l="2635" r="1862" t="5049"/>
          <a:stretch/>
        </p:blipFill>
        <p:spPr>
          <a:xfrm>
            <a:off x="5109525" y="3614725"/>
            <a:ext cx="3084750" cy="13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of Order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505700"/>
            <a:ext cx="8433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ACF and PACF Plots Were Analysed to Identify the Order and Seasonal Order of the Data;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 PACF plot, an AR(1) pattern was detected for all four gases, with a possible MA(2) for O3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Seasonal lags (multiples of 7), used to identify seasonal 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50" y="2617199"/>
            <a:ext cx="3266249" cy="1663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3050" y="2796600"/>
            <a:ext cx="18192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9163" y="2617200"/>
            <a:ext cx="3266251" cy="16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505700"/>
            <a:ext cx="4587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Smoothing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Exponential Smoothing model with additive trend and seasonality was tested as a baseline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 mean test RMSE, the model predictions are poor.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Residuals were found to have significant autocorrelation, suggesting a poor fit to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375" y="1672300"/>
            <a:ext cx="2803950" cy="27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87774"/>
            <a:ext cx="4587300" cy="117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505700"/>
            <a:ext cx="2797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ARIMA model was built using the identified orders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ARIMA models all performed better than the exponential smoothing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Ljung-Box test showed no significant autocorrelations in the residuals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750" y="1505700"/>
            <a:ext cx="1945124" cy="124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500" y="1505697"/>
            <a:ext cx="1945124" cy="124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8750" y="3090850"/>
            <a:ext cx="2115000" cy="135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2500" y="3131650"/>
            <a:ext cx="1945124" cy="124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6471" y="1505700"/>
            <a:ext cx="1115125" cy="35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