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58" r:id="rId5"/>
    <p:sldId id="260" r:id="rId6"/>
    <p:sldId id="261" r:id="rId7"/>
    <p:sldId id="263" r:id="rId8"/>
    <p:sldId id="264" r:id="rId9"/>
    <p:sldId id="265" r:id="rId10"/>
    <p:sldId id="266" r:id="rId11"/>
    <p:sldId id="269" r:id="rId12"/>
    <p:sldId id="270" r:id="rId13"/>
    <p:sldId id="271" r:id="rId14"/>
    <p:sldId id="272" r:id="rId15"/>
    <p:sldId id="273" r:id="rId16"/>
    <p:sldId id="280" r:id="rId17"/>
    <p:sldId id="281" r:id="rId18"/>
    <p:sldId id="282" r:id="rId19"/>
    <p:sldId id="283"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33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11/17/2021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11/17/2021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11/17/2021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11/17/2021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11/17/2021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8685" y="3034456"/>
            <a:ext cx="8027510" cy="700152"/>
          </a:xfrm>
        </p:spPr>
        <p:txBody>
          <a:bodyPr>
            <a:normAutofit/>
          </a:bodyPr>
          <a:lstStyle/>
          <a:p>
            <a:r>
              <a:rPr lang="en-US" sz="3600" dirty="0" err="1"/>
              <a:t>Đề</a:t>
            </a:r>
            <a:r>
              <a:rPr lang="en-US" sz="3600" dirty="0"/>
              <a:t> </a:t>
            </a:r>
            <a:r>
              <a:rPr lang="en-US" sz="3600" dirty="0" err="1"/>
              <a:t>tài</a:t>
            </a:r>
            <a:r>
              <a:rPr lang="en-US" sz="3600" dirty="0"/>
              <a:t>: </a:t>
            </a:r>
            <a:r>
              <a:rPr lang="en-US" sz="3600" dirty="0" err="1"/>
              <a:t>Phần</a:t>
            </a:r>
            <a:r>
              <a:rPr lang="en-US" sz="3600" dirty="0"/>
              <a:t> </a:t>
            </a:r>
            <a:r>
              <a:rPr lang="en-US" sz="3600" dirty="0" err="1"/>
              <a:t>mềm</a:t>
            </a:r>
            <a:r>
              <a:rPr lang="en-US" sz="3600" dirty="0"/>
              <a:t> </a:t>
            </a:r>
            <a:r>
              <a:rPr lang="en-US" sz="3600" err="1"/>
              <a:t>quản</a:t>
            </a:r>
            <a:r>
              <a:rPr lang="en-US" sz="3600"/>
              <a:t> lý </a:t>
            </a:r>
            <a:r>
              <a:rPr lang="en-US" sz="3600" dirty="0" err="1"/>
              <a:t>Quán</a:t>
            </a:r>
            <a:r>
              <a:rPr lang="en-US" sz="3600" dirty="0"/>
              <a:t> </a:t>
            </a:r>
            <a:r>
              <a:rPr lang="en-US" sz="3600" dirty="0" err="1"/>
              <a:t>trà</a:t>
            </a:r>
            <a:r>
              <a:rPr lang="en-US" sz="3600" dirty="0"/>
              <a:t> </a:t>
            </a:r>
            <a:r>
              <a:rPr lang="en-US" sz="3600" dirty="0" err="1"/>
              <a:t>sữa</a:t>
            </a:r>
            <a:endParaRPr lang="en-US" sz="3600" dirty="0"/>
          </a:p>
        </p:txBody>
      </p:sp>
      <p:sp>
        <p:nvSpPr>
          <p:cNvPr id="3" name="Subtitle 2"/>
          <p:cNvSpPr>
            <a:spLocks noGrp="1"/>
          </p:cNvSpPr>
          <p:nvPr>
            <p:ph type="subTitle" idx="1"/>
          </p:nvPr>
        </p:nvSpPr>
        <p:spPr>
          <a:xfrm>
            <a:off x="1100014" y="1962151"/>
            <a:ext cx="7315200" cy="1001238"/>
          </a:xfrm>
        </p:spPr>
        <p:txBody>
          <a:bodyPr>
            <a:noAutofit/>
          </a:bodyPr>
          <a:lstStyle/>
          <a:p>
            <a:pPr algn="ctr"/>
            <a:r>
              <a:rPr lang="en-US" sz="3200" dirty="0" err="1">
                <a:solidFill>
                  <a:schemeClr val="bg1"/>
                </a:solidFill>
              </a:rPr>
              <a:t>Thuyết</a:t>
            </a:r>
            <a:r>
              <a:rPr lang="en-US" sz="3200" dirty="0">
                <a:solidFill>
                  <a:schemeClr val="bg1"/>
                </a:solidFill>
              </a:rPr>
              <a:t> </a:t>
            </a:r>
            <a:r>
              <a:rPr lang="en-US" sz="3200" dirty="0" err="1">
                <a:solidFill>
                  <a:schemeClr val="bg1"/>
                </a:solidFill>
              </a:rPr>
              <a:t>trình</a:t>
            </a:r>
            <a:r>
              <a:rPr lang="en-US" sz="3200" dirty="0">
                <a:solidFill>
                  <a:schemeClr val="bg1"/>
                </a:solidFill>
              </a:rPr>
              <a:t> </a:t>
            </a:r>
            <a:r>
              <a:rPr lang="en-US" sz="3200" dirty="0" err="1">
                <a:solidFill>
                  <a:schemeClr val="bg1"/>
                </a:solidFill>
              </a:rPr>
              <a:t>đồ</a:t>
            </a:r>
            <a:r>
              <a:rPr lang="en-US" sz="3200" dirty="0">
                <a:solidFill>
                  <a:schemeClr val="bg1"/>
                </a:solidFill>
              </a:rPr>
              <a:t> </a:t>
            </a:r>
            <a:r>
              <a:rPr lang="en-US" sz="3200" err="1">
                <a:solidFill>
                  <a:schemeClr val="bg1"/>
                </a:solidFill>
              </a:rPr>
              <a:t>án</a:t>
            </a:r>
            <a:r>
              <a:rPr lang="en-US" sz="3200">
                <a:solidFill>
                  <a:schemeClr val="bg1"/>
                </a:solidFill>
              </a:rPr>
              <a:t> :</a:t>
            </a:r>
            <a:br>
              <a:rPr lang="en-US" sz="3200" dirty="0">
                <a:solidFill>
                  <a:schemeClr val="bg1"/>
                </a:solidFill>
              </a:rPr>
            </a:br>
            <a:r>
              <a:rPr lang="en-US" sz="3200" dirty="0" err="1">
                <a:solidFill>
                  <a:schemeClr val="bg1"/>
                </a:solidFill>
              </a:rPr>
              <a:t>Hệ</a:t>
            </a:r>
            <a:r>
              <a:rPr lang="en-US" sz="3200" dirty="0">
                <a:solidFill>
                  <a:schemeClr val="bg1"/>
                </a:solidFill>
              </a:rPr>
              <a:t> </a:t>
            </a:r>
            <a:r>
              <a:rPr lang="en-US" sz="3200" dirty="0" err="1">
                <a:solidFill>
                  <a:schemeClr val="bg1"/>
                </a:solidFill>
              </a:rPr>
              <a:t>quản</a:t>
            </a:r>
            <a:r>
              <a:rPr lang="en-US" sz="3200" dirty="0">
                <a:solidFill>
                  <a:schemeClr val="bg1"/>
                </a:solidFill>
              </a:rPr>
              <a:t> </a:t>
            </a:r>
            <a:r>
              <a:rPr lang="en-US" sz="3200" dirty="0" err="1">
                <a:solidFill>
                  <a:schemeClr val="bg1"/>
                </a:solidFill>
              </a:rPr>
              <a:t>trị</a:t>
            </a:r>
            <a:r>
              <a:rPr lang="en-US" sz="3200" dirty="0">
                <a:solidFill>
                  <a:schemeClr val="bg1"/>
                </a:solidFill>
              </a:rPr>
              <a:t> </a:t>
            </a:r>
            <a:r>
              <a:rPr lang="en-US" sz="3200" dirty="0" err="1">
                <a:solidFill>
                  <a:schemeClr val="bg1"/>
                </a:solidFill>
              </a:rPr>
              <a:t>cơ</a:t>
            </a:r>
            <a:r>
              <a:rPr lang="en-US" sz="3200" dirty="0">
                <a:solidFill>
                  <a:schemeClr val="bg1"/>
                </a:solidFill>
              </a:rPr>
              <a:t> </a:t>
            </a:r>
            <a:r>
              <a:rPr lang="en-US" sz="3200" dirty="0" err="1">
                <a:solidFill>
                  <a:schemeClr val="bg1"/>
                </a:solidFill>
              </a:rPr>
              <a:t>sở</a:t>
            </a:r>
            <a:r>
              <a:rPr lang="en-US" sz="3200" dirty="0">
                <a:solidFill>
                  <a:schemeClr val="bg1"/>
                </a:solidFill>
              </a:rPr>
              <a:t> </a:t>
            </a:r>
            <a:r>
              <a:rPr lang="en-US" sz="3200" dirty="0" err="1">
                <a:solidFill>
                  <a:schemeClr val="bg1"/>
                </a:solidFill>
              </a:rPr>
              <a:t>dữ</a:t>
            </a:r>
            <a:r>
              <a:rPr lang="en-US" sz="3200" dirty="0">
                <a:solidFill>
                  <a:schemeClr val="bg1"/>
                </a:solidFill>
              </a:rPr>
              <a:t> </a:t>
            </a:r>
            <a:r>
              <a:rPr lang="en-US" sz="3200" dirty="0" err="1">
                <a:solidFill>
                  <a:schemeClr val="bg1"/>
                </a:solidFill>
              </a:rPr>
              <a:t>liệu</a:t>
            </a:r>
            <a:endParaRPr lang="en-US" sz="3200" dirty="0">
              <a:solidFill>
                <a:schemeClr val="bg1"/>
              </a:solidFill>
            </a:endParaRPr>
          </a:p>
        </p:txBody>
      </p:sp>
      <p:grpSp>
        <p:nvGrpSpPr>
          <p:cNvPr id="5" name="Group 4">
            <a:extLst>
              <a:ext uri="{FF2B5EF4-FFF2-40B4-BE49-F238E27FC236}">
                <a16:creationId xmlns:a16="http://schemas.microsoft.com/office/drawing/2014/main" id="{DF338852-DCC3-4D6A-BE7F-7B705B53FC56}"/>
              </a:ext>
            </a:extLst>
          </p:cNvPr>
          <p:cNvGrpSpPr/>
          <p:nvPr/>
        </p:nvGrpSpPr>
        <p:grpSpPr>
          <a:xfrm>
            <a:off x="-95507" y="1268105"/>
            <a:ext cx="1317026" cy="1388092"/>
            <a:chOff x="-1138121" y="1611666"/>
            <a:chExt cx="987769" cy="1041069"/>
          </a:xfrm>
        </p:grpSpPr>
        <p:sp>
          <p:nvSpPr>
            <p:cNvPr id="6" name="Rectangle 5">
              <a:extLst>
                <a:ext uri="{FF2B5EF4-FFF2-40B4-BE49-F238E27FC236}">
                  <a16:creationId xmlns:a16="http://schemas.microsoft.com/office/drawing/2014/main" id="{583C1CBE-9B03-4C92-8E21-919DA8D382F9}"/>
                </a:ext>
              </a:extLst>
            </p:cNvPr>
            <p:cNvSpPr/>
            <p:nvPr/>
          </p:nvSpPr>
          <p:spPr>
            <a:xfrm>
              <a:off x="-855519" y="1875996"/>
              <a:ext cx="422564" cy="384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grpSp>
          <p:nvGrpSpPr>
            <p:cNvPr id="7" name="Group 6">
              <a:extLst>
                <a:ext uri="{FF2B5EF4-FFF2-40B4-BE49-F238E27FC236}">
                  <a16:creationId xmlns:a16="http://schemas.microsoft.com/office/drawing/2014/main" id="{CF6F99AF-83D3-4D9F-B59F-F138C1A7AF78}"/>
                </a:ext>
              </a:extLst>
            </p:cNvPr>
            <p:cNvGrpSpPr/>
            <p:nvPr/>
          </p:nvGrpSpPr>
          <p:grpSpPr>
            <a:xfrm>
              <a:off x="-1138121" y="1611666"/>
              <a:ext cx="987769" cy="1041069"/>
              <a:chOff x="1700833" y="264873"/>
              <a:chExt cx="1365160" cy="1438824"/>
            </a:xfrm>
          </p:grpSpPr>
          <p:pic>
            <p:nvPicPr>
              <p:cNvPr id="8" name="Picture 7">
                <a:extLst>
                  <a:ext uri="{FF2B5EF4-FFF2-40B4-BE49-F238E27FC236}">
                    <a16:creationId xmlns:a16="http://schemas.microsoft.com/office/drawing/2014/main" id="{3F6DD173-41DE-4204-8EF2-225CA6D8A2BF}"/>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220" b="79268" l="9451" r="89634"/>
                        </a14:imgEffect>
                      </a14:imgLayer>
                    </a14:imgProps>
                  </a:ext>
                  <a:ext uri="{28A0092B-C50C-407E-A947-70E740481C1C}">
                    <a14:useLocalDpi xmlns:a14="http://schemas.microsoft.com/office/drawing/2010/main" val="0"/>
                  </a:ext>
                </a:extLst>
              </a:blip>
              <a:stretch>
                <a:fillRect/>
              </a:stretch>
            </p:blipFill>
            <p:spPr>
              <a:xfrm>
                <a:off x="1700833" y="264873"/>
                <a:ext cx="1365160" cy="1365160"/>
              </a:xfrm>
              <a:prstGeom prst="rect">
                <a:avLst/>
              </a:prstGeom>
            </p:spPr>
          </p:pic>
          <p:pic>
            <p:nvPicPr>
              <p:cNvPr id="9" name="Picture 8">
                <a:extLst>
                  <a:ext uri="{FF2B5EF4-FFF2-40B4-BE49-F238E27FC236}">
                    <a16:creationId xmlns:a16="http://schemas.microsoft.com/office/drawing/2014/main" id="{78934FD1-9B2E-4AF2-A2B6-EE2B15AF0DF2}"/>
                  </a:ext>
                </a:extLst>
              </p:cNvPr>
              <p:cNvPicPr>
                <a:picLocks noChangeAspect="1"/>
              </p:cNvPicPr>
              <p:nvPr/>
            </p:nvPicPr>
            <p:blipFill>
              <a:blip r:embed="rId4" cstate="print">
                <a:extLst>
                  <a:ext uri="{BEBA8EAE-BF5A-486C-A8C5-ECC9F3942E4B}">
                    <a14:imgProps xmlns:a14="http://schemas.microsoft.com/office/drawing/2010/main">
                      <a14:imgLayer r:embed="rId3">
                        <a14:imgEffect>
                          <a14:backgroundRemoval t="76829" b="100000" l="3963" r="96341">
                            <a14:foregroundMark x1="55793" y1="85976" x2="55793" y2="85976"/>
                            <a14:foregroundMark x1="70427" y1="86890" x2="70427" y2="86890"/>
                            <a14:foregroundMark x1="80183" y1="86280" x2="80183" y2="86280"/>
                            <a14:foregroundMark x1="20427" y1="86280" x2="20427" y2="86280"/>
                            <a14:foregroundMark x1="27744" y1="87805" x2="27744" y2="87805"/>
                          </a14:backgroundRemoval>
                        </a14:imgEffect>
                      </a14:imgLayer>
                    </a14:imgProps>
                  </a:ext>
                  <a:ext uri="{28A0092B-C50C-407E-A947-70E740481C1C}">
                    <a14:useLocalDpi xmlns:a14="http://schemas.microsoft.com/office/drawing/2010/main" val="0"/>
                  </a:ext>
                </a:extLst>
              </a:blip>
              <a:stretch>
                <a:fillRect/>
              </a:stretch>
            </p:blipFill>
            <p:spPr>
              <a:xfrm>
                <a:off x="1700833" y="338537"/>
                <a:ext cx="1365160" cy="1365160"/>
              </a:xfrm>
              <a:prstGeom prst="rect">
                <a:avLst/>
              </a:prstGeom>
            </p:spPr>
          </p:pic>
        </p:grpSp>
      </p:grpSp>
      <p:sp>
        <p:nvSpPr>
          <p:cNvPr id="10" name="TextBox 9"/>
          <p:cNvSpPr txBox="1"/>
          <p:nvPr/>
        </p:nvSpPr>
        <p:spPr>
          <a:xfrm>
            <a:off x="1100015" y="1314624"/>
            <a:ext cx="7584993" cy="461665"/>
          </a:xfrm>
          <a:prstGeom prst="rect">
            <a:avLst/>
          </a:prstGeom>
          <a:noFill/>
        </p:spPr>
        <p:txBody>
          <a:bodyPr wrap="square" rtlCol="0">
            <a:spAutoFit/>
          </a:bodyPr>
          <a:lstStyle/>
          <a:p>
            <a:pPr algn="ctr"/>
            <a:r>
              <a:rPr lang="en-US" sz="2400" dirty="0" err="1">
                <a:solidFill>
                  <a:schemeClr val="bg1"/>
                </a:solidFill>
              </a:rPr>
              <a:t>Trường</a:t>
            </a:r>
            <a:r>
              <a:rPr lang="en-US" sz="2400" dirty="0">
                <a:solidFill>
                  <a:schemeClr val="bg1"/>
                </a:solidFill>
              </a:rPr>
              <a:t> </a:t>
            </a:r>
            <a:r>
              <a:rPr lang="en-US" sz="2400" dirty="0" err="1">
                <a:solidFill>
                  <a:schemeClr val="bg1"/>
                </a:solidFill>
              </a:rPr>
              <a:t>Đại</a:t>
            </a:r>
            <a:r>
              <a:rPr lang="en-US" sz="2400" dirty="0">
                <a:solidFill>
                  <a:schemeClr val="bg1"/>
                </a:solidFill>
              </a:rPr>
              <a:t> </a:t>
            </a:r>
            <a:r>
              <a:rPr lang="en-US" sz="2400" dirty="0" err="1">
                <a:solidFill>
                  <a:schemeClr val="bg1"/>
                </a:solidFill>
              </a:rPr>
              <a:t>học</a:t>
            </a:r>
            <a:r>
              <a:rPr lang="en-US" sz="2400" dirty="0">
                <a:solidFill>
                  <a:schemeClr val="bg1"/>
                </a:solidFill>
              </a:rPr>
              <a:t> </a:t>
            </a:r>
            <a:r>
              <a:rPr lang="en-US" sz="2400" dirty="0" err="1">
                <a:solidFill>
                  <a:schemeClr val="bg1"/>
                </a:solidFill>
              </a:rPr>
              <a:t>Sư</a:t>
            </a:r>
            <a:r>
              <a:rPr lang="en-US" sz="2400" dirty="0">
                <a:solidFill>
                  <a:schemeClr val="bg1"/>
                </a:solidFill>
              </a:rPr>
              <a:t> </a:t>
            </a:r>
            <a:r>
              <a:rPr lang="en-US" sz="2400" dirty="0" err="1">
                <a:solidFill>
                  <a:schemeClr val="bg1"/>
                </a:solidFill>
              </a:rPr>
              <a:t>phạm</a:t>
            </a:r>
            <a:r>
              <a:rPr lang="en-US" sz="2400" dirty="0">
                <a:solidFill>
                  <a:schemeClr val="bg1"/>
                </a:solidFill>
              </a:rPr>
              <a:t> </a:t>
            </a:r>
            <a:r>
              <a:rPr lang="en-US" sz="2400" dirty="0" err="1">
                <a:solidFill>
                  <a:schemeClr val="bg1"/>
                </a:solidFill>
              </a:rPr>
              <a:t>Kỹ</a:t>
            </a:r>
            <a:r>
              <a:rPr lang="en-US" sz="2400" dirty="0">
                <a:solidFill>
                  <a:schemeClr val="bg1"/>
                </a:solidFill>
              </a:rPr>
              <a:t> </a:t>
            </a:r>
            <a:r>
              <a:rPr lang="en-US" sz="2400" dirty="0" err="1">
                <a:solidFill>
                  <a:schemeClr val="bg1"/>
                </a:solidFill>
              </a:rPr>
              <a:t>thuật</a:t>
            </a:r>
            <a:r>
              <a:rPr lang="en-US" sz="2400" dirty="0">
                <a:solidFill>
                  <a:schemeClr val="bg1"/>
                </a:solidFill>
              </a:rPr>
              <a:t> </a:t>
            </a:r>
            <a:r>
              <a:rPr lang="en-US" sz="2400" dirty="0" err="1">
                <a:solidFill>
                  <a:schemeClr val="bg1"/>
                </a:solidFill>
              </a:rPr>
              <a:t>Thành</a:t>
            </a:r>
            <a:r>
              <a:rPr lang="en-US" sz="2400" dirty="0">
                <a:solidFill>
                  <a:schemeClr val="bg1"/>
                </a:solidFill>
              </a:rPr>
              <a:t> </a:t>
            </a:r>
            <a:r>
              <a:rPr lang="en-US" sz="2400" dirty="0" err="1">
                <a:solidFill>
                  <a:schemeClr val="bg1"/>
                </a:solidFill>
              </a:rPr>
              <a:t>phố</a:t>
            </a:r>
            <a:r>
              <a:rPr lang="en-US" sz="2400" dirty="0">
                <a:solidFill>
                  <a:schemeClr val="bg1"/>
                </a:solidFill>
              </a:rPr>
              <a:t> </a:t>
            </a:r>
            <a:r>
              <a:rPr lang="en-US" sz="2400" dirty="0" err="1">
                <a:solidFill>
                  <a:schemeClr val="bg1"/>
                </a:solidFill>
              </a:rPr>
              <a:t>Hồ</a:t>
            </a:r>
            <a:r>
              <a:rPr lang="en-US" sz="2400" dirty="0">
                <a:solidFill>
                  <a:schemeClr val="bg1"/>
                </a:solidFill>
              </a:rPr>
              <a:t> </a:t>
            </a:r>
            <a:r>
              <a:rPr lang="en-US" sz="2400" dirty="0" err="1">
                <a:solidFill>
                  <a:schemeClr val="bg1"/>
                </a:solidFill>
              </a:rPr>
              <a:t>Chí</a:t>
            </a:r>
            <a:r>
              <a:rPr lang="en-US" sz="2400" dirty="0">
                <a:solidFill>
                  <a:schemeClr val="bg1"/>
                </a:solidFill>
              </a:rPr>
              <a:t> Minh</a:t>
            </a:r>
          </a:p>
        </p:txBody>
      </p:sp>
      <p:sp>
        <p:nvSpPr>
          <p:cNvPr id="11" name="TextBox 10"/>
          <p:cNvSpPr txBox="1"/>
          <p:nvPr/>
        </p:nvSpPr>
        <p:spPr>
          <a:xfrm>
            <a:off x="3192425" y="3856345"/>
            <a:ext cx="5028937" cy="400110"/>
          </a:xfrm>
          <a:prstGeom prst="rect">
            <a:avLst/>
          </a:prstGeom>
          <a:noFill/>
        </p:spPr>
        <p:txBody>
          <a:bodyPr wrap="square" rtlCol="0">
            <a:spAutoFit/>
          </a:bodyPr>
          <a:lstStyle/>
          <a:p>
            <a:r>
              <a:rPr lang="en-US" sz="2000" dirty="0" err="1">
                <a:solidFill>
                  <a:schemeClr val="bg1"/>
                </a:solidFill>
              </a:rPr>
              <a:t>Giảng</a:t>
            </a:r>
            <a:r>
              <a:rPr lang="en-US" sz="2000" dirty="0">
                <a:solidFill>
                  <a:schemeClr val="bg1"/>
                </a:solidFill>
              </a:rPr>
              <a:t> </a:t>
            </a:r>
            <a:r>
              <a:rPr lang="en-US" sz="2000" dirty="0" err="1">
                <a:solidFill>
                  <a:schemeClr val="bg1"/>
                </a:solidFill>
              </a:rPr>
              <a:t>viên</a:t>
            </a:r>
            <a:r>
              <a:rPr lang="en-US" sz="2000" dirty="0">
                <a:solidFill>
                  <a:schemeClr val="bg1"/>
                </a:solidFill>
              </a:rPr>
              <a:t> </a:t>
            </a:r>
            <a:r>
              <a:rPr lang="en-US" sz="2000" dirty="0" err="1">
                <a:solidFill>
                  <a:schemeClr val="bg1"/>
                </a:solidFill>
              </a:rPr>
              <a:t>hướng</a:t>
            </a:r>
            <a:r>
              <a:rPr lang="en-US" sz="2000" dirty="0">
                <a:solidFill>
                  <a:schemeClr val="bg1"/>
                </a:solidFill>
              </a:rPr>
              <a:t> </a:t>
            </a:r>
            <a:r>
              <a:rPr lang="en-US" sz="2000" dirty="0" err="1">
                <a:solidFill>
                  <a:schemeClr val="bg1"/>
                </a:solidFill>
              </a:rPr>
              <a:t>dẫn</a:t>
            </a:r>
            <a:r>
              <a:rPr lang="en-US" sz="2000" dirty="0">
                <a:solidFill>
                  <a:schemeClr val="bg1"/>
                </a:solidFill>
              </a:rPr>
              <a:t>: TS. </a:t>
            </a:r>
            <a:r>
              <a:rPr lang="en-US" sz="2000" dirty="0" err="1">
                <a:solidFill>
                  <a:schemeClr val="bg1"/>
                </a:solidFill>
              </a:rPr>
              <a:t>Nguyễn</a:t>
            </a:r>
            <a:r>
              <a:rPr lang="en-US" sz="2000" dirty="0">
                <a:solidFill>
                  <a:schemeClr val="bg1"/>
                </a:solidFill>
              </a:rPr>
              <a:t> </a:t>
            </a:r>
            <a:r>
              <a:rPr lang="en-US" sz="2000" dirty="0" err="1">
                <a:solidFill>
                  <a:schemeClr val="bg1"/>
                </a:solidFill>
              </a:rPr>
              <a:t>Thành</a:t>
            </a:r>
            <a:r>
              <a:rPr lang="en-US" sz="2000" dirty="0">
                <a:solidFill>
                  <a:schemeClr val="bg1"/>
                </a:solidFill>
              </a:rPr>
              <a:t> </a:t>
            </a:r>
            <a:r>
              <a:rPr lang="en-US" sz="2000" dirty="0" err="1">
                <a:solidFill>
                  <a:schemeClr val="bg1"/>
                </a:solidFill>
              </a:rPr>
              <a:t>Sơn</a:t>
            </a:r>
            <a:endParaRPr lang="en-US" sz="2000" dirty="0">
              <a:solidFill>
                <a:schemeClr val="bg1"/>
              </a:solidFill>
            </a:endParaRPr>
          </a:p>
        </p:txBody>
      </p:sp>
      <p:sp>
        <p:nvSpPr>
          <p:cNvPr id="12" name="TextBox 11"/>
          <p:cNvSpPr txBox="1"/>
          <p:nvPr/>
        </p:nvSpPr>
        <p:spPr>
          <a:xfrm>
            <a:off x="2896333" y="4256455"/>
            <a:ext cx="5935099" cy="1477328"/>
          </a:xfrm>
          <a:prstGeom prst="rect">
            <a:avLst/>
          </a:prstGeom>
          <a:noFill/>
        </p:spPr>
        <p:txBody>
          <a:bodyPr wrap="square" rtlCol="0">
            <a:spAutoFit/>
          </a:bodyPr>
          <a:lstStyle/>
          <a:p>
            <a:r>
              <a:rPr lang="en-US" dirty="0" err="1">
                <a:solidFill>
                  <a:schemeClr val="bg1"/>
                </a:solidFill>
              </a:rPr>
              <a:t>Nhóm</a:t>
            </a:r>
            <a:r>
              <a:rPr lang="en-US" dirty="0">
                <a:solidFill>
                  <a:schemeClr val="bg1"/>
                </a:solidFill>
              </a:rPr>
              <a:t> 5:</a:t>
            </a:r>
          </a:p>
          <a:p>
            <a:r>
              <a:rPr lang="en-US" sz="1800">
                <a:solidFill>
                  <a:schemeClr val="bg1"/>
                </a:solidFill>
                <a:effectLst/>
                <a:ea typeface="Calibri" panose="020F0502020204030204" pitchFamily="34" charset="0"/>
              </a:rPr>
              <a:t>Dương Nguyễn Huy Vũ</a:t>
            </a:r>
            <a:r>
              <a:rPr lang="en-US" dirty="0">
                <a:solidFill>
                  <a:schemeClr val="bg1"/>
                </a:solidFill>
              </a:rPr>
              <a:t>		</a:t>
            </a:r>
            <a:r>
              <a:rPr lang="en-US">
                <a:solidFill>
                  <a:schemeClr val="bg1"/>
                </a:solidFill>
              </a:rPr>
              <a:t>	</a:t>
            </a:r>
            <a:r>
              <a:rPr lang="en-US" sz="1800">
                <a:solidFill>
                  <a:schemeClr val="bg1"/>
                </a:solidFill>
                <a:effectLst/>
                <a:ea typeface="Calibri" panose="020F0502020204030204" pitchFamily="34" charset="0"/>
              </a:rPr>
              <a:t>19110502</a:t>
            </a:r>
            <a:endParaRPr lang="en-US" dirty="0">
              <a:solidFill>
                <a:schemeClr val="bg1"/>
              </a:solidFill>
            </a:endParaRPr>
          </a:p>
          <a:p>
            <a:r>
              <a:rPr lang="en-US" sz="1800">
                <a:solidFill>
                  <a:schemeClr val="bg1"/>
                </a:solidFill>
                <a:effectLst/>
                <a:ea typeface="Calibri" panose="020F0502020204030204" pitchFamily="34" charset="0"/>
              </a:rPr>
              <a:t>Tôn Thiên Thạch	 </a:t>
            </a:r>
            <a:r>
              <a:rPr lang="en-US" dirty="0">
                <a:solidFill>
                  <a:schemeClr val="bg1"/>
                </a:solidFill>
              </a:rPr>
              <a:t>		</a:t>
            </a:r>
            <a:r>
              <a:rPr lang="en-US">
                <a:solidFill>
                  <a:schemeClr val="bg1"/>
                </a:solidFill>
              </a:rPr>
              <a:t>	</a:t>
            </a:r>
            <a:r>
              <a:rPr lang="en-US" sz="1800">
                <a:solidFill>
                  <a:schemeClr val="bg1"/>
                </a:solidFill>
                <a:effectLst/>
                <a:ea typeface="Calibri" panose="020F0502020204030204" pitchFamily="34" charset="0"/>
              </a:rPr>
              <a:t>19110455</a:t>
            </a:r>
            <a:endParaRPr lang="en-US" dirty="0">
              <a:solidFill>
                <a:schemeClr val="bg1"/>
              </a:solidFill>
            </a:endParaRPr>
          </a:p>
          <a:p>
            <a:r>
              <a:rPr lang="en-US">
                <a:solidFill>
                  <a:schemeClr val="bg1"/>
                </a:solidFill>
              </a:rPr>
              <a:t>Hoàng Văn Tiến</a:t>
            </a:r>
            <a:r>
              <a:rPr lang="en-US" dirty="0">
                <a:solidFill>
                  <a:schemeClr val="bg1"/>
                </a:solidFill>
              </a:rPr>
              <a:t>			</a:t>
            </a:r>
            <a:r>
              <a:rPr lang="en-US">
                <a:solidFill>
                  <a:schemeClr val="bg1"/>
                </a:solidFill>
              </a:rPr>
              <a:t>	</a:t>
            </a:r>
            <a:r>
              <a:rPr lang="vi-VN" sz="1800">
                <a:solidFill>
                  <a:schemeClr val="bg1"/>
                </a:solidFill>
                <a:effectLst/>
                <a:ea typeface="Calibri" panose="020F0502020204030204" pitchFamily="34" charset="0"/>
              </a:rPr>
              <a:t>1</a:t>
            </a:r>
            <a:r>
              <a:rPr lang="en-US" sz="1800">
                <a:solidFill>
                  <a:schemeClr val="bg1"/>
                </a:solidFill>
                <a:effectLst/>
                <a:ea typeface="Calibri" panose="020F0502020204030204" pitchFamily="34" charset="0"/>
              </a:rPr>
              <a:t>9110504</a:t>
            </a:r>
            <a:endParaRPr lang="en-US">
              <a:solidFill>
                <a:schemeClr val="bg1"/>
              </a:solidFill>
            </a:endParaRPr>
          </a:p>
          <a:p>
            <a:r>
              <a:rPr lang="en-US" sz="1800">
                <a:solidFill>
                  <a:schemeClr val="bg1"/>
                </a:solidFill>
                <a:effectLst/>
                <a:ea typeface="Calibri" panose="020F0502020204030204" pitchFamily="34" charset="0"/>
              </a:rPr>
              <a:t>Nguyễn Công Tiến</a:t>
            </a:r>
            <a:r>
              <a:rPr lang="en-US" sz="1800">
                <a:effectLst/>
                <a:latin typeface="Times New Roman" panose="02020603050405020304" pitchFamily="18" charset="0"/>
                <a:ea typeface="Calibri" panose="020F0502020204030204" pitchFamily="34" charset="0"/>
              </a:rPr>
              <a:t>				</a:t>
            </a:r>
            <a:r>
              <a:rPr lang="en-US" sz="1800">
                <a:solidFill>
                  <a:schemeClr val="bg1"/>
                </a:solidFill>
                <a:effectLst/>
                <a:ea typeface="Calibri" panose="020F0502020204030204" pitchFamily="34" charset="0"/>
              </a:rPr>
              <a:t>19110470 </a:t>
            </a:r>
            <a:endParaRPr lang="en-US" dirty="0">
              <a:solidFill>
                <a:schemeClr val="bg1"/>
              </a:solidFill>
            </a:endParaRPr>
          </a:p>
        </p:txBody>
      </p:sp>
    </p:spTree>
    <p:extLst>
      <p:ext uri="{BB962C8B-B14F-4D97-AF65-F5344CB8AC3E}">
        <p14:creationId xmlns:p14="http://schemas.microsoft.com/office/powerpoint/2010/main" val="695851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6032" y="1679944"/>
            <a:ext cx="2834640" cy="957993"/>
          </a:xfrm>
        </p:spPr>
        <p:txBody>
          <a:bodyPr>
            <a:normAutofit fontScale="90000"/>
          </a:bodyPr>
          <a:lstStyle/>
          <a:p>
            <a:r>
              <a:rPr lang="en-US"/>
              <a:t>2.4 FORM </a:t>
            </a:r>
            <a:r>
              <a:rPr lang="en-US" dirty="0"/>
              <a:t>MENU</a:t>
            </a:r>
          </a:p>
        </p:txBody>
      </p:sp>
      <p:sp>
        <p:nvSpPr>
          <p:cNvPr id="6" name="Text Placeholder 5"/>
          <p:cNvSpPr>
            <a:spLocks noGrp="1"/>
          </p:cNvSpPr>
          <p:nvPr>
            <p:ph type="body" sz="half" idx="2"/>
          </p:nvPr>
        </p:nvSpPr>
        <p:spPr/>
        <p:txBody>
          <a:bodyPr>
            <a:normAutofit/>
          </a:bodyPr>
          <a:lstStyle/>
          <a:p>
            <a:r>
              <a:rPr lang="en-US" sz="2000" dirty="0"/>
              <a:t>- </a:t>
            </a:r>
            <a:r>
              <a:rPr lang="en-US" sz="2000" dirty="0" err="1"/>
              <a:t>Hiển</a:t>
            </a:r>
            <a:r>
              <a:rPr lang="en-US" sz="2000" dirty="0"/>
              <a:t> </a:t>
            </a:r>
            <a:r>
              <a:rPr lang="en-US" sz="2000" dirty="0" err="1"/>
              <a:t>thị</a:t>
            </a:r>
            <a:r>
              <a:rPr lang="en-US" sz="2000" dirty="0"/>
              <a:t> 1 </a:t>
            </a:r>
            <a:r>
              <a:rPr lang="en-US" sz="2000" dirty="0" err="1"/>
              <a:t>số</a:t>
            </a:r>
            <a:r>
              <a:rPr lang="en-US" sz="2000" dirty="0"/>
              <a:t> </a:t>
            </a:r>
            <a:r>
              <a:rPr lang="en-US" sz="2000" dirty="0" err="1"/>
              <a:t>thông</a:t>
            </a:r>
            <a:r>
              <a:rPr lang="en-US" sz="2000" dirty="0"/>
              <a:t> </a:t>
            </a:r>
            <a:r>
              <a:rPr lang="en-US" sz="2000"/>
              <a:t>tin sản phẩm</a:t>
            </a:r>
            <a:endParaRPr lang="en-US" sz="2000" dirty="0"/>
          </a:p>
          <a:p>
            <a:r>
              <a:rPr lang="en-US" sz="2000"/>
              <a:t>- </a:t>
            </a:r>
            <a:r>
              <a:rPr lang="en-US" sz="2000" dirty="0" err="1"/>
              <a:t>Chức</a:t>
            </a:r>
            <a:r>
              <a:rPr lang="en-US" sz="2000" dirty="0"/>
              <a:t> </a:t>
            </a:r>
            <a:r>
              <a:rPr lang="en-US" sz="2000" err="1"/>
              <a:t>năng</a:t>
            </a:r>
            <a:r>
              <a:rPr lang="en-US" sz="2000"/>
              <a:t> thêm sản phẩm hay là xoá và sửa sản phẩm</a:t>
            </a:r>
            <a:endParaRPr lang="en-US" sz="2000" dirty="0"/>
          </a:p>
        </p:txBody>
      </p:sp>
      <p:sp>
        <p:nvSpPr>
          <p:cNvPr id="3" name="Content Placeholder 2">
            <a:extLst>
              <a:ext uri="{FF2B5EF4-FFF2-40B4-BE49-F238E27FC236}">
                <a16:creationId xmlns:a16="http://schemas.microsoft.com/office/drawing/2014/main" id="{3FA3671D-972A-4180-9BB8-50D1A86A135A}"/>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F6C0D779-5B68-4BEC-BD80-7A93C39D554C}"/>
              </a:ext>
            </a:extLst>
          </p:cNvPr>
          <p:cNvPicPr>
            <a:picLocks noChangeAspect="1"/>
          </p:cNvPicPr>
          <p:nvPr/>
        </p:nvPicPr>
        <p:blipFill>
          <a:blip r:embed="rId2"/>
          <a:stretch>
            <a:fillRect/>
          </a:stretch>
        </p:blipFill>
        <p:spPr>
          <a:xfrm>
            <a:off x="3616656" y="868680"/>
            <a:ext cx="8319312" cy="5245517"/>
          </a:xfrm>
          <a:prstGeom prst="rect">
            <a:avLst/>
          </a:prstGeom>
        </p:spPr>
      </p:pic>
    </p:spTree>
    <p:extLst>
      <p:ext uri="{BB962C8B-B14F-4D97-AF65-F5344CB8AC3E}">
        <p14:creationId xmlns:p14="http://schemas.microsoft.com/office/powerpoint/2010/main" val="3994471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1371599"/>
            <a:ext cx="2834640" cy="1638477"/>
          </a:xfrm>
        </p:spPr>
        <p:txBody>
          <a:bodyPr/>
          <a:lstStyle/>
          <a:p>
            <a:r>
              <a:rPr lang="en-US"/>
              <a:t>2.5</a:t>
            </a:r>
            <a:br>
              <a:rPr lang="en-US"/>
            </a:br>
            <a:r>
              <a:rPr lang="en-US"/>
              <a:t>FORM QUẢN LÝ NHÂN VIÊN</a:t>
            </a:r>
            <a:endParaRPr lang="en-US" dirty="0"/>
          </a:p>
        </p:txBody>
      </p:sp>
      <p:sp>
        <p:nvSpPr>
          <p:cNvPr id="4" name="Text Placeholder 3"/>
          <p:cNvSpPr>
            <a:spLocks noGrp="1"/>
          </p:cNvSpPr>
          <p:nvPr>
            <p:ph type="body" sz="half" idx="2"/>
          </p:nvPr>
        </p:nvSpPr>
        <p:spPr/>
        <p:txBody>
          <a:bodyPr>
            <a:normAutofit/>
          </a:bodyPr>
          <a:lstStyle/>
          <a:p>
            <a:r>
              <a:rPr lang="en-US" sz="2000"/>
              <a:t>Hiển thị thông tin của nhân viên</a:t>
            </a:r>
          </a:p>
          <a:p>
            <a:r>
              <a:rPr lang="en-US" sz="2000"/>
              <a:t>Cho </a:t>
            </a:r>
            <a:r>
              <a:rPr lang="en-US" sz="2000" err="1"/>
              <a:t>phép</a:t>
            </a:r>
            <a:r>
              <a:rPr lang="en-US" sz="2000"/>
              <a:t> admin thêm hoặc sửa xoá thông tin nhân viên của cửa hàng</a:t>
            </a:r>
            <a:endParaRPr lang="en-US" sz="2000" dirty="0"/>
          </a:p>
        </p:txBody>
      </p:sp>
      <p:sp>
        <p:nvSpPr>
          <p:cNvPr id="6" name="Content Placeholder 5">
            <a:extLst>
              <a:ext uri="{FF2B5EF4-FFF2-40B4-BE49-F238E27FC236}">
                <a16:creationId xmlns:a16="http://schemas.microsoft.com/office/drawing/2014/main" id="{9DDB455E-0880-460E-B1AE-49BC2114E5DE}"/>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8896D039-0C62-418F-886C-33959A80378D}"/>
              </a:ext>
            </a:extLst>
          </p:cNvPr>
          <p:cNvPicPr>
            <a:picLocks noChangeAspect="1"/>
          </p:cNvPicPr>
          <p:nvPr/>
        </p:nvPicPr>
        <p:blipFill>
          <a:blip r:embed="rId2"/>
          <a:stretch>
            <a:fillRect/>
          </a:stretch>
        </p:blipFill>
        <p:spPr>
          <a:xfrm>
            <a:off x="3562065" y="780680"/>
            <a:ext cx="8175009" cy="5296639"/>
          </a:xfrm>
          <a:prstGeom prst="rect">
            <a:avLst/>
          </a:prstGeom>
        </p:spPr>
      </p:pic>
    </p:spTree>
    <p:extLst>
      <p:ext uri="{BB962C8B-B14F-4D97-AF65-F5344CB8AC3E}">
        <p14:creationId xmlns:p14="http://schemas.microsoft.com/office/powerpoint/2010/main" val="1849850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2.6</a:t>
            </a:r>
            <a:br>
              <a:rPr lang="en-US"/>
            </a:br>
            <a:r>
              <a:rPr lang="en-US"/>
              <a:t>FORM QUẢN LÝ KHÁCH HÀNG</a:t>
            </a:r>
            <a:endParaRPr lang="en-US" dirty="0"/>
          </a:p>
        </p:txBody>
      </p:sp>
      <p:sp>
        <p:nvSpPr>
          <p:cNvPr id="4" name="Text Placeholder 3"/>
          <p:cNvSpPr>
            <a:spLocks noGrp="1"/>
          </p:cNvSpPr>
          <p:nvPr>
            <p:ph type="body" sz="half" idx="2"/>
          </p:nvPr>
        </p:nvSpPr>
        <p:spPr/>
        <p:txBody>
          <a:bodyPr>
            <a:normAutofit/>
          </a:bodyPr>
          <a:lstStyle/>
          <a:p>
            <a:r>
              <a:rPr lang="en-US" sz="2000" dirty="0" err="1"/>
              <a:t>Hỗ</a:t>
            </a:r>
            <a:r>
              <a:rPr lang="en-US" sz="2000" dirty="0"/>
              <a:t> </a:t>
            </a:r>
            <a:r>
              <a:rPr lang="en-US" sz="2000" err="1"/>
              <a:t>trợ</a:t>
            </a:r>
            <a:r>
              <a:rPr lang="en-US" sz="2000"/>
              <a:t> admin lấy thông tin khách hàng và in ra hoá đơn của khách hàng đã mua sản phẩm</a:t>
            </a:r>
            <a:endParaRPr lang="en-US" sz="2000" dirty="0"/>
          </a:p>
        </p:txBody>
      </p:sp>
      <p:sp>
        <p:nvSpPr>
          <p:cNvPr id="8" name="Content Placeholder 7">
            <a:extLst>
              <a:ext uri="{FF2B5EF4-FFF2-40B4-BE49-F238E27FC236}">
                <a16:creationId xmlns:a16="http://schemas.microsoft.com/office/drawing/2014/main" id="{04DDB8EA-F525-4822-9F85-9D709BE778A0}"/>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094B1911-2510-4064-8CE2-9D6E03D2919F}"/>
              </a:ext>
            </a:extLst>
          </p:cNvPr>
          <p:cNvPicPr>
            <a:picLocks noChangeAspect="1"/>
          </p:cNvPicPr>
          <p:nvPr/>
        </p:nvPicPr>
        <p:blipFill>
          <a:blip r:embed="rId2"/>
          <a:stretch>
            <a:fillRect/>
          </a:stretch>
        </p:blipFill>
        <p:spPr>
          <a:xfrm>
            <a:off x="3630303" y="785443"/>
            <a:ext cx="8156267" cy="5287113"/>
          </a:xfrm>
          <a:prstGeom prst="rect">
            <a:avLst/>
          </a:prstGeom>
        </p:spPr>
      </p:pic>
    </p:spTree>
    <p:extLst>
      <p:ext uri="{BB962C8B-B14F-4D97-AF65-F5344CB8AC3E}">
        <p14:creationId xmlns:p14="http://schemas.microsoft.com/office/powerpoint/2010/main" val="3665177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2.7</a:t>
            </a:r>
            <a:br>
              <a:rPr lang="en-US" dirty="0"/>
            </a:br>
            <a:r>
              <a:rPr lang="en-US"/>
              <a:t>FORM TẠO HOÁ ĐƠN</a:t>
            </a:r>
            <a:br>
              <a:rPr lang="en-US"/>
            </a:br>
            <a:endParaRPr lang="en-US" dirty="0"/>
          </a:p>
        </p:txBody>
      </p:sp>
      <p:sp>
        <p:nvSpPr>
          <p:cNvPr id="4" name="Text Placeholder 3"/>
          <p:cNvSpPr>
            <a:spLocks noGrp="1"/>
          </p:cNvSpPr>
          <p:nvPr>
            <p:ph type="body" sz="half" idx="2"/>
          </p:nvPr>
        </p:nvSpPr>
        <p:spPr/>
        <p:txBody>
          <a:bodyPr>
            <a:normAutofit/>
          </a:bodyPr>
          <a:lstStyle/>
          <a:p>
            <a:r>
              <a:rPr lang="en-US" sz="2000"/>
              <a:t>-  Nhân viên tạo mã hoá đơn và chọn số lương sản phẩm khách mua sau đó nhấn thanh toán để tạo hoá đơn </a:t>
            </a:r>
          </a:p>
          <a:p>
            <a:endParaRPr lang="en-US" sz="2000" dirty="0"/>
          </a:p>
        </p:txBody>
      </p:sp>
      <p:sp>
        <p:nvSpPr>
          <p:cNvPr id="6" name="Content Placeholder 5">
            <a:extLst>
              <a:ext uri="{FF2B5EF4-FFF2-40B4-BE49-F238E27FC236}">
                <a16:creationId xmlns:a16="http://schemas.microsoft.com/office/drawing/2014/main" id="{860F60ED-4684-4B7C-A854-69178E8E6BE8}"/>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7BB10817-9103-401E-B91B-ED8FC467F71B}"/>
              </a:ext>
            </a:extLst>
          </p:cNvPr>
          <p:cNvPicPr>
            <a:picLocks noChangeAspect="1"/>
          </p:cNvPicPr>
          <p:nvPr/>
        </p:nvPicPr>
        <p:blipFill>
          <a:blip r:embed="rId2"/>
          <a:stretch>
            <a:fillRect/>
          </a:stretch>
        </p:blipFill>
        <p:spPr>
          <a:xfrm>
            <a:off x="3684895" y="728285"/>
            <a:ext cx="8120417" cy="5401429"/>
          </a:xfrm>
          <a:prstGeom prst="rect">
            <a:avLst/>
          </a:prstGeom>
        </p:spPr>
      </p:pic>
    </p:spTree>
    <p:extLst>
      <p:ext uri="{BB962C8B-B14F-4D97-AF65-F5344CB8AC3E}">
        <p14:creationId xmlns:p14="http://schemas.microsoft.com/office/powerpoint/2010/main" val="4280364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453" y="1116736"/>
            <a:ext cx="2834640" cy="2377440"/>
          </a:xfrm>
        </p:spPr>
        <p:txBody>
          <a:bodyPr/>
          <a:lstStyle/>
          <a:p>
            <a:r>
              <a:rPr lang="en-US"/>
              <a:t>2.8</a:t>
            </a:r>
            <a:br>
              <a:rPr lang="en-US" dirty="0"/>
            </a:br>
            <a:r>
              <a:rPr lang="en-US"/>
              <a:t>FORM THỐNG KÊ</a:t>
            </a:r>
            <a:br>
              <a:rPr lang="en-US" dirty="0"/>
            </a:br>
            <a:r>
              <a:rPr lang="en-US" dirty="0"/>
              <a:t>(</a:t>
            </a:r>
            <a:r>
              <a:rPr lang="en-US" dirty="0" err="1"/>
              <a:t>dành</a:t>
            </a:r>
            <a:r>
              <a:rPr lang="en-US" dirty="0"/>
              <a:t> </a:t>
            </a:r>
            <a:r>
              <a:rPr lang="en-US" dirty="0" err="1"/>
              <a:t>cho</a:t>
            </a:r>
            <a:r>
              <a:rPr lang="en-US" dirty="0"/>
              <a:t> </a:t>
            </a:r>
            <a:r>
              <a:rPr lang="en-US" dirty="0" err="1"/>
              <a:t>quản</a:t>
            </a:r>
            <a:r>
              <a:rPr lang="en-US" dirty="0"/>
              <a:t> </a:t>
            </a:r>
            <a:r>
              <a:rPr lang="en-US" dirty="0" err="1"/>
              <a:t>lý</a:t>
            </a:r>
            <a:r>
              <a:rPr lang="en-US" dirty="0"/>
              <a:t>)</a:t>
            </a:r>
          </a:p>
        </p:txBody>
      </p:sp>
      <p:sp>
        <p:nvSpPr>
          <p:cNvPr id="4" name="Text Placeholder 3"/>
          <p:cNvSpPr>
            <a:spLocks noGrp="1"/>
          </p:cNvSpPr>
          <p:nvPr>
            <p:ph type="body" sz="half" idx="2"/>
          </p:nvPr>
        </p:nvSpPr>
        <p:spPr/>
        <p:txBody>
          <a:bodyPr>
            <a:normAutofit fontScale="85000" lnSpcReduction="10000"/>
          </a:bodyPr>
          <a:lstStyle/>
          <a:p>
            <a:pPr marL="342900" indent="-342900">
              <a:buFontTx/>
              <a:buChar char="-"/>
            </a:pPr>
            <a:r>
              <a:rPr lang="en-US" sz="2000"/>
              <a:t>Tab thống kê giúp quản lý thông kê các hoá đơn của ngày bán được và có nhung cầu có thể in hoá đơn thành file word </a:t>
            </a:r>
          </a:p>
          <a:p>
            <a:pPr marL="342900" indent="-342900">
              <a:buFontTx/>
              <a:buChar char="-"/>
            </a:pPr>
            <a:r>
              <a:rPr lang="en-US" sz="2000"/>
              <a:t>- </a:t>
            </a:r>
            <a:r>
              <a:rPr lang="en-US" sz="2000" dirty="0" err="1"/>
              <a:t>Có</a:t>
            </a:r>
            <a:r>
              <a:rPr lang="en-US" sz="2000" dirty="0"/>
              <a:t> </a:t>
            </a:r>
            <a:r>
              <a:rPr lang="en-US" sz="2000" dirty="0" err="1"/>
              <a:t>các</a:t>
            </a:r>
            <a:r>
              <a:rPr lang="en-US" sz="2000" dirty="0"/>
              <a:t> </a:t>
            </a:r>
            <a:r>
              <a:rPr lang="en-US" sz="2000" dirty="0" err="1"/>
              <a:t>chức</a:t>
            </a:r>
            <a:r>
              <a:rPr lang="en-US" sz="2000" dirty="0"/>
              <a:t> </a:t>
            </a:r>
            <a:r>
              <a:rPr lang="en-US" sz="2000" err="1"/>
              <a:t>năng</a:t>
            </a:r>
            <a:r>
              <a:rPr lang="en-US" sz="2000"/>
              <a:t> tìm kiếm ,in hoá đơn ,xoá hoá đơn</a:t>
            </a:r>
            <a:endParaRPr lang="en-US" sz="2000" dirty="0"/>
          </a:p>
          <a:p>
            <a:endParaRPr lang="en-US" sz="2000" dirty="0"/>
          </a:p>
        </p:txBody>
      </p:sp>
      <p:sp>
        <p:nvSpPr>
          <p:cNvPr id="5" name="Content Placeholder 4">
            <a:extLst>
              <a:ext uri="{FF2B5EF4-FFF2-40B4-BE49-F238E27FC236}">
                <a16:creationId xmlns:a16="http://schemas.microsoft.com/office/drawing/2014/main" id="{3002A267-2606-4986-8DF3-ED47AE168BD2}"/>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1BAE4C63-D065-4105-8329-FCC588B825A9}"/>
              </a:ext>
            </a:extLst>
          </p:cNvPr>
          <p:cNvPicPr>
            <a:picLocks noChangeAspect="1"/>
          </p:cNvPicPr>
          <p:nvPr/>
        </p:nvPicPr>
        <p:blipFill>
          <a:blip r:embed="rId2"/>
          <a:stretch>
            <a:fillRect/>
          </a:stretch>
        </p:blipFill>
        <p:spPr>
          <a:xfrm>
            <a:off x="3445514" y="750627"/>
            <a:ext cx="7932835" cy="5363570"/>
          </a:xfrm>
          <a:prstGeom prst="rect">
            <a:avLst/>
          </a:prstGeom>
        </p:spPr>
      </p:pic>
    </p:spTree>
    <p:extLst>
      <p:ext uri="{BB962C8B-B14F-4D97-AF65-F5344CB8AC3E}">
        <p14:creationId xmlns:p14="http://schemas.microsoft.com/office/powerpoint/2010/main" val="645310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2.9</a:t>
            </a:r>
            <a:br>
              <a:rPr lang="en-US"/>
            </a:br>
            <a:r>
              <a:rPr lang="en-US"/>
              <a:t>FORM QUẢN LÝ TÀI KHOẢN</a:t>
            </a:r>
            <a:br>
              <a:rPr lang="en-US" dirty="0"/>
            </a:br>
            <a:r>
              <a:rPr lang="en-US" dirty="0"/>
              <a:t>(</a:t>
            </a:r>
            <a:r>
              <a:rPr lang="en-US" dirty="0" err="1"/>
              <a:t>dành</a:t>
            </a:r>
            <a:r>
              <a:rPr lang="en-US" dirty="0"/>
              <a:t> </a:t>
            </a:r>
            <a:r>
              <a:rPr lang="en-US" dirty="0" err="1"/>
              <a:t>cho</a:t>
            </a:r>
            <a:r>
              <a:rPr lang="en-US" dirty="0"/>
              <a:t> </a:t>
            </a:r>
            <a:r>
              <a:rPr lang="en-US" dirty="0" err="1"/>
              <a:t>quản</a:t>
            </a:r>
            <a:r>
              <a:rPr lang="en-US" dirty="0"/>
              <a:t> </a:t>
            </a:r>
            <a:r>
              <a:rPr lang="en-US" dirty="0" err="1"/>
              <a:t>lý</a:t>
            </a:r>
            <a:r>
              <a:rPr lang="en-US" dirty="0"/>
              <a:t>)</a:t>
            </a:r>
          </a:p>
        </p:txBody>
      </p:sp>
      <p:sp>
        <p:nvSpPr>
          <p:cNvPr id="4" name="Text Placeholder 3"/>
          <p:cNvSpPr>
            <a:spLocks noGrp="1"/>
          </p:cNvSpPr>
          <p:nvPr>
            <p:ph type="body" sz="half" idx="2"/>
          </p:nvPr>
        </p:nvSpPr>
        <p:spPr/>
        <p:txBody>
          <a:bodyPr>
            <a:normAutofit fontScale="92500" lnSpcReduction="20000"/>
          </a:bodyPr>
          <a:lstStyle/>
          <a:p>
            <a:r>
              <a:rPr lang="en-US" dirty="0"/>
              <a:t>- </a:t>
            </a:r>
            <a:r>
              <a:rPr lang="en-US" sz="2000" dirty="0"/>
              <a:t>Tab </a:t>
            </a:r>
            <a:r>
              <a:rPr lang="en-US" sz="2000" dirty="0" err="1"/>
              <a:t>quản</a:t>
            </a:r>
            <a:r>
              <a:rPr lang="en-US" sz="2000" dirty="0"/>
              <a:t> </a:t>
            </a:r>
            <a:r>
              <a:rPr lang="en-US" sz="2000" err="1"/>
              <a:t>lý</a:t>
            </a:r>
            <a:r>
              <a:rPr lang="en-US" sz="2000"/>
              <a:t> tài khoản dung để them tài khoản cho nhân viên và phân loại quên để đăng nhập với cách thức tương úng là admin hay nhân viên</a:t>
            </a:r>
            <a:endParaRPr lang="en-US" sz="2000" dirty="0"/>
          </a:p>
          <a:p>
            <a:r>
              <a:rPr lang="en-US" sz="2000" dirty="0"/>
              <a:t>- </a:t>
            </a:r>
            <a:r>
              <a:rPr lang="en-US" sz="2000" dirty="0" err="1"/>
              <a:t>Có</a:t>
            </a:r>
            <a:r>
              <a:rPr lang="en-US" sz="2000" dirty="0"/>
              <a:t> </a:t>
            </a:r>
            <a:r>
              <a:rPr lang="en-US" sz="2000" dirty="0" err="1"/>
              <a:t>các</a:t>
            </a:r>
            <a:r>
              <a:rPr lang="en-US" sz="2000" dirty="0"/>
              <a:t> </a:t>
            </a:r>
            <a:r>
              <a:rPr lang="en-US" sz="2000" dirty="0" err="1"/>
              <a:t>chức</a:t>
            </a:r>
            <a:r>
              <a:rPr lang="en-US" sz="2000" dirty="0"/>
              <a:t> </a:t>
            </a:r>
            <a:r>
              <a:rPr lang="en-US" sz="2000" dirty="0" err="1"/>
              <a:t>năng</a:t>
            </a:r>
            <a:r>
              <a:rPr lang="en-US" sz="2000" dirty="0"/>
              <a:t> </a:t>
            </a:r>
            <a:r>
              <a:rPr lang="en-US" sz="2000" dirty="0" err="1"/>
              <a:t>thêm</a:t>
            </a:r>
            <a:r>
              <a:rPr lang="en-US" sz="2000"/>
              <a:t>, xoá ,sửa </a:t>
            </a:r>
            <a:endParaRPr lang="en-US" dirty="0"/>
          </a:p>
        </p:txBody>
      </p:sp>
      <p:sp>
        <p:nvSpPr>
          <p:cNvPr id="6" name="Content Placeholder 5">
            <a:extLst>
              <a:ext uri="{FF2B5EF4-FFF2-40B4-BE49-F238E27FC236}">
                <a16:creationId xmlns:a16="http://schemas.microsoft.com/office/drawing/2014/main" id="{5CD918DD-B44A-491B-ADD4-2B4F08E65B82}"/>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AC5BDB93-9DEA-478E-BB83-B1A592756255}"/>
              </a:ext>
            </a:extLst>
          </p:cNvPr>
          <p:cNvPicPr>
            <a:picLocks noChangeAspect="1"/>
          </p:cNvPicPr>
          <p:nvPr/>
        </p:nvPicPr>
        <p:blipFill>
          <a:blip r:embed="rId2"/>
          <a:stretch>
            <a:fillRect/>
          </a:stretch>
        </p:blipFill>
        <p:spPr>
          <a:xfrm>
            <a:off x="3867912" y="868680"/>
            <a:ext cx="7765531" cy="5120640"/>
          </a:xfrm>
          <a:prstGeom prst="rect">
            <a:avLst/>
          </a:prstGeom>
        </p:spPr>
      </p:pic>
    </p:spTree>
    <p:extLst>
      <p:ext uri="{BB962C8B-B14F-4D97-AF65-F5344CB8AC3E}">
        <p14:creationId xmlns:p14="http://schemas.microsoft.com/office/powerpoint/2010/main" val="2864990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6141" y="2973859"/>
            <a:ext cx="3657600" cy="861774"/>
          </a:xfrm>
          <a:prstGeom prst="rect">
            <a:avLst/>
          </a:prstGeom>
          <a:noFill/>
        </p:spPr>
        <p:txBody>
          <a:bodyPr wrap="square" rtlCol="0">
            <a:spAutoFit/>
          </a:bodyPr>
          <a:lstStyle/>
          <a:p>
            <a:r>
              <a:rPr lang="en-US" sz="5000" dirty="0"/>
              <a:t>3. KẾT LUẬN</a:t>
            </a:r>
          </a:p>
        </p:txBody>
      </p:sp>
    </p:spTree>
    <p:extLst>
      <p:ext uri="{BB962C8B-B14F-4D97-AF65-F5344CB8AC3E}">
        <p14:creationId xmlns:p14="http://schemas.microsoft.com/office/powerpoint/2010/main" val="2095593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a:t>
            </a:r>
            <a:br>
              <a:rPr lang="en-US" dirty="0"/>
            </a:br>
            <a:r>
              <a:rPr lang="en-US" dirty="0"/>
              <a:t>ĐÓNG GÓP ĐỀ TÀI</a:t>
            </a:r>
          </a:p>
        </p:txBody>
      </p:sp>
      <p:sp>
        <p:nvSpPr>
          <p:cNvPr id="3" name="Content Placeholder 2"/>
          <p:cNvSpPr>
            <a:spLocks noGrp="1"/>
          </p:cNvSpPr>
          <p:nvPr>
            <p:ph idx="1"/>
          </p:nvPr>
        </p:nvSpPr>
        <p:spPr/>
        <p:txBody>
          <a:bodyPr/>
          <a:lstStyle/>
          <a:p>
            <a:pPr lvl="0"/>
            <a:r>
              <a:rPr lang="en-US" dirty="0" err="1"/>
              <a:t>Nắm</a:t>
            </a:r>
            <a:r>
              <a:rPr lang="en-US" dirty="0"/>
              <a:t> </a:t>
            </a:r>
            <a:r>
              <a:rPr lang="en-US" dirty="0" err="1"/>
              <a:t>được</a:t>
            </a:r>
            <a:r>
              <a:rPr lang="en-US" dirty="0"/>
              <a:t> </a:t>
            </a:r>
            <a:r>
              <a:rPr lang="en-US" dirty="0" err="1"/>
              <a:t>yêu</a:t>
            </a:r>
            <a:r>
              <a:rPr lang="en-US" dirty="0"/>
              <a:t> </a:t>
            </a:r>
            <a:r>
              <a:rPr lang="en-US" dirty="0" err="1"/>
              <a:t>cầu</a:t>
            </a:r>
            <a:r>
              <a:rPr lang="en-US" dirty="0"/>
              <a:t>, </a:t>
            </a: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CSDL </a:t>
            </a:r>
            <a:r>
              <a:rPr lang="en-US" dirty="0" err="1"/>
              <a:t>phù</a:t>
            </a:r>
            <a:r>
              <a:rPr lang="en-US" dirty="0"/>
              <a:t> </a:t>
            </a:r>
            <a:r>
              <a:rPr lang="en-US" dirty="0" err="1"/>
              <a:t>hợp</a:t>
            </a:r>
            <a:r>
              <a:rPr lang="en-US" dirty="0"/>
              <a:t>.</a:t>
            </a:r>
          </a:p>
          <a:p>
            <a:pPr lvl="0"/>
            <a:r>
              <a:rPr lang="en-US" dirty="0" err="1"/>
              <a:t>Phân</a:t>
            </a:r>
            <a:r>
              <a:rPr lang="en-US" dirty="0"/>
              <a:t> </a:t>
            </a:r>
            <a:r>
              <a:rPr lang="en-US" dirty="0" err="1"/>
              <a:t>quyền</a:t>
            </a:r>
            <a:r>
              <a:rPr lang="en-US" dirty="0"/>
              <a:t> </a:t>
            </a:r>
            <a:r>
              <a:rPr lang="en-US" dirty="0" err="1"/>
              <a:t>cho</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sử</a:t>
            </a:r>
            <a:r>
              <a:rPr lang="en-US" dirty="0"/>
              <a:t> </a:t>
            </a:r>
            <a:r>
              <a:rPr lang="en-US" dirty="0" err="1"/>
              <a:t>dụng</a:t>
            </a:r>
            <a:r>
              <a:rPr lang="en-US" dirty="0"/>
              <a:t> CSDL.</a:t>
            </a:r>
          </a:p>
          <a:p>
            <a:pPr lvl="0"/>
            <a:r>
              <a:rPr lang="en-US" dirty="0" err="1"/>
              <a:t>Nắm</a:t>
            </a:r>
            <a:r>
              <a:rPr lang="en-US" dirty="0"/>
              <a:t> </a:t>
            </a:r>
            <a:r>
              <a:rPr lang="en-US" dirty="0" err="1"/>
              <a:t>rõ</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và</a:t>
            </a:r>
            <a:r>
              <a:rPr lang="en-US" dirty="0"/>
              <a:t> </a:t>
            </a:r>
            <a:r>
              <a:rPr lang="en-US" dirty="0" err="1"/>
              <a:t>kiến</a:t>
            </a:r>
            <a:r>
              <a:rPr lang="en-US" dirty="0"/>
              <a:t> </a:t>
            </a:r>
            <a:r>
              <a:rPr lang="en-US" dirty="0" err="1"/>
              <a:t>thức</a:t>
            </a:r>
            <a:r>
              <a:rPr lang="en-US" dirty="0"/>
              <a:t> </a:t>
            </a:r>
            <a:r>
              <a:rPr lang="en-US" dirty="0" err="1"/>
              <a:t>trong</a:t>
            </a:r>
            <a:r>
              <a:rPr lang="en-US" dirty="0"/>
              <a:t> SQL Server.</a:t>
            </a:r>
          </a:p>
        </p:txBody>
      </p:sp>
    </p:spTree>
    <p:extLst>
      <p:ext uri="{BB962C8B-B14F-4D97-AF65-F5344CB8AC3E}">
        <p14:creationId xmlns:p14="http://schemas.microsoft.com/office/powerpoint/2010/main" val="42821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a:t>
            </a:r>
            <a:br>
              <a:rPr lang="en-US" dirty="0"/>
            </a:br>
            <a:r>
              <a:rPr lang="en-US" dirty="0"/>
              <a:t>HẠN CHẾ</a:t>
            </a:r>
          </a:p>
        </p:txBody>
      </p:sp>
      <p:sp>
        <p:nvSpPr>
          <p:cNvPr id="3" name="Content Placeholder 2"/>
          <p:cNvSpPr>
            <a:spLocks noGrp="1"/>
          </p:cNvSpPr>
          <p:nvPr>
            <p:ph idx="1"/>
          </p:nvPr>
        </p:nvSpPr>
        <p:spPr/>
        <p:txBody>
          <a:bodyPr/>
          <a:lstStyle/>
          <a:p>
            <a:pPr lvl="0"/>
            <a:r>
              <a:rPr lang="en-US" dirty="0" err="1"/>
              <a:t>Chưa</a:t>
            </a:r>
            <a:r>
              <a:rPr lang="en-US" dirty="0"/>
              <a:t> </a:t>
            </a:r>
            <a:r>
              <a:rPr lang="en-US" dirty="0" err="1"/>
              <a:t>thử</a:t>
            </a:r>
            <a:r>
              <a:rPr lang="en-US" dirty="0"/>
              <a:t> </a:t>
            </a:r>
            <a:r>
              <a:rPr lang="en-US" dirty="0" err="1"/>
              <a:t>nghiệm</a:t>
            </a:r>
            <a:r>
              <a:rPr lang="en-US" dirty="0"/>
              <a:t> </a:t>
            </a:r>
            <a:r>
              <a:rPr lang="en-US" dirty="0" err="1"/>
              <a:t>trên</a:t>
            </a:r>
            <a:r>
              <a:rPr lang="en-US" dirty="0"/>
              <a:t> website </a:t>
            </a:r>
            <a:r>
              <a:rPr lang="en-US" dirty="0" err="1"/>
              <a:t>và</a:t>
            </a:r>
            <a:r>
              <a:rPr lang="en-US" dirty="0"/>
              <a:t> Internet.</a:t>
            </a:r>
          </a:p>
          <a:p>
            <a:pPr lvl="0"/>
            <a:r>
              <a:rPr lang="en-US" dirty="0" err="1"/>
              <a:t>Xử</a:t>
            </a:r>
            <a:r>
              <a:rPr lang="en-US" dirty="0"/>
              <a:t> </a:t>
            </a:r>
            <a:r>
              <a:rPr lang="en-US" dirty="0" err="1"/>
              <a:t>lý</a:t>
            </a:r>
            <a:r>
              <a:rPr lang="en-US" dirty="0"/>
              <a:t> </a:t>
            </a:r>
            <a:r>
              <a:rPr lang="en-US" dirty="0" err="1"/>
              <a:t>chấp</a:t>
            </a:r>
            <a:r>
              <a:rPr lang="en-US" dirty="0"/>
              <a:t> </a:t>
            </a:r>
            <a:r>
              <a:rPr lang="en-US" dirty="0" err="1"/>
              <a:t>vá</a:t>
            </a:r>
            <a:r>
              <a:rPr lang="en-US" dirty="0"/>
              <a:t> </a:t>
            </a:r>
            <a:r>
              <a:rPr lang="en-US" dirty="0" err="1"/>
              <a:t>còn</a:t>
            </a:r>
            <a:r>
              <a:rPr lang="en-US" dirty="0"/>
              <a:t> </a:t>
            </a:r>
            <a:r>
              <a:rPr lang="en-US" dirty="0" err="1"/>
              <a:t>nhiều</a:t>
            </a:r>
            <a:r>
              <a:rPr lang="en-US" dirty="0"/>
              <a:t> </a:t>
            </a:r>
            <a:r>
              <a:rPr lang="en-US" dirty="0" err="1"/>
              <a:t>hạn</a:t>
            </a:r>
            <a:r>
              <a:rPr lang="en-US" dirty="0"/>
              <a:t> </a:t>
            </a:r>
            <a:r>
              <a:rPr lang="en-US" dirty="0" err="1"/>
              <a:t>chế</a:t>
            </a:r>
            <a:r>
              <a:rPr lang="en-US" dirty="0"/>
              <a:t> </a:t>
            </a:r>
            <a:r>
              <a:rPr lang="en-US" dirty="0" err="1"/>
              <a:t>xử</a:t>
            </a:r>
            <a:r>
              <a:rPr lang="en-US" dirty="0"/>
              <a:t> </a:t>
            </a:r>
            <a:r>
              <a:rPr lang="en-US" dirty="0" err="1"/>
              <a:t>lý</a:t>
            </a:r>
            <a:r>
              <a:rPr lang="en-US" dirty="0"/>
              <a:t> </a:t>
            </a:r>
            <a:r>
              <a:rPr lang="en-US" dirty="0" err="1"/>
              <a:t>lỗi</a:t>
            </a:r>
            <a:r>
              <a:rPr lang="en-US" dirty="0"/>
              <a:t> </a:t>
            </a:r>
            <a:r>
              <a:rPr lang="en-US" dirty="0" err="1"/>
              <a:t>trong</a:t>
            </a:r>
            <a:r>
              <a:rPr lang="en-US" dirty="0"/>
              <a:t> DBMS </a:t>
            </a:r>
            <a:r>
              <a:rPr lang="en-US" dirty="0" err="1"/>
              <a:t>và</a:t>
            </a:r>
            <a:r>
              <a:rPr lang="en-US" dirty="0"/>
              <a:t> </a:t>
            </a:r>
            <a:r>
              <a:rPr lang="en-US" dirty="0" err="1"/>
              <a:t>giao</a:t>
            </a:r>
            <a:r>
              <a:rPr lang="en-US" dirty="0"/>
              <a:t> </a:t>
            </a:r>
            <a:r>
              <a:rPr lang="en-US" dirty="0" err="1"/>
              <a:t>diện</a:t>
            </a:r>
            <a:r>
              <a:rPr lang="en-US" dirty="0"/>
              <a:t>.</a:t>
            </a:r>
          </a:p>
          <a:p>
            <a:pPr lvl="0"/>
            <a:r>
              <a:rPr lang="en-US" dirty="0" err="1"/>
              <a:t>Câu</a:t>
            </a:r>
            <a:r>
              <a:rPr lang="en-US" dirty="0"/>
              <a:t> </a:t>
            </a:r>
            <a:r>
              <a:rPr lang="en-US" dirty="0" err="1"/>
              <a:t>lệnh</a:t>
            </a:r>
            <a:r>
              <a:rPr lang="en-US" dirty="0"/>
              <a:t> </a:t>
            </a:r>
            <a:r>
              <a:rPr lang="en-US" dirty="0" err="1"/>
              <a:t>truy</a:t>
            </a:r>
            <a:r>
              <a:rPr lang="en-US" dirty="0"/>
              <a:t> </a:t>
            </a:r>
            <a:r>
              <a:rPr lang="en-US" dirty="0" err="1"/>
              <a:t>vấn</a:t>
            </a:r>
            <a:r>
              <a:rPr lang="en-US" dirty="0"/>
              <a:t> CSDL </a:t>
            </a:r>
            <a:r>
              <a:rPr lang="en-US" dirty="0" err="1"/>
              <a:t>còn</a:t>
            </a:r>
            <a:r>
              <a:rPr lang="en-US" dirty="0"/>
              <a:t> </a:t>
            </a:r>
            <a:r>
              <a:rPr lang="en-US" dirty="0" err="1"/>
              <a:t>chưa</a:t>
            </a:r>
            <a:r>
              <a:rPr lang="en-US" dirty="0"/>
              <a:t> </a:t>
            </a:r>
            <a:r>
              <a:rPr lang="en-US" dirty="0" err="1"/>
              <a:t>tối</a:t>
            </a:r>
            <a:r>
              <a:rPr lang="en-US" dirty="0"/>
              <a:t> </a:t>
            </a:r>
            <a:r>
              <a:rPr lang="en-US" dirty="0" err="1"/>
              <a:t>ưu</a:t>
            </a:r>
            <a:r>
              <a:rPr lang="en-US" dirty="0"/>
              <a:t>.</a:t>
            </a:r>
          </a:p>
          <a:p>
            <a:pPr lvl="0"/>
            <a:r>
              <a:rPr lang="en-US" dirty="0"/>
              <a:t>Code </a:t>
            </a:r>
            <a:r>
              <a:rPr lang="en-US" dirty="0" err="1"/>
              <a:t>giao</a:t>
            </a:r>
            <a:r>
              <a:rPr lang="en-US" dirty="0"/>
              <a:t> </a:t>
            </a:r>
            <a:r>
              <a:rPr lang="en-US" dirty="0" err="1"/>
              <a:t>diện</a:t>
            </a:r>
            <a:r>
              <a:rPr lang="en-US" dirty="0"/>
              <a:t> </a:t>
            </a:r>
            <a:r>
              <a:rPr lang="en-US" dirty="0" err="1"/>
              <a:t>vẫn</a:t>
            </a:r>
            <a:r>
              <a:rPr lang="en-US" dirty="0"/>
              <a:t> </a:t>
            </a:r>
            <a:r>
              <a:rPr lang="en-US" dirty="0" err="1"/>
              <a:t>còn</a:t>
            </a:r>
            <a:r>
              <a:rPr lang="en-US" dirty="0"/>
              <a:t> </a:t>
            </a:r>
            <a:r>
              <a:rPr lang="en-US" dirty="0" err="1"/>
              <a:t>rườm</a:t>
            </a:r>
            <a:r>
              <a:rPr lang="en-US" dirty="0"/>
              <a:t> </a:t>
            </a:r>
            <a:r>
              <a:rPr lang="en-US" dirty="0" err="1"/>
              <a:t>rà</a:t>
            </a:r>
            <a:r>
              <a:rPr lang="en-US" dirty="0"/>
              <a:t>.</a:t>
            </a:r>
          </a:p>
          <a:p>
            <a:pPr lvl="0"/>
            <a:r>
              <a:rPr lang="en-US" dirty="0" err="1"/>
              <a:t>Chưa</a:t>
            </a:r>
            <a:r>
              <a:rPr lang="en-US" dirty="0"/>
              <a:t> </a:t>
            </a:r>
            <a:r>
              <a:rPr lang="en-US" dirty="0" err="1"/>
              <a:t>kiểm</a:t>
            </a:r>
            <a:r>
              <a:rPr lang="en-US" dirty="0"/>
              <a:t> </a:t>
            </a:r>
            <a:r>
              <a:rPr lang="en-US" dirty="0" err="1"/>
              <a:t>thử</a:t>
            </a:r>
            <a:r>
              <a:rPr lang="en-US" dirty="0"/>
              <a:t> </a:t>
            </a:r>
            <a:r>
              <a:rPr lang="en-US" dirty="0" err="1"/>
              <a:t>hết</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có</a:t>
            </a:r>
            <a:r>
              <a:rPr lang="en-US" dirty="0"/>
              <a:t> </a:t>
            </a:r>
            <a:r>
              <a:rPr lang="en-US" dirty="0" err="1"/>
              <a:t>thể</a:t>
            </a:r>
            <a:r>
              <a:rPr lang="en-US" dirty="0"/>
              <a:t> </a:t>
            </a:r>
            <a:r>
              <a:rPr lang="en-US" dirty="0" err="1"/>
              <a:t>xảy</a:t>
            </a:r>
            <a:r>
              <a:rPr lang="en-US" dirty="0"/>
              <a:t> </a:t>
            </a:r>
            <a:r>
              <a:rPr lang="en-US" dirty="0" err="1"/>
              <a:t>ra.</a:t>
            </a:r>
            <a:endParaRPr lang="en-US" dirty="0"/>
          </a:p>
        </p:txBody>
      </p:sp>
    </p:spTree>
    <p:extLst>
      <p:ext uri="{BB962C8B-B14F-4D97-AF65-F5344CB8AC3E}">
        <p14:creationId xmlns:p14="http://schemas.microsoft.com/office/powerpoint/2010/main" val="820238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a:t>
            </a:r>
            <a:br>
              <a:rPr lang="en-US" dirty="0"/>
            </a:br>
            <a:r>
              <a:rPr lang="en-US" dirty="0"/>
              <a:t>HƯỚNG PHÁT TRIỂN</a:t>
            </a:r>
          </a:p>
        </p:txBody>
      </p:sp>
      <p:sp>
        <p:nvSpPr>
          <p:cNvPr id="3" name="Content Placeholder 2"/>
          <p:cNvSpPr>
            <a:spLocks noGrp="1"/>
          </p:cNvSpPr>
          <p:nvPr>
            <p:ph idx="1"/>
          </p:nvPr>
        </p:nvSpPr>
        <p:spPr/>
        <p:txBody>
          <a:bodyPr/>
          <a:lstStyle/>
          <a:p>
            <a:r>
              <a:rPr lang="vi-VN" dirty="0"/>
              <a:t>Với nỗ lực của bản thân, nhóm đồ án đã cố gắng hoàn thành yêu cầu đề tài. Do thời gian và năng lực có hạn nên phần mềm của nhóm mới chỉ đi sâu vào chức năng bán sản phẩm và quản lí. Nhóm đề tài hướng phát triển phần mềm trở thành một phần mềm quản lý chuyên nghiệp. Cung cấp đầy đủ những mặt hàng hiện đang có trên thị trường với giá cả hợp lý, phải chăng. Đi kèm với bán hàng là những dịch vụ uy tín và chất lượng nhất để phục vụ đến khách hàng.</a:t>
            </a:r>
            <a:endParaRPr lang="en-US" dirty="0"/>
          </a:p>
        </p:txBody>
      </p:sp>
    </p:spTree>
    <p:extLst>
      <p:ext uri="{BB962C8B-B14F-4D97-AF65-F5344CB8AC3E}">
        <p14:creationId xmlns:p14="http://schemas.microsoft.com/office/powerpoint/2010/main" val="319996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TRÌNH BÀY</a:t>
            </a:r>
          </a:p>
        </p:txBody>
      </p:sp>
      <p:sp>
        <p:nvSpPr>
          <p:cNvPr id="3" name="Content Placeholder 2"/>
          <p:cNvSpPr>
            <a:spLocks noGrp="1"/>
          </p:cNvSpPr>
          <p:nvPr>
            <p:ph idx="1"/>
          </p:nvPr>
        </p:nvSpPr>
        <p:spPr/>
        <p:txBody>
          <a:bodyPr>
            <a:normAutofit/>
          </a:bodyPr>
          <a:lstStyle/>
          <a:p>
            <a:r>
              <a:rPr lang="en-US" sz="3000" dirty="0"/>
              <a:t>1. </a:t>
            </a:r>
            <a:r>
              <a:rPr lang="en-US" sz="3000" dirty="0" err="1"/>
              <a:t>Giới</a:t>
            </a:r>
            <a:r>
              <a:rPr lang="en-US" sz="3000" dirty="0"/>
              <a:t> </a:t>
            </a:r>
            <a:r>
              <a:rPr lang="en-US" sz="3000" dirty="0" err="1"/>
              <a:t>thiệu</a:t>
            </a:r>
            <a:r>
              <a:rPr lang="en-US" sz="3000" dirty="0"/>
              <a:t> </a:t>
            </a:r>
            <a:r>
              <a:rPr lang="en-US" sz="3000" dirty="0" err="1"/>
              <a:t>đề</a:t>
            </a:r>
            <a:r>
              <a:rPr lang="en-US" sz="3000" dirty="0"/>
              <a:t> </a:t>
            </a:r>
            <a:r>
              <a:rPr lang="en-US" sz="3000" dirty="0" err="1"/>
              <a:t>tài</a:t>
            </a:r>
            <a:endParaRPr lang="en-US" sz="3000" dirty="0"/>
          </a:p>
          <a:p>
            <a:r>
              <a:rPr lang="en-US" sz="3000" dirty="0"/>
              <a:t>2. </a:t>
            </a:r>
            <a:r>
              <a:rPr lang="en-US" sz="3000" dirty="0" err="1"/>
              <a:t>Quá</a:t>
            </a:r>
            <a:r>
              <a:rPr lang="en-US" sz="3000" dirty="0"/>
              <a:t> </a:t>
            </a:r>
            <a:r>
              <a:rPr lang="en-US" sz="3000" dirty="0" err="1"/>
              <a:t>trình</a:t>
            </a:r>
            <a:r>
              <a:rPr lang="en-US" sz="3000" dirty="0"/>
              <a:t> </a:t>
            </a:r>
            <a:r>
              <a:rPr lang="en-US" sz="3000" dirty="0" err="1"/>
              <a:t>thực</a:t>
            </a:r>
            <a:r>
              <a:rPr lang="en-US" sz="3000" dirty="0"/>
              <a:t> </a:t>
            </a:r>
            <a:r>
              <a:rPr lang="en-US" sz="3000" dirty="0" err="1"/>
              <a:t>hiện</a:t>
            </a:r>
            <a:endParaRPr lang="en-US" sz="3000" dirty="0"/>
          </a:p>
          <a:p>
            <a:r>
              <a:rPr lang="en-US" sz="3000" dirty="0"/>
              <a:t>3. </a:t>
            </a:r>
            <a:r>
              <a:rPr lang="en-US" sz="3000" dirty="0" err="1"/>
              <a:t>Kết</a:t>
            </a:r>
            <a:r>
              <a:rPr lang="en-US" sz="3000" dirty="0"/>
              <a:t> </a:t>
            </a:r>
            <a:r>
              <a:rPr lang="en-US" sz="3000" dirty="0" err="1"/>
              <a:t>luận</a:t>
            </a:r>
            <a:endParaRPr lang="en-US" sz="3000" dirty="0"/>
          </a:p>
        </p:txBody>
      </p:sp>
    </p:spTree>
    <p:extLst>
      <p:ext uri="{BB962C8B-B14F-4D97-AF65-F5344CB8AC3E}">
        <p14:creationId xmlns:p14="http://schemas.microsoft.com/office/powerpoint/2010/main" val="34647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2422" y="2769627"/>
            <a:ext cx="10254217" cy="923330"/>
          </a:xfrm>
          <a:prstGeom prst="rect">
            <a:avLst/>
          </a:prstGeom>
          <a:noFill/>
        </p:spPr>
        <p:txBody>
          <a:bodyPr wrap="none" lIns="91440" tIns="45720" rIns="91440" bIns="45720">
            <a:spAutoFit/>
          </a:bodyPr>
          <a:lstStyle/>
          <a:p>
            <a:pPr algn="ctr"/>
            <a:r>
              <a:rPr lang="en-US" sz="5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Cảm</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ơn</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thầy</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đã</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xem</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và</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lắng</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nghe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16109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56237" y="2883243"/>
            <a:ext cx="5750011" cy="861774"/>
          </a:xfrm>
          <a:prstGeom prst="rect">
            <a:avLst/>
          </a:prstGeom>
          <a:noFill/>
        </p:spPr>
        <p:txBody>
          <a:bodyPr wrap="square" rtlCol="0">
            <a:spAutoFit/>
          </a:bodyPr>
          <a:lstStyle/>
          <a:p>
            <a:r>
              <a:rPr lang="en-US" sz="5000" dirty="0"/>
              <a:t>1. GIỚI THIỆU ĐỀ TÀI</a:t>
            </a:r>
          </a:p>
        </p:txBody>
      </p:sp>
    </p:spTree>
    <p:extLst>
      <p:ext uri="{BB962C8B-B14F-4D97-AF65-F5344CB8AC3E}">
        <p14:creationId xmlns:p14="http://schemas.microsoft.com/office/powerpoint/2010/main" val="2000695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a:t>
            </a:r>
            <a:br>
              <a:rPr lang="en-US" dirty="0"/>
            </a:br>
            <a:r>
              <a:rPr lang="en-US" dirty="0"/>
              <a:t>GIỚI THIỆU           ĐỀ TÀI</a:t>
            </a:r>
          </a:p>
        </p:txBody>
      </p:sp>
      <p:sp>
        <p:nvSpPr>
          <p:cNvPr id="3" name="Content Placeholder 2"/>
          <p:cNvSpPr>
            <a:spLocks noGrp="1"/>
          </p:cNvSpPr>
          <p:nvPr>
            <p:ph idx="1"/>
          </p:nvPr>
        </p:nvSpPr>
        <p:spPr/>
        <p:txBody>
          <a:bodyPr/>
          <a:lstStyle/>
          <a:p>
            <a:r>
              <a:rPr lang="en-US" dirty="0" err="1"/>
              <a:t>Áp</a:t>
            </a:r>
            <a:r>
              <a:rPr lang="en-US" dirty="0"/>
              <a:t> </a:t>
            </a:r>
            <a:r>
              <a:rPr lang="en-US" dirty="0" err="1"/>
              <a:t>dụng</a:t>
            </a:r>
            <a:r>
              <a:rPr lang="en-US" dirty="0"/>
              <a:t> </a:t>
            </a:r>
            <a:r>
              <a:rPr lang="en-US" dirty="0" err="1"/>
              <a:t>các</a:t>
            </a:r>
            <a:r>
              <a:rPr lang="en-US" dirty="0"/>
              <a:t> </a:t>
            </a:r>
            <a:r>
              <a:rPr lang="en-US" dirty="0" err="1"/>
              <a:t>kiến</a:t>
            </a:r>
            <a:r>
              <a:rPr lang="en-US" dirty="0"/>
              <a:t> </a:t>
            </a:r>
            <a:r>
              <a:rPr lang="en-US" dirty="0" err="1"/>
              <a:t>thức</a:t>
            </a:r>
            <a:r>
              <a:rPr lang="en-US" dirty="0"/>
              <a:t> </a:t>
            </a:r>
            <a:r>
              <a:rPr lang="en-US" dirty="0" err="1"/>
              <a:t>môn</a:t>
            </a:r>
            <a:r>
              <a:rPr lang="en-US" dirty="0"/>
              <a:t> </a:t>
            </a:r>
            <a:r>
              <a:rPr lang="en-US" dirty="0" err="1"/>
              <a:t>học</a:t>
            </a:r>
            <a:r>
              <a:rPr lang="en-US" dirty="0"/>
              <a:t> </a:t>
            </a:r>
            <a:r>
              <a:rPr lang="en-US" dirty="0" err="1"/>
              <a:t>hệ</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hệ</a:t>
            </a:r>
            <a:r>
              <a:rPr lang="en-US" dirty="0"/>
              <a:t> </a:t>
            </a:r>
            <a:r>
              <a:rPr lang="en-US" dirty="0" err="1"/>
              <a:t>quản</a:t>
            </a:r>
            <a:r>
              <a:rPr lang="en-US" dirty="0"/>
              <a:t> </a:t>
            </a:r>
            <a:r>
              <a:rPr lang="en-US" dirty="0" err="1"/>
              <a:t>trị</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để</a:t>
            </a:r>
            <a:r>
              <a:rPr lang="en-US" dirty="0"/>
              <a:t> </a:t>
            </a:r>
            <a:r>
              <a:rPr lang="en-US" dirty="0" err="1"/>
              <a:t>viết</a:t>
            </a:r>
            <a:r>
              <a:rPr lang="en-US" dirty="0"/>
              <a:t> </a:t>
            </a:r>
            <a:r>
              <a:rPr lang="en-US" dirty="0" err="1"/>
              <a:t>lên</a:t>
            </a:r>
            <a:r>
              <a:rPr lang="en-US" dirty="0"/>
              <a:t> </a:t>
            </a:r>
            <a:r>
              <a:rPr lang="en-US" dirty="0" err="1"/>
              <a:t>một</a:t>
            </a:r>
            <a:r>
              <a:rPr lang="en-US" dirty="0"/>
              <a:t> </a:t>
            </a:r>
            <a:r>
              <a:rPr lang="en-US" dirty="0" err="1"/>
              <a:t>phần</a:t>
            </a:r>
            <a:r>
              <a:rPr lang="en-US" dirty="0"/>
              <a:t> </a:t>
            </a:r>
            <a:r>
              <a:rPr lang="en-US" dirty="0" err="1"/>
              <a:t>mềm</a:t>
            </a:r>
            <a:r>
              <a:rPr lang="en-US" dirty="0"/>
              <a:t> </a:t>
            </a:r>
            <a:r>
              <a:rPr lang="en-US" dirty="0" err="1"/>
              <a:t>quản</a:t>
            </a:r>
            <a:r>
              <a:rPr lang="en-US" dirty="0"/>
              <a:t> </a:t>
            </a:r>
            <a:r>
              <a:rPr lang="en-US" dirty="0" err="1"/>
              <a:t>lý</a:t>
            </a:r>
            <a:r>
              <a:rPr lang="en-US" dirty="0"/>
              <a:t> </a:t>
            </a:r>
            <a:r>
              <a:rPr lang="en-US" dirty="0" err="1"/>
              <a:t>Quán</a:t>
            </a:r>
            <a:r>
              <a:rPr lang="en-US" dirty="0"/>
              <a:t> </a:t>
            </a:r>
            <a:r>
              <a:rPr lang="en-US" dirty="0" err="1"/>
              <a:t>trà</a:t>
            </a:r>
            <a:r>
              <a:rPr lang="en-US" dirty="0"/>
              <a:t> </a:t>
            </a:r>
            <a:r>
              <a:rPr lang="en-US" dirty="0" err="1"/>
              <a:t>sữa</a:t>
            </a:r>
            <a:endParaRPr lang="en-US" dirty="0"/>
          </a:p>
          <a:p>
            <a:r>
              <a:rPr lang="en-US" dirty="0" err="1"/>
              <a:t>Phần</a:t>
            </a:r>
            <a:r>
              <a:rPr lang="en-US" dirty="0"/>
              <a:t> </a:t>
            </a:r>
            <a:r>
              <a:rPr lang="en-US" dirty="0" err="1"/>
              <a:t>mềm</a:t>
            </a:r>
            <a:r>
              <a:rPr lang="en-US" dirty="0"/>
              <a:t> </a:t>
            </a:r>
            <a:r>
              <a:rPr lang="en-US" dirty="0" err="1"/>
              <a:t>đáp</a:t>
            </a:r>
            <a:r>
              <a:rPr lang="en-US" dirty="0"/>
              <a:t> </a:t>
            </a:r>
            <a:r>
              <a:rPr lang="en-US" dirty="0" err="1"/>
              <a:t>ứng</a:t>
            </a:r>
            <a:r>
              <a:rPr lang="en-US" dirty="0"/>
              <a:t> </a:t>
            </a:r>
            <a:r>
              <a:rPr lang="en-US" dirty="0" err="1"/>
              <a:t>cơ</a:t>
            </a:r>
            <a:r>
              <a:rPr lang="en-US" dirty="0"/>
              <a:t> </a:t>
            </a:r>
            <a:r>
              <a:rPr lang="en-US" dirty="0" err="1"/>
              <a:t>bản</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công</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bán</a:t>
            </a:r>
            <a:r>
              <a:rPr lang="en-US" dirty="0"/>
              <a:t> hang, </a:t>
            </a:r>
            <a:r>
              <a:rPr lang="en-US" dirty="0" err="1"/>
              <a:t>quản</a:t>
            </a:r>
            <a:r>
              <a:rPr lang="en-US" dirty="0"/>
              <a:t> </a:t>
            </a:r>
            <a:r>
              <a:rPr lang="en-US" dirty="0" err="1"/>
              <a:t>lý</a:t>
            </a:r>
            <a:r>
              <a:rPr lang="en-US" dirty="0"/>
              <a:t> </a:t>
            </a:r>
            <a:r>
              <a:rPr lang="en-US" dirty="0" err="1"/>
              <a:t>nhân</a:t>
            </a:r>
            <a:r>
              <a:rPr lang="en-US" dirty="0"/>
              <a:t> </a:t>
            </a:r>
            <a:r>
              <a:rPr lang="en-US" dirty="0" err="1"/>
              <a:t>sự</a:t>
            </a:r>
            <a:r>
              <a:rPr lang="en-US" dirty="0"/>
              <a:t> </a:t>
            </a:r>
            <a:r>
              <a:rPr lang="en-US" dirty="0" err="1"/>
              <a:t>và</a:t>
            </a:r>
            <a:r>
              <a:rPr lang="en-US" dirty="0"/>
              <a:t> </a:t>
            </a:r>
            <a:r>
              <a:rPr lang="en-US" dirty="0" err="1"/>
              <a:t>quản</a:t>
            </a:r>
            <a:r>
              <a:rPr lang="en-US" dirty="0"/>
              <a:t> </a:t>
            </a:r>
            <a:r>
              <a:rPr lang="en-US" dirty="0" err="1"/>
              <a:t>lý</a:t>
            </a:r>
            <a:r>
              <a:rPr lang="en-US" dirty="0"/>
              <a:t> hang </a:t>
            </a:r>
            <a:r>
              <a:rPr lang="en-US" dirty="0" err="1"/>
              <a:t>hóa</a:t>
            </a:r>
            <a:endParaRPr lang="en-US" dirty="0"/>
          </a:p>
          <a:p>
            <a:r>
              <a:rPr lang="en-US" dirty="0" err="1"/>
              <a:t>Phần</a:t>
            </a:r>
            <a:r>
              <a:rPr lang="en-US" dirty="0"/>
              <a:t> </a:t>
            </a:r>
            <a:r>
              <a:rPr lang="en-US" dirty="0" err="1"/>
              <a:t>mềm</a:t>
            </a:r>
            <a:r>
              <a:rPr lang="en-US" dirty="0"/>
              <a:t> </a:t>
            </a:r>
            <a:r>
              <a:rPr lang="en-US" dirty="0" err="1"/>
              <a:t>khá</a:t>
            </a:r>
            <a:r>
              <a:rPr lang="en-US" dirty="0"/>
              <a:t> </a:t>
            </a:r>
            <a:r>
              <a:rPr lang="en-US" dirty="0" err="1"/>
              <a:t>thân</a:t>
            </a:r>
            <a:r>
              <a:rPr lang="en-US" dirty="0"/>
              <a:t> </a:t>
            </a:r>
            <a:r>
              <a:rPr lang="en-US" dirty="0" err="1"/>
              <a:t>thiện</a:t>
            </a:r>
            <a:r>
              <a:rPr lang="en-US" dirty="0"/>
              <a:t> </a:t>
            </a:r>
            <a:r>
              <a:rPr lang="en-US" dirty="0" err="1"/>
              <a:t>với</a:t>
            </a:r>
            <a:r>
              <a:rPr lang="en-US" dirty="0"/>
              <a:t> </a:t>
            </a:r>
            <a:r>
              <a:rPr lang="en-US" dirty="0" err="1"/>
              <a:t>người</a:t>
            </a:r>
            <a:r>
              <a:rPr lang="en-US" dirty="0"/>
              <a:t> </a:t>
            </a:r>
            <a:r>
              <a:rPr lang="en-US" dirty="0" err="1"/>
              <a:t>dùng</a:t>
            </a:r>
            <a:endParaRPr lang="en-US" dirty="0"/>
          </a:p>
        </p:txBody>
      </p:sp>
    </p:spTree>
    <p:extLst>
      <p:ext uri="{BB962C8B-B14F-4D97-AF65-F5344CB8AC3E}">
        <p14:creationId xmlns:p14="http://schemas.microsoft.com/office/powerpoint/2010/main" val="410333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a:t>
            </a:r>
            <a:br>
              <a:rPr lang="en-US" dirty="0"/>
            </a:br>
            <a:r>
              <a:rPr lang="en-US" dirty="0"/>
              <a:t>CÁC CHỨC NĂNG CHÍNH</a:t>
            </a:r>
          </a:p>
        </p:txBody>
      </p:sp>
      <p:sp>
        <p:nvSpPr>
          <p:cNvPr id="3" name="Content Placeholder 2"/>
          <p:cNvSpPr>
            <a:spLocks noGrp="1"/>
          </p:cNvSpPr>
          <p:nvPr>
            <p:ph idx="1"/>
          </p:nvPr>
        </p:nvSpPr>
        <p:spPr/>
        <p:txBody>
          <a:bodyPr>
            <a:normAutofit/>
          </a:bodyPr>
          <a:lstStyle/>
          <a:p>
            <a:r>
              <a:rPr lang="en-US">
                <a:solidFill>
                  <a:schemeClr val="tx1"/>
                </a:solidFill>
              </a:rPr>
              <a:t>Đăng nhập và phân quyền</a:t>
            </a:r>
            <a:r>
              <a:rPr lang="en-US" sz="1800">
                <a:solidFill>
                  <a:schemeClr val="tx1"/>
                </a:solidFill>
                <a:effectLst/>
                <a:latin typeface="Times New Roman" panose="02020603050405020304" pitchFamily="18" charset="0"/>
                <a:ea typeface="Times New Roman" panose="02020603050405020304" pitchFamily="18" charset="0"/>
              </a:rPr>
              <a:t>. </a:t>
            </a:r>
            <a:endParaRPr lang="en-US">
              <a:solidFill>
                <a:schemeClr val="tx1"/>
              </a:solidFill>
            </a:endParaRPr>
          </a:p>
          <a:p>
            <a:r>
              <a:rPr lang="en-US">
                <a:solidFill>
                  <a:schemeClr val="tx1"/>
                </a:solidFill>
              </a:rPr>
              <a:t>Tài khoản đăng nhập</a:t>
            </a:r>
          </a:p>
          <a:p>
            <a:r>
              <a:rPr lang="en-US">
                <a:solidFill>
                  <a:schemeClr val="tx1"/>
                </a:solidFill>
              </a:rPr>
              <a:t>Cập nhật thông tin cá nhân</a:t>
            </a:r>
          </a:p>
          <a:p>
            <a:r>
              <a:rPr lang="en-US">
                <a:solidFill>
                  <a:schemeClr val="tx1"/>
                </a:solidFill>
              </a:rPr>
              <a:t>Thêm xoá,sửa menu,thông tin nhân viên</a:t>
            </a:r>
          </a:p>
          <a:p>
            <a:r>
              <a:rPr lang="en-US">
                <a:solidFill>
                  <a:schemeClr val="tx1"/>
                </a:solidFill>
              </a:rPr>
              <a:t>Chọn món ăn và thanh toán </a:t>
            </a:r>
          </a:p>
          <a:p>
            <a:r>
              <a:rPr lang="en-US">
                <a:solidFill>
                  <a:schemeClr val="tx1"/>
                </a:solidFill>
              </a:rPr>
              <a:t>Xem hoá đơn ,xoá hoá đơn và in hoá đơn ra file word</a:t>
            </a:r>
          </a:p>
          <a:p>
            <a:r>
              <a:rPr lang="en-US">
                <a:solidFill>
                  <a:schemeClr val="tx1"/>
                </a:solidFill>
              </a:rPr>
              <a:t>Thống kê tổng thu nhập trong một ngày bằng cách dùng lệnh tìm kiếm</a:t>
            </a:r>
          </a:p>
          <a:p>
            <a:pPr marL="0" indent="0">
              <a:buNone/>
            </a:pPr>
            <a:endParaRPr lang="en-US"/>
          </a:p>
          <a:p>
            <a:endParaRPr lang="en-US" dirty="0"/>
          </a:p>
        </p:txBody>
      </p:sp>
    </p:spTree>
    <p:extLst>
      <p:ext uri="{BB962C8B-B14F-4D97-AF65-F5344CB8AC3E}">
        <p14:creationId xmlns:p14="http://schemas.microsoft.com/office/powerpoint/2010/main" val="2191022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97211" y="3122141"/>
            <a:ext cx="8723871" cy="861774"/>
          </a:xfrm>
          <a:prstGeom prst="rect">
            <a:avLst/>
          </a:prstGeom>
          <a:noFill/>
        </p:spPr>
        <p:txBody>
          <a:bodyPr wrap="square" rtlCol="0">
            <a:spAutoFit/>
          </a:bodyPr>
          <a:lstStyle/>
          <a:p>
            <a:r>
              <a:rPr lang="en-US" sz="5000" dirty="0"/>
              <a:t>2. QUÁ TRÌNH THỰC HIỆN</a:t>
            </a:r>
          </a:p>
        </p:txBody>
      </p:sp>
    </p:spTree>
    <p:extLst>
      <p:ext uri="{BB962C8B-B14F-4D97-AF65-F5344CB8AC3E}">
        <p14:creationId xmlns:p14="http://schemas.microsoft.com/office/powerpoint/2010/main" val="2225804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89152" y="1978925"/>
            <a:ext cx="3258688" cy="2097591"/>
          </a:xfrm>
        </p:spPr>
        <p:txBody>
          <a:bodyPr vert="horz" lIns="91440" tIns="45720" rIns="91440" bIns="45720" rtlCol="0" anchor="b">
            <a:normAutofit/>
          </a:bodyPr>
          <a:lstStyle/>
          <a:p>
            <a:r>
              <a:rPr lang="en-US" sz="5500" spc="-100"/>
              <a:t>2.1</a:t>
            </a:r>
            <a:br>
              <a:rPr lang="en-US" sz="3200" spc="-100"/>
            </a:br>
            <a:r>
              <a:rPr lang="en-US" sz="3200" spc="-100"/>
              <a:t>LƯỢC ĐỒ QUAN HỆ</a:t>
            </a:r>
          </a:p>
        </p:txBody>
      </p:sp>
      <p:pic>
        <p:nvPicPr>
          <p:cNvPr id="7" name="Content Placeholder 6">
            <a:extLst>
              <a:ext uri="{FF2B5EF4-FFF2-40B4-BE49-F238E27FC236}">
                <a16:creationId xmlns:a16="http://schemas.microsoft.com/office/drawing/2014/main" id="{75633994-DF3A-499D-BF51-DA7D6B30EA8A}"/>
              </a:ext>
            </a:extLst>
          </p:cNvPr>
          <p:cNvPicPr>
            <a:picLocks noGrp="1" noChangeAspect="1"/>
          </p:cNvPicPr>
          <p:nvPr>
            <p:ph idx="1"/>
          </p:nvPr>
        </p:nvPicPr>
        <p:blipFill>
          <a:blip r:embed="rId2"/>
          <a:stretch>
            <a:fillRect/>
          </a:stretch>
        </p:blipFill>
        <p:spPr>
          <a:xfrm>
            <a:off x="5120640" y="1978925"/>
            <a:ext cx="6367271" cy="3138985"/>
          </a:xfrm>
          <a:prstGeom prst="rect">
            <a:avLst/>
          </a:prstGeom>
        </p:spPr>
      </p:pic>
      <p:sp>
        <p:nvSpPr>
          <p:cNvPr id="20" name="Rectangle 19">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6128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14">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69849" y="2381692"/>
            <a:ext cx="3258688" cy="2172019"/>
          </a:xfrm>
        </p:spPr>
        <p:txBody>
          <a:bodyPr vert="horz" lIns="91440" tIns="45720" rIns="91440" bIns="45720" rtlCol="0" anchor="b">
            <a:normAutofit/>
          </a:bodyPr>
          <a:lstStyle/>
          <a:p>
            <a:r>
              <a:rPr lang="en-US" sz="3200" spc="-100"/>
              <a:t>2.2</a:t>
            </a:r>
            <a:br>
              <a:rPr lang="en-US" sz="3200" spc="-100"/>
            </a:br>
            <a:r>
              <a:rPr lang="en-US" sz="3200" spc="-100"/>
              <a:t>DATABASE DIAGRAM</a:t>
            </a:r>
          </a:p>
        </p:txBody>
      </p:sp>
      <p:pic>
        <p:nvPicPr>
          <p:cNvPr id="6" name="Hình ảnh 43" descr="Diagram&#10;&#10;Description automatically generated">
            <a:extLst>
              <a:ext uri="{FF2B5EF4-FFF2-40B4-BE49-F238E27FC236}">
                <a16:creationId xmlns:a16="http://schemas.microsoft.com/office/drawing/2014/main" id="{539C8440-3D36-4EC4-91C4-4766B4E0F9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0684" y="627796"/>
            <a:ext cx="6127183" cy="5650173"/>
          </a:xfrm>
          <a:prstGeom prst="rect">
            <a:avLst/>
          </a:prstGeom>
        </p:spPr>
      </p:pic>
      <p:sp>
        <p:nvSpPr>
          <p:cNvPr id="19" name="Rectangle 18">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141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52919" y="1123837"/>
            <a:ext cx="3131724" cy="1038177"/>
          </a:xfrm>
        </p:spPr>
        <p:txBody>
          <a:bodyPr vert="horz" lIns="91440" tIns="45720" rIns="91440" bIns="45720" rtlCol="0" anchor="b">
            <a:normAutofit/>
          </a:bodyPr>
          <a:lstStyle/>
          <a:p>
            <a:r>
              <a:rPr lang="en-US" sz="2800"/>
              <a:t>2.3 </a:t>
            </a:r>
            <a:r>
              <a:rPr lang="en-US" sz="2400"/>
              <a:t>  FORM LOGIN</a:t>
            </a:r>
          </a:p>
        </p:txBody>
      </p:sp>
      <p:sp>
        <p:nvSpPr>
          <p:cNvPr id="7" name="Text Placeholder 6"/>
          <p:cNvSpPr>
            <a:spLocks noGrp="1"/>
          </p:cNvSpPr>
          <p:nvPr>
            <p:ph type="body" sz="half" idx="2"/>
          </p:nvPr>
        </p:nvSpPr>
        <p:spPr>
          <a:xfrm>
            <a:off x="252919" y="2775098"/>
            <a:ext cx="3131725" cy="3131180"/>
          </a:xfrm>
        </p:spPr>
        <p:txBody>
          <a:bodyPr vert="horz" lIns="91440" tIns="45720" rIns="91440" bIns="45720" rtlCol="0" anchor="t">
            <a:normAutofit/>
          </a:bodyPr>
          <a:lstStyle/>
          <a:p>
            <a:pPr indent="-182880">
              <a:lnSpc>
                <a:spcPct val="90000"/>
              </a:lnSpc>
              <a:buFont typeface="Wingdings 2" pitchFamily="18" charset="2"/>
              <a:buChar char=""/>
            </a:pPr>
            <a:r>
              <a:rPr lang="en-US" sz="1700"/>
              <a:t>- Có 2 cách thức đăng nhập:</a:t>
            </a:r>
            <a:br>
              <a:rPr lang="en-US" sz="1700"/>
            </a:br>
            <a:r>
              <a:rPr lang="en-US" sz="1700"/>
              <a:t>     + Quản lý (với tài khoản và mật khẩu  là :‘admin ‘ ,’1234’ ) </a:t>
            </a:r>
          </a:p>
          <a:p>
            <a:pPr indent="-182880">
              <a:lnSpc>
                <a:spcPct val="90000"/>
              </a:lnSpc>
              <a:buFont typeface="Wingdings 2" pitchFamily="18" charset="2"/>
              <a:buChar char=""/>
            </a:pPr>
            <a:br>
              <a:rPr lang="en-US" sz="1700"/>
            </a:br>
            <a:r>
              <a:rPr lang="en-US" sz="1700"/>
              <a:t>     + Nhân viên(với tài khoản và mật khẩu là  : ‘NV1 ‘ ,’1234’ )</a:t>
            </a:r>
            <a:br>
              <a:rPr lang="en-US" sz="1700"/>
            </a:br>
            <a:endParaRPr lang="en-US" sz="1700"/>
          </a:p>
        </p:txBody>
      </p:sp>
      <p:pic>
        <p:nvPicPr>
          <p:cNvPr id="9" name="Hình ảnh 4" descr="Graphical user interface, application&#10;&#10;Description automatically generated">
            <a:extLst>
              <a:ext uri="{FF2B5EF4-FFF2-40B4-BE49-F238E27FC236}">
                <a16:creationId xmlns:a16="http://schemas.microsoft.com/office/drawing/2014/main" id="{445877CF-90F9-445D-83AC-8AF48E6BDF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1319" y="748145"/>
            <a:ext cx="6808594" cy="5344746"/>
          </a:xfrm>
          <a:prstGeom prst="rect">
            <a:avLst/>
          </a:prstGeom>
        </p:spPr>
      </p:pic>
      <p:sp>
        <p:nvSpPr>
          <p:cNvPr id="22" name="Rectangle 21">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480332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188</TotalTime>
  <Words>763</Words>
  <Application>Microsoft Office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Corbel</vt:lpstr>
      <vt:lpstr>Times New Roman</vt:lpstr>
      <vt:lpstr>Verdana</vt:lpstr>
      <vt:lpstr>Wingdings 2</vt:lpstr>
      <vt:lpstr>Frame</vt:lpstr>
      <vt:lpstr>Đề tài: Phần mềm quản lý Quán trà sữa</vt:lpstr>
      <vt:lpstr>NỘI DUNG TRÌNH BÀY</vt:lpstr>
      <vt:lpstr>PowerPoint Presentation</vt:lpstr>
      <vt:lpstr>1.1 GIỚI THIỆU           ĐỀ TÀI</vt:lpstr>
      <vt:lpstr>1.2 CÁC CHỨC NĂNG CHÍNH</vt:lpstr>
      <vt:lpstr>PowerPoint Presentation</vt:lpstr>
      <vt:lpstr>2.1 LƯỢC ĐỒ QUAN HỆ</vt:lpstr>
      <vt:lpstr>2.2 DATABASE DIAGRAM</vt:lpstr>
      <vt:lpstr>2.3   FORM LOGIN</vt:lpstr>
      <vt:lpstr>2.4 FORM MENU</vt:lpstr>
      <vt:lpstr>2.5 FORM QUẢN LÝ NHÂN VIÊN</vt:lpstr>
      <vt:lpstr>2.6 FORM QUẢN LÝ KHÁCH HÀNG</vt:lpstr>
      <vt:lpstr>2.7 FORM TẠO HOÁ ĐƠN </vt:lpstr>
      <vt:lpstr>2.8 FORM THỐNG KÊ (dành cho quản lý)</vt:lpstr>
      <vt:lpstr>2.9 FORM QUẢN LÝ TÀI KHOẢN (dành cho quản lý)</vt:lpstr>
      <vt:lpstr>PowerPoint Presentation</vt:lpstr>
      <vt:lpstr>4.1  ĐÓNG GÓP ĐỀ TÀI</vt:lpstr>
      <vt:lpstr>4.2 HẠN CHẾ</vt:lpstr>
      <vt:lpstr>4.3 HƯỚNG PHÁT TRIỂN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Thuyết trình đồ án  Hệ quản trị cơ sở dữ liệu</dc:title>
  <dc:creator>Draknight LenZ</dc:creator>
  <cp:lastModifiedBy>tiến anh</cp:lastModifiedBy>
  <cp:revision>65</cp:revision>
  <dcterms:created xsi:type="dcterms:W3CDTF">2020-12-29T08:55:23Z</dcterms:created>
  <dcterms:modified xsi:type="dcterms:W3CDTF">2021-11-17T06:57:10Z</dcterms:modified>
</cp:coreProperties>
</file>