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618-3CF6-4EF1-8362-E14DF3794448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36FF-1AF0-4E84-83DB-4653240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7721" y="0"/>
            <a:ext cx="12040465" cy="6894559"/>
            <a:chOff x="7721" y="0"/>
            <a:chExt cx="12040465" cy="6894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29" y="0"/>
              <a:ext cx="8483541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8538695" y="875763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675808" y="1326524"/>
              <a:ext cx="28719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8538695" y="6709893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0097037" y="2987899"/>
              <a:ext cx="4507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637949" y="691097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Banner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37949" y="6525227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37949" y="1141858"/>
              <a:ext cx="126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Navigation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37949" y="2664733"/>
              <a:ext cx="1262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Grammar</a:t>
              </a:r>
            </a:p>
            <a:p>
              <a:r>
                <a:rPr lang="en-US" dirty="0"/>
                <a:t>Editor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8628847" y="4687910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37949" y="4221574"/>
              <a:ext cx="1262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 &amp;</a:t>
              </a:r>
            </a:p>
            <a:p>
              <a:r>
                <a:rPr lang="en-US" dirty="0"/>
                <a:t>Syntax Diagram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628847" y="6181859"/>
              <a:ext cx="20091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37949" y="5984212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EBNF</a:t>
              </a:r>
            </a:p>
          </p:txBody>
        </p:sp>
        <p:cxnSp>
          <p:nvCxnSpPr>
            <p:cNvPr id="24" name="Elbow Connector 23"/>
            <p:cNvCxnSpPr>
              <a:stCxn id="28" idx="3"/>
            </p:cNvCxnSpPr>
            <p:nvPr/>
          </p:nvCxnSpPr>
          <p:spPr>
            <a:xfrm flipV="1">
              <a:off x="1625732" y="1326524"/>
              <a:ext cx="859891" cy="488539"/>
            </a:xfrm>
            <a:prstGeom prst="bentConnector3">
              <a:avLst>
                <a:gd name="adj1" fmla="val 10092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6329" y="1661174"/>
              <a:ext cx="1339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Parameters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339403" y="1326524"/>
              <a:ext cx="669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7328" y="1178906"/>
              <a:ext cx="1056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Help</a:t>
              </a:r>
            </a:p>
          </p:txBody>
        </p:sp>
        <p:sp>
          <p:nvSpPr>
            <p:cNvPr id="34" name="Right Brace 33"/>
            <p:cNvSpPr/>
            <p:nvPr/>
          </p:nvSpPr>
          <p:spPr>
            <a:xfrm rot="5400000">
              <a:off x="3744751" y="441319"/>
              <a:ext cx="428531" cy="2346429"/>
            </a:xfrm>
            <a:prstGeom prst="rightBrac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endCxn id="34" idx="1"/>
            </p:cNvCxnSpPr>
            <p:nvPr/>
          </p:nvCxnSpPr>
          <p:spPr>
            <a:xfrm flipV="1">
              <a:off x="1352281" y="1828799"/>
              <a:ext cx="2606735" cy="897994"/>
            </a:xfrm>
            <a:prstGeom prst="bentConnector4">
              <a:avLst>
                <a:gd name="adj1" fmla="val 45890"/>
                <a:gd name="adj2" fmla="val 3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5494" y="2116723"/>
              <a:ext cx="24856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</a:t>
              </a:r>
            </a:p>
            <a:p>
              <a:r>
                <a:rPr lang="en-US" sz="1400" dirty="0"/>
                <a:t>Grammars</a:t>
              </a:r>
            </a:p>
            <a:p>
              <a:r>
                <a:rPr lang="en-US" sz="1400" dirty="0"/>
                <a:t>Or default</a:t>
              </a:r>
            </a:p>
            <a:p>
              <a:r>
                <a:rPr lang="en-US" sz="1400" dirty="0"/>
                <a:t>associated expression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1751972" y="722086"/>
              <a:ext cx="296214" cy="27103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1751972" y="1189107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1751972" y="2874625"/>
              <a:ext cx="296214" cy="27103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1751972" y="4538984"/>
              <a:ext cx="296214" cy="2710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1751972" y="5982310"/>
              <a:ext cx="296214" cy="2710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1751972" y="6567779"/>
              <a:ext cx="296214" cy="27103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7721" y="6557243"/>
              <a:ext cx="296214" cy="27103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404" y="6508092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Structure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721" y="6229456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0404" y="6168283"/>
              <a:ext cx="128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Navigation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7721" y="5571785"/>
              <a:ext cx="296214" cy="27103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0404" y="5498589"/>
              <a:ext cx="128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7721" y="5906929"/>
              <a:ext cx="296214" cy="2710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5033" y="5839904"/>
              <a:ext cx="1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7721" y="1149553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721" y="1648199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7721" y="2278898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59" name="Elbow Connector 58"/>
            <p:cNvCxnSpPr/>
            <p:nvPr/>
          </p:nvCxnSpPr>
          <p:spPr>
            <a:xfrm>
              <a:off x="1417958" y="746440"/>
              <a:ext cx="4119957" cy="493137"/>
            </a:xfrm>
            <a:prstGeom prst="bentConnector3">
              <a:avLst>
                <a:gd name="adj1" fmla="val 10001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4799" y="321541"/>
              <a:ext cx="1339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Show/Hide</a:t>
              </a:r>
              <a:br>
                <a:rPr lang="en-US" sz="1400" dirty="0"/>
              </a:br>
              <a:r>
                <a:rPr lang="en-US" sz="1400" dirty="0"/>
                <a:t>unchecked</a:t>
              </a:r>
            </a:p>
            <a:p>
              <a:r>
                <a:rPr lang="en-US" sz="1400" dirty="0"/>
                <a:t>Diagrams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21" y="468889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cxnSp>
          <p:nvCxnSpPr>
            <p:cNvPr id="67" name="Elbow Connector 66"/>
            <p:cNvCxnSpPr/>
            <p:nvPr/>
          </p:nvCxnSpPr>
          <p:spPr>
            <a:xfrm flipV="1">
              <a:off x="1882670" y="1413472"/>
              <a:ext cx="4350705" cy="2277646"/>
            </a:xfrm>
            <a:prstGeom prst="bentConnector3">
              <a:avLst>
                <a:gd name="adj1" fmla="val 10002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75494" y="3342288"/>
              <a:ext cx="2485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grammar expression type to validate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7721" y="3478759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75" name="Elbow Connector 74"/>
            <p:cNvCxnSpPr/>
            <p:nvPr/>
          </p:nvCxnSpPr>
          <p:spPr>
            <a:xfrm flipV="1">
              <a:off x="2051168" y="1413473"/>
              <a:ext cx="4723821" cy="2909841"/>
            </a:xfrm>
            <a:prstGeom prst="bentConnector3">
              <a:avLst>
                <a:gd name="adj1" fmla="val 10016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flipV="1">
              <a:off x="1593423" y="1398410"/>
              <a:ext cx="5741656" cy="3677269"/>
            </a:xfrm>
            <a:prstGeom prst="bentConnector3">
              <a:avLst>
                <a:gd name="adj1" fmla="val 10002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7721" y="4160352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7721" y="4922655"/>
              <a:ext cx="296214" cy="271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5494" y="4030927"/>
              <a:ext cx="2170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Switch from grammar to expression editor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933" y="4871682"/>
              <a:ext cx="2656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Refresh or</a:t>
              </a:r>
            </a:p>
            <a:p>
              <a:r>
                <a:rPr lang="en-US" sz="1400" dirty="0"/>
                <a:t>Validate (expression)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2051168" y="1645516"/>
              <a:ext cx="3081063" cy="4137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2164564" y="4538984"/>
              <a:ext cx="2896767" cy="130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136130" y="5699061"/>
              <a:ext cx="13394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Show/Hide (checked = item hidden)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 flipV="1">
              <a:off x="2048656" y="6156174"/>
              <a:ext cx="1498131" cy="19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500034" y="6087342"/>
              <a:ext cx="1339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Show/Hide </a:t>
              </a:r>
              <a:br>
                <a:rPr lang="en-US" sz="1400" dirty="0"/>
              </a:br>
              <a:r>
                <a:rPr lang="en-US" sz="1400" dirty="0"/>
                <a:t>tree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881666"/>
            <a:ext cx="9182259" cy="52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>
            <a:off x="126290" y="102485"/>
            <a:ext cx="12040998" cy="6762587"/>
            <a:chOff x="126290" y="102485"/>
            <a:chExt cx="12040998" cy="6762587"/>
          </a:xfrm>
        </p:grpSpPr>
        <p:sp>
          <p:nvSpPr>
            <p:cNvPr id="2" name="Rectangle 1"/>
            <p:cNvSpPr/>
            <p:nvPr/>
          </p:nvSpPr>
          <p:spPr>
            <a:xfrm>
              <a:off x="1474978" y="2238383"/>
              <a:ext cx="1103984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BE" sz="1200" noProof="1"/>
                <a:t>Diagram</a:t>
              </a:r>
            </a:p>
            <a:p>
              <a:r>
                <a:rPr lang="fr-BE" sz="1200" noProof="1"/>
                <a:t>Sequence</a:t>
              </a:r>
            </a:p>
            <a:p>
              <a:r>
                <a:rPr lang="fr-BE" sz="1200" noProof="1"/>
                <a:t>Stack</a:t>
              </a:r>
            </a:p>
            <a:p>
              <a:r>
                <a:rPr lang="fr-BE" sz="1200" noProof="1"/>
                <a:t>Choice</a:t>
              </a:r>
            </a:p>
            <a:p>
              <a:r>
                <a:rPr lang="fr-BE" sz="1200" noProof="1"/>
                <a:t>Optional</a:t>
              </a:r>
            </a:p>
            <a:p>
              <a:r>
                <a:rPr lang="fr-BE" sz="1200" noProof="1"/>
                <a:t>OneOrMore</a:t>
              </a:r>
            </a:p>
            <a:p>
              <a:r>
                <a:rPr lang="fr-BE" sz="1200" noProof="1"/>
                <a:t>ZeroOrMore</a:t>
              </a:r>
            </a:p>
            <a:p>
              <a:r>
                <a:rPr lang="fr-BE" sz="1200" noProof="1"/>
                <a:t>Terminal</a:t>
              </a:r>
            </a:p>
            <a:p>
              <a:r>
                <a:rPr lang="fr-BE" sz="1200" noProof="1"/>
                <a:t>NonTerminal</a:t>
              </a:r>
            </a:p>
            <a:p>
              <a:r>
                <a:rPr lang="fr-BE" sz="1200" noProof="1"/>
                <a:t>Comment</a:t>
              </a:r>
            </a:p>
            <a:p>
              <a:r>
                <a:rPr lang="fr-BE" sz="1200" noProof="1"/>
                <a:t>Skip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1"/>
            </p:cNvCxnSpPr>
            <p:nvPr/>
          </p:nvCxnSpPr>
          <p:spPr>
            <a:xfrm>
              <a:off x="2578962" y="3300212"/>
              <a:ext cx="513135" cy="96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092097" y="3808043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6537" y="2238383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EBNF</a:t>
              </a:r>
            </a:p>
          </p:txBody>
        </p:sp>
        <p:cxnSp>
          <p:nvCxnSpPr>
            <p:cNvPr id="10" name="Straight Arrow Connector 9"/>
            <p:cNvCxnSpPr>
              <a:stCxn id="2" idx="3"/>
              <a:endCxn id="9" idx="1"/>
            </p:cNvCxnSpPr>
            <p:nvPr/>
          </p:nvCxnSpPr>
          <p:spPr>
            <a:xfrm flipV="1">
              <a:off x="2578962" y="2691535"/>
              <a:ext cx="487575" cy="60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081164" y="5341464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Generating</a:t>
              </a:r>
            </a:p>
          </p:txBody>
        </p:sp>
        <p:cxnSp>
          <p:nvCxnSpPr>
            <p:cNvPr id="15" name="Straight Arrow Connector 14"/>
            <p:cNvCxnSpPr>
              <a:stCxn id="2" idx="3"/>
              <a:endCxn id="14" idx="1"/>
            </p:cNvCxnSpPr>
            <p:nvPr/>
          </p:nvCxnSpPr>
          <p:spPr>
            <a:xfrm>
              <a:off x="2578962" y="3300212"/>
              <a:ext cx="502202" cy="2494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26290" y="2923529"/>
              <a:ext cx="1171977" cy="753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SRFB</a:t>
              </a:r>
            </a:p>
            <a:p>
              <a:pPr algn="ctr"/>
              <a:r>
                <a:rPr lang="en-US" dirty="0"/>
                <a:t>Grammar</a:t>
              </a:r>
            </a:p>
          </p:txBody>
        </p:sp>
        <p:cxnSp>
          <p:nvCxnSpPr>
            <p:cNvPr id="30" name="Straight Arrow Connector 29"/>
            <p:cNvCxnSpPr>
              <a:stCxn id="26" idx="3"/>
              <a:endCxn id="2" idx="1"/>
            </p:cNvCxnSpPr>
            <p:nvPr/>
          </p:nvCxnSpPr>
          <p:spPr>
            <a:xfrm>
              <a:off x="1298267" y="3300212"/>
              <a:ext cx="176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066537" y="812438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graph</a:t>
              </a:r>
            </a:p>
          </p:txBody>
        </p:sp>
        <p:cxnSp>
          <p:nvCxnSpPr>
            <p:cNvPr id="41" name="Straight Arrow Connector 40"/>
            <p:cNvCxnSpPr>
              <a:stCxn id="2" idx="3"/>
              <a:endCxn id="40" idx="1"/>
            </p:cNvCxnSpPr>
            <p:nvPr/>
          </p:nvCxnSpPr>
          <p:spPr>
            <a:xfrm flipV="1">
              <a:off x="2578962" y="1265590"/>
              <a:ext cx="487575" cy="203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121"/>
            <a:stretch/>
          </p:blipFill>
          <p:spPr>
            <a:xfrm>
              <a:off x="4669155" y="536055"/>
              <a:ext cx="3097260" cy="145906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20" b="54113"/>
            <a:stretch/>
          </p:blipFill>
          <p:spPr>
            <a:xfrm>
              <a:off x="4930622" y="3517941"/>
              <a:ext cx="2084976" cy="147869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917" b="33356"/>
            <a:stretch/>
          </p:blipFill>
          <p:spPr>
            <a:xfrm>
              <a:off x="4557036" y="2152949"/>
              <a:ext cx="3037054" cy="1083441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4824202" y="5079968"/>
              <a:ext cx="2437530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noProof="1"/>
                <a:t>function RR_constant = Diagram.bind(this,</a:t>
              </a:r>
            </a:p>
            <a:p>
              <a:r>
                <a:rPr lang="fr-FR" sz="1000" noProof="1"/>
                <a:t>    Sequence.bind(this, Title.bind(this, "constant"),</a:t>
              </a:r>
            </a:p>
            <a:p>
              <a:r>
                <a:rPr lang="fr-FR" sz="1000" noProof="1"/>
                <a:t>        Terminal.bind(this, "/[+-]?[0-9]+/"),</a:t>
              </a:r>
            </a:p>
            <a:p>
              <a:r>
                <a:rPr lang="fr-FR" sz="1000" noProof="1"/>
                <a:t>        Comment.bind(this, "END constant")</a:t>
              </a:r>
            </a:p>
            <a:p>
              <a:r>
                <a:rPr lang="fr-FR" sz="1000" noProof="1"/>
                <a:t>    )</a:t>
              </a:r>
            </a:p>
            <a:p>
              <a:r>
                <a:rPr lang="fr-FR" sz="1000" noProof="1"/>
                <a:t>);</a:t>
              </a:r>
            </a:p>
            <a:p>
              <a:endParaRPr lang="fr-FR" sz="1000" noProof="1"/>
            </a:p>
            <a:p>
              <a:r>
                <a:rPr lang="fr-FR" sz="1000" noProof="1"/>
                <a:t>function RR_expression = Diagram.bind(this,</a:t>
              </a:r>
            </a:p>
            <a:p>
              <a:r>
                <a:rPr lang="fr-FR" sz="1000" noProof="1"/>
                <a:t>…</a:t>
              </a:r>
            </a:p>
          </p:txBody>
        </p:sp>
        <p:cxnSp>
          <p:nvCxnSpPr>
            <p:cNvPr id="51" name="Straight Arrow Connector 50"/>
            <p:cNvCxnSpPr>
              <a:stCxn id="40" idx="3"/>
              <a:endCxn id="45" idx="1"/>
            </p:cNvCxnSpPr>
            <p:nvPr/>
          </p:nvCxnSpPr>
          <p:spPr>
            <a:xfrm flipV="1">
              <a:off x="4393062" y="1265589"/>
              <a:ext cx="2760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" idx="3"/>
              <a:endCxn id="46" idx="1"/>
            </p:cNvCxnSpPr>
            <p:nvPr/>
          </p:nvCxnSpPr>
          <p:spPr>
            <a:xfrm flipV="1">
              <a:off x="4418622" y="4257291"/>
              <a:ext cx="512000" cy="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3"/>
              <a:endCxn id="47" idx="1"/>
            </p:cNvCxnSpPr>
            <p:nvPr/>
          </p:nvCxnSpPr>
          <p:spPr>
            <a:xfrm>
              <a:off x="4393062" y="2691535"/>
              <a:ext cx="163974" cy="3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4" idx="3"/>
              <a:endCxn id="50" idx="1"/>
            </p:cNvCxnSpPr>
            <p:nvPr/>
          </p:nvCxnSpPr>
          <p:spPr>
            <a:xfrm>
              <a:off x="4407689" y="5794616"/>
              <a:ext cx="416513" cy="1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49772" y="102486"/>
              <a:ext cx="1626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Grammar </a:t>
              </a:r>
            </a:p>
            <a:p>
              <a:pPr algn="ctr"/>
              <a:r>
                <a:rPr lang="en-US" b="1" dirty="0"/>
                <a:t>transformation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053417" y="102485"/>
              <a:ext cx="12593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Expression </a:t>
              </a:r>
            </a:p>
            <a:p>
              <a:pPr algn="ctr"/>
              <a:r>
                <a:rPr lang="en-US" b="1" dirty="0"/>
                <a:t>validation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986212" y="3587137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</a:t>
              </a:r>
            </a:p>
            <a:p>
              <a:pPr algn="ctr"/>
              <a:r>
                <a:rPr lang="en-US" dirty="0"/>
                <a:t>Walker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000202" y="1871908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Tokenized</a:t>
              </a:r>
            </a:p>
            <a:p>
              <a:pPr algn="ctr"/>
              <a:r>
                <a:rPr lang="en-US" dirty="0"/>
                <a:t>expression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986211" y="5066217"/>
              <a:ext cx="1326525" cy="906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Validating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8" name="Elbow Connector 107"/>
            <p:cNvCxnSpPr>
              <a:stCxn id="105" idx="2"/>
              <a:endCxn id="104" idx="1"/>
            </p:cNvCxnSpPr>
            <p:nvPr/>
          </p:nvCxnSpPr>
          <p:spPr>
            <a:xfrm rot="16200000" flipH="1">
              <a:off x="8193799" y="3247876"/>
              <a:ext cx="1262078" cy="3227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5" idx="2"/>
              <a:endCxn id="106" idx="1"/>
            </p:cNvCxnSpPr>
            <p:nvPr/>
          </p:nvCxnSpPr>
          <p:spPr>
            <a:xfrm rot="16200000" flipH="1">
              <a:off x="7454259" y="3987417"/>
              <a:ext cx="2741158" cy="3227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969409" y="3313769"/>
              <a:ext cx="11256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noProof="1"/>
                <a:t>{validating:”tree”}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935496" y="482348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noProof="1"/>
                <a:t>{validating:”function”}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538205" y="5249245"/>
              <a:ext cx="77328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BE" sz="800" noProof="1"/>
                <a:t>Diagram</a:t>
              </a:r>
            </a:p>
            <a:p>
              <a:r>
                <a:rPr lang="fr-BE" sz="800" noProof="1"/>
                <a:t>Sequence</a:t>
              </a:r>
            </a:p>
            <a:p>
              <a:r>
                <a:rPr lang="fr-BE" sz="800" noProof="1"/>
                <a:t>Stack</a:t>
              </a:r>
            </a:p>
            <a:p>
              <a:r>
                <a:rPr lang="fr-BE" sz="800" noProof="1"/>
                <a:t>Choice</a:t>
              </a:r>
            </a:p>
            <a:p>
              <a:r>
                <a:rPr lang="fr-BE" sz="800" noProof="1"/>
                <a:t>Optional</a:t>
              </a:r>
            </a:p>
            <a:p>
              <a:r>
                <a:rPr lang="fr-BE" sz="800" noProof="1"/>
                <a:t>OneOrMore</a:t>
              </a:r>
            </a:p>
            <a:p>
              <a:r>
                <a:rPr lang="fr-BE" sz="800" noProof="1"/>
                <a:t>ZeroOrMore</a:t>
              </a:r>
            </a:p>
            <a:p>
              <a:r>
                <a:rPr lang="fr-BE" sz="800" noProof="1"/>
                <a:t>Terminal</a:t>
              </a:r>
            </a:p>
            <a:p>
              <a:r>
                <a:rPr lang="fr-BE" sz="800" noProof="1"/>
                <a:t>NonTerminal</a:t>
              </a:r>
            </a:p>
            <a:p>
              <a:r>
                <a:rPr lang="fr-BE" sz="800" noProof="1"/>
                <a:t>Comment</a:t>
              </a:r>
            </a:p>
            <a:p>
              <a:r>
                <a:rPr lang="fr-BE" sz="800" noProof="1"/>
                <a:t>Skip</a:t>
              </a:r>
            </a:p>
          </p:txBody>
        </p:sp>
        <p:cxnSp>
          <p:nvCxnSpPr>
            <p:cNvPr id="149" name="Straight Arrow Connector 148"/>
            <p:cNvCxnSpPr>
              <a:stCxn id="50" idx="3"/>
              <a:endCxn id="146" idx="1"/>
            </p:cNvCxnSpPr>
            <p:nvPr/>
          </p:nvCxnSpPr>
          <p:spPr>
            <a:xfrm>
              <a:off x="7261732" y="5972520"/>
              <a:ext cx="276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6" idx="3"/>
              <a:endCxn id="106" idx="1"/>
            </p:cNvCxnSpPr>
            <p:nvPr/>
          </p:nvCxnSpPr>
          <p:spPr>
            <a:xfrm flipV="1">
              <a:off x="8311487" y="5519369"/>
              <a:ext cx="674724" cy="45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46" idx="3"/>
              <a:endCxn id="104" idx="1"/>
            </p:cNvCxnSpPr>
            <p:nvPr/>
          </p:nvCxnSpPr>
          <p:spPr>
            <a:xfrm flipV="1">
              <a:off x="7015598" y="4040289"/>
              <a:ext cx="1970614" cy="21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lowchart: Terminator 168"/>
            <p:cNvSpPr/>
            <p:nvPr/>
          </p:nvSpPr>
          <p:spPr>
            <a:xfrm>
              <a:off x="3092097" y="249928"/>
              <a:ext cx="1185598" cy="323165"/>
            </a:xfrm>
            <a:prstGeom prst="flowChartTermina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refresh</a:t>
              </a:r>
            </a:p>
          </p:txBody>
        </p:sp>
        <p:sp>
          <p:nvSpPr>
            <p:cNvPr id="170" name="Flowchart: Terminator 169"/>
            <p:cNvSpPr/>
            <p:nvPr/>
          </p:nvSpPr>
          <p:spPr>
            <a:xfrm>
              <a:off x="10327223" y="264067"/>
              <a:ext cx="1185598" cy="323165"/>
            </a:xfrm>
            <a:prstGeom prst="flowChartTermina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validate</a:t>
              </a:r>
            </a:p>
          </p:txBody>
        </p:sp>
        <p:cxnSp>
          <p:nvCxnSpPr>
            <p:cNvPr id="178" name="Straight Arrow Connector 177"/>
            <p:cNvCxnSpPr>
              <a:stCxn id="106" idx="3"/>
              <a:endCxn id="182" idx="1"/>
            </p:cNvCxnSpPr>
            <p:nvPr/>
          </p:nvCxnSpPr>
          <p:spPr>
            <a:xfrm flipV="1">
              <a:off x="10312736" y="5519368"/>
              <a:ext cx="2838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04" idx="3"/>
              <a:endCxn id="185" idx="1"/>
            </p:cNvCxnSpPr>
            <p:nvPr/>
          </p:nvCxnSpPr>
          <p:spPr>
            <a:xfrm flipV="1">
              <a:off x="10312737" y="2923529"/>
              <a:ext cx="283846" cy="111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96583" y="4779829"/>
              <a:ext cx="1570705" cy="1479078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96583" y="1900947"/>
              <a:ext cx="1493633" cy="2045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43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4293" y="95748"/>
            <a:ext cx="231557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noProof="1"/>
              <a:t>function RR_constant = Diagram.bind(this,</a:t>
            </a:r>
          </a:p>
          <a:p>
            <a:r>
              <a:rPr lang="fr-FR" sz="800" noProof="1"/>
              <a:t>    Sequence.bind(this, Title.bind(this, "constant"),</a:t>
            </a:r>
          </a:p>
          <a:p>
            <a:r>
              <a:rPr lang="fr-FR" sz="800" noProof="1"/>
              <a:t>        Terminal.bind(this, "/[+-]?[0-9]+/"),</a:t>
            </a:r>
          </a:p>
          <a:p>
            <a:r>
              <a:rPr lang="fr-FR" sz="800" noProof="1"/>
              <a:t>        Comment.bind(this, "END constant")</a:t>
            </a:r>
          </a:p>
          <a:p>
            <a:r>
              <a:rPr lang="fr-FR" sz="800" noProof="1"/>
              <a:t>    )</a:t>
            </a:r>
          </a:p>
          <a:p>
            <a:r>
              <a:rPr lang="fr-FR" sz="800" noProof="1"/>
              <a:t>);</a:t>
            </a:r>
          </a:p>
          <a:p>
            <a:endParaRPr lang="fr-FR" sz="800" noProof="1"/>
          </a:p>
          <a:p>
            <a:r>
              <a:rPr lang="fr-FR" sz="800" noProof="1"/>
              <a:t>function RR_expression = Diagram.bind(this,</a:t>
            </a:r>
          </a:p>
          <a:p>
            <a:r>
              <a:rPr lang="fr-FR" sz="800" noProof="1"/>
              <a:t>    Sequence.bind(this,</a:t>
            </a:r>
          </a:p>
          <a:p>
            <a:r>
              <a:rPr lang="fr-FR" sz="800" noProof="1"/>
              <a:t>        Title.bind(this, "expression"),</a:t>
            </a:r>
          </a:p>
          <a:p>
            <a:r>
              <a:rPr lang="fr-FR" sz="800" noProof="1"/>
              <a:t>        OneOrMore.bind(this,</a:t>
            </a:r>
          </a:p>
          <a:p>
            <a:r>
              <a:rPr lang="fr-FR" sz="800" noProof="1"/>
              <a:t>            NonTerminal.bind(this, "term"),</a:t>
            </a:r>
          </a:p>
          <a:p>
            <a:r>
              <a:rPr lang="fr-FR" sz="800" noProof="1"/>
              <a:t>            Terminal.bind(this, "+")),</a:t>
            </a:r>
          </a:p>
          <a:p>
            <a:r>
              <a:rPr lang="fr-FR" sz="800" noProof="1"/>
              <a:t>        Comment.bind(this, "END expression")</a:t>
            </a:r>
          </a:p>
          <a:p>
            <a:r>
              <a:rPr lang="fr-FR" sz="800" noProof="1"/>
              <a:t>    )</a:t>
            </a:r>
          </a:p>
          <a:p>
            <a:r>
              <a:rPr lang="fr-FR" sz="800" noProof="1"/>
              <a:t>);</a:t>
            </a:r>
          </a:p>
          <a:p>
            <a:endParaRPr lang="fr-FR" sz="800" noProof="1"/>
          </a:p>
          <a:p>
            <a:r>
              <a:rPr lang="fr-FR" sz="800" noProof="1"/>
              <a:t>function RR_factor = Diagram.bind(this,</a:t>
            </a:r>
          </a:p>
          <a:p>
            <a:r>
              <a:rPr lang="fr-FR" sz="800" noProof="1"/>
              <a:t>    Stack.bind(this,</a:t>
            </a:r>
          </a:p>
          <a:p>
            <a:r>
              <a:rPr lang="fr-FR" sz="800" noProof="1"/>
              <a:t>        Title.bind(this, "factor"),</a:t>
            </a:r>
          </a:p>
          <a:p>
            <a:r>
              <a:rPr lang="fr-FR" sz="800" noProof="1"/>
              <a:t>        Sequence.bind(this,</a:t>
            </a:r>
          </a:p>
          <a:p>
            <a:r>
              <a:rPr lang="fr-FR" sz="800" noProof="1"/>
              <a:t>            Choice.bind(this, 0,</a:t>
            </a:r>
          </a:p>
          <a:p>
            <a:r>
              <a:rPr lang="fr-FR" sz="800" noProof="1"/>
              <a:t>                NonTerminal.bind(this, "constant"),</a:t>
            </a:r>
          </a:p>
          <a:p>
            <a:r>
              <a:rPr lang="fr-FR" sz="800" noProof="1"/>
              <a:t>                NonTerminal.bind(this, "variable"),</a:t>
            </a:r>
          </a:p>
          <a:p>
            <a:r>
              <a:rPr lang="fr-FR" sz="800" noProof="1"/>
              <a:t>                Sequence.bind(this,</a:t>
            </a:r>
          </a:p>
          <a:p>
            <a:r>
              <a:rPr lang="fr-FR" sz="800" noProof="1"/>
              <a:t>                    Terminal.bind(this, "("),</a:t>
            </a:r>
          </a:p>
          <a:p>
            <a:r>
              <a:rPr lang="fr-FR" sz="800" noProof="1"/>
              <a:t>                    NonTerminal.bind(this, "expression"),</a:t>
            </a:r>
          </a:p>
          <a:p>
            <a:r>
              <a:rPr lang="fr-FR" sz="800" noProof="1"/>
              <a:t>                    Terminal.bind(this, ")")</a:t>
            </a:r>
          </a:p>
          <a:p>
            <a:r>
              <a:rPr lang="fr-FR" sz="800" noProof="1"/>
              <a:t>                )</a:t>
            </a:r>
          </a:p>
          <a:p>
            <a:r>
              <a:rPr lang="fr-FR" sz="800" noProof="1"/>
              <a:t>            )</a:t>
            </a:r>
          </a:p>
          <a:p>
            <a:r>
              <a:rPr lang="fr-FR" sz="800" noProof="1"/>
              <a:t>        ),</a:t>
            </a:r>
          </a:p>
          <a:p>
            <a:r>
              <a:rPr lang="fr-FR" sz="800" noProof="1"/>
              <a:t>        Comment.bind(this, "END factor")</a:t>
            </a:r>
          </a:p>
          <a:p>
            <a:r>
              <a:rPr lang="fr-FR" sz="800" noProof="1"/>
              <a:t>    )</a:t>
            </a:r>
          </a:p>
          <a:p>
            <a:r>
              <a:rPr lang="fr-FR" sz="800" noProof="1"/>
              <a:t>);</a:t>
            </a:r>
          </a:p>
          <a:p>
            <a:endParaRPr lang="fr-FR" sz="800" noProof="1"/>
          </a:p>
          <a:p>
            <a:r>
              <a:rPr lang="fr-FR" sz="800" noProof="1"/>
              <a:t>function RR_term = Diagram.bind(this,</a:t>
            </a:r>
          </a:p>
          <a:p>
            <a:r>
              <a:rPr lang="fr-FR" sz="800" noProof="1"/>
              <a:t>    Sequence.bind(this,</a:t>
            </a:r>
          </a:p>
          <a:p>
            <a:r>
              <a:rPr lang="fr-FR" sz="800" noProof="1"/>
              <a:t>        Title.bind(this, "term"),</a:t>
            </a:r>
          </a:p>
          <a:p>
            <a:r>
              <a:rPr lang="fr-FR" sz="800" noProof="1"/>
              <a:t>        OneOrMore.bind(this,</a:t>
            </a:r>
          </a:p>
          <a:p>
            <a:r>
              <a:rPr lang="fr-FR" sz="800" noProof="1"/>
              <a:t>            NonTerminal.bind(this, "factor"),</a:t>
            </a:r>
          </a:p>
          <a:p>
            <a:r>
              <a:rPr lang="fr-FR" sz="800" noProof="1"/>
              <a:t>            Terminal.bind(this, "*")</a:t>
            </a:r>
          </a:p>
          <a:p>
            <a:r>
              <a:rPr lang="fr-FR" sz="800" noProof="1"/>
              <a:t>        ),</a:t>
            </a:r>
          </a:p>
          <a:p>
            <a:r>
              <a:rPr lang="fr-FR" sz="800" noProof="1"/>
              <a:t>        Comment.bind(this, "END term")</a:t>
            </a:r>
          </a:p>
          <a:p>
            <a:r>
              <a:rPr lang="fr-FR" sz="800" noProof="1"/>
              <a:t>    )</a:t>
            </a:r>
          </a:p>
          <a:p>
            <a:r>
              <a:rPr lang="fr-FR" sz="800" noProof="1"/>
              <a:t>);</a:t>
            </a:r>
          </a:p>
          <a:p>
            <a:endParaRPr lang="fr-FR" sz="800" noProof="1"/>
          </a:p>
          <a:p>
            <a:r>
              <a:rPr lang="fr-FR" sz="800" noProof="1"/>
              <a:t>function RR_variable = Diagram.bind(this,</a:t>
            </a:r>
          </a:p>
          <a:p>
            <a:r>
              <a:rPr lang="fr-FR" sz="800" noProof="1"/>
              <a:t>    Sequence.bind(this,</a:t>
            </a:r>
          </a:p>
          <a:p>
            <a:r>
              <a:rPr lang="fr-FR" sz="800" noProof="1"/>
              <a:t>        Title.bind(this, "variable"),</a:t>
            </a:r>
          </a:p>
          <a:p>
            <a:r>
              <a:rPr lang="fr-FR" sz="800" noProof="1"/>
              <a:t>        Terminal.bind(this, "/[A-Z][A-Za-z0-9_]*/"),</a:t>
            </a:r>
          </a:p>
          <a:p>
            <a:r>
              <a:rPr lang="fr-FR" sz="800" noProof="1"/>
              <a:t>        Comment.bind(this, "END variable")</a:t>
            </a:r>
          </a:p>
          <a:p>
            <a:r>
              <a:rPr lang="fr-FR" sz="800" noProof="1"/>
              <a:t>    )</a:t>
            </a:r>
          </a:p>
          <a:p>
            <a:r>
              <a:rPr lang="fr-FR" sz="8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9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353</Words>
  <Application>Microsoft Office PowerPoint</Application>
  <PresentationFormat>Widescreen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</dc:creator>
  <cp:lastModifiedBy>Gilbert</cp:lastModifiedBy>
  <cp:revision>13</cp:revision>
  <dcterms:created xsi:type="dcterms:W3CDTF">2017-01-06T10:57:48Z</dcterms:created>
  <dcterms:modified xsi:type="dcterms:W3CDTF">2017-01-07T10:11:32Z</dcterms:modified>
</cp:coreProperties>
</file>