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9144000" y="0"/>
                </a:moveTo>
                <a:lnTo>
                  <a:pt x="0" y="0"/>
                </a:lnTo>
                <a:lnTo>
                  <a:pt x="0" y="886968"/>
                </a:lnTo>
                <a:lnTo>
                  <a:pt x="9144000" y="8869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0"/>
                </a:moveTo>
                <a:lnTo>
                  <a:pt x="0" y="0"/>
                </a:lnTo>
                <a:lnTo>
                  <a:pt x="0" y="713232"/>
                </a:lnTo>
                <a:lnTo>
                  <a:pt x="2240280" y="713232"/>
                </a:lnTo>
                <a:lnTo>
                  <a:pt x="224028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0"/>
                </a:moveTo>
                <a:lnTo>
                  <a:pt x="0" y="0"/>
                </a:lnTo>
                <a:lnTo>
                  <a:pt x="0" y="713231"/>
                </a:lnTo>
                <a:lnTo>
                  <a:pt x="6784848" y="713231"/>
                </a:lnTo>
                <a:lnTo>
                  <a:pt x="678484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5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4164" y="1031875"/>
            <a:ext cx="631609" cy="644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8674" y="2093340"/>
            <a:ext cx="3946651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8674" y="2093340"/>
            <a:ext cx="3946651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625" y="6327803"/>
            <a:ext cx="223583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6570" marR="5080" indent="-448309">
              <a:lnSpc>
                <a:spcPct val="132600"/>
              </a:lnSpc>
              <a:spcBef>
                <a:spcPts val="90"/>
              </a:spcBef>
            </a:pPr>
            <a:r>
              <a:rPr spc="5" dirty="0"/>
              <a:t>KHAI PHÁ </a:t>
            </a:r>
            <a:r>
              <a:rPr dirty="0"/>
              <a:t>DỮ LIỆU  </a:t>
            </a:r>
            <a:r>
              <a:rPr spc="-75" dirty="0"/>
              <a:t>(DATA</a:t>
            </a:r>
            <a:r>
              <a:rPr spc="-200" dirty="0"/>
              <a:t> </a:t>
            </a:r>
            <a:r>
              <a:rPr spc="-15" dirty="0"/>
              <a:t>MINING)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7764" y="1031875"/>
            <a:ext cx="8796655" cy="2549525"/>
            <a:chOff x="347764" y="1031875"/>
            <a:chExt cx="8796655" cy="2549525"/>
          </a:xfrm>
        </p:grpSpPr>
        <p:sp>
          <p:nvSpPr>
            <p:cNvPr id="3" name="object 3"/>
            <p:cNvSpPr/>
            <p:nvPr/>
          </p:nvSpPr>
          <p:spPr>
            <a:xfrm>
              <a:off x="347764" y="1600200"/>
              <a:ext cx="3531997" cy="198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14800" y="1600200"/>
              <a:ext cx="3962400" cy="19535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2150" y="357505"/>
            <a:ext cx="40989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0" dirty="0">
                <a:solidFill>
                  <a:srgbClr val="775F54"/>
                </a:solidFill>
              </a:rPr>
              <a:t>Khai </a:t>
            </a:r>
            <a:r>
              <a:rPr sz="4400" spc="20" dirty="0">
                <a:solidFill>
                  <a:srgbClr val="775F54"/>
                </a:solidFill>
              </a:rPr>
              <a:t>phá dữ</a:t>
            </a:r>
            <a:r>
              <a:rPr sz="4400" spc="-305" dirty="0">
                <a:solidFill>
                  <a:srgbClr val="775F54"/>
                </a:solidFill>
              </a:rPr>
              <a:t> </a:t>
            </a:r>
            <a:r>
              <a:rPr sz="4400" spc="5" dirty="0">
                <a:solidFill>
                  <a:srgbClr val="775F54"/>
                </a:solidFill>
              </a:rPr>
              <a:t>liệu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213042" y="1272222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837" y="3686111"/>
            <a:ext cx="403479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“Chỉ </a:t>
            </a:r>
            <a:r>
              <a:rPr sz="1800" spc="5" dirty="0">
                <a:solidFill>
                  <a:srgbClr val="006FC0"/>
                </a:solidFill>
                <a:latin typeface="Arial"/>
                <a:cs typeface="Arial"/>
              </a:rPr>
              <a:t>Thượng 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đế </a:t>
            </a:r>
            <a:r>
              <a:rPr sz="1800" spc="20" dirty="0">
                <a:solidFill>
                  <a:srgbClr val="006FC0"/>
                </a:solidFill>
                <a:latin typeface="Arial"/>
                <a:cs typeface="Arial"/>
              </a:rPr>
              <a:t>là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đáng</a:t>
            </a:r>
            <a:r>
              <a:rPr sz="1800" spc="-1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Arial"/>
                <a:cs typeface="Arial"/>
              </a:rPr>
              <a:t>tin,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mọi </a:t>
            </a:r>
            <a:r>
              <a:rPr sz="1800" spc="20" dirty="0">
                <a:solidFill>
                  <a:srgbClr val="006FC0"/>
                </a:solidFill>
                <a:latin typeface="Arial"/>
                <a:cs typeface="Arial"/>
              </a:rPr>
              <a:t>thứ </a:t>
            </a:r>
            <a:r>
              <a:rPr sz="1800" spc="5" dirty="0">
                <a:solidFill>
                  <a:srgbClr val="006FC0"/>
                </a:solidFill>
                <a:latin typeface="Arial"/>
                <a:cs typeface="Arial"/>
              </a:rPr>
              <a:t>khác 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đều </a:t>
            </a:r>
            <a:r>
              <a:rPr sz="1800" spc="15" dirty="0">
                <a:solidFill>
                  <a:srgbClr val="006FC0"/>
                </a:solidFill>
                <a:latin typeface="Arial"/>
                <a:cs typeface="Arial"/>
              </a:rPr>
              <a:t>phải </a:t>
            </a:r>
            <a:r>
              <a:rPr sz="1800" spc="10" dirty="0">
                <a:solidFill>
                  <a:srgbClr val="006FC0"/>
                </a:solidFill>
                <a:latin typeface="Arial"/>
                <a:cs typeface="Arial"/>
              </a:rPr>
              <a:t>dựa </a:t>
            </a:r>
            <a:r>
              <a:rPr sz="1800" spc="-40" dirty="0">
                <a:solidFill>
                  <a:srgbClr val="006FC0"/>
                </a:solidFill>
                <a:latin typeface="Arial"/>
                <a:cs typeface="Arial"/>
              </a:rPr>
              <a:t>vào </a:t>
            </a:r>
            <a:r>
              <a:rPr sz="1800" spc="20" dirty="0">
                <a:solidFill>
                  <a:srgbClr val="006FC0"/>
                </a:solidFill>
                <a:latin typeface="Arial"/>
                <a:cs typeface="Arial"/>
              </a:rPr>
              <a:t>dữ</a:t>
            </a:r>
            <a:r>
              <a:rPr sz="18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Arial"/>
                <a:cs typeface="Arial"/>
              </a:rPr>
              <a:t>liệu”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275" y="4943475"/>
            <a:ext cx="4124325" cy="1076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200" y="3657574"/>
            <a:ext cx="3581400" cy="247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1621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>
                <a:solidFill>
                  <a:srgbClr val="775F54"/>
                </a:solidFill>
              </a:rPr>
              <a:t>Nội</a:t>
            </a:r>
            <a:r>
              <a:rPr sz="4200" spc="-20" dirty="0">
                <a:solidFill>
                  <a:srgbClr val="775F54"/>
                </a:solidFill>
              </a:rPr>
              <a:t> </a:t>
            </a:r>
            <a:r>
              <a:rPr sz="4200" spc="-10" dirty="0">
                <a:solidFill>
                  <a:srgbClr val="775F54"/>
                </a:solidFill>
              </a:rPr>
              <a:t>dung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487169"/>
            <a:ext cx="6880859" cy="303911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5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1. </a:t>
            </a:r>
            <a:r>
              <a:rPr sz="2750" spc="-15" dirty="0">
                <a:latin typeface="Arial"/>
                <a:cs typeface="Arial"/>
              </a:rPr>
              <a:t>Giới thiệu </a:t>
            </a:r>
            <a:r>
              <a:rPr sz="2750" spc="-45" dirty="0">
                <a:latin typeface="Arial"/>
                <a:cs typeface="Arial"/>
              </a:rPr>
              <a:t>về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0" dirty="0">
                <a:latin typeface="Arial"/>
                <a:cs typeface="Arial"/>
              </a:rPr>
              <a:t>phá dữ</a:t>
            </a:r>
            <a:r>
              <a:rPr sz="2750" spc="570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2. </a:t>
            </a:r>
            <a:r>
              <a:rPr sz="2750" spc="25" dirty="0">
                <a:latin typeface="Arial"/>
                <a:cs typeface="Arial"/>
              </a:rPr>
              <a:t>Dữ </a:t>
            </a:r>
            <a:r>
              <a:rPr sz="2750" spc="-50" dirty="0">
                <a:latin typeface="Arial"/>
                <a:cs typeface="Arial"/>
              </a:rPr>
              <a:t>liệu  </a:t>
            </a:r>
            <a:r>
              <a:rPr sz="2750" spc="-45" dirty="0">
                <a:latin typeface="Arial"/>
                <a:cs typeface="Arial"/>
              </a:rPr>
              <a:t>và </a:t>
            </a:r>
            <a:r>
              <a:rPr sz="2750" spc="-30" dirty="0">
                <a:latin typeface="Arial"/>
                <a:cs typeface="Arial"/>
              </a:rPr>
              <a:t>tiền </a:t>
            </a:r>
            <a:r>
              <a:rPr sz="2750" spc="-40" dirty="0">
                <a:latin typeface="Arial"/>
                <a:cs typeface="Arial"/>
              </a:rPr>
              <a:t>xử lý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38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5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3. </a:t>
            </a: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-30" dirty="0">
                <a:latin typeface="Arial"/>
                <a:cs typeface="Arial"/>
              </a:rPr>
              <a:t>lớp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26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4.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5" dirty="0">
                <a:latin typeface="Arial"/>
                <a:cs typeface="Arial"/>
              </a:rPr>
              <a:t>phá </a:t>
            </a:r>
            <a:r>
              <a:rPr sz="2750" spc="-20" dirty="0">
                <a:latin typeface="Arial"/>
                <a:cs typeface="Arial"/>
              </a:rPr>
              <a:t>luật </a:t>
            </a:r>
            <a:r>
              <a:rPr sz="2750" spc="5" dirty="0">
                <a:latin typeface="Arial"/>
                <a:cs typeface="Arial"/>
              </a:rPr>
              <a:t>kết</a:t>
            </a:r>
            <a:r>
              <a:rPr sz="2750" spc="229" dirty="0">
                <a:latin typeface="Arial"/>
                <a:cs typeface="Arial"/>
              </a:rPr>
              <a:t> </a:t>
            </a:r>
            <a:r>
              <a:rPr sz="2750" spc="15" dirty="0">
                <a:latin typeface="Arial"/>
                <a:cs typeface="Arial"/>
              </a:rPr>
              <a:t>hợp</a:t>
            </a:r>
            <a:endParaRPr sz="275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5. </a:t>
            </a:r>
            <a:r>
              <a:rPr sz="2750" spc="15" dirty="0">
                <a:latin typeface="Arial"/>
                <a:cs typeface="Arial"/>
              </a:rPr>
              <a:t>Phân</a:t>
            </a:r>
            <a:r>
              <a:rPr sz="2750" spc="20" dirty="0">
                <a:latin typeface="Arial"/>
                <a:cs typeface="Arial"/>
              </a:rPr>
              <a:t> </a:t>
            </a:r>
            <a:r>
              <a:rPr sz="2750" spc="35" dirty="0">
                <a:latin typeface="Arial"/>
                <a:cs typeface="Arial"/>
              </a:rPr>
              <a:t>cụm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42" y="1272222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438023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5" dirty="0">
                <a:solidFill>
                  <a:srgbClr val="775F54"/>
                </a:solidFill>
              </a:rPr>
              <a:t>Tài </a:t>
            </a:r>
            <a:r>
              <a:rPr sz="4200" spc="-20" dirty="0">
                <a:solidFill>
                  <a:srgbClr val="775F54"/>
                </a:solidFill>
              </a:rPr>
              <a:t>liệu </a:t>
            </a:r>
            <a:r>
              <a:rPr sz="4200" dirty="0">
                <a:solidFill>
                  <a:srgbClr val="775F54"/>
                </a:solidFill>
              </a:rPr>
              <a:t>tham</a:t>
            </a:r>
            <a:r>
              <a:rPr sz="4200" spc="-100" dirty="0">
                <a:solidFill>
                  <a:srgbClr val="775F54"/>
                </a:solidFill>
              </a:rPr>
              <a:t> </a:t>
            </a:r>
            <a:r>
              <a:rPr sz="4200" spc="-5" dirty="0">
                <a:solidFill>
                  <a:srgbClr val="775F54"/>
                </a:solidFill>
              </a:rPr>
              <a:t>khảo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625917"/>
            <a:ext cx="7949565" cy="440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6550" marR="274955" indent="-324485">
              <a:lnSpc>
                <a:spcPct val="100400"/>
              </a:lnSpc>
              <a:spcBef>
                <a:spcPts val="9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25" dirty="0">
                <a:latin typeface="Arial"/>
                <a:cs typeface="Arial"/>
              </a:rPr>
              <a:t>Jiawei </a:t>
            </a:r>
            <a:r>
              <a:rPr sz="2400" spc="-15" dirty="0">
                <a:latin typeface="Arial"/>
                <a:cs typeface="Arial"/>
              </a:rPr>
              <a:t>Han, </a:t>
            </a:r>
            <a:r>
              <a:rPr sz="2400" spc="-10" dirty="0">
                <a:latin typeface="Arial"/>
                <a:cs typeface="Arial"/>
              </a:rPr>
              <a:t>Micheline </a:t>
            </a:r>
            <a:r>
              <a:rPr sz="2400" spc="-35" dirty="0">
                <a:latin typeface="Arial"/>
                <a:cs typeface="Arial"/>
              </a:rPr>
              <a:t>Kamber </a:t>
            </a:r>
            <a:r>
              <a:rPr sz="2400" spc="-20" dirty="0">
                <a:latin typeface="Arial"/>
                <a:cs typeface="Arial"/>
              </a:rPr>
              <a:t>and Jian </a:t>
            </a:r>
            <a:r>
              <a:rPr sz="2400" spc="-25" dirty="0">
                <a:latin typeface="Arial"/>
                <a:cs typeface="Arial"/>
              </a:rPr>
              <a:t>Pei, </a:t>
            </a:r>
            <a:r>
              <a:rPr sz="2400" spc="-20" dirty="0">
                <a:latin typeface="Arial"/>
                <a:cs typeface="Arial"/>
              </a:rPr>
              <a:t>Data  </a:t>
            </a:r>
            <a:r>
              <a:rPr sz="2400" spc="-10" dirty="0">
                <a:latin typeface="Arial"/>
                <a:cs typeface="Arial"/>
              </a:rPr>
              <a:t>Mining: </a:t>
            </a:r>
            <a:r>
              <a:rPr sz="2400" spc="-25" dirty="0">
                <a:latin typeface="Arial"/>
                <a:cs typeface="Arial"/>
              </a:rPr>
              <a:t>Concepts </a:t>
            </a:r>
            <a:r>
              <a:rPr sz="2400" spc="-20" dirty="0"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Techniques, </a:t>
            </a:r>
            <a:r>
              <a:rPr sz="2400" spc="-25" dirty="0">
                <a:latin typeface="Arial"/>
                <a:cs typeface="Arial"/>
              </a:rPr>
              <a:t>Morgan </a:t>
            </a:r>
            <a:r>
              <a:rPr sz="2400" spc="-5" dirty="0">
                <a:latin typeface="Arial"/>
                <a:cs typeface="Arial"/>
              </a:rPr>
              <a:t>Kaufmann:  </a:t>
            </a:r>
            <a:r>
              <a:rPr sz="2400" spc="10" dirty="0">
                <a:latin typeface="Arial"/>
                <a:cs typeface="Arial"/>
              </a:rPr>
              <a:t>3rd </a:t>
            </a:r>
            <a:r>
              <a:rPr sz="2400" spc="-30" dirty="0">
                <a:latin typeface="Arial"/>
                <a:cs typeface="Arial"/>
              </a:rPr>
              <a:t>edition </a:t>
            </a:r>
            <a:r>
              <a:rPr sz="2400" spc="-10" dirty="0">
                <a:latin typeface="Arial"/>
                <a:cs typeface="Arial"/>
              </a:rPr>
              <a:t>(2011), </a:t>
            </a:r>
            <a:r>
              <a:rPr sz="2400" spc="5" dirty="0">
                <a:latin typeface="Arial"/>
                <a:cs typeface="Arial"/>
              </a:rPr>
              <a:t>744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pages.</a:t>
            </a:r>
            <a:endParaRPr sz="2400">
              <a:latin typeface="Arial"/>
              <a:cs typeface="Arial"/>
            </a:endParaRPr>
          </a:p>
          <a:p>
            <a:pPr marL="336550" marR="251460" indent="-324485">
              <a:lnSpc>
                <a:spcPts val="2850"/>
              </a:lnSpc>
              <a:spcBef>
                <a:spcPts val="844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5" dirty="0">
                <a:latin typeface="Arial"/>
                <a:cs typeface="Arial"/>
              </a:rPr>
              <a:t>Đỗ </a:t>
            </a:r>
            <a:r>
              <a:rPr sz="2400" dirty="0">
                <a:latin typeface="Arial"/>
                <a:cs typeface="Arial"/>
              </a:rPr>
              <a:t>Phúc, </a:t>
            </a:r>
            <a:r>
              <a:rPr sz="2400" spc="-20" dirty="0">
                <a:latin typeface="Arial"/>
                <a:cs typeface="Arial"/>
              </a:rPr>
              <a:t>Giáo </a:t>
            </a:r>
            <a:r>
              <a:rPr sz="2400" spc="5" dirty="0">
                <a:latin typeface="Arial"/>
                <a:cs typeface="Arial"/>
              </a:rPr>
              <a:t>trình </a:t>
            </a:r>
            <a:r>
              <a:rPr sz="2400" spc="-20" dirty="0">
                <a:latin typeface="Arial"/>
                <a:cs typeface="Arial"/>
              </a:rPr>
              <a:t>Khai </a:t>
            </a:r>
            <a:r>
              <a:rPr sz="2400" spc="-15" dirty="0">
                <a:latin typeface="Arial"/>
                <a:cs typeface="Arial"/>
              </a:rPr>
              <a:t>thác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15" dirty="0">
                <a:latin typeface="Arial"/>
                <a:cs typeface="Arial"/>
              </a:rPr>
              <a:t>liệu, NXB </a:t>
            </a:r>
            <a:r>
              <a:rPr sz="2400" spc="-5" dirty="0">
                <a:latin typeface="Arial"/>
                <a:cs typeface="Arial"/>
              </a:rPr>
              <a:t>ĐHQG </a:t>
            </a:r>
            <a:r>
              <a:rPr sz="2400" spc="-125" dirty="0">
                <a:latin typeface="Arial"/>
                <a:cs typeface="Arial"/>
              </a:rPr>
              <a:t>TP.  </a:t>
            </a:r>
            <a:r>
              <a:rPr sz="2400" dirty="0">
                <a:latin typeface="Arial"/>
                <a:cs typeface="Arial"/>
              </a:rPr>
              <a:t>HCM,</a:t>
            </a:r>
            <a:r>
              <a:rPr sz="2400" spc="5" dirty="0">
                <a:latin typeface="Arial"/>
                <a:cs typeface="Arial"/>
              </a:rPr>
              <a:t> 2005.</a:t>
            </a:r>
            <a:endParaRPr sz="2400">
              <a:latin typeface="Arial"/>
              <a:cs typeface="Arial"/>
            </a:endParaRPr>
          </a:p>
          <a:p>
            <a:pPr marL="336550" marR="5080" indent="-324485">
              <a:lnSpc>
                <a:spcPct val="100400"/>
              </a:lnSpc>
              <a:spcBef>
                <a:spcPts val="62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20" dirty="0">
                <a:latin typeface="Arial"/>
                <a:cs typeface="Arial"/>
              </a:rPr>
              <a:t>Ian </a:t>
            </a:r>
            <a:r>
              <a:rPr sz="2400" dirty="0">
                <a:latin typeface="Arial"/>
                <a:cs typeface="Arial"/>
              </a:rPr>
              <a:t>H. </a:t>
            </a:r>
            <a:r>
              <a:rPr sz="2400" spc="10" dirty="0">
                <a:latin typeface="Arial"/>
                <a:cs typeface="Arial"/>
              </a:rPr>
              <a:t>Witten, </a:t>
            </a:r>
            <a:r>
              <a:rPr sz="2400" spc="-25" dirty="0">
                <a:latin typeface="Arial"/>
                <a:cs typeface="Arial"/>
              </a:rPr>
              <a:t>Eibe </a:t>
            </a:r>
            <a:r>
              <a:rPr sz="2400" spc="-5" dirty="0">
                <a:latin typeface="Arial"/>
                <a:cs typeface="Arial"/>
              </a:rPr>
              <a:t>Frank </a:t>
            </a:r>
            <a:r>
              <a:rPr sz="2400" spc="-2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Mark </a:t>
            </a:r>
            <a:r>
              <a:rPr sz="2400" spc="-15" dirty="0">
                <a:latin typeface="Arial"/>
                <a:cs typeface="Arial"/>
              </a:rPr>
              <a:t>A. </a:t>
            </a:r>
            <a:r>
              <a:rPr sz="2400" spc="-20" dirty="0">
                <a:latin typeface="Arial"/>
                <a:cs typeface="Arial"/>
              </a:rPr>
              <a:t>Hall, Data </a:t>
            </a:r>
            <a:r>
              <a:rPr sz="2400" spc="-10" dirty="0">
                <a:latin typeface="Arial"/>
                <a:cs typeface="Arial"/>
              </a:rPr>
              <a:t>Mining:  </a:t>
            </a:r>
            <a:r>
              <a:rPr sz="2400" spc="-15" dirty="0">
                <a:latin typeface="Arial"/>
                <a:cs typeface="Arial"/>
              </a:rPr>
              <a:t>Practical </a:t>
            </a:r>
            <a:r>
              <a:rPr sz="2400" spc="-5" dirty="0">
                <a:latin typeface="Arial"/>
                <a:cs typeface="Arial"/>
              </a:rPr>
              <a:t>Machine </a:t>
            </a:r>
            <a:r>
              <a:rPr sz="2400" spc="-15" dirty="0">
                <a:latin typeface="Arial"/>
                <a:cs typeface="Arial"/>
              </a:rPr>
              <a:t>Learning </a:t>
            </a:r>
            <a:r>
              <a:rPr sz="2400" spc="-95" dirty="0">
                <a:latin typeface="Arial"/>
                <a:cs typeface="Arial"/>
              </a:rPr>
              <a:t>Tools </a:t>
            </a:r>
            <a:r>
              <a:rPr sz="2400" spc="-20" dirty="0"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Techniques,  </a:t>
            </a:r>
            <a:r>
              <a:rPr sz="2400" spc="-25" dirty="0">
                <a:latin typeface="Arial"/>
                <a:cs typeface="Arial"/>
              </a:rPr>
              <a:t>Morgan </a:t>
            </a:r>
            <a:r>
              <a:rPr sz="2400" spc="-5" dirty="0">
                <a:latin typeface="Arial"/>
                <a:cs typeface="Arial"/>
              </a:rPr>
              <a:t>Kaufmann: </a:t>
            </a:r>
            <a:r>
              <a:rPr sz="2400" spc="10" dirty="0">
                <a:latin typeface="Arial"/>
                <a:cs typeface="Arial"/>
              </a:rPr>
              <a:t>3rd </a:t>
            </a:r>
            <a:r>
              <a:rPr sz="2400" spc="-30" dirty="0">
                <a:latin typeface="Arial"/>
                <a:cs typeface="Arial"/>
              </a:rPr>
              <a:t>edition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(2011).</a:t>
            </a:r>
            <a:endParaRPr sz="24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6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dirty="0">
                <a:latin typeface="Arial"/>
                <a:cs typeface="Arial"/>
              </a:rPr>
              <a:t>Hà </a:t>
            </a:r>
            <a:r>
              <a:rPr sz="2400" spc="-10" dirty="0">
                <a:latin typeface="Arial"/>
                <a:cs typeface="Arial"/>
              </a:rPr>
              <a:t>Quang </a:t>
            </a:r>
            <a:r>
              <a:rPr sz="2400" spc="-50" dirty="0">
                <a:latin typeface="Arial"/>
                <a:cs typeface="Arial"/>
              </a:rPr>
              <a:t>Thụy, </a:t>
            </a:r>
            <a:r>
              <a:rPr sz="2400" spc="-30" dirty="0">
                <a:latin typeface="Arial"/>
                <a:cs typeface="Arial"/>
              </a:rPr>
              <a:t>Bài </a:t>
            </a:r>
            <a:r>
              <a:rPr sz="2400" spc="-35" dirty="0">
                <a:latin typeface="Arial"/>
                <a:cs typeface="Arial"/>
              </a:rPr>
              <a:t>giảng: </a:t>
            </a:r>
            <a:r>
              <a:rPr sz="2400" spc="-10" dirty="0">
                <a:latin typeface="Arial"/>
                <a:cs typeface="Arial"/>
              </a:rPr>
              <a:t>nhập </a:t>
            </a:r>
            <a:r>
              <a:rPr sz="2400" spc="-15" dirty="0">
                <a:latin typeface="Arial"/>
                <a:cs typeface="Arial"/>
              </a:rPr>
              <a:t>môn khai </a:t>
            </a:r>
            <a:r>
              <a:rPr sz="2400" spc="-20" dirty="0">
                <a:latin typeface="Arial"/>
                <a:cs typeface="Arial"/>
              </a:rPr>
              <a:t>phá </a:t>
            </a:r>
            <a:r>
              <a:rPr sz="2400" spc="-35" dirty="0">
                <a:latin typeface="Arial"/>
                <a:cs typeface="Arial"/>
              </a:rPr>
              <a:t>dữ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  <a:p>
            <a:pPr marL="336550" marR="1119505" indent="-324485">
              <a:lnSpc>
                <a:spcPts val="2860"/>
              </a:lnSpc>
              <a:spcBef>
                <a:spcPts val="83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15" dirty="0">
                <a:latin typeface="Arial"/>
                <a:cs typeface="Arial"/>
              </a:rPr>
              <a:t>Anand </a:t>
            </a:r>
            <a:r>
              <a:rPr sz="2400" spc="-25" dirty="0">
                <a:latin typeface="Arial"/>
                <a:cs typeface="Arial"/>
              </a:rPr>
              <a:t>Rajaraman </a:t>
            </a:r>
            <a:r>
              <a:rPr sz="2400" spc="-2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Jeffrey </a:t>
            </a:r>
            <a:r>
              <a:rPr sz="2400" spc="-10" dirty="0">
                <a:latin typeface="Arial"/>
                <a:cs typeface="Arial"/>
              </a:rPr>
              <a:t>Ullman, </a:t>
            </a:r>
            <a:r>
              <a:rPr sz="2400" dirty="0">
                <a:latin typeface="Arial"/>
                <a:cs typeface="Arial"/>
              </a:rPr>
              <a:t>Mining </a:t>
            </a:r>
            <a:r>
              <a:rPr sz="2400" spc="-35" dirty="0">
                <a:latin typeface="Arial"/>
                <a:cs typeface="Arial"/>
              </a:rPr>
              <a:t>of  </a:t>
            </a:r>
            <a:r>
              <a:rPr sz="2400" spc="-20" dirty="0">
                <a:latin typeface="Arial"/>
                <a:cs typeface="Arial"/>
              </a:rPr>
              <a:t>Massive Datasets, </a:t>
            </a:r>
            <a:r>
              <a:rPr sz="2400" spc="-30" dirty="0">
                <a:latin typeface="Arial"/>
                <a:cs typeface="Arial"/>
              </a:rPr>
              <a:t>Wiley,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2011.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42" y="1272222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677925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>
                <a:solidFill>
                  <a:srgbClr val="775F54"/>
                </a:solidFill>
              </a:rPr>
              <a:t>Kiến </a:t>
            </a:r>
            <a:r>
              <a:rPr sz="4200" spc="-5" dirty="0">
                <a:solidFill>
                  <a:srgbClr val="775F54"/>
                </a:solidFill>
              </a:rPr>
              <a:t>thức, </a:t>
            </a:r>
            <a:r>
              <a:rPr sz="4200" dirty="0">
                <a:solidFill>
                  <a:srgbClr val="775F54"/>
                </a:solidFill>
              </a:rPr>
              <a:t>kỹ </a:t>
            </a:r>
            <a:r>
              <a:rPr sz="4200" spc="-10" dirty="0">
                <a:solidFill>
                  <a:srgbClr val="775F54"/>
                </a:solidFill>
              </a:rPr>
              <a:t>năng đạt</a:t>
            </a:r>
            <a:r>
              <a:rPr sz="4200" spc="-35" dirty="0">
                <a:solidFill>
                  <a:srgbClr val="775F54"/>
                </a:solidFill>
              </a:rPr>
              <a:t> </a:t>
            </a:r>
            <a:r>
              <a:rPr sz="4200" spc="-10" dirty="0">
                <a:solidFill>
                  <a:srgbClr val="775F54"/>
                </a:solidFill>
              </a:rPr>
              <a:t>được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213042" y="1272222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548129"/>
            <a:ext cx="8009255" cy="43554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74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0" dirty="0">
                <a:latin typeface="Arial"/>
                <a:cs typeface="Arial"/>
              </a:rPr>
              <a:t>Hiểu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các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bước</a:t>
            </a:r>
            <a:r>
              <a:rPr sz="2900" spc="-10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trong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quá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trình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khai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tri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thức</a:t>
            </a:r>
            <a:endParaRPr sz="2900">
              <a:latin typeface="Arial"/>
              <a:cs typeface="Arial"/>
            </a:endParaRPr>
          </a:p>
          <a:p>
            <a:pPr marL="336550" marR="136525" indent="-324485">
              <a:lnSpc>
                <a:spcPct val="101400"/>
              </a:lnSpc>
              <a:spcBef>
                <a:spcPts val="6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35" dirty="0">
                <a:latin typeface="Arial"/>
                <a:cs typeface="Arial"/>
              </a:rPr>
              <a:t>Mô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tả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được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các</a:t>
            </a:r>
            <a:r>
              <a:rPr sz="2900" spc="-10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khái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niệm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cơ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bản,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công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nghệ,  </a:t>
            </a:r>
            <a:r>
              <a:rPr sz="2900" spc="-10" dirty="0">
                <a:latin typeface="Arial"/>
                <a:cs typeface="Arial"/>
              </a:rPr>
              <a:t>và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ứng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dụng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của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khai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dữ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liệu.</a:t>
            </a:r>
            <a:endParaRPr sz="2900">
              <a:latin typeface="Arial"/>
              <a:cs typeface="Arial"/>
            </a:endParaRPr>
          </a:p>
          <a:p>
            <a:pPr marL="336550" marR="99695" indent="-324485">
              <a:lnSpc>
                <a:spcPct val="100400"/>
              </a:lnSpc>
              <a:spcBef>
                <a:spcPts val="64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0" dirty="0">
                <a:latin typeface="Arial"/>
                <a:cs typeface="Arial"/>
              </a:rPr>
              <a:t>Nhận </a:t>
            </a:r>
            <a:r>
              <a:rPr sz="2900" spc="30" dirty="0">
                <a:latin typeface="Arial"/>
                <a:cs typeface="Arial"/>
              </a:rPr>
              <a:t>dạng </a:t>
            </a:r>
            <a:r>
              <a:rPr sz="2900" spc="25" dirty="0">
                <a:latin typeface="Arial"/>
                <a:cs typeface="Arial"/>
              </a:rPr>
              <a:t>được </a:t>
            </a:r>
            <a:r>
              <a:rPr sz="2900" spc="30" dirty="0">
                <a:latin typeface="Arial"/>
                <a:cs typeface="Arial"/>
              </a:rPr>
              <a:t>các </a:t>
            </a:r>
            <a:r>
              <a:rPr sz="2900" spc="5" dirty="0">
                <a:latin typeface="Arial"/>
                <a:cs typeface="Arial"/>
              </a:rPr>
              <a:t>vấn </a:t>
            </a:r>
            <a:r>
              <a:rPr sz="2900" spc="25" dirty="0">
                <a:latin typeface="Arial"/>
                <a:cs typeface="Arial"/>
              </a:rPr>
              <a:t>đề </a:t>
            </a:r>
            <a:r>
              <a:rPr sz="2900" spc="-10" dirty="0">
                <a:latin typeface="Arial"/>
                <a:cs typeface="Arial"/>
              </a:rPr>
              <a:t>về </a:t>
            </a:r>
            <a:r>
              <a:rPr sz="2900" spc="25" dirty="0">
                <a:latin typeface="Arial"/>
                <a:cs typeface="Arial"/>
              </a:rPr>
              <a:t>dữ liệu </a:t>
            </a:r>
            <a:r>
              <a:rPr sz="2900" spc="20" dirty="0">
                <a:latin typeface="Arial"/>
                <a:cs typeface="Arial"/>
              </a:rPr>
              <a:t>trong  </a:t>
            </a:r>
            <a:r>
              <a:rPr sz="2900" spc="25" dirty="0">
                <a:latin typeface="Arial"/>
                <a:cs typeface="Arial"/>
              </a:rPr>
              <a:t>giai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đoạn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tiền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-45" dirty="0">
                <a:latin typeface="Arial"/>
                <a:cs typeface="Arial"/>
              </a:rPr>
              <a:t>xử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lý </a:t>
            </a:r>
            <a:r>
              <a:rPr sz="2900" spc="30" dirty="0">
                <a:latin typeface="Arial"/>
                <a:cs typeface="Arial"/>
              </a:rPr>
              <a:t>cho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đến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quá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trình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khai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phá  dữ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liệu.</a:t>
            </a:r>
            <a:endParaRPr sz="2900">
              <a:latin typeface="Arial"/>
              <a:cs typeface="Arial"/>
            </a:endParaRPr>
          </a:p>
          <a:p>
            <a:pPr marL="336550" marR="642620" indent="-324485">
              <a:lnSpc>
                <a:spcPct val="100400"/>
              </a:lnSpc>
              <a:spcBef>
                <a:spcPts val="71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15" dirty="0">
                <a:latin typeface="Arial"/>
                <a:cs typeface="Arial"/>
              </a:rPr>
              <a:t>Giải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thích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được</a:t>
            </a:r>
            <a:r>
              <a:rPr sz="2900" spc="-18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các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tác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vụ</a:t>
            </a:r>
            <a:r>
              <a:rPr sz="2900" spc="30" dirty="0">
                <a:latin typeface="Arial"/>
                <a:cs typeface="Arial"/>
              </a:rPr>
              <a:t> khai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dữ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  phổ biến như </a:t>
            </a:r>
            <a:r>
              <a:rPr sz="2900" spc="20" dirty="0">
                <a:latin typeface="Arial"/>
                <a:cs typeface="Arial"/>
              </a:rPr>
              <a:t>tiền </a:t>
            </a:r>
            <a:r>
              <a:rPr sz="2900" spc="-45" dirty="0">
                <a:latin typeface="Arial"/>
                <a:cs typeface="Arial"/>
              </a:rPr>
              <a:t>xử </a:t>
            </a:r>
            <a:r>
              <a:rPr sz="2900" spc="15" dirty="0">
                <a:latin typeface="Arial"/>
                <a:cs typeface="Arial"/>
              </a:rPr>
              <a:t>lý </a:t>
            </a:r>
            <a:r>
              <a:rPr sz="2900" spc="25" dirty="0">
                <a:latin typeface="Arial"/>
                <a:cs typeface="Arial"/>
              </a:rPr>
              <a:t>dữ </a:t>
            </a:r>
            <a:r>
              <a:rPr sz="2900" spc="35" dirty="0">
                <a:latin typeface="Arial"/>
                <a:cs typeface="Arial"/>
              </a:rPr>
              <a:t>liệu, </a:t>
            </a:r>
            <a:r>
              <a:rPr sz="2900" spc="25" dirty="0">
                <a:latin typeface="Arial"/>
                <a:cs typeface="Arial"/>
              </a:rPr>
              <a:t>phân </a:t>
            </a:r>
            <a:r>
              <a:rPr sz="2900" spc="30" dirty="0">
                <a:latin typeface="Arial"/>
                <a:cs typeface="Arial"/>
              </a:rPr>
              <a:t>lớp,  </a:t>
            </a:r>
            <a:r>
              <a:rPr sz="2900" spc="25" dirty="0">
                <a:latin typeface="Arial"/>
                <a:cs typeface="Arial"/>
              </a:rPr>
              <a:t>phân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cụm,</a:t>
            </a:r>
            <a:r>
              <a:rPr sz="2900" spc="-20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và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khai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phá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luật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kết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hợp.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677925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dirty="0">
                <a:solidFill>
                  <a:srgbClr val="775F54"/>
                </a:solidFill>
              </a:rPr>
              <a:t>Kiến </a:t>
            </a:r>
            <a:r>
              <a:rPr sz="4200" spc="-5" dirty="0">
                <a:solidFill>
                  <a:srgbClr val="775F54"/>
                </a:solidFill>
              </a:rPr>
              <a:t>thức, </a:t>
            </a:r>
            <a:r>
              <a:rPr sz="4200" dirty="0">
                <a:solidFill>
                  <a:srgbClr val="775F54"/>
                </a:solidFill>
              </a:rPr>
              <a:t>kỹ </a:t>
            </a:r>
            <a:r>
              <a:rPr sz="4200" spc="-10" dirty="0">
                <a:solidFill>
                  <a:srgbClr val="775F54"/>
                </a:solidFill>
              </a:rPr>
              <a:t>năng đạt</a:t>
            </a:r>
            <a:r>
              <a:rPr sz="4200" spc="-35" dirty="0">
                <a:solidFill>
                  <a:srgbClr val="775F54"/>
                </a:solidFill>
              </a:rPr>
              <a:t> </a:t>
            </a:r>
            <a:r>
              <a:rPr sz="4200" spc="-10" dirty="0">
                <a:solidFill>
                  <a:srgbClr val="775F54"/>
                </a:solidFill>
              </a:rPr>
              <a:t>được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213042" y="1272222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625980"/>
            <a:ext cx="7734300" cy="3304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36550" marR="567055" indent="-324485">
              <a:lnSpc>
                <a:spcPts val="3450"/>
              </a:lnSpc>
              <a:spcBef>
                <a:spcPts val="27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0" dirty="0">
                <a:latin typeface="Arial"/>
                <a:cs typeface="Arial"/>
              </a:rPr>
              <a:t>Hiểu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cách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sử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dụng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khai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dữ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để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có  </a:t>
            </a:r>
            <a:r>
              <a:rPr sz="2900" spc="25" dirty="0">
                <a:latin typeface="Arial"/>
                <a:cs typeface="Arial"/>
              </a:rPr>
              <a:t>được </a:t>
            </a:r>
            <a:r>
              <a:rPr sz="2900" spc="30" dirty="0">
                <a:latin typeface="Arial"/>
                <a:cs typeface="Arial"/>
              </a:rPr>
              <a:t>các </a:t>
            </a:r>
            <a:r>
              <a:rPr sz="2900" spc="15" dirty="0">
                <a:latin typeface="Arial"/>
                <a:cs typeface="Arial"/>
              </a:rPr>
              <a:t>quyết </a:t>
            </a:r>
            <a:r>
              <a:rPr sz="2900" spc="25" dirty="0">
                <a:latin typeface="Arial"/>
                <a:cs typeface="Arial"/>
              </a:rPr>
              <a:t>định</a:t>
            </a:r>
            <a:r>
              <a:rPr sz="2900" spc="-60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tốt </a:t>
            </a:r>
            <a:r>
              <a:rPr sz="2900" spc="30" dirty="0">
                <a:latin typeface="Arial"/>
                <a:cs typeface="Arial"/>
              </a:rPr>
              <a:t>hơn.</a:t>
            </a:r>
            <a:endParaRPr sz="2900">
              <a:latin typeface="Arial"/>
              <a:cs typeface="Arial"/>
            </a:endParaRPr>
          </a:p>
          <a:p>
            <a:pPr marL="336550" marR="62230" indent="-324485">
              <a:lnSpc>
                <a:spcPct val="100400"/>
              </a:lnSpc>
              <a:spcBef>
                <a:spcPts val="6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0" dirty="0">
                <a:latin typeface="Arial"/>
                <a:cs typeface="Arial"/>
              </a:rPr>
              <a:t>Sử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dụng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được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các</a:t>
            </a:r>
            <a:r>
              <a:rPr sz="2900" spc="-18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giải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thuật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và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công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cụ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khai  phá </a:t>
            </a:r>
            <a:r>
              <a:rPr sz="2900" spc="25" dirty="0">
                <a:latin typeface="Arial"/>
                <a:cs typeface="Arial"/>
              </a:rPr>
              <a:t>dữ liệu để phát </a:t>
            </a:r>
            <a:r>
              <a:rPr sz="2900" spc="20" dirty="0">
                <a:latin typeface="Arial"/>
                <a:cs typeface="Arial"/>
              </a:rPr>
              <a:t>triển </a:t>
            </a:r>
            <a:r>
              <a:rPr sz="2900" spc="15" dirty="0">
                <a:latin typeface="Arial"/>
                <a:cs typeface="Arial"/>
              </a:rPr>
              <a:t>ứng </a:t>
            </a:r>
            <a:r>
              <a:rPr sz="2900" spc="30" dirty="0">
                <a:latin typeface="Arial"/>
                <a:cs typeface="Arial"/>
              </a:rPr>
              <a:t>dụng khai phá  </a:t>
            </a:r>
            <a:r>
              <a:rPr sz="2900" spc="25" dirty="0">
                <a:latin typeface="Arial"/>
                <a:cs typeface="Arial"/>
              </a:rPr>
              <a:t>dữ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liệu.</a:t>
            </a:r>
            <a:endParaRPr sz="2900">
              <a:latin typeface="Arial"/>
              <a:cs typeface="Arial"/>
            </a:endParaRPr>
          </a:p>
          <a:p>
            <a:pPr marL="336550" marR="5080" indent="-324485">
              <a:lnSpc>
                <a:spcPct val="101400"/>
              </a:lnSpc>
              <a:spcBef>
                <a:spcPts val="6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15" dirty="0">
                <a:latin typeface="Arial"/>
                <a:cs typeface="Arial"/>
              </a:rPr>
              <a:t>Được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chuẩn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bị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về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kiến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thức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để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có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thể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nghiên  </a:t>
            </a:r>
            <a:r>
              <a:rPr sz="2900" spc="25" dirty="0">
                <a:latin typeface="Arial"/>
                <a:cs typeface="Arial"/>
              </a:rPr>
              <a:t>cứu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trong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lĩnh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vực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khai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dữ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69932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>
                <a:solidFill>
                  <a:srgbClr val="775F54"/>
                </a:solidFill>
              </a:rPr>
              <a:t>Tiêu </a:t>
            </a:r>
            <a:r>
              <a:rPr sz="4200" spc="-5" dirty="0">
                <a:solidFill>
                  <a:srgbClr val="775F54"/>
                </a:solidFill>
              </a:rPr>
              <a:t>chuẩn </a:t>
            </a:r>
            <a:r>
              <a:rPr sz="4200" spc="-10" dirty="0">
                <a:solidFill>
                  <a:srgbClr val="775F54"/>
                </a:solidFill>
              </a:rPr>
              <a:t>đánh </a:t>
            </a:r>
            <a:r>
              <a:rPr sz="4200" spc="5" dirty="0">
                <a:solidFill>
                  <a:srgbClr val="775F54"/>
                </a:solidFill>
              </a:rPr>
              <a:t>giá </a:t>
            </a:r>
            <a:r>
              <a:rPr sz="4200" spc="-10" dirty="0">
                <a:solidFill>
                  <a:srgbClr val="775F54"/>
                </a:solidFill>
              </a:rPr>
              <a:t>học</a:t>
            </a:r>
            <a:r>
              <a:rPr sz="4200" spc="-114" dirty="0">
                <a:solidFill>
                  <a:srgbClr val="775F54"/>
                </a:solidFill>
              </a:rPr>
              <a:t> </a:t>
            </a:r>
            <a:r>
              <a:rPr sz="4200" spc="25" dirty="0">
                <a:solidFill>
                  <a:srgbClr val="775F54"/>
                </a:solidFill>
              </a:rPr>
              <a:t>viên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625980"/>
            <a:ext cx="7809865" cy="432490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36550" marR="5080" indent="-324485">
              <a:lnSpc>
                <a:spcPts val="3450"/>
              </a:lnSpc>
              <a:spcBef>
                <a:spcPts val="27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b="1" spc="10" dirty="0">
                <a:latin typeface="Arial"/>
                <a:cs typeface="Arial"/>
              </a:rPr>
              <a:t>Dự </a:t>
            </a:r>
            <a:r>
              <a:rPr sz="2900" b="1" spc="20" dirty="0">
                <a:latin typeface="Arial"/>
                <a:cs typeface="Arial"/>
              </a:rPr>
              <a:t>lớp: </a:t>
            </a:r>
            <a:r>
              <a:rPr sz="2900" spc="15" dirty="0">
                <a:latin typeface="Arial"/>
                <a:cs typeface="Arial"/>
              </a:rPr>
              <a:t>Học </a:t>
            </a:r>
            <a:r>
              <a:rPr sz="2900" spc="10" dirty="0">
                <a:latin typeface="Arial"/>
                <a:cs typeface="Arial"/>
              </a:rPr>
              <a:t>viên </a:t>
            </a:r>
            <a:r>
              <a:rPr sz="2900" spc="25" dirty="0">
                <a:latin typeface="Arial"/>
                <a:cs typeface="Arial"/>
              </a:rPr>
              <a:t>phải tham gia đủ </a:t>
            </a:r>
            <a:r>
              <a:rPr sz="2900" spc="15" dirty="0" err="1">
                <a:latin typeface="Arial"/>
                <a:cs typeface="Arial"/>
              </a:rPr>
              <a:t>trên</a:t>
            </a:r>
            <a:r>
              <a:rPr sz="2900" spc="15" dirty="0">
                <a:latin typeface="Arial"/>
                <a:cs typeface="Arial"/>
              </a:rPr>
              <a:t> </a:t>
            </a:r>
            <a:r>
              <a:rPr lang="en-US" sz="2900" spc="35" dirty="0">
                <a:latin typeface="Arial"/>
                <a:cs typeface="Arial"/>
              </a:rPr>
              <a:t>7</a:t>
            </a:r>
            <a:r>
              <a:rPr sz="2900" spc="35" dirty="0" smtClean="0">
                <a:latin typeface="Arial"/>
                <a:cs typeface="Arial"/>
              </a:rPr>
              <a:t>0</a:t>
            </a:r>
            <a:r>
              <a:rPr sz="2900" spc="35" dirty="0">
                <a:latin typeface="Arial"/>
                <a:cs typeface="Arial"/>
              </a:rPr>
              <a:t>%  </a:t>
            </a:r>
            <a:r>
              <a:rPr sz="2900" spc="-10" dirty="0">
                <a:latin typeface="Arial"/>
                <a:cs typeface="Arial"/>
              </a:rPr>
              <a:t>số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giờ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trên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lớp,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tham</a:t>
            </a:r>
            <a:r>
              <a:rPr sz="2900" spc="-17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gia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thảo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luận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nhóm</a:t>
            </a:r>
            <a:r>
              <a:rPr sz="2900" spc="-17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theo  </a:t>
            </a:r>
            <a:r>
              <a:rPr sz="2900" spc="-10" dirty="0">
                <a:latin typeface="Arial"/>
                <a:cs typeface="Arial"/>
              </a:rPr>
              <a:t>số </a:t>
            </a:r>
            <a:r>
              <a:rPr sz="2900" spc="20" dirty="0">
                <a:latin typeface="Arial"/>
                <a:cs typeface="Arial"/>
              </a:rPr>
              <a:t>tiết </a:t>
            </a:r>
            <a:r>
              <a:rPr sz="2900" spc="25" dirty="0">
                <a:latin typeface="Arial"/>
                <a:cs typeface="Arial"/>
              </a:rPr>
              <a:t>qui</a:t>
            </a:r>
            <a:r>
              <a:rPr sz="2900" spc="-2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định.</a:t>
            </a:r>
            <a:endParaRPr sz="2900" dirty="0">
              <a:latin typeface="Arial"/>
              <a:cs typeface="Arial"/>
            </a:endParaRPr>
          </a:p>
          <a:p>
            <a:pPr marL="336550" marR="145415" indent="-324485">
              <a:lnSpc>
                <a:spcPct val="101400"/>
              </a:lnSpc>
              <a:spcBef>
                <a:spcPts val="57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b="1" spc="15" dirty="0">
                <a:latin typeface="Arial"/>
                <a:cs typeface="Arial"/>
              </a:rPr>
              <a:t>Bài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spc="20" dirty="0">
                <a:latin typeface="Arial"/>
                <a:cs typeface="Arial"/>
              </a:rPr>
              <a:t>tập: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Hoàn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thành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tất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cả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các</a:t>
            </a:r>
            <a:r>
              <a:rPr sz="2900" spc="-10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bài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tập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ở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lớp,  bài </a:t>
            </a:r>
            <a:r>
              <a:rPr sz="2900" spc="20" dirty="0">
                <a:latin typeface="Arial"/>
                <a:cs typeface="Arial"/>
              </a:rPr>
              <a:t>tập </a:t>
            </a:r>
            <a:r>
              <a:rPr sz="2900" spc="-10" dirty="0">
                <a:latin typeface="Arial"/>
                <a:cs typeface="Arial"/>
              </a:rPr>
              <a:t>về</a:t>
            </a:r>
            <a:r>
              <a:rPr sz="2900" spc="-2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nhà.</a:t>
            </a:r>
            <a:endParaRPr sz="2900" dirty="0">
              <a:latin typeface="Arial"/>
              <a:cs typeface="Arial"/>
            </a:endParaRPr>
          </a:p>
          <a:p>
            <a:pPr marL="336550" marR="280035" indent="-324485">
              <a:lnSpc>
                <a:spcPct val="101400"/>
              </a:lnSpc>
              <a:spcBef>
                <a:spcPts val="6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b="1" spc="-15" dirty="0">
                <a:latin typeface="Arial"/>
                <a:cs typeface="Arial"/>
              </a:rPr>
              <a:t>Tự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spc="20" dirty="0">
                <a:latin typeface="Arial"/>
                <a:cs typeface="Arial"/>
              </a:rPr>
              <a:t>học: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Nghiên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cứu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tài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để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nắm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vững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lý  </a:t>
            </a:r>
            <a:r>
              <a:rPr sz="2900" spc="15" dirty="0">
                <a:latin typeface="Arial"/>
                <a:cs typeface="Arial"/>
              </a:rPr>
              <a:t>thuyết,</a:t>
            </a:r>
            <a:r>
              <a:rPr sz="2900" spc="-204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tích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cực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tham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gia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thảo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40" dirty="0" err="1">
                <a:latin typeface="Arial"/>
                <a:cs typeface="Arial"/>
              </a:rPr>
              <a:t>luận</a:t>
            </a:r>
            <a:r>
              <a:rPr sz="2900" spc="40" dirty="0" smtClean="0">
                <a:latin typeface="Arial"/>
                <a:cs typeface="Arial"/>
              </a:rPr>
              <a:t>.</a:t>
            </a:r>
            <a:r>
              <a:rPr lang="en-US" sz="2900" spc="40" dirty="0" smtClean="0">
                <a:latin typeface="Arial"/>
                <a:cs typeface="Arial"/>
              </a:rPr>
              <a:t> </a:t>
            </a:r>
            <a:r>
              <a:rPr lang="en-US" sz="2900" spc="40" dirty="0" err="1" smtClean="0">
                <a:latin typeface="Arial"/>
                <a:cs typeface="Arial"/>
              </a:rPr>
              <a:t>Xây</a:t>
            </a:r>
            <a:r>
              <a:rPr lang="en-US" sz="2900" spc="40" dirty="0" smtClean="0">
                <a:latin typeface="Arial"/>
                <a:cs typeface="Arial"/>
              </a:rPr>
              <a:t> </a:t>
            </a:r>
            <a:r>
              <a:rPr lang="en-US" sz="2900" spc="40" dirty="0" err="1" smtClean="0">
                <a:latin typeface="Arial"/>
                <a:cs typeface="Arial"/>
              </a:rPr>
              <a:t>dựng</a:t>
            </a:r>
            <a:r>
              <a:rPr lang="en-US" sz="2900" spc="40" dirty="0" smtClean="0">
                <a:latin typeface="Arial"/>
                <a:cs typeface="Arial"/>
              </a:rPr>
              <a:t> </a:t>
            </a:r>
            <a:r>
              <a:rPr lang="en-US" sz="2900" spc="40" dirty="0" err="1" smtClean="0">
                <a:latin typeface="Arial"/>
                <a:cs typeface="Arial"/>
              </a:rPr>
              <a:t>chuyên</a:t>
            </a:r>
            <a:r>
              <a:rPr lang="en-US" sz="2900" spc="40" dirty="0" smtClean="0">
                <a:latin typeface="Arial"/>
                <a:cs typeface="Arial"/>
              </a:rPr>
              <a:t> </a:t>
            </a:r>
            <a:r>
              <a:rPr lang="en-US" sz="2900" spc="40" dirty="0" err="1" smtClean="0">
                <a:latin typeface="Arial"/>
                <a:cs typeface="Arial"/>
              </a:rPr>
              <a:t>đề</a:t>
            </a:r>
            <a:r>
              <a:rPr lang="en-US" sz="2900" spc="40" dirty="0" smtClean="0">
                <a:latin typeface="Arial"/>
                <a:cs typeface="Arial"/>
              </a:rPr>
              <a:t>.</a:t>
            </a:r>
            <a:endParaRPr sz="290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65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lang="en-US" sz="2900" b="1" spc="10" dirty="0" err="1" smtClean="0">
                <a:latin typeface="Arial"/>
                <a:cs typeface="Arial"/>
              </a:rPr>
              <a:t>Đánh</a:t>
            </a:r>
            <a:r>
              <a:rPr lang="en-US" sz="2900" b="1" spc="10" dirty="0" smtClean="0">
                <a:latin typeface="Arial"/>
                <a:cs typeface="Arial"/>
              </a:rPr>
              <a:t> </a:t>
            </a:r>
            <a:r>
              <a:rPr lang="en-US" sz="2900" b="1" spc="10" dirty="0" err="1" smtClean="0">
                <a:latin typeface="Arial"/>
                <a:cs typeface="Arial"/>
              </a:rPr>
              <a:t>giá</a:t>
            </a:r>
            <a:r>
              <a:rPr lang="en-US" sz="2900" b="1" spc="10" dirty="0" smtClean="0">
                <a:latin typeface="Arial"/>
                <a:cs typeface="Arial"/>
              </a:rPr>
              <a:t>: </a:t>
            </a:r>
            <a:r>
              <a:rPr lang="en-US" sz="2900" spc="10" dirty="0" err="1" smtClean="0">
                <a:latin typeface="Arial"/>
                <a:cs typeface="Arial"/>
              </a:rPr>
              <a:t>Bảo</a:t>
            </a:r>
            <a:r>
              <a:rPr lang="en-US" sz="2900" spc="10" dirty="0" smtClean="0">
                <a:latin typeface="Arial"/>
                <a:cs typeface="Arial"/>
              </a:rPr>
              <a:t> </a:t>
            </a:r>
            <a:r>
              <a:rPr lang="en-US" sz="2900" spc="10" dirty="0" err="1" smtClean="0">
                <a:latin typeface="Arial"/>
                <a:cs typeface="Arial"/>
              </a:rPr>
              <a:t>vệ</a:t>
            </a:r>
            <a:r>
              <a:rPr lang="en-US" sz="2900" spc="10" dirty="0" smtClean="0">
                <a:latin typeface="Arial"/>
                <a:cs typeface="Arial"/>
              </a:rPr>
              <a:t> </a:t>
            </a:r>
            <a:r>
              <a:rPr lang="en-US" sz="2900" spc="10" dirty="0" err="1" smtClean="0">
                <a:latin typeface="Arial"/>
                <a:cs typeface="Arial"/>
              </a:rPr>
              <a:t>chuyên</a:t>
            </a:r>
            <a:r>
              <a:rPr lang="en-US" sz="2900" spc="10" dirty="0" smtClean="0">
                <a:latin typeface="Arial"/>
                <a:cs typeface="Arial"/>
              </a:rPr>
              <a:t> </a:t>
            </a:r>
            <a:r>
              <a:rPr lang="en-US" sz="2900" spc="10" dirty="0" err="1" smtClean="0">
                <a:latin typeface="Arial"/>
                <a:cs typeface="Arial"/>
              </a:rPr>
              <a:t>đề</a:t>
            </a:r>
            <a:r>
              <a:rPr lang="en-US" sz="2900" spc="10" dirty="0" smtClean="0">
                <a:latin typeface="Arial"/>
                <a:cs typeface="Arial"/>
              </a:rPr>
              <a:t>: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42" y="1272222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791845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0" dirty="0">
                <a:solidFill>
                  <a:srgbClr val="775F54"/>
                </a:solidFill>
              </a:rPr>
              <a:t>Trình </a:t>
            </a:r>
            <a:r>
              <a:rPr sz="4200" spc="-10" dirty="0" err="1">
                <a:solidFill>
                  <a:srgbClr val="775F54"/>
                </a:solidFill>
              </a:rPr>
              <a:t>bày</a:t>
            </a:r>
            <a:r>
              <a:rPr sz="4200" spc="-10" dirty="0">
                <a:solidFill>
                  <a:srgbClr val="775F54"/>
                </a:solidFill>
              </a:rPr>
              <a:t> </a:t>
            </a:r>
            <a:r>
              <a:rPr lang="en-US" sz="4200" spc="-10" dirty="0" err="1" smtClean="0">
                <a:solidFill>
                  <a:srgbClr val="775F54"/>
                </a:solidFill>
              </a:rPr>
              <a:t>chuyên</a:t>
            </a:r>
            <a:r>
              <a:rPr lang="en-US" sz="4200" spc="-10" dirty="0" smtClean="0">
                <a:solidFill>
                  <a:srgbClr val="775F54"/>
                </a:solidFill>
              </a:rPr>
              <a:t> </a:t>
            </a:r>
            <a:r>
              <a:rPr lang="en-US" sz="4200" spc="-10" dirty="0" err="1" smtClean="0">
                <a:solidFill>
                  <a:srgbClr val="775F54"/>
                </a:solidFill>
              </a:rPr>
              <a:t>đề</a:t>
            </a:r>
            <a:r>
              <a:rPr lang="en-US" sz="4200" spc="-10" dirty="0" smtClean="0">
                <a:solidFill>
                  <a:srgbClr val="775F54"/>
                </a:solidFill>
              </a:rPr>
              <a:t> </a:t>
            </a:r>
            <a:r>
              <a:rPr sz="4200" dirty="0" err="1" smtClean="0">
                <a:solidFill>
                  <a:srgbClr val="775F54"/>
                </a:solidFill>
              </a:rPr>
              <a:t>theo</a:t>
            </a:r>
            <a:r>
              <a:rPr sz="4200" spc="-95" dirty="0" smtClean="0">
                <a:solidFill>
                  <a:srgbClr val="775F54"/>
                </a:solidFill>
              </a:rPr>
              <a:t> </a:t>
            </a:r>
            <a:r>
              <a:rPr sz="4200" spc="-5" dirty="0">
                <a:solidFill>
                  <a:srgbClr val="775F54"/>
                </a:solidFill>
              </a:rPr>
              <a:t>nhóm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74942" y="1272222"/>
            <a:ext cx="1784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543773"/>
            <a:ext cx="7560309" cy="42932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4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15" dirty="0">
                <a:latin typeface="Arial"/>
                <a:cs typeface="Arial"/>
              </a:rPr>
              <a:t>Nêu </a:t>
            </a:r>
            <a:r>
              <a:rPr sz="2900" spc="25" dirty="0">
                <a:latin typeface="Arial"/>
                <a:cs typeface="Arial"/>
              </a:rPr>
              <a:t>bài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toán</a:t>
            </a:r>
            <a:endParaRPr sz="2900" dirty="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275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15" dirty="0">
                <a:latin typeface="Arial"/>
                <a:cs typeface="Arial"/>
              </a:rPr>
              <a:t>Bài </a:t>
            </a:r>
            <a:r>
              <a:rPr sz="2600" spc="-25" dirty="0">
                <a:latin typeface="Arial"/>
                <a:cs typeface="Arial"/>
              </a:rPr>
              <a:t>toán </a:t>
            </a:r>
            <a:r>
              <a:rPr sz="2600" spc="-20" dirty="0">
                <a:latin typeface="Arial"/>
                <a:cs typeface="Arial"/>
              </a:rPr>
              <a:t>là </a:t>
            </a:r>
            <a:r>
              <a:rPr sz="2600" dirty="0">
                <a:latin typeface="Arial"/>
                <a:cs typeface="Arial"/>
              </a:rPr>
              <a:t>gì? </a:t>
            </a:r>
            <a:r>
              <a:rPr sz="2600" spc="-40" dirty="0">
                <a:latin typeface="Arial"/>
                <a:cs typeface="Arial"/>
              </a:rPr>
              <a:t>Tại </a:t>
            </a:r>
            <a:r>
              <a:rPr sz="2600" spc="-15" dirty="0">
                <a:latin typeface="Arial"/>
                <a:cs typeface="Arial"/>
              </a:rPr>
              <a:t>sao </a:t>
            </a:r>
            <a:r>
              <a:rPr sz="2600" spc="-50" dirty="0">
                <a:latin typeface="Arial"/>
                <a:cs typeface="Arial"/>
              </a:rPr>
              <a:t>lại </a:t>
            </a:r>
            <a:r>
              <a:rPr sz="2600" spc="-15" dirty="0">
                <a:latin typeface="Arial"/>
                <a:cs typeface="Arial"/>
              </a:rPr>
              <a:t>cần </a:t>
            </a:r>
            <a:r>
              <a:rPr sz="2600" spc="-25" dirty="0">
                <a:latin typeface="Arial"/>
                <a:cs typeface="Arial"/>
              </a:rPr>
              <a:t>nghiên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cứu?</a:t>
            </a:r>
          </a:p>
          <a:p>
            <a:pPr marL="336550" indent="-324485">
              <a:lnSpc>
                <a:spcPct val="100000"/>
              </a:lnSpc>
              <a:spcBef>
                <a:spcPts val="334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15" dirty="0">
                <a:latin typeface="Arial"/>
                <a:cs typeface="Arial"/>
              </a:rPr>
              <a:t>Các </a:t>
            </a:r>
            <a:r>
              <a:rPr sz="2900" spc="25" dirty="0">
                <a:latin typeface="Arial"/>
                <a:cs typeface="Arial"/>
              </a:rPr>
              <a:t>phương </a:t>
            </a:r>
            <a:r>
              <a:rPr sz="2900" spc="30" dirty="0">
                <a:latin typeface="Arial"/>
                <a:cs typeface="Arial"/>
              </a:rPr>
              <a:t>pháp </a:t>
            </a:r>
            <a:r>
              <a:rPr sz="2900" spc="25" dirty="0">
                <a:latin typeface="Arial"/>
                <a:cs typeface="Arial"/>
              </a:rPr>
              <a:t>hiện</a:t>
            </a:r>
            <a:r>
              <a:rPr sz="2900" spc="-5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nay</a:t>
            </a:r>
            <a:endParaRPr sz="290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42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5" dirty="0">
                <a:latin typeface="Arial"/>
                <a:cs typeface="Arial"/>
              </a:rPr>
              <a:t>Phương</a:t>
            </a:r>
            <a:r>
              <a:rPr sz="2900" spc="-19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pháp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đề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xuất</a:t>
            </a:r>
            <a:r>
              <a:rPr sz="2900" spc="2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của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bài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báo</a:t>
            </a:r>
            <a:endParaRPr sz="290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5" dirty="0">
                <a:latin typeface="Arial"/>
                <a:cs typeface="Arial"/>
              </a:rPr>
              <a:t>Cách </a:t>
            </a:r>
            <a:r>
              <a:rPr sz="2900" spc="20" dirty="0">
                <a:latin typeface="Arial"/>
                <a:cs typeface="Arial"/>
              </a:rPr>
              <a:t>triển </a:t>
            </a:r>
            <a:r>
              <a:rPr sz="2900" spc="30" dirty="0">
                <a:latin typeface="Arial"/>
                <a:cs typeface="Arial"/>
              </a:rPr>
              <a:t>khai</a:t>
            </a:r>
            <a:r>
              <a:rPr sz="2900" spc="-60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thực </a:t>
            </a:r>
            <a:r>
              <a:rPr sz="2900" spc="30" dirty="0">
                <a:latin typeface="Arial"/>
                <a:cs typeface="Arial"/>
              </a:rPr>
              <a:t>nghiệm</a:t>
            </a:r>
            <a:endParaRPr sz="2900" dirty="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275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5" dirty="0">
                <a:latin typeface="Arial"/>
                <a:cs typeface="Arial"/>
              </a:rPr>
              <a:t>Các bước </a:t>
            </a:r>
            <a:r>
              <a:rPr sz="2600" dirty="0">
                <a:latin typeface="Arial"/>
                <a:cs typeface="Arial"/>
              </a:rPr>
              <a:t>thực </a:t>
            </a:r>
            <a:r>
              <a:rPr sz="2600" spc="-40" dirty="0">
                <a:latin typeface="Arial"/>
                <a:cs typeface="Arial"/>
              </a:rPr>
              <a:t>hiện, </a:t>
            </a:r>
            <a:r>
              <a:rPr sz="2600" spc="-20" dirty="0">
                <a:latin typeface="Arial"/>
                <a:cs typeface="Arial"/>
              </a:rPr>
              <a:t>chuẩn </a:t>
            </a:r>
            <a:r>
              <a:rPr sz="2600" spc="-10" dirty="0">
                <a:latin typeface="Arial"/>
                <a:cs typeface="Arial"/>
              </a:rPr>
              <a:t>bị </a:t>
            </a:r>
            <a:r>
              <a:rPr sz="2600" spc="10" dirty="0">
                <a:latin typeface="Arial"/>
                <a:cs typeface="Arial"/>
              </a:rPr>
              <a:t>cho </a:t>
            </a:r>
            <a:r>
              <a:rPr sz="2600" dirty="0">
                <a:latin typeface="Arial"/>
                <a:cs typeface="Arial"/>
              </a:rPr>
              <a:t>thực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nghiệm</a:t>
            </a:r>
            <a:endParaRPr sz="260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3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0" dirty="0">
                <a:latin typeface="Arial"/>
                <a:cs typeface="Arial"/>
              </a:rPr>
              <a:t>Kết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quả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thực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nghiệm</a:t>
            </a:r>
            <a:r>
              <a:rPr sz="2900" spc="-25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&amp;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đánh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giá</a:t>
            </a:r>
            <a:endParaRPr sz="290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0" dirty="0">
                <a:latin typeface="Arial"/>
                <a:cs typeface="Arial"/>
              </a:rPr>
              <a:t>Kết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luận</a:t>
            </a:r>
            <a:endParaRPr sz="2900" dirty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b="1" spc="10" dirty="0">
                <a:latin typeface="Arial"/>
                <a:cs typeface="Arial"/>
              </a:rPr>
              <a:t>Đề </a:t>
            </a:r>
            <a:r>
              <a:rPr sz="2900" b="1" spc="25" dirty="0">
                <a:latin typeface="Arial"/>
                <a:cs typeface="Arial"/>
              </a:rPr>
              <a:t>xuất cải </a:t>
            </a:r>
            <a:r>
              <a:rPr sz="2900" b="1" spc="15" dirty="0" err="1">
                <a:latin typeface="Arial"/>
                <a:cs typeface="Arial"/>
              </a:rPr>
              <a:t>tiến</a:t>
            </a:r>
            <a:r>
              <a:rPr sz="2900" b="1" spc="15" dirty="0">
                <a:latin typeface="Arial"/>
                <a:cs typeface="Arial"/>
              </a:rPr>
              <a:t> </a:t>
            </a:r>
            <a:r>
              <a:rPr lang="en-US" sz="2900" b="1" spc="20" dirty="0" err="1" smtClean="0">
                <a:latin typeface="Arial"/>
                <a:cs typeface="Arial"/>
              </a:rPr>
              <a:t>chuyên</a:t>
            </a:r>
            <a:r>
              <a:rPr lang="en-US" sz="2900" b="1" spc="20" dirty="0" smtClean="0">
                <a:latin typeface="Arial"/>
                <a:cs typeface="Arial"/>
              </a:rPr>
              <a:t> </a:t>
            </a:r>
            <a:r>
              <a:rPr lang="en-US" sz="2900" b="1" spc="20" dirty="0" err="1" smtClean="0">
                <a:latin typeface="Arial"/>
                <a:cs typeface="Arial"/>
              </a:rPr>
              <a:t>đề</a:t>
            </a:r>
            <a:r>
              <a:rPr sz="2900" b="1" spc="25" dirty="0" smtClean="0">
                <a:latin typeface="Arial"/>
                <a:cs typeface="Arial"/>
              </a:rPr>
              <a:t>?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479" y="4516120"/>
            <a:ext cx="327215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0" dirty="0"/>
              <a:t>THANK</a:t>
            </a:r>
            <a:r>
              <a:rPr sz="4200" spc="-135" dirty="0"/>
              <a:t> </a:t>
            </a:r>
            <a:r>
              <a:rPr sz="4200" spc="-10" dirty="0"/>
              <a:t>YOU!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502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Khai phá dữ liệu</vt:lpstr>
      <vt:lpstr>Nội dung</vt:lpstr>
      <vt:lpstr>Tài liệu tham khảo</vt:lpstr>
      <vt:lpstr>Kiến thức, kỹ năng đạt được</vt:lpstr>
      <vt:lpstr>Kiến thức, kỹ năng đạt được</vt:lpstr>
      <vt:lpstr>Tiêu chuẩn đánh giá học viên</vt:lpstr>
      <vt:lpstr>Trình bày chuyên đề theo nhóm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</dc:creator>
  <cp:lastModifiedBy>Hello</cp:lastModifiedBy>
  <cp:revision>3</cp:revision>
  <dcterms:created xsi:type="dcterms:W3CDTF">2020-12-09T07:16:18Z</dcterms:created>
  <dcterms:modified xsi:type="dcterms:W3CDTF">2020-12-26T08:27:34Z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2020-12-09T00:00:00Z</vt:filetime>
  </property>
</Properties>
</file>