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2150" y="372744"/>
            <a:ext cx="7759700" cy="666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524000"/>
            <a:ext cx="9144000" cy="1143000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9144000" y="0"/>
                </a:moveTo>
                <a:lnTo>
                  <a:pt x="0" y="0"/>
                </a:lnTo>
                <a:lnTo>
                  <a:pt x="0" y="1143000"/>
                </a:lnTo>
                <a:lnTo>
                  <a:pt x="9144000" y="1143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0550" y="1280159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24164" y="1031875"/>
            <a:ext cx="631609" cy="6445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4195" y="372744"/>
            <a:ext cx="8055609" cy="666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7050" y="1593850"/>
            <a:ext cx="8251825" cy="4104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21" Type="http://schemas.openxmlformats.org/officeDocument/2006/relationships/image" Target="../media/image69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jpg"/><Relationship Id="rId4" Type="http://schemas.openxmlformats.org/officeDocument/2006/relationships/image" Target="../media/image76.png"/><Relationship Id="rId9" Type="http://schemas.openxmlformats.org/officeDocument/2006/relationships/image" Target="../media/image8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waikato.ac.nz/ml/weka)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00200"/>
            <a:ext cx="1295400" cy="990600"/>
          </a:xfrm>
          <a:custGeom>
            <a:avLst/>
            <a:gdLst/>
            <a:ahLst/>
            <a:cxnLst/>
            <a:rect l="l" t="t" r="r" b="b"/>
            <a:pathLst>
              <a:path w="1295400" h="990600">
                <a:moveTo>
                  <a:pt x="1295400" y="0"/>
                </a:moveTo>
                <a:lnTo>
                  <a:pt x="0" y="0"/>
                </a:lnTo>
                <a:lnTo>
                  <a:pt x="0" y="990600"/>
                </a:lnTo>
                <a:lnTo>
                  <a:pt x="1295400" y="990600"/>
                </a:lnTo>
                <a:lnTo>
                  <a:pt x="1295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93B6D2"/>
          </a:solidFill>
        </p:spPr>
        <p:txBody>
          <a:bodyPr vert="horz" wrap="square" lIns="0" tIns="1873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475"/>
              </a:spcBef>
            </a:pPr>
            <a:r>
              <a:rPr sz="3950" spc="-15" dirty="0">
                <a:solidFill>
                  <a:srgbClr val="FFFFFF"/>
                </a:solidFill>
              </a:rPr>
              <a:t>Tổng quan </a:t>
            </a:r>
            <a:r>
              <a:rPr sz="3950" spc="30" dirty="0">
                <a:solidFill>
                  <a:srgbClr val="FFFFFF"/>
                </a:solidFill>
              </a:rPr>
              <a:t>về </a:t>
            </a:r>
            <a:r>
              <a:rPr sz="3950" spc="-20" dirty="0">
                <a:solidFill>
                  <a:srgbClr val="FFFFFF"/>
                </a:solidFill>
              </a:rPr>
              <a:t>khai </a:t>
            </a:r>
            <a:r>
              <a:rPr sz="3950" spc="-35" dirty="0">
                <a:solidFill>
                  <a:srgbClr val="FFFFFF"/>
                </a:solidFill>
              </a:rPr>
              <a:t>phá </a:t>
            </a:r>
            <a:r>
              <a:rPr sz="3950" spc="-5" dirty="0">
                <a:solidFill>
                  <a:srgbClr val="FFFFFF"/>
                </a:solidFill>
              </a:rPr>
              <a:t>dữ</a:t>
            </a:r>
            <a:r>
              <a:rPr sz="3950" spc="880" dirty="0">
                <a:solidFill>
                  <a:srgbClr val="FFFFFF"/>
                </a:solidFill>
              </a:rPr>
              <a:t> </a:t>
            </a:r>
            <a:r>
              <a:rPr sz="3950" spc="-35" dirty="0">
                <a:solidFill>
                  <a:srgbClr val="FFFFFF"/>
                </a:solidFill>
              </a:rPr>
              <a:t>liệu</a:t>
            </a:r>
            <a:endParaRPr sz="3950"/>
          </a:p>
        </p:txBody>
      </p:sp>
      <p:sp>
        <p:nvSpPr>
          <p:cNvPr id="4" name="object 4"/>
          <p:cNvSpPr txBox="1"/>
          <p:nvPr/>
        </p:nvSpPr>
        <p:spPr>
          <a:xfrm>
            <a:off x="568959" y="1900936"/>
            <a:ext cx="16573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150" y="372744"/>
            <a:ext cx="6747509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-15" dirty="0">
                <a:solidFill>
                  <a:srgbClr val="775F54"/>
                </a:solidFill>
                <a:latin typeface="Arial"/>
                <a:cs typeface="Arial"/>
              </a:rPr>
              <a:t>Dữ </a:t>
            </a:r>
            <a:r>
              <a:rPr sz="4200" spc="-20" dirty="0">
                <a:solidFill>
                  <a:srgbClr val="775F54"/>
                </a:solidFill>
                <a:latin typeface="Arial"/>
                <a:cs typeface="Arial"/>
              </a:rPr>
              <a:t>liệu, </a:t>
            </a:r>
            <a:r>
              <a:rPr sz="4200" dirty="0">
                <a:solidFill>
                  <a:srgbClr val="775F54"/>
                </a:solidFill>
                <a:latin typeface="Arial"/>
                <a:cs typeface="Arial"/>
              </a:rPr>
              <a:t>thông </a:t>
            </a:r>
            <a:r>
              <a:rPr sz="4200" spc="15" dirty="0">
                <a:solidFill>
                  <a:srgbClr val="775F54"/>
                </a:solidFill>
                <a:latin typeface="Arial"/>
                <a:cs typeface="Arial"/>
              </a:rPr>
              <a:t>tin, </a:t>
            </a:r>
            <a:r>
              <a:rPr sz="4200" spc="35" dirty="0">
                <a:solidFill>
                  <a:srgbClr val="775F54"/>
                </a:solidFill>
                <a:latin typeface="Arial"/>
                <a:cs typeface="Arial"/>
              </a:rPr>
              <a:t>và </a:t>
            </a:r>
            <a:r>
              <a:rPr sz="4200" spc="15" dirty="0">
                <a:solidFill>
                  <a:srgbClr val="775F54"/>
                </a:solidFill>
                <a:latin typeface="Arial"/>
                <a:cs typeface="Arial"/>
              </a:rPr>
              <a:t>tri</a:t>
            </a:r>
            <a:r>
              <a:rPr sz="4200" spc="-280" dirty="0">
                <a:solidFill>
                  <a:srgbClr val="775F54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775F54"/>
                </a:solidFill>
                <a:latin typeface="Arial"/>
                <a:cs typeface="Arial"/>
              </a:rPr>
              <a:t>thức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3325" y="6340503"/>
            <a:ext cx="221043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0"/>
              </a:lnSpc>
            </a:pPr>
            <a:r>
              <a:rPr sz="1400" spc="-5" dirty="0">
                <a:solidFill>
                  <a:srgbClr val="775F54"/>
                </a:solidFill>
                <a:latin typeface="Arial"/>
                <a:cs typeface="Arial"/>
              </a:rPr>
              <a:t>Khai </a:t>
            </a:r>
            <a:r>
              <a:rPr sz="1400" spc="10" dirty="0">
                <a:solidFill>
                  <a:srgbClr val="775F54"/>
                </a:solidFill>
                <a:latin typeface="Arial"/>
                <a:cs typeface="Arial"/>
              </a:rPr>
              <a:t>phá </a:t>
            </a:r>
            <a:r>
              <a:rPr sz="1400" spc="30" dirty="0">
                <a:solidFill>
                  <a:srgbClr val="775F54"/>
                </a:solidFill>
                <a:latin typeface="Arial"/>
                <a:cs typeface="Arial"/>
              </a:rPr>
              <a:t>dữ</a:t>
            </a:r>
            <a:r>
              <a:rPr sz="1400" spc="-280" dirty="0">
                <a:solidFill>
                  <a:srgbClr val="775F54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775F54"/>
                </a:solidFill>
                <a:latin typeface="Arial"/>
                <a:cs typeface="Arial"/>
              </a:rPr>
              <a:t>liệu - </a:t>
            </a:r>
            <a:r>
              <a:rPr sz="1400" spc="10" dirty="0">
                <a:solidFill>
                  <a:srgbClr val="775F54"/>
                </a:solidFill>
                <a:latin typeface="Arial"/>
                <a:cs typeface="Arial"/>
              </a:rPr>
              <a:t>ĐHSPHN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13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1571152"/>
            <a:ext cx="8305800" cy="5215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06741" y="6448425"/>
            <a:ext cx="12128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Verdana"/>
                <a:cs typeface="Verdana"/>
              </a:rPr>
              <a:t>Prof. </a:t>
            </a:r>
            <a:r>
              <a:rPr sz="1200" spc="-5" dirty="0">
                <a:latin typeface="Verdana"/>
                <a:cs typeface="Verdana"/>
              </a:rPr>
              <a:t>Ho </a:t>
            </a:r>
            <a:r>
              <a:rPr sz="1200" spc="-75" dirty="0">
                <a:latin typeface="Verdana"/>
                <a:cs typeface="Verdana"/>
              </a:rPr>
              <a:t>Tu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Bao</a:t>
            </a:r>
            <a:endParaRPr sz="1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150" y="372744"/>
            <a:ext cx="621665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5" dirty="0">
                <a:solidFill>
                  <a:srgbClr val="775F54"/>
                </a:solidFill>
                <a:latin typeface="Arial"/>
                <a:cs typeface="Arial"/>
              </a:rPr>
              <a:t>Quá </a:t>
            </a:r>
            <a:r>
              <a:rPr sz="4200" spc="15" dirty="0">
                <a:solidFill>
                  <a:srgbClr val="775F54"/>
                </a:solidFill>
                <a:latin typeface="Arial"/>
                <a:cs typeface="Arial"/>
              </a:rPr>
              <a:t>trình </a:t>
            </a:r>
            <a:r>
              <a:rPr sz="4200" spc="-5" dirty="0">
                <a:solidFill>
                  <a:srgbClr val="775F54"/>
                </a:solidFill>
                <a:latin typeface="Arial"/>
                <a:cs typeface="Arial"/>
              </a:rPr>
              <a:t>khai </a:t>
            </a:r>
            <a:r>
              <a:rPr sz="4200" spc="-10" dirty="0">
                <a:solidFill>
                  <a:srgbClr val="775F54"/>
                </a:solidFill>
                <a:latin typeface="Arial"/>
                <a:cs typeface="Arial"/>
              </a:rPr>
              <a:t>phá </a:t>
            </a:r>
            <a:r>
              <a:rPr sz="4200" spc="15" dirty="0">
                <a:solidFill>
                  <a:srgbClr val="775F54"/>
                </a:solidFill>
                <a:latin typeface="Arial"/>
                <a:cs typeface="Arial"/>
              </a:rPr>
              <a:t>tri</a:t>
            </a:r>
            <a:r>
              <a:rPr sz="4200" spc="-275" dirty="0">
                <a:solidFill>
                  <a:srgbClr val="775F54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775F54"/>
                </a:solidFill>
                <a:latin typeface="Arial"/>
                <a:cs typeface="Arial"/>
              </a:rPr>
              <a:t>thức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30625" y="6310629"/>
            <a:ext cx="223583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5" dirty="0">
                <a:solidFill>
                  <a:srgbClr val="775F54"/>
                </a:solidFill>
                <a:latin typeface="Arial"/>
                <a:cs typeface="Arial"/>
              </a:rPr>
              <a:t>Khai </a:t>
            </a:r>
            <a:r>
              <a:rPr sz="1400" spc="10" dirty="0">
                <a:solidFill>
                  <a:srgbClr val="775F54"/>
                </a:solidFill>
                <a:latin typeface="Arial"/>
                <a:cs typeface="Arial"/>
              </a:rPr>
              <a:t>phá </a:t>
            </a:r>
            <a:r>
              <a:rPr sz="1400" spc="30" dirty="0">
                <a:solidFill>
                  <a:srgbClr val="775F54"/>
                </a:solidFill>
                <a:latin typeface="Arial"/>
                <a:cs typeface="Arial"/>
              </a:rPr>
              <a:t>dữ</a:t>
            </a:r>
            <a:r>
              <a:rPr sz="1400" spc="-275" dirty="0">
                <a:solidFill>
                  <a:srgbClr val="775F54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775F54"/>
                </a:solidFill>
                <a:latin typeface="Arial"/>
                <a:cs typeface="Arial"/>
              </a:rPr>
              <a:t>liệu - </a:t>
            </a:r>
            <a:r>
              <a:rPr sz="1400" spc="10" dirty="0">
                <a:solidFill>
                  <a:srgbClr val="775F54"/>
                </a:solidFill>
                <a:latin typeface="Arial"/>
                <a:cs typeface="Arial"/>
              </a:rPr>
              <a:t>ĐHSPHN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38400" y="1600161"/>
            <a:ext cx="5000625" cy="5007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0182" y="1031875"/>
            <a:ext cx="8804275" cy="5451475"/>
            <a:chOff x="340182" y="1031875"/>
            <a:chExt cx="8804275" cy="5451475"/>
          </a:xfrm>
        </p:grpSpPr>
        <p:sp>
          <p:nvSpPr>
            <p:cNvPr id="3" name="object 3"/>
            <p:cNvSpPr/>
            <p:nvPr/>
          </p:nvSpPr>
          <p:spPr>
            <a:xfrm>
              <a:off x="1327150" y="1600199"/>
              <a:ext cx="6563359" cy="4131310"/>
            </a:xfrm>
            <a:custGeom>
              <a:avLst/>
              <a:gdLst/>
              <a:ahLst/>
              <a:cxnLst/>
              <a:rect l="l" t="t" r="r" b="b"/>
              <a:pathLst>
                <a:path w="6563359" h="4131310">
                  <a:moveTo>
                    <a:pt x="1000633" y="3505200"/>
                  </a:moveTo>
                  <a:lnTo>
                    <a:pt x="835660" y="3509010"/>
                  </a:lnTo>
                  <a:lnTo>
                    <a:pt x="817118" y="3528568"/>
                  </a:lnTo>
                  <a:lnTo>
                    <a:pt x="818794" y="3535959"/>
                  </a:lnTo>
                  <a:lnTo>
                    <a:pt x="823036" y="3541890"/>
                  </a:lnTo>
                  <a:lnTo>
                    <a:pt x="829208" y="3545814"/>
                  </a:lnTo>
                  <a:lnTo>
                    <a:pt x="836676" y="3547110"/>
                  </a:lnTo>
                  <a:lnTo>
                    <a:pt x="898448" y="3545687"/>
                  </a:lnTo>
                  <a:lnTo>
                    <a:pt x="0" y="4098582"/>
                  </a:lnTo>
                  <a:lnTo>
                    <a:pt x="19939" y="4131018"/>
                  </a:lnTo>
                  <a:lnTo>
                    <a:pt x="918464" y="3578034"/>
                  </a:lnTo>
                  <a:lnTo>
                    <a:pt x="889254" y="3632708"/>
                  </a:lnTo>
                  <a:lnTo>
                    <a:pt x="887069" y="3639959"/>
                  </a:lnTo>
                  <a:lnTo>
                    <a:pt x="887806" y="3647224"/>
                  </a:lnTo>
                  <a:lnTo>
                    <a:pt x="891235" y="3653675"/>
                  </a:lnTo>
                  <a:lnTo>
                    <a:pt x="897128" y="3658489"/>
                  </a:lnTo>
                  <a:lnTo>
                    <a:pt x="904341" y="3660660"/>
                  </a:lnTo>
                  <a:lnTo>
                    <a:pt x="911580" y="3659886"/>
                  </a:lnTo>
                  <a:lnTo>
                    <a:pt x="918032" y="3656457"/>
                  </a:lnTo>
                  <a:lnTo>
                    <a:pt x="922909" y="3650615"/>
                  </a:lnTo>
                  <a:lnTo>
                    <a:pt x="998728" y="3508756"/>
                  </a:lnTo>
                  <a:lnTo>
                    <a:pt x="1000633" y="3505200"/>
                  </a:lnTo>
                  <a:close/>
                </a:path>
                <a:path w="6563359" h="4131310">
                  <a:moveTo>
                    <a:pt x="3058033" y="2133600"/>
                  </a:moveTo>
                  <a:lnTo>
                    <a:pt x="2893060" y="2137410"/>
                  </a:lnTo>
                  <a:lnTo>
                    <a:pt x="2874518" y="2156968"/>
                  </a:lnTo>
                  <a:lnTo>
                    <a:pt x="2876194" y="2164359"/>
                  </a:lnTo>
                  <a:lnTo>
                    <a:pt x="2880436" y="2170290"/>
                  </a:lnTo>
                  <a:lnTo>
                    <a:pt x="2886608" y="2174214"/>
                  </a:lnTo>
                  <a:lnTo>
                    <a:pt x="2894076" y="2175510"/>
                  </a:lnTo>
                  <a:lnTo>
                    <a:pt x="2955848" y="2174087"/>
                  </a:lnTo>
                  <a:lnTo>
                    <a:pt x="2057400" y="2726944"/>
                  </a:lnTo>
                  <a:lnTo>
                    <a:pt x="2077339" y="2759456"/>
                  </a:lnTo>
                  <a:lnTo>
                    <a:pt x="2975864" y="2206447"/>
                  </a:lnTo>
                  <a:lnTo>
                    <a:pt x="2946654" y="2261108"/>
                  </a:lnTo>
                  <a:lnTo>
                    <a:pt x="2944469" y="2268359"/>
                  </a:lnTo>
                  <a:lnTo>
                    <a:pt x="2945206" y="2275624"/>
                  </a:lnTo>
                  <a:lnTo>
                    <a:pt x="2948635" y="2282075"/>
                  </a:lnTo>
                  <a:lnTo>
                    <a:pt x="2954528" y="2286889"/>
                  </a:lnTo>
                  <a:lnTo>
                    <a:pt x="2961741" y="2289060"/>
                  </a:lnTo>
                  <a:lnTo>
                    <a:pt x="2968980" y="2288286"/>
                  </a:lnTo>
                  <a:lnTo>
                    <a:pt x="2975432" y="2284857"/>
                  </a:lnTo>
                  <a:lnTo>
                    <a:pt x="2980309" y="2279015"/>
                  </a:lnTo>
                  <a:lnTo>
                    <a:pt x="3056128" y="2137156"/>
                  </a:lnTo>
                  <a:lnTo>
                    <a:pt x="3058033" y="2133600"/>
                  </a:lnTo>
                  <a:close/>
                </a:path>
                <a:path w="6563359" h="4131310">
                  <a:moveTo>
                    <a:pt x="4886833" y="1066800"/>
                  </a:moveTo>
                  <a:lnTo>
                    <a:pt x="4721860" y="1070610"/>
                  </a:lnTo>
                  <a:lnTo>
                    <a:pt x="4703318" y="1090168"/>
                  </a:lnTo>
                  <a:lnTo>
                    <a:pt x="4704994" y="1097559"/>
                  </a:lnTo>
                  <a:lnTo>
                    <a:pt x="4709236" y="1103490"/>
                  </a:lnTo>
                  <a:lnTo>
                    <a:pt x="4715408" y="1107414"/>
                  </a:lnTo>
                  <a:lnTo>
                    <a:pt x="4722876" y="1108710"/>
                  </a:lnTo>
                  <a:lnTo>
                    <a:pt x="4784649" y="1107287"/>
                  </a:lnTo>
                  <a:lnTo>
                    <a:pt x="3886200" y="1660144"/>
                  </a:lnTo>
                  <a:lnTo>
                    <a:pt x="3906139" y="1692656"/>
                  </a:lnTo>
                  <a:lnTo>
                    <a:pt x="4804664" y="1139647"/>
                  </a:lnTo>
                  <a:lnTo>
                    <a:pt x="4775454" y="1194308"/>
                  </a:lnTo>
                  <a:lnTo>
                    <a:pt x="4773269" y="1201559"/>
                  </a:lnTo>
                  <a:lnTo>
                    <a:pt x="4774006" y="1208824"/>
                  </a:lnTo>
                  <a:lnTo>
                    <a:pt x="4777435" y="1215275"/>
                  </a:lnTo>
                  <a:lnTo>
                    <a:pt x="4783328" y="1220089"/>
                  </a:lnTo>
                  <a:lnTo>
                    <a:pt x="4790541" y="1222260"/>
                  </a:lnTo>
                  <a:lnTo>
                    <a:pt x="4797780" y="1221486"/>
                  </a:lnTo>
                  <a:lnTo>
                    <a:pt x="4804232" y="1218057"/>
                  </a:lnTo>
                  <a:lnTo>
                    <a:pt x="4809109" y="1212215"/>
                  </a:lnTo>
                  <a:lnTo>
                    <a:pt x="4884928" y="1070356"/>
                  </a:lnTo>
                  <a:lnTo>
                    <a:pt x="4886833" y="1066800"/>
                  </a:lnTo>
                  <a:close/>
                </a:path>
                <a:path w="6563359" h="4131310">
                  <a:moveTo>
                    <a:pt x="6563233" y="0"/>
                  </a:moveTo>
                  <a:lnTo>
                    <a:pt x="6398260" y="3810"/>
                  </a:lnTo>
                  <a:lnTo>
                    <a:pt x="6379718" y="23368"/>
                  </a:lnTo>
                  <a:lnTo>
                    <a:pt x="6381394" y="30759"/>
                  </a:lnTo>
                  <a:lnTo>
                    <a:pt x="6385636" y="36690"/>
                  </a:lnTo>
                  <a:lnTo>
                    <a:pt x="6391808" y="40614"/>
                  </a:lnTo>
                  <a:lnTo>
                    <a:pt x="6399276" y="41910"/>
                  </a:lnTo>
                  <a:lnTo>
                    <a:pt x="6461049" y="40487"/>
                  </a:lnTo>
                  <a:lnTo>
                    <a:pt x="5562600" y="593344"/>
                  </a:lnTo>
                  <a:lnTo>
                    <a:pt x="5582539" y="625856"/>
                  </a:lnTo>
                  <a:lnTo>
                    <a:pt x="6481064" y="72847"/>
                  </a:lnTo>
                  <a:lnTo>
                    <a:pt x="6451854" y="127508"/>
                  </a:lnTo>
                  <a:lnTo>
                    <a:pt x="6449669" y="134759"/>
                  </a:lnTo>
                  <a:lnTo>
                    <a:pt x="6450406" y="142024"/>
                  </a:lnTo>
                  <a:lnTo>
                    <a:pt x="6453835" y="148475"/>
                  </a:lnTo>
                  <a:lnTo>
                    <a:pt x="6459728" y="153289"/>
                  </a:lnTo>
                  <a:lnTo>
                    <a:pt x="6466941" y="155460"/>
                  </a:lnTo>
                  <a:lnTo>
                    <a:pt x="6474180" y="154686"/>
                  </a:lnTo>
                  <a:lnTo>
                    <a:pt x="6480632" y="151257"/>
                  </a:lnTo>
                  <a:lnTo>
                    <a:pt x="6485509" y="145415"/>
                  </a:lnTo>
                  <a:lnTo>
                    <a:pt x="6561328" y="3556"/>
                  </a:lnTo>
                  <a:lnTo>
                    <a:pt x="65632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6532" y="5562600"/>
              <a:ext cx="685800" cy="152400"/>
            </a:xfrm>
            <a:custGeom>
              <a:avLst/>
              <a:gdLst/>
              <a:ahLst/>
              <a:cxnLst/>
              <a:rect l="l" t="t" r="r" b="b"/>
              <a:pathLst>
                <a:path w="685800" h="152400">
                  <a:moveTo>
                    <a:pt x="342900" y="0"/>
                  </a:moveTo>
                  <a:lnTo>
                    <a:pt x="273792" y="1547"/>
                  </a:lnTo>
                  <a:lnTo>
                    <a:pt x="209426" y="5987"/>
                  </a:lnTo>
                  <a:lnTo>
                    <a:pt x="151179" y="13012"/>
                  </a:lnTo>
                  <a:lnTo>
                    <a:pt x="100431" y="22317"/>
                  </a:lnTo>
                  <a:lnTo>
                    <a:pt x="58560" y="33594"/>
                  </a:lnTo>
                  <a:lnTo>
                    <a:pt x="6966" y="60841"/>
                  </a:lnTo>
                  <a:lnTo>
                    <a:pt x="0" y="76200"/>
                  </a:lnTo>
                  <a:lnTo>
                    <a:pt x="6966" y="91558"/>
                  </a:lnTo>
                  <a:lnTo>
                    <a:pt x="58560" y="118805"/>
                  </a:lnTo>
                  <a:lnTo>
                    <a:pt x="100431" y="130082"/>
                  </a:lnTo>
                  <a:lnTo>
                    <a:pt x="151179" y="139387"/>
                  </a:lnTo>
                  <a:lnTo>
                    <a:pt x="209426" y="146412"/>
                  </a:lnTo>
                  <a:lnTo>
                    <a:pt x="273792" y="150852"/>
                  </a:lnTo>
                  <a:lnTo>
                    <a:pt x="342900" y="152400"/>
                  </a:lnTo>
                  <a:lnTo>
                    <a:pt x="412003" y="150852"/>
                  </a:lnTo>
                  <a:lnTo>
                    <a:pt x="476368" y="146412"/>
                  </a:lnTo>
                  <a:lnTo>
                    <a:pt x="534614" y="139387"/>
                  </a:lnTo>
                  <a:lnTo>
                    <a:pt x="585363" y="130082"/>
                  </a:lnTo>
                  <a:lnTo>
                    <a:pt x="627235" y="118805"/>
                  </a:lnTo>
                  <a:lnTo>
                    <a:pt x="678833" y="91558"/>
                  </a:lnTo>
                  <a:lnTo>
                    <a:pt x="685800" y="76200"/>
                  </a:lnTo>
                  <a:lnTo>
                    <a:pt x="678833" y="60841"/>
                  </a:lnTo>
                  <a:lnTo>
                    <a:pt x="627235" y="33594"/>
                  </a:lnTo>
                  <a:lnTo>
                    <a:pt x="585363" y="22317"/>
                  </a:lnTo>
                  <a:lnTo>
                    <a:pt x="534614" y="13012"/>
                  </a:lnTo>
                  <a:lnTo>
                    <a:pt x="476368" y="5987"/>
                  </a:lnTo>
                  <a:lnTo>
                    <a:pt x="412003" y="1547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00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6532" y="5562600"/>
              <a:ext cx="685800" cy="152400"/>
            </a:xfrm>
            <a:custGeom>
              <a:avLst/>
              <a:gdLst/>
              <a:ahLst/>
              <a:cxnLst/>
              <a:rect l="l" t="t" r="r" b="b"/>
              <a:pathLst>
                <a:path w="685800" h="152400">
                  <a:moveTo>
                    <a:pt x="0" y="76200"/>
                  </a:moveTo>
                  <a:lnTo>
                    <a:pt x="26946" y="46537"/>
                  </a:lnTo>
                  <a:lnTo>
                    <a:pt x="100431" y="22317"/>
                  </a:lnTo>
                  <a:lnTo>
                    <a:pt x="151179" y="13012"/>
                  </a:lnTo>
                  <a:lnTo>
                    <a:pt x="209426" y="5987"/>
                  </a:lnTo>
                  <a:lnTo>
                    <a:pt x="273792" y="1547"/>
                  </a:lnTo>
                  <a:lnTo>
                    <a:pt x="342900" y="0"/>
                  </a:lnTo>
                  <a:lnTo>
                    <a:pt x="412003" y="1547"/>
                  </a:lnTo>
                  <a:lnTo>
                    <a:pt x="476368" y="5987"/>
                  </a:lnTo>
                  <a:lnTo>
                    <a:pt x="534614" y="13012"/>
                  </a:lnTo>
                  <a:lnTo>
                    <a:pt x="585363" y="22317"/>
                  </a:lnTo>
                  <a:lnTo>
                    <a:pt x="627235" y="33594"/>
                  </a:lnTo>
                  <a:lnTo>
                    <a:pt x="678833" y="60841"/>
                  </a:lnTo>
                  <a:lnTo>
                    <a:pt x="685800" y="76200"/>
                  </a:lnTo>
                  <a:lnTo>
                    <a:pt x="678833" y="91558"/>
                  </a:lnTo>
                  <a:lnTo>
                    <a:pt x="627235" y="118805"/>
                  </a:lnTo>
                  <a:lnTo>
                    <a:pt x="585363" y="130082"/>
                  </a:lnTo>
                  <a:lnTo>
                    <a:pt x="534614" y="139387"/>
                  </a:lnTo>
                  <a:lnTo>
                    <a:pt x="476368" y="146412"/>
                  </a:lnTo>
                  <a:lnTo>
                    <a:pt x="412003" y="150852"/>
                  </a:lnTo>
                  <a:lnTo>
                    <a:pt x="342900" y="152400"/>
                  </a:lnTo>
                  <a:lnTo>
                    <a:pt x="273792" y="150852"/>
                  </a:lnTo>
                  <a:lnTo>
                    <a:pt x="209426" y="146412"/>
                  </a:lnTo>
                  <a:lnTo>
                    <a:pt x="151179" y="139387"/>
                  </a:lnTo>
                  <a:lnTo>
                    <a:pt x="100431" y="130082"/>
                  </a:lnTo>
                  <a:lnTo>
                    <a:pt x="58560" y="118805"/>
                  </a:lnTo>
                  <a:lnTo>
                    <a:pt x="6966" y="91558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6532" y="5638800"/>
              <a:ext cx="685800" cy="406400"/>
            </a:xfrm>
            <a:custGeom>
              <a:avLst/>
              <a:gdLst/>
              <a:ahLst/>
              <a:cxnLst/>
              <a:rect l="l" t="t" r="r" b="b"/>
              <a:pathLst>
                <a:path w="685800" h="406400">
                  <a:moveTo>
                    <a:pt x="68580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685800" y="4064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00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6532" y="5638800"/>
              <a:ext cx="685800" cy="406400"/>
            </a:xfrm>
            <a:custGeom>
              <a:avLst/>
              <a:gdLst/>
              <a:ahLst/>
              <a:cxnLst/>
              <a:rect l="l" t="t" r="r" b="b"/>
              <a:pathLst>
                <a:path w="685800" h="406400">
                  <a:moveTo>
                    <a:pt x="0" y="406400"/>
                  </a:moveTo>
                  <a:lnTo>
                    <a:pt x="685800" y="406400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406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6532" y="5943600"/>
              <a:ext cx="685800" cy="152400"/>
            </a:xfrm>
            <a:custGeom>
              <a:avLst/>
              <a:gdLst/>
              <a:ahLst/>
              <a:cxnLst/>
              <a:rect l="l" t="t" r="r" b="b"/>
              <a:pathLst>
                <a:path w="685800" h="152400">
                  <a:moveTo>
                    <a:pt x="342900" y="0"/>
                  </a:moveTo>
                  <a:lnTo>
                    <a:pt x="273792" y="1547"/>
                  </a:lnTo>
                  <a:lnTo>
                    <a:pt x="209426" y="5987"/>
                  </a:lnTo>
                  <a:lnTo>
                    <a:pt x="151179" y="13012"/>
                  </a:lnTo>
                  <a:lnTo>
                    <a:pt x="100431" y="22317"/>
                  </a:lnTo>
                  <a:lnTo>
                    <a:pt x="58560" y="33594"/>
                  </a:lnTo>
                  <a:lnTo>
                    <a:pt x="6966" y="60841"/>
                  </a:lnTo>
                  <a:lnTo>
                    <a:pt x="0" y="76200"/>
                  </a:lnTo>
                  <a:lnTo>
                    <a:pt x="6966" y="91558"/>
                  </a:lnTo>
                  <a:lnTo>
                    <a:pt x="58560" y="118805"/>
                  </a:lnTo>
                  <a:lnTo>
                    <a:pt x="100431" y="130082"/>
                  </a:lnTo>
                  <a:lnTo>
                    <a:pt x="151179" y="139387"/>
                  </a:lnTo>
                  <a:lnTo>
                    <a:pt x="209426" y="146412"/>
                  </a:lnTo>
                  <a:lnTo>
                    <a:pt x="273792" y="150852"/>
                  </a:lnTo>
                  <a:lnTo>
                    <a:pt x="342900" y="152400"/>
                  </a:lnTo>
                  <a:lnTo>
                    <a:pt x="412003" y="150852"/>
                  </a:lnTo>
                  <a:lnTo>
                    <a:pt x="476368" y="146412"/>
                  </a:lnTo>
                  <a:lnTo>
                    <a:pt x="534614" y="139387"/>
                  </a:lnTo>
                  <a:lnTo>
                    <a:pt x="585363" y="130082"/>
                  </a:lnTo>
                  <a:lnTo>
                    <a:pt x="627235" y="118805"/>
                  </a:lnTo>
                  <a:lnTo>
                    <a:pt x="678833" y="91558"/>
                  </a:lnTo>
                  <a:lnTo>
                    <a:pt x="685800" y="76200"/>
                  </a:lnTo>
                  <a:lnTo>
                    <a:pt x="678833" y="60841"/>
                  </a:lnTo>
                  <a:lnTo>
                    <a:pt x="627235" y="33594"/>
                  </a:lnTo>
                  <a:lnTo>
                    <a:pt x="585363" y="22317"/>
                  </a:lnTo>
                  <a:lnTo>
                    <a:pt x="534614" y="13012"/>
                  </a:lnTo>
                  <a:lnTo>
                    <a:pt x="476368" y="5987"/>
                  </a:lnTo>
                  <a:lnTo>
                    <a:pt x="412003" y="1547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00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6532" y="5943600"/>
              <a:ext cx="685800" cy="152400"/>
            </a:xfrm>
            <a:custGeom>
              <a:avLst/>
              <a:gdLst/>
              <a:ahLst/>
              <a:cxnLst/>
              <a:rect l="l" t="t" r="r" b="b"/>
              <a:pathLst>
                <a:path w="685800" h="152400">
                  <a:moveTo>
                    <a:pt x="0" y="76200"/>
                  </a:moveTo>
                  <a:lnTo>
                    <a:pt x="26946" y="46537"/>
                  </a:lnTo>
                  <a:lnTo>
                    <a:pt x="100431" y="22317"/>
                  </a:lnTo>
                  <a:lnTo>
                    <a:pt x="151179" y="13012"/>
                  </a:lnTo>
                  <a:lnTo>
                    <a:pt x="209426" y="5987"/>
                  </a:lnTo>
                  <a:lnTo>
                    <a:pt x="273792" y="1547"/>
                  </a:lnTo>
                  <a:lnTo>
                    <a:pt x="342900" y="0"/>
                  </a:lnTo>
                  <a:lnTo>
                    <a:pt x="412003" y="1547"/>
                  </a:lnTo>
                  <a:lnTo>
                    <a:pt x="476368" y="5987"/>
                  </a:lnTo>
                  <a:lnTo>
                    <a:pt x="534614" y="13012"/>
                  </a:lnTo>
                  <a:lnTo>
                    <a:pt x="585363" y="22317"/>
                  </a:lnTo>
                  <a:lnTo>
                    <a:pt x="627235" y="33594"/>
                  </a:lnTo>
                  <a:lnTo>
                    <a:pt x="678833" y="60841"/>
                  </a:lnTo>
                  <a:lnTo>
                    <a:pt x="685800" y="76200"/>
                  </a:lnTo>
                  <a:lnTo>
                    <a:pt x="678833" y="91558"/>
                  </a:lnTo>
                  <a:lnTo>
                    <a:pt x="627235" y="118805"/>
                  </a:lnTo>
                  <a:lnTo>
                    <a:pt x="585363" y="130082"/>
                  </a:lnTo>
                  <a:lnTo>
                    <a:pt x="534614" y="139387"/>
                  </a:lnTo>
                  <a:lnTo>
                    <a:pt x="476368" y="146412"/>
                  </a:lnTo>
                  <a:lnTo>
                    <a:pt x="412003" y="150852"/>
                  </a:lnTo>
                  <a:lnTo>
                    <a:pt x="342900" y="152400"/>
                  </a:lnTo>
                  <a:lnTo>
                    <a:pt x="273792" y="150852"/>
                  </a:lnTo>
                  <a:lnTo>
                    <a:pt x="209426" y="146412"/>
                  </a:lnTo>
                  <a:lnTo>
                    <a:pt x="151179" y="139387"/>
                  </a:lnTo>
                  <a:lnTo>
                    <a:pt x="100431" y="130082"/>
                  </a:lnTo>
                  <a:lnTo>
                    <a:pt x="58560" y="118805"/>
                  </a:lnTo>
                  <a:lnTo>
                    <a:pt x="6966" y="91558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7532" y="5943600"/>
              <a:ext cx="686435" cy="152400"/>
            </a:xfrm>
            <a:custGeom>
              <a:avLst/>
              <a:gdLst/>
              <a:ahLst/>
              <a:cxnLst/>
              <a:rect l="l" t="t" r="r" b="b"/>
              <a:pathLst>
                <a:path w="686435" h="152400">
                  <a:moveTo>
                    <a:pt x="342900" y="0"/>
                  </a:moveTo>
                  <a:lnTo>
                    <a:pt x="273792" y="1547"/>
                  </a:lnTo>
                  <a:lnTo>
                    <a:pt x="209426" y="5987"/>
                  </a:lnTo>
                  <a:lnTo>
                    <a:pt x="151179" y="13012"/>
                  </a:lnTo>
                  <a:lnTo>
                    <a:pt x="100431" y="22317"/>
                  </a:lnTo>
                  <a:lnTo>
                    <a:pt x="58560" y="33594"/>
                  </a:lnTo>
                  <a:lnTo>
                    <a:pt x="6966" y="60841"/>
                  </a:lnTo>
                  <a:lnTo>
                    <a:pt x="0" y="76200"/>
                  </a:lnTo>
                  <a:lnTo>
                    <a:pt x="6966" y="91558"/>
                  </a:lnTo>
                  <a:lnTo>
                    <a:pt x="58560" y="118805"/>
                  </a:lnTo>
                  <a:lnTo>
                    <a:pt x="100431" y="130082"/>
                  </a:lnTo>
                  <a:lnTo>
                    <a:pt x="151179" y="139387"/>
                  </a:lnTo>
                  <a:lnTo>
                    <a:pt x="209426" y="146412"/>
                  </a:lnTo>
                  <a:lnTo>
                    <a:pt x="273792" y="150852"/>
                  </a:lnTo>
                  <a:lnTo>
                    <a:pt x="342900" y="152400"/>
                  </a:lnTo>
                  <a:lnTo>
                    <a:pt x="412005" y="150852"/>
                  </a:lnTo>
                  <a:lnTo>
                    <a:pt x="476376" y="146412"/>
                  </a:lnTo>
                  <a:lnTo>
                    <a:pt x="534630" y="139387"/>
                  </a:lnTo>
                  <a:lnTo>
                    <a:pt x="585389" y="130082"/>
                  </a:lnTo>
                  <a:lnTo>
                    <a:pt x="627270" y="118805"/>
                  </a:lnTo>
                  <a:lnTo>
                    <a:pt x="678881" y="91558"/>
                  </a:lnTo>
                  <a:lnTo>
                    <a:pt x="685850" y="76200"/>
                  </a:lnTo>
                  <a:lnTo>
                    <a:pt x="678881" y="60841"/>
                  </a:lnTo>
                  <a:lnTo>
                    <a:pt x="627270" y="33594"/>
                  </a:lnTo>
                  <a:lnTo>
                    <a:pt x="585389" y="22317"/>
                  </a:lnTo>
                  <a:lnTo>
                    <a:pt x="534630" y="13012"/>
                  </a:lnTo>
                  <a:lnTo>
                    <a:pt x="476376" y="5987"/>
                  </a:lnTo>
                  <a:lnTo>
                    <a:pt x="412005" y="1547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00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7532" y="5943600"/>
              <a:ext cx="686435" cy="152400"/>
            </a:xfrm>
            <a:custGeom>
              <a:avLst/>
              <a:gdLst/>
              <a:ahLst/>
              <a:cxnLst/>
              <a:rect l="l" t="t" r="r" b="b"/>
              <a:pathLst>
                <a:path w="686435" h="152400">
                  <a:moveTo>
                    <a:pt x="0" y="76200"/>
                  </a:moveTo>
                  <a:lnTo>
                    <a:pt x="26946" y="46537"/>
                  </a:lnTo>
                  <a:lnTo>
                    <a:pt x="100431" y="22317"/>
                  </a:lnTo>
                  <a:lnTo>
                    <a:pt x="151179" y="13012"/>
                  </a:lnTo>
                  <a:lnTo>
                    <a:pt x="209426" y="5987"/>
                  </a:lnTo>
                  <a:lnTo>
                    <a:pt x="273792" y="1547"/>
                  </a:lnTo>
                  <a:lnTo>
                    <a:pt x="342900" y="0"/>
                  </a:lnTo>
                  <a:lnTo>
                    <a:pt x="412005" y="1547"/>
                  </a:lnTo>
                  <a:lnTo>
                    <a:pt x="476376" y="5987"/>
                  </a:lnTo>
                  <a:lnTo>
                    <a:pt x="534630" y="13012"/>
                  </a:lnTo>
                  <a:lnTo>
                    <a:pt x="585389" y="22317"/>
                  </a:lnTo>
                  <a:lnTo>
                    <a:pt x="627270" y="33594"/>
                  </a:lnTo>
                  <a:lnTo>
                    <a:pt x="678881" y="60841"/>
                  </a:lnTo>
                  <a:lnTo>
                    <a:pt x="685850" y="76200"/>
                  </a:lnTo>
                  <a:lnTo>
                    <a:pt x="678881" y="91558"/>
                  </a:lnTo>
                  <a:lnTo>
                    <a:pt x="627270" y="118805"/>
                  </a:lnTo>
                  <a:lnTo>
                    <a:pt x="585389" y="130082"/>
                  </a:lnTo>
                  <a:lnTo>
                    <a:pt x="534630" y="139387"/>
                  </a:lnTo>
                  <a:lnTo>
                    <a:pt x="476376" y="146412"/>
                  </a:lnTo>
                  <a:lnTo>
                    <a:pt x="412005" y="150852"/>
                  </a:lnTo>
                  <a:lnTo>
                    <a:pt x="342900" y="152400"/>
                  </a:lnTo>
                  <a:lnTo>
                    <a:pt x="273792" y="150852"/>
                  </a:lnTo>
                  <a:lnTo>
                    <a:pt x="209426" y="146412"/>
                  </a:lnTo>
                  <a:lnTo>
                    <a:pt x="151179" y="139387"/>
                  </a:lnTo>
                  <a:lnTo>
                    <a:pt x="100431" y="130082"/>
                  </a:lnTo>
                  <a:lnTo>
                    <a:pt x="58560" y="118805"/>
                  </a:lnTo>
                  <a:lnTo>
                    <a:pt x="6966" y="91558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7532" y="6019800"/>
              <a:ext cx="685800" cy="406400"/>
            </a:xfrm>
            <a:custGeom>
              <a:avLst/>
              <a:gdLst/>
              <a:ahLst/>
              <a:cxnLst/>
              <a:rect l="l" t="t" r="r" b="b"/>
              <a:pathLst>
                <a:path w="685800" h="406400">
                  <a:moveTo>
                    <a:pt x="68580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685800" y="4064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00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7532" y="6019800"/>
              <a:ext cx="685800" cy="406400"/>
            </a:xfrm>
            <a:custGeom>
              <a:avLst/>
              <a:gdLst/>
              <a:ahLst/>
              <a:cxnLst/>
              <a:rect l="l" t="t" r="r" b="b"/>
              <a:pathLst>
                <a:path w="685800" h="406400">
                  <a:moveTo>
                    <a:pt x="0" y="406400"/>
                  </a:moveTo>
                  <a:lnTo>
                    <a:pt x="685800" y="406400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406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7532" y="6324600"/>
              <a:ext cx="686435" cy="152400"/>
            </a:xfrm>
            <a:custGeom>
              <a:avLst/>
              <a:gdLst/>
              <a:ahLst/>
              <a:cxnLst/>
              <a:rect l="l" t="t" r="r" b="b"/>
              <a:pathLst>
                <a:path w="686435" h="152400">
                  <a:moveTo>
                    <a:pt x="342900" y="0"/>
                  </a:moveTo>
                  <a:lnTo>
                    <a:pt x="273792" y="1547"/>
                  </a:lnTo>
                  <a:lnTo>
                    <a:pt x="209426" y="5987"/>
                  </a:lnTo>
                  <a:lnTo>
                    <a:pt x="151179" y="13012"/>
                  </a:lnTo>
                  <a:lnTo>
                    <a:pt x="100431" y="22317"/>
                  </a:lnTo>
                  <a:lnTo>
                    <a:pt x="58560" y="33594"/>
                  </a:lnTo>
                  <a:lnTo>
                    <a:pt x="6966" y="60841"/>
                  </a:lnTo>
                  <a:lnTo>
                    <a:pt x="0" y="76200"/>
                  </a:lnTo>
                  <a:lnTo>
                    <a:pt x="6966" y="91558"/>
                  </a:lnTo>
                  <a:lnTo>
                    <a:pt x="58560" y="118805"/>
                  </a:lnTo>
                  <a:lnTo>
                    <a:pt x="100431" y="130082"/>
                  </a:lnTo>
                  <a:lnTo>
                    <a:pt x="151179" y="139387"/>
                  </a:lnTo>
                  <a:lnTo>
                    <a:pt x="209426" y="146412"/>
                  </a:lnTo>
                  <a:lnTo>
                    <a:pt x="273792" y="150852"/>
                  </a:lnTo>
                  <a:lnTo>
                    <a:pt x="342900" y="152400"/>
                  </a:lnTo>
                  <a:lnTo>
                    <a:pt x="412005" y="150852"/>
                  </a:lnTo>
                  <a:lnTo>
                    <a:pt x="476376" y="146412"/>
                  </a:lnTo>
                  <a:lnTo>
                    <a:pt x="534630" y="139387"/>
                  </a:lnTo>
                  <a:lnTo>
                    <a:pt x="585389" y="130082"/>
                  </a:lnTo>
                  <a:lnTo>
                    <a:pt x="627270" y="118805"/>
                  </a:lnTo>
                  <a:lnTo>
                    <a:pt x="678881" y="91558"/>
                  </a:lnTo>
                  <a:lnTo>
                    <a:pt x="685850" y="76200"/>
                  </a:lnTo>
                  <a:lnTo>
                    <a:pt x="678881" y="60841"/>
                  </a:lnTo>
                  <a:lnTo>
                    <a:pt x="627270" y="33594"/>
                  </a:lnTo>
                  <a:lnTo>
                    <a:pt x="585389" y="22317"/>
                  </a:lnTo>
                  <a:lnTo>
                    <a:pt x="534630" y="13012"/>
                  </a:lnTo>
                  <a:lnTo>
                    <a:pt x="476376" y="5987"/>
                  </a:lnTo>
                  <a:lnTo>
                    <a:pt x="412005" y="1547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00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7532" y="6324600"/>
              <a:ext cx="686435" cy="152400"/>
            </a:xfrm>
            <a:custGeom>
              <a:avLst/>
              <a:gdLst/>
              <a:ahLst/>
              <a:cxnLst/>
              <a:rect l="l" t="t" r="r" b="b"/>
              <a:pathLst>
                <a:path w="686435" h="152400">
                  <a:moveTo>
                    <a:pt x="0" y="76200"/>
                  </a:moveTo>
                  <a:lnTo>
                    <a:pt x="26946" y="46537"/>
                  </a:lnTo>
                  <a:lnTo>
                    <a:pt x="100431" y="22317"/>
                  </a:lnTo>
                  <a:lnTo>
                    <a:pt x="151179" y="13012"/>
                  </a:lnTo>
                  <a:lnTo>
                    <a:pt x="209426" y="5987"/>
                  </a:lnTo>
                  <a:lnTo>
                    <a:pt x="273792" y="1547"/>
                  </a:lnTo>
                  <a:lnTo>
                    <a:pt x="342900" y="0"/>
                  </a:lnTo>
                  <a:lnTo>
                    <a:pt x="412005" y="1547"/>
                  </a:lnTo>
                  <a:lnTo>
                    <a:pt x="476376" y="5987"/>
                  </a:lnTo>
                  <a:lnTo>
                    <a:pt x="534630" y="13012"/>
                  </a:lnTo>
                  <a:lnTo>
                    <a:pt x="585389" y="22317"/>
                  </a:lnTo>
                  <a:lnTo>
                    <a:pt x="627270" y="33594"/>
                  </a:lnTo>
                  <a:lnTo>
                    <a:pt x="678881" y="60841"/>
                  </a:lnTo>
                  <a:lnTo>
                    <a:pt x="685850" y="76200"/>
                  </a:lnTo>
                  <a:lnTo>
                    <a:pt x="678881" y="91558"/>
                  </a:lnTo>
                  <a:lnTo>
                    <a:pt x="627270" y="118805"/>
                  </a:lnTo>
                  <a:lnTo>
                    <a:pt x="585389" y="130082"/>
                  </a:lnTo>
                  <a:lnTo>
                    <a:pt x="534630" y="139387"/>
                  </a:lnTo>
                  <a:lnTo>
                    <a:pt x="476376" y="146412"/>
                  </a:lnTo>
                  <a:lnTo>
                    <a:pt x="412005" y="150852"/>
                  </a:lnTo>
                  <a:lnTo>
                    <a:pt x="342900" y="152400"/>
                  </a:lnTo>
                  <a:lnTo>
                    <a:pt x="273792" y="150852"/>
                  </a:lnTo>
                  <a:lnTo>
                    <a:pt x="209426" y="146412"/>
                  </a:lnTo>
                  <a:lnTo>
                    <a:pt x="151179" y="139387"/>
                  </a:lnTo>
                  <a:lnTo>
                    <a:pt x="100431" y="130082"/>
                  </a:lnTo>
                  <a:lnTo>
                    <a:pt x="58560" y="118805"/>
                  </a:lnTo>
                  <a:lnTo>
                    <a:pt x="6966" y="91558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13382" y="5715000"/>
              <a:ext cx="685800" cy="152400"/>
            </a:xfrm>
            <a:custGeom>
              <a:avLst/>
              <a:gdLst/>
              <a:ahLst/>
              <a:cxnLst/>
              <a:rect l="l" t="t" r="r" b="b"/>
              <a:pathLst>
                <a:path w="685800" h="152400">
                  <a:moveTo>
                    <a:pt x="342899" y="0"/>
                  </a:moveTo>
                  <a:lnTo>
                    <a:pt x="273763" y="1547"/>
                  </a:lnTo>
                  <a:lnTo>
                    <a:pt x="209383" y="5987"/>
                  </a:lnTo>
                  <a:lnTo>
                    <a:pt x="151134" y="13012"/>
                  </a:lnTo>
                  <a:lnTo>
                    <a:pt x="100393" y="22317"/>
                  </a:lnTo>
                  <a:lnTo>
                    <a:pt x="58534" y="33594"/>
                  </a:lnTo>
                  <a:lnTo>
                    <a:pt x="6962" y="60841"/>
                  </a:lnTo>
                  <a:lnTo>
                    <a:pt x="0" y="76200"/>
                  </a:lnTo>
                  <a:lnTo>
                    <a:pt x="6962" y="91558"/>
                  </a:lnTo>
                  <a:lnTo>
                    <a:pt x="58534" y="118805"/>
                  </a:lnTo>
                  <a:lnTo>
                    <a:pt x="100393" y="130082"/>
                  </a:lnTo>
                  <a:lnTo>
                    <a:pt x="151134" y="139387"/>
                  </a:lnTo>
                  <a:lnTo>
                    <a:pt x="209383" y="146412"/>
                  </a:lnTo>
                  <a:lnTo>
                    <a:pt x="273763" y="150852"/>
                  </a:lnTo>
                  <a:lnTo>
                    <a:pt x="342899" y="152400"/>
                  </a:lnTo>
                  <a:lnTo>
                    <a:pt x="412000" y="150852"/>
                  </a:lnTo>
                  <a:lnTo>
                    <a:pt x="476363" y="146412"/>
                  </a:lnTo>
                  <a:lnTo>
                    <a:pt x="534609" y="139387"/>
                  </a:lnTo>
                  <a:lnTo>
                    <a:pt x="585358" y="130082"/>
                  </a:lnTo>
                  <a:lnTo>
                    <a:pt x="627232" y="118805"/>
                  </a:lnTo>
                  <a:lnTo>
                    <a:pt x="678832" y="91558"/>
                  </a:lnTo>
                  <a:lnTo>
                    <a:pt x="685799" y="76200"/>
                  </a:lnTo>
                  <a:lnTo>
                    <a:pt x="678832" y="60841"/>
                  </a:lnTo>
                  <a:lnTo>
                    <a:pt x="627232" y="33594"/>
                  </a:lnTo>
                  <a:lnTo>
                    <a:pt x="585358" y="22317"/>
                  </a:lnTo>
                  <a:lnTo>
                    <a:pt x="534609" y="13012"/>
                  </a:lnTo>
                  <a:lnTo>
                    <a:pt x="476363" y="5987"/>
                  </a:lnTo>
                  <a:lnTo>
                    <a:pt x="412000" y="1547"/>
                  </a:lnTo>
                  <a:lnTo>
                    <a:pt x="342899" y="0"/>
                  </a:lnTo>
                  <a:close/>
                </a:path>
              </a:pathLst>
            </a:custGeom>
            <a:solidFill>
              <a:srgbClr val="00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13382" y="5715000"/>
              <a:ext cx="685800" cy="152400"/>
            </a:xfrm>
            <a:custGeom>
              <a:avLst/>
              <a:gdLst/>
              <a:ahLst/>
              <a:cxnLst/>
              <a:rect l="l" t="t" r="r" b="b"/>
              <a:pathLst>
                <a:path w="685800" h="152400">
                  <a:moveTo>
                    <a:pt x="0" y="76200"/>
                  </a:moveTo>
                  <a:lnTo>
                    <a:pt x="26931" y="46537"/>
                  </a:lnTo>
                  <a:lnTo>
                    <a:pt x="100393" y="22317"/>
                  </a:lnTo>
                  <a:lnTo>
                    <a:pt x="151134" y="13012"/>
                  </a:lnTo>
                  <a:lnTo>
                    <a:pt x="209383" y="5987"/>
                  </a:lnTo>
                  <a:lnTo>
                    <a:pt x="273763" y="1547"/>
                  </a:lnTo>
                  <a:lnTo>
                    <a:pt x="342899" y="0"/>
                  </a:lnTo>
                  <a:lnTo>
                    <a:pt x="412000" y="1547"/>
                  </a:lnTo>
                  <a:lnTo>
                    <a:pt x="476363" y="5987"/>
                  </a:lnTo>
                  <a:lnTo>
                    <a:pt x="534609" y="13012"/>
                  </a:lnTo>
                  <a:lnTo>
                    <a:pt x="585358" y="22317"/>
                  </a:lnTo>
                  <a:lnTo>
                    <a:pt x="627232" y="33594"/>
                  </a:lnTo>
                  <a:lnTo>
                    <a:pt x="678832" y="60841"/>
                  </a:lnTo>
                  <a:lnTo>
                    <a:pt x="685799" y="76200"/>
                  </a:lnTo>
                  <a:lnTo>
                    <a:pt x="678832" y="91558"/>
                  </a:lnTo>
                  <a:lnTo>
                    <a:pt x="627232" y="118805"/>
                  </a:lnTo>
                  <a:lnTo>
                    <a:pt x="585358" y="130082"/>
                  </a:lnTo>
                  <a:lnTo>
                    <a:pt x="534609" y="139387"/>
                  </a:lnTo>
                  <a:lnTo>
                    <a:pt x="476363" y="146412"/>
                  </a:lnTo>
                  <a:lnTo>
                    <a:pt x="412000" y="150852"/>
                  </a:lnTo>
                  <a:lnTo>
                    <a:pt x="342899" y="152400"/>
                  </a:lnTo>
                  <a:lnTo>
                    <a:pt x="273763" y="150852"/>
                  </a:lnTo>
                  <a:lnTo>
                    <a:pt x="209383" y="146412"/>
                  </a:lnTo>
                  <a:lnTo>
                    <a:pt x="151134" y="139387"/>
                  </a:lnTo>
                  <a:lnTo>
                    <a:pt x="100393" y="130082"/>
                  </a:lnTo>
                  <a:lnTo>
                    <a:pt x="58534" y="118805"/>
                  </a:lnTo>
                  <a:lnTo>
                    <a:pt x="6962" y="91558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13382" y="5791200"/>
              <a:ext cx="685800" cy="406400"/>
            </a:xfrm>
            <a:custGeom>
              <a:avLst/>
              <a:gdLst/>
              <a:ahLst/>
              <a:cxnLst/>
              <a:rect l="l" t="t" r="r" b="b"/>
              <a:pathLst>
                <a:path w="685800" h="406400">
                  <a:moveTo>
                    <a:pt x="68580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685800" y="4064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00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13382" y="5791200"/>
              <a:ext cx="685800" cy="406400"/>
            </a:xfrm>
            <a:custGeom>
              <a:avLst/>
              <a:gdLst/>
              <a:ahLst/>
              <a:cxnLst/>
              <a:rect l="l" t="t" r="r" b="b"/>
              <a:pathLst>
                <a:path w="685800" h="406400">
                  <a:moveTo>
                    <a:pt x="0" y="406400"/>
                  </a:moveTo>
                  <a:lnTo>
                    <a:pt x="685800" y="406400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406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13382" y="6096000"/>
              <a:ext cx="685800" cy="152400"/>
            </a:xfrm>
            <a:custGeom>
              <a:avLst/>
              <a:gdLst/>
              <a:ahLst/>
              <a:cxnLst/>
              <a:rect l="l" t="t" r="r" b="b"/>
              <a:pathLst>
                <a:path w="685800" h="152400">
                  <a:moveTo>
                    <a:pt x="342899" y="0"/>
                  </a:moveTo>
                  <a:lnTo>
                    <a:pt x="273763" y="1547"/>
                  </a:lnTo>
                  <a:lnTo>
                    <a:pt x="209383" y="5987"/>
                  </a:lnTo>
                  <a:lnTo>
                    <a:pt x="151134" y="13012"/>
                  </a:lnTo>
                  <a:lnTo>
                    <a:pt x="100393" y="22317"/>
                  </a:lnTo>
                  <a:lnTo>
                    <a:pt x="58534" y="33594"/>
                  </a:lnTo>
                  <a:lnTo>
                    <a:pt x="6962" y="60841"/>
                  </a:lnTo>
                  <a:lnTo>
                    <a:pt x="0" y="76200"/>
                  </a:lnTo>
                  <a:lnTo>
                    <a:pt x="6962" y="91558"/>
                  </a:lnTo>
                  <a:lnTo>
                    <a:pt x="58534" y="118805"/>
                  </a:lnTo>
                  <a:lnTo>
                    <a:pt x="100393" y="130082"/>
                  </a:lnTo>
                  <a:lnTo>
                    <a:pt x="151134" y="139387"/>
                  </a:lnTo>
                  <a:lnTo>
                    <a:pt x="209383" y="146412"/>
                  </a:lnTo>
                  <a:lnTo>
                    <a:pt x="273763" y="150852"/>
                  </a:lnTo>
                  <a:lnTo>
                    <a:pt x="342899" y="152400"/>
                  </a:lnTo>
                  <a:lnTo>
                    <a:pt x="412000" y="150852"/>
                  </a:lnTo>
                  <a:lnTo>
                    <a:pt x="476363" y="146412"/>
                  </a:lnTo>
                  <a:lnTo>
                    <a:pt x="534609" y="139387"/>
                  </a:lnTo>
                  <a:lnTo>
                    <a:pt x="585358" y="130082"/>
                  </a:lnTo>
                  <a:lnTo>
                    <a:pt x="627232" y="118805"/>
                  </a:lnTo>
                  <a:lnTo>
                    <a:pt x="678832" y="91558"/>
                  </a:lnTo>
                  <a:lnTo>
                    <a:pt x="685799" y="76200"/>
                  </a:lnTo>
                  <a:lnTo>
                    <a:pt x="678832" y="60841"/>
                  </a:lnTo>
                  <a:lnTo>
                    <a:pt x="627232" y="33594"/>
                  </a:lnTo>
                  <a:lnTo>
                    <a:pt x="585358" y="22317"/>
                  </a:lnTo>
                  <a:lnTo>
                    <a:pt x="534609" y="13012"/>
                  </a:lnTo>
                  <a:lnTo>
                    <a:pt x="476363" y="5987"/>
                  </a:lnTo>
                  <a:lnTo>
                    <a:pt x="412000" y="1547"/>
                  </a:lnTo>
                  <a:lnTo>
                    <a:pt x="342899" y="0"/>
                  </a:lnTo>
                  <a:close/>
                </a:path>
              </a:pathLst>
            </a:custGeom>
            <a:solidFill>
              <a:srgbClr val="00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13382" y="6096000"/>
              <a:ext cx="685800" cy="152400"/>
            </a:xfrm>
            <a:custGeom>
              <a:avLst/>
              <a:gdLst/>
              <a:ahLst/>
              <a:cxnLst/>
              <a:rect l="l" t="t" r="r" b="b"/>
              <a:pathLst>
                <a:path w="685800" h="152400">
                  <a:moveTo>
                    <a:pt x="0" y="76200"/>
                  </a:moveTo>
                  <a:lnTo>
                    <a:pt x="26931" y="46537"/>
                  </a:lnTo>
                  <a:lnTo>
                    <a:pt x="100393" y="22317"/>
                  </a:lnTo>
                  <a:lnTo>
                    <a:pt x="151134" y="13012"/>
                  </a:lnTo>
                  <a:lnTo>
                    <a:pt x="209383" y="5987"/>
                  </a:lnTo>
                  <a:lnTo>
                    <a:pt x="273763" y="1547"/>
                  </a:lnTo>
                  <a:lnTo>
                    <a:pt x="342899" y="0"/>
                  </a:lnTo>
                  <a:lnTo>
                    <a:pt x="412000" y="1547"/>
                  </a:lnTo>
                  <a:lnTo>
                    <a:pt x="476363" y="5987"/>
                  </a:lnTo>
                  <a:lnTo>
                    <a:pt x="534609" y="13012"/>
                  </a:lnTo>
                  <a:lnTo>
                    <a:pt x="585358" y="22317"/>
                  </a:lnTo>
                  <a:lnTo>
                    <a:pt x="627232" y="33594"/>
                  </a:lnTo>
                  <a:lnTo>
                    <a:pt x="678832" y="60841"/>
                  </a:lnTo>
                  <a:lnTo>
                    <a:pt x="685799" y="76200"/>
                  </a:lnTo>
                  <a:lnTo>
                    <a:pt x="678832" y="91558"/>
                  </a:lnTo>
                  <a:lnTo>
                    <a:pt x="627232" y="118805"/>
                  </a:lnTo>
                  <a:lnTo>
                    <a:pt x="585358" y="130082"/>
                  </a:lnTo>
                  <a:lnTo>
                    <a:pt x="534609" y="139387"/>
                  </a:lnTo>
                  <a:lnTo>
                    <a:pt x="476363" y="146412"/>
                  </a:lnTo>
                  <a:lnTo>
                    <a:pt x="412000" y="150852"/>
                  </a:lnTo>
                  <a:lnTo>
                    <a:pt x="342899" y="152400"/>
                  </a:lnTo>
                  <a:lnTo>
                    <a:pt x="273763" y="150852"/>
                  </a:lnTo>
                  <a:lnTo>
                    <a:pt x="209383" y="146412"/>
                  </a:lnTo>
                  <a:lnTo>
                    <a:pt x="151134" y="139387"/>
                  </a:lnTo>
                  <a:lnTo>
                    <a:pt x="100393" y="130082"/>
                  </a:lnTo>
                  <a:lnTo>
                    <a:pt x="58534" y="118805"/>
                  </a:lnTo>
                  <a:lnTo>
                    <a:pt x="6962" y="91558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621665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Quá </a:t>
            </a:r>
            <a:r>
              <a:rPr spc="15" dirty="0"/>
              <a:t>trình </a:t>
            </a:r>
            <a:r>
              <a:rPr spc="-5" dirty="0"/>
              <a:t>khai </a:t>
            </a:r>
            <a:r>
              <a:rPr spc="-10" dirty="0"/>
              <a:t>phá </a:t>
            </a:r>
            <a:r>
              <a:rPr spc="15" dirty="0"/>
              <a:t>tri</a:t>
            </a:r>
            <a:r>
              <a:rPr spc="-275" dirty="0"/>
              <a:t> </a:t>
            </a:r>
            <a:r>
              <a:rPr spc="-5" dirty="0"/>
              <a:t>thức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84492" y="1671637"/>
            <a:ext cx="3992879" cy="151701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36550" marR="5080" indent="-324485">
              <a:lnSpc>
                <a:spcPts val="2180"/>
              </a:lnSpc>
              <a:spcBef>
                <a:spcPts val="38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000" spc="25" dirty="0">
                <a:latin typeface="Arial"/>
                <a:cs typeface="Arial"/>
              </a:rPr>
              <a:t>Đây </a:t>
            </a:r>
            <a:r>
              <a:rPr sz="2000" spc="5" dirty="0">
                <a:latin typeface="Arial"/>
                <a:cs typeface="Arial"/>
              </a:rPr>
              <a:t>là </a:t>
            </a:r>
            <a:r>
              <a:rPr sz="2000" dirty="0">
                <a:latin typeface="Arial"/>
                <a:cs typeface="Arial"/>
              </a:rPr>
              <a:t>một </a:t>
            </a:r>
            <a:r>
              <a:rPr sz="2000" spc="10" dirty="0">
                <a:latin typeface="Arial"/>
                <a:cs typeface="Arial"/>
              </a:rPr>
              <a:t>góc </a:t>
            </a:r>
            <a:r>
              <a:rPr sz="2000" spc="-20" dirty="0">
                <a:latin typeface="Arial"/>
                <a:cs typeface="Arial"/>
              </a:rPr>
              <a:t>nhìn </a:t>
            </a:r>
            <a:r>
              <a:rPr sz="2000" spc="30" dirty="0">
                <a:latin typeface="Arial"/>
                <a:cs typeface="Arial"/>
              </a:rPr>
              <a:t>từ </a:t>
            </a:r>
            <a:r>
              <a:rPr sz="2000" spc="10" dirty="0">
                <a:latin typeface="Arial"/>
                <a:cs typeface="Arial"/>
              </a:rPr>
              <a:t>hệ</a:t>
            </a:r>
            <a:r>
              <a:rPr sz="2000" spc="-29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thống  </a:t>
            </a:r>
            <a:r>
              <a:rPr sz="2000" spc="30" dirty="0">
                <a:latin typeface="Arial"/>
                <a:cs typeface="Arial"/>
              </a:rPr>
              <a:t>cơ sở </a:t>
            </a:r>
            <a:r>
              <a:rPr sz="2000" spc="10" dirty="0">
                <a:latin typeface="Arial"/>
                <a:cs typeface="Arial"/>
              </a:rPr>
              <a:t>dữ </a:t>
            </a:r>
            <a:r>
              <a:rPr sz="2000" spc="5" dirty="0">
                <a:latin typeface="Arial"/>
                <a:cs typeface="Arial"/>
              </a:rPr>
              <a:t>liệu điển</a:t>
            </a:r>
            <a:r>
              <a:rPr sz="2000" spc="-35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hình</a:t>
            </a:r>
            <a:endParaRPr sz="2000">
              <a:latin typeface="Arial"/>
              <a:cs typeface="Arial"/>
            </a:endParaRPr>
          </a:p>
          <a:p>
            <a:pPr marL="336550" indent="-324485">
              <a:lnSpc>
                <a:spcPts val="2250"/>
              </a:lnSpc>
              <a:spcBef>
                <a:spcPts val="42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000" spc="10" dirty="0">
                <a:latin typeface="Arial"/>
                <a:cs typeface="Arial"/>
              </a:rPr>
              <a:t>Khai </a:t>
            </a:r>
            <a:r>
              <a:rPr sz="2000" spc="15" dirty="0">
                <a:latin typeface="Arial"/>
                <a:cs typeface="Arial"/>
              </a:rPr>
              <a:t>thác </a:t>
            </a:r>
            <a:r>
              <a:rPr sz="2000" spc="10" dirty="0">
                <a:latin typeface="Arial"/>
                <a:cs typeface="Arial"/>
              </a:rPr>
              <a:t>dữ </a:t>
            </a:r>
            <a:r>
              <a:rPr sz="2000" spc="5" dirty="0">
                <a:latin typeface="Arial"/>
                <a:cs typeface="Arial"/>
              </a:rPr>
              <a:t>liệu </a:t>
            </a:r>
            <a:r>
              <a:rPr sz="2000" spc="10" dirty="0">
                <a:latin typeface="Arial"/>
                <a:cs typeface="Arial"/>
              </a:rPr>
              <a:t>đóng</a:t>
            </a:r>
            <a:r>
              <a:rPr sz="2000" spc="-3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một</a:t>
            </a:r>
            <a:endParaRPr sz="2000">
              <a:latin typeface="Arial"/>
              <a:cs typeface="Arial"/>
            </a:endParaRPr>
          </a:p>
          <a:p>
            <a:pPr marL="336550" marR="203200">
              <a:lnSpc>
                <a:spcPts val="218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vai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trò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thiết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yếu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trong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quá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trình  </a:t>
            </a:r>
            <a:r>
              <a:rPr sz="2000" spc="20" dirty="0">
                <a:latin typeface="Arial"/>
                <a:cs typeface="Arial"/>
              </a:rPr>
              <a:t>khai </a:t>
            </a:r>
            <a:r>
              <a:rPr sz="2000" spc="10" dirty="0">
                <a:latin typeface="Arial"/>
                <a:cs typeface="Arial"/>
              </a:rPr>
              <a:t>phá </a:t>
            </a:r>
            <a:r>
              <a:rPr sz="2000" spc="15" dirty="0">
                <a:latin typeface="Arial"/>
                <a:cs typeface="Arial"/>
              </a:rPr>
              <a:t>tri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thức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1967" y="4906962"/>
            <a:ext cx="3154045" cy="1708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30" dirty="0">
                <a:latin typeface="Times New Roman"/>
                <a:cs typeface="Times New Roman"/>
              </a:rPr>
              <a:t>Data</a:t>
            </a:r>
            <a:r>
              <a:rPr sz="2000" b="1" spc="-170" dirty="0">
                <a:latin typeface="Times New Roman"/>
                <a:cs typeface="Times New Roman"/>
              </a:rPr>
              <a:t> </a:t>
            </a:r>
            <a:r>
              <a:rPr sz="2000" b="1" spc="25" dirty="0">
                <a:latin typeface="Times New Roman"/>
                <a:cs typeface="Times New Roman"/>
              </a:rPr>
              <a:t>Cleaning</a:t>
            </a:r>
            <a:endParaRPr sz="2000">
              <a:latin typeface="Times New Roman"/>
              <a:cs typeface="Times New Roman"/>
            </a:endParaRPr>
          </a:p>
          <a:p>
            <a:pPr marL="1309370">
              <a:lnSpc>
                <a:spcPct val="100000"/>
              </a:lnSpc>
              <a:spcBef>
                <a:spcPts val="1810"/>
              </a:spcBef>
            </a:pPr>
            <a:r>
              <a:rPr sz="2000" b="1" spc="30" dirty="0">
                <a:latin typeface="Times New Roman"/>
                <a:cs typeface="Times New Roman"/>
              </a:rPr>
              <a:t>Data</a:t>
            </a:r>
            <a:r>
              <a:rPr sz="2000" b="1" spc="-200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Times New Roman"/>
                <a:cs typeface="Times New Roman"/>
              </a:rPr>
              <a:t>Integration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080135">
              <a:lnSpc>
                <a:spcPct val="100000"/>
              </a:lnSpc>
              <a:spcBef>
                <a:spcPts val="1675"/>
              </a:spcBef>
            </a:pPr>
            <a:r>
              <a:rPr sz="2000" b="1" spc="20" dirty="0">
                <a:solidFill>
                  <a:srgbClr val="000099"/>
                </a:solidFill>
                <a:latin typeface="Times New Roman"/>
                <a:cs typeface="Times New Roman"/>
              </a:rPr>
              <a:t>Databases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64919" y="4144073"/>
            <a:ext cx="1844039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25" dirty="0">
                <a:solidFill>
                  <a:srgbClr val="000099"/>
                </a:solidFill>
                <a:latin typeface="Times New Roman"/>
                <a:cs typeface="Times New Roman"/>
              </a:rPr>
              <a:t>Data</a:t>
            </a:r>
            <a:r>
              <a:rPr sz="2000" b="1" spc="-2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Warehouse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543425" y="3276600"/>
            <a:ext cx="619125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2457450" y="809625"/>
            <a:ext cx="6686550" cy="4467225"/>
            <a:chOff x="2457450" y="809625"/>
            <a:chExt cx="6686550" cy="4467225"/>
          </a:xfrm>
        </p:grpSpPr>
        <p:sp>
          <p:nvSpPr>
            <p:cNvPr id="28" name="object 28"/>
            <p:cNvSpPr/>
            <p:nvPr/>
          </p:nvSpPr>
          <p:spPr>
            <a:xfrm>
              <a:off x="6594983" y="19812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762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76200" y="609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7B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594983" y="19812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0" y="609600"/>
                  </a:moveTo>
                  <a:lnTo>
                    <a:pt x="76200" y="6096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671183" y="2209800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76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6200" y="381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671183" y="2209800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0" y="381000"/>
                  </a:moveTo>
                  <a:lnTo>
                    <a:pt x="76200" y="3810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18783" y="2133600"/>
              <a:ext cx="76200" cy="457200"/>
            </a:xfrm>
            <a:custGeom>
              <a:avLst/>
              <a:gdLst/>
              <a:ahLst/>
              <a:cxnLst/>
              <a:rect l="l" t="t" r="r" b="b"/>
              <a:pathLst>
                <a:path w="76200" h="457200">
                  <a:moveTo>
                    <a:pt x="76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76200" y="457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518783" y="2133600"/>
              <a:ext cx="76200" cy="457200"/>
            </a:xfrm>
            <a:custGeom>
              <a:avLst/>
              <a:gdLst/>
              <a:ahLst/>
              <a:cxnLst/>
              <a:rect l="l" t="t" r="r" b="b"/>
              <a:pathLst>
                <a:path w="76200" h="457200">
                  <a:moveTo>
                    <a:pt x="0" y="457200"/>
                  </a:moveTo>
                  <a:lnTo>
                    <a:pt x="76200" y="4572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747383" y="236220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747383" y="236220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228600"/>
                  </a:moveTo>
                  <a:lnTo>
                    <a:pt x="76200" y="2286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90183" y="2590800"/>
              <a:ext cx="685800" cy="76200"/>
            </a:xfrm>
            <a:custGeom>
              <a:avLst/>
              <a:gdLst/>
              <a:ahLst/>
              <a:cxnLst/>
              <a:rect l="l" t="t" r="r" b="b"/>
              <a:pathLst>
                <a:path w="685800" h="76200">
                  <a:moveTo>
                    <a:pt x="68579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9" y="76200"/>
                  </a:lnTo>
                  <a:lnTo>
                    <a:pt x="685799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290183" y="2590800"/>
              <a:ext cx="685800" cy="76200"/>
            </a:xfrm>
            <a:custGeom>
              <a:avLst/>
              <a:gdLst/>
              <a:ahLst/>
              <a:cxnLst/>
              <a:rect l="l" t="t" r="r" b="b"/>
              <a:pathLst>
                <a:path w="685800" h="76200">
                  <a:moveTo>
                    <a:pt x="0" y="76200"/>
                  </a:moveTo>
                  <a:lnTo>
                    <a:pt x="685799" y="76200"/>
                  </a:lnTo>
                  <a:lnTo>
                    <a:pt x="685799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366383" y="2362200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152399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52399" y="228600"/>
                  </a:lnTo>
                  <a:lnTo>
                    <a:pt x="152399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366383" y="2362200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228600"/>
                  </a:moveTo>
                  <a:lnTo>
                    <a:pt x="152399" y="228600"/>
                  </a:lnTo>
                  <a:lnTo>
                    <a:pt x="152399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34225" y="809625"/>
              <a:ext cx="2009775" cy="10191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457450" y="4391025"/>
              <a:ext cx="895350" cy="8858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713989" y="3304540"/>
            <a:ext cx="211010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Task-relevant</a:t>
            </a:r>
            <a:r>
              <a:rPr sz="2000" b="1" spc="-32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000" b="1" spc="30" dirty="0">
                <a:solidFill>
                  <a:srgbClr val="000099"/>
                </a:solidFill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42384" y="4082097"/>
            <a:ext cx="102552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10" dirty="0">
                <a:latin typeface="Times New Roman"/>
                <a:cs typeface="Times New Roman"/>
              </a:rPr>
              <a:t>Se</a:t>
            </a:r>
            <a:r>
              <a:rPr sz="2000" b="1" spc="35" dirty="0">
                <a:latin typeface="Times New Roman"/>
                <a:cs typeface="Times New Roman"/>
              </a:rPr>
              <a:t>l</a:t>
            </a:r>
            <a:r>
              <a:rPr sz="2000" b="1" spc="10" dirty="0">
                <a:latin typeface="Times New Roman"/>
                <a:cs typeface="Times New Roman"/>
              </a:rPr>
              <a:t>ect</a:t>
            </a:r>
            <a:r>
              <a:rPr sz="2000" b="1" spc="40" dirty="0">
                <a:latin typeface="Times New Roman"/>
                <a:cs typeface="Times New Roman"/>
              </a:rPr>
              <a:t>io</a:t>
            </a:r>
            <a:r>
              <a:rPr sz="2000" b="1" spc="15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68495" y="2617724"/>
            <a:ext cx="141160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30" dirty="0">
                <a:solidFill>
                  <a:srgbClr val="F7B615"/>
                </a:solidFill>
                <a:latin typeface="Times New Roman"/>
                <a:cs typeface="Times New Roman"/>
              </a:rPr>
              <a:t>Data</a:t>
            </a:r>
            <a:r>
              <a:rPr sz="2000" b="1" spc="-229" dirty="0">
                <a:solidFill>
                  <a:srgbClr val="F7B615"/>
                </a:solidFill>
                <a:latin typeface="Times New Roman"/>
                <a:cs typeface="Times New Roman"/>
              </a:rPr>
              <a:t> </a:t>
            </a:r>
            <a:r>
              <a:rPr sz="2000" b="1" spc="15" dirty="0">
                <a:solidFill>
                  <a:srgbClr val="F7B615"/>
                </a:solidFill>
                <a:latin typeface="Times New Roman"/>
                <a:cs typeface="Times New Roman"/>
              </a:rPr>
              <a:t>Mining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459984" y="1702498"/>
            <a:ext cx="212344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20" dirty="0">
                <a:latin typeface="Times New Roman"/>
                <a:cs typeface="Times New Roman"/>
              </a:rPr>
              <a:t>Pattern</a:t>
            </a:r>
            <a:r>
              <a:rPr sz="2000" b="1" spc="-254" dirty="0">
                <a:latin typeface="Times New Roman"/>
                <a:cs typeface="Times New Roman"/>
              </a:rPr>
              <a:t> </a:t>
            </a:r>
            <a:r>
              <a:rPr sz="2000" b="1" spc="25" dirty="0">
                <a:latin typeface="Times New Roman"/>
                <a:cs typeface="Times New Roman"/>
              </a:rPr>
              <a:t>Evaluation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022982" y="2057400"/>
            <a:ext cx="5467350" cy="4095750"/>
            <a:chOff x="2022982" y="2057400"/>
            <a:chExt cx="5467350" cy="4095750"/>
          </a:xfrm>
        </p:grpSpPr>
        <p:sp>
          <p:nvSpPr>
            <p:cNvPr id="47" name="object 47"/>
            <p:cNvSpPr/>
            <p:nvPr/>
          </p:nvSpPr>
          <p:spPr>
            <a:xfrm>
              <a:off x="2022983" y="2057399"/>
              <a:ext cx="5467350" cy="4095750"/>
            </a:xfrm>
            <a:custGeom>
              <a:avLst/>
              <a:gdLst/>
              <a:ahLst/>
              <a:cxnLst/>
              <a:rect l="l" t="t" r="r" b="b"/>
              <a:pathLst>
                <a:path w="5467350" h="4095750">
                  <a:moveTo>
                    <a:pt x="101600" y="3496437"/>
                  </a:moveTo>
                  <a:lnTo>
                    <a:pt x="83058" y="3463163"/>
                  </a:lnTo>
                  <a:lnTo>
                    <a:pt x="49784" y="3481705"/>
                  </a:lnTo>
                  <a:lnTo>
                    <a:pt x="68199" y="3514979"/>
                  </a:lnTo>
                  <a:lnTo>
                    <a:pt x="101600" y="3496437"/>
                  </a:lnTo>
                  <a:close/>
                </a:path>
                <a:path w="5467350" h="4095750">
                  <a:moveTo>
                    <a:pt x="105410" y="3424936"/>
                  </a:moveTo>
                  <a:lnTo>
                    <a:pt x="0" y="3352800"/>
                  </a:lnTo>
                  <a:lnTo>
                    <a:pt x="5461" y="3480435"/>
                  </a:lnTo>
                  <a:lnTo>
                    <a:pt x="63322" y="3448304"/>
                  </a:lnTo>
                  <a:lnTo>
                    <a:pt x="101968" y="3426841"/>
                  </a:lnTo>
                  <a:lnTo>
                    <a:pt x="105410" y="3424936"/>
                  </a:lnTo>
                  <a:close/>
                </a:path>
                <a:path w="5467350" h="4095750">
                  <a:moveTo>
                    <a:pt x="138557" y="3563074"/>
                  </a:moveTo>
                  <a:lnTo>
                    <a:pt x="120015" y="3529711"/>
                  </a:lnTo>
                  <a:lnTo>
                    <a:pt x="86741" y="3548265"/>
                  </a:lnTo>
                  <a:lnTo>
                    <a:pt x="105283" y="3581577"/>
                  </a:lnTo>
                  <a:lnTo>
                    <a:pt x="138557" y="3563074"/>
                  </a:lnTo>
                  <a:close/>
                </a:path>
                <a:path w="5467350" h="4095750">
                  <a:moveTo>
                    <a:pt x="175514" y="3629685"/>
                  </a:moveTo>
                  <a:lnTo>
                    <a:pt x="157099" y="3596386"/>
                  </a:lnTo>
                  <a:lnTo>
                    <a:pt x="123698" y="3614877"/>
                  </a:lnTo>
                  <a:lnTo>
                    <a:pt x="142240" y="3648189"/>
                  </a:lnTo>
                  <a:lnTo>
                    <a:pt x="175514" y="3629685"/>
                  </a:lnTo>
                  <a:close/>
                </a:path>
                <a:path w="5467350" h="4095750">
                  <a:moveTo>
                    <a:pt x="212598" y="3696297"/>
                  </a:moveTo>
                  <a:lnTo>
                    <a:pt x="194056" y="3662984"/>
                  </a:lnTo>
                  <a:lnTo>
                    <a:pt x="160782" y="3681488"/>
                  </a:lnTo>
                  <a:lnTo>
                    <a:pt x="179324" y="3714800"/>
                  </a:lnTo>
                  <a:lnTo>
                    <a:pt x="212598" y="3696297"/>
                  </a:lnTo>
                  <a:close/>
                </a:path>
                <a:path w="5467350" h="4095750">
                  <a:moveTo>
                    <a:pt x="249555" y="3762908"/>
                  </a:moveTo>
                  <a:lnTo>
                    <a:pt x="231013" y="3729596"/>
                  </a:lnTo>
                  <a:lnTo>
                    <a:pt x="197739" y="3748100"/>
                  </a:lnTo>
                  <a:lnTo>
                    <a:pt x="216281" y="3781412"/>
                  </a:lnTo>
                  <a:lnTo>
                    <a:pt x="249555" y="3762908"/>
                  </a:lnTo>
                  <a:close/>
                </a:path>
                <a:path w="5467350" h="4095750">
                  <a:moveTo>
                    <a:pt x="286639" y="3829520"/>
                  </a:moveTo>
                  <a:lnTo>
                    <a:pt x="268097" y="3796207"/>
                  </a:lnTo>
                  <a:lnTo>
                    <a:pt x="234823" y="3814711"/>
                  </a:lnTo>
                  <a:lnTo>
                    <a:pt x="253238" y="3848023"/>
                  </a:lnTo>
                  <a:lnTo>
                    <a:pt x="286639" y="3829520"/>
                  </a:lnTo>
                  <a:close/>
                </a:path>
                <a:path w="5467350" h="4095750">
                  <a:moveTo>
                    <a:pt x="323596" y="3896131"/>
                  </a:moveTo>
                  <a:lnTo>
                    <a:pt x="305054" y="3862819"/>
                  </a:lnTo>
                  <a:lnTo>
                    <a:pt x="271780" y="3881323"/>
                  </a:lnTo>
                  <a:lnTo>
                    <a:pt x="290322" y="3914635"/>
                  </a:lnTo>
                  <a:lnTo>
                    <a:pt x="323596" y="3896131"/>
                  </a:lnTo>
                  <a:close/>
                </a:path>
                <a:path w="5467350" h="4095750">
                  <a:moveTo>
                    <a:pt x="360553" y="3962743"/>
                  </a:moveTo>
                  <a:lnTo>
                    <a:pt x="342138" y="3929430"/>
                  </a:lnTo>
                  <a:lnTo>
                    <a:pt x="308737" y="3947934"/>
                  </a:lnTo>
                  <a:lnTo>
                    <a:pt x="327279" y="3981246"/>
                  </a:lnTo>
                  <a:lnTo>
                    <a:pt x="360553" y="3962743"/>
                  </a:lnTo>
                  <a:close/>
                </a:path>
                <a:path w="5467350" h="4095750">
                  <a:moveTo>
                    <a:pt x="397637" y="4029354"/>
                  </a:moveTo>
                  <a:lnTo>
                    <a:pt x="379095" y="3996042"/>
                  </a:lnTo>
                  <a:lnTo>
                    <a:pt x="345821" y="4014546"/>
                  </a:lnTo>
                  <a:lnTo>
                    <a:pt x="364236" y="4047858"/>
                  </a:lnTo>
                  <a:lnTo>
                    <a:pt x="397637" y="4029354"/>
                  </a:lnTo>
                  <a:close/>
                </a:path>
                <a:path w="5467350" h="4095750">
                  <a:moveTo>
                    <a:pt x="533400" y="4019550"/>
                  </a:moveTo>
                  <a:lnTo>
                    <a:pt x="495300" y="4019550"/>
                  </a:lnTo>
                  <a:lnTo>
                    <a:pt x="495300" y="3981450"/>
                  </a:lnTo>
                  <a:lnTo>
                    <a:pt x="381000" y="4038600"/>
                  </a:lnTo>
                  <a:lnTo>
                    <a:pt x="495300" y="4095750"/>
                  </a:lnTo>
                  <a:lnTo>
                    <a:pt x="495300" y="4057650"/>
                  </a:lnTo>
                  <a:lnTo>
                    <a:pt x="533400" y="4057650"/>
                  </a:lnTo>
                  <a:lnTo>
                    <a:pt x="533400" y="4019550"/>
                  </a:lnTo>
                  <a:close/>
                </a:path>
                <a:path w="5467350" h="4095750">
                  <a:moveTo>
                    <a:pt x="609600" y="4019550"/>
                  </a:moveTo>
                  <a:lnTo>
                    <a:pt x="571500" y="4019550"/>
                  </a:lnTo>
                  <a:lnTo>
                    <a:pt x="571500" y="4057650"/>
                  </a:lnTo>
                  <a:lnTo>
                    <a:pt x="609600" y="4057650"/>
                  </a:lnTo>
                  <a:lnTo>
                    <a:pt x="609600" y="4019550"/>
                  </a:lnTo>
                  <a:close/>
                </a:path>
                <a:path w="5467350" h="4095750">
                  <a:moveTo>
                    <a:pt x="685800" y="4019550"/>
                  </a:moveTo>
                  <a:lnTo>
                    <a:pt x="647700" y="4019550"/>
                  </a:lnTo>
                  <a:lnTo>
                    <a:pt x="647700" y="4057650"/>
                  </a:lnTo>
                  <a:lnTo>
                    <a:pt x="685800" y="4057650"/>
                  </a:lnTo>
                  <a:lnTo>
                    <a:pt x="685800" y="4019550"/>
                  </a:lnTo>
                  <a:close/>
                </a:path>
                <a:path w="5467350" h="4095750">
                  <a:moveTo>
                    <a:pt x="762000" y="4019550"/>
                  </a:moveTo>
                  <a:lnTo>
                    <a:pt x="723900" y="4019550"/>
                  </a:lnTo>
                  <a:lnTo>
                    <a:pt x="723900" y="4057650"/>
                  </a:lnTo>
                  <a:lnTo>
                    <a:pt x="762000" y="4057650"/>
                  </a:lnTo>
                  <a:lnTo>
                    <a:pt x="762000" y="4019550"/>
                  </a:lnTo>
                  <a:close/>
                </a:path>
                <a:path w="5467350" h="4095750">
                  <a:moveTo>
                    <a:pt x="838200" y="4019550"/>
                  </a:moveTo>
                  <a:lnTo>
                    <a:pt x="800100" y="4019550"/>
                  </a:lnTo>
                  <a:lnTo>
                    <a:pt x="800100" y="4057650"/>
                  </a:lnTo>
                  <a:lnTo>
                    <a:pt x="838200" y="4057650"/>
                  </a:lnTo>
                  <a:lnTo>
                    <a:pt x="838200" y="4019550"/>
                  </a:lnTo>
                  <a:close/>
                </a:path>
                <a:path w="5467350" h="4095750">
                  <a:moveTo>
                    <a:pt x="914400" y="4019550"/>
                  </a:moveTo>
                  <a:lnTo>
                    <a:pt x="876300" y="4019550"/>
                  </a:lnTo>
                  <a:lnTo>
                    <a:pt x="876300" y="4057650"/>
                  </a:lnTo>
                  <a:lnTo>
                    <a:pt x="914400" y="4057650"/>
                  </a:lnTo>
                  <a:lnTo>
                    <a:pt x="914400" y="4019550"/>
                  </a:lnTo>
                  <a:close/>
                </a:path>
                <a:path w="5467350" h="4095750">
                  <a:moveTo>
                    <a:pt x="990600" y="4019550"/>
                  </a:moveTo>
                  <a:lnTo>
                    <a:pt x="952500" y="4019550"/>
                  </a:lnTo>
                  <a:lnTo>
                    <a:pt x="952500" y="4057650"/>
                  </a:lnTo>
                  <a:lnTo>
                    <a:pt x="990600" y="4057650"/>
                  </a:lnTo>
                  <a:lnTo>
                    <a:pt x="990600" y="4019550"/>
                  </a:lnTo>
                  <a:close/>
                </a:path>
                <a:path w="5467350" h="4095750">
                  <a:moveTo>
                    <a:pt x="1066800" y="4019550"/>
                  </a:moveTo>
                  <a:lnTo>
                    <a:pt x="1028700" y="4019550"/>
                  </a:lnTo>
                  <a:lnTo>
                    <a:pt x="1028700" y="4057650"/>
                  </a:lnTo>
                  <a:lnTo>
                    <a:pt x="1066800" y="4057650"/>
                  </a:lnTo>
                  <a:lnTo>
                    <a:pt x="1066800" y="4019550"/>
                  </a:lnTo>
                  <a:close/>
                </a:path>
                <a:path w="5467350" h="4095750">
                  <a:moveTo>
                    <a:pt x="1143000" y="4019550"/>
                  </a:moveTo>
                  <a:lnTo>
                    <a:pt x="1104900" y="4019550"/>
                  </a:lnTo>
                  <a:lnTo>
                    <a:pt x="1104900" y="4057650"/>
                  </a:lnTo>
                  <a:lnTo>
                    <a:pt x="1143000" y="4057650"/>
                  </a:lnTo>
                  <a:lnTo>
                    <a:pt x="1143000" y="4019550"/>
                  </a:lnTo>
                  <a:close/>
                </a:path>
                <a:path w="5467350" h="4095750">
                  <a:moveTo>
                    <a:pt x="1219200" y="4019550"/>
                  </a:moveTo>
                  <a:lnTo>
                    <a:pt x="1181100" y="4019550"/>
                  </a:lnTo>
                  <a:lnTo>
                    <a:pt x="1181100" y="4057650"/>
                  </a:lnTo>
                  <a:lnTo>
                    <a:pt x="1219200" y="4057650"/>
                  </a:lnTo>
                  <a:lnTo>
                    <a:pt x="1219200" y="4019550"/>
                  </a:lnTo>
                  <a:close/>
                </a:path>
                <a:path w="5467350" h="4095750">
                  <a:moveTo>
                    <a:pt x="1295400" y="4019550"/>
                  </a:moveTo>
                  <a:lnTo>
                    <a:pt x="1257300" y="4019550"/>
                  </a:lnTo>
                  <a:lnTo>
                    <a:pt x="1257300" y="4057650"/>
                  </a:lnTo>
                  <a:lnTo>
                    <a:pt x="1295400" y="4057650"/>
                  </a:lnTo>
                  <a:lnTo>
                    <a:pt x="1295400" y="4019550"/>
                  </a:lnTo>
                  <a:close/>
                </a:path>
                <a:path w="5467350" h="4095750">
                  <a:moveTo>
                    <a:pt x="1371600" y="4019550"/>
                  </a:moveTo>
                  <a:lnTo>
                    <a:pt x="1333500" y="4019550"/>
                  </a:lnTo>
                  <a:lnTo>
                    <a:pt x="1333500" y="4057650"/>
                  </a:lnTo>
                  <a:lnTo>
                    <a:pt x="1371600" y="4057650"/>
                  </a:lnTo>
                  <a:lnTo>
                    <a:pt x="1371600" y="4019550"/>
                  </a:lnTo>
                  <a:close/>
                </a:path>
                <a:path w="5467350" h="4095750">
                  <a:moveTo>
                    <a:pt x="1447800" y="4019550"/>
                  </a:moveTo>
                  <a:lnTo>
                    <a:pt x="1409700" y="4019550"/>
                  </a:lnTo>
                  <a:lnTo>
                    <a:pt x="1409700" y="4057650"/>
                  </a:lnTo>
                  <a:lnTo>
                    <a:pt x="1447800" y="4057650"/>
                  </a:lnTo>
                  <a:lnTo>
                    <a:pt x="1447800" y="4019550"/>
                  </a:lnTo>
                  <a:close/>
                </a:path>
                <a:path w="5467350" h="4095750">
                  <a:moveTo>
                    <a:pt x="1524000" y="4019550"/>
                  </a:moveTo>
                  <a:lnTo>
                    <a:pt x="1485900" y="4019550"/>
                  </a:lnTo>
                  <a:lnTo>
                    <a:pt x="1485900" y="4057650"/>
                  </a:lnTo>
                  <a:lnTo>
                    <a:pt x="1524000" y="4057650"/>
                  </a:lnTo>
                  <a:lnTo>
                    <a:pt x="1524000" y="4019550"/>
                  </a:lnTo>
                  <a:close/>
                </a:path>
                <a:path w="5467350" h="4095750">
                  <a:moveTo>
                    <a:pt x="1600200" y="4019550"/>
                  </a:moveTo>
                  <a:lnTo>
                    <a:pt x="1562100" y="4019550"/>
                  </a:lnTo>
                  <a:lnTo>
                    <a:pt x="1562100" y="4057650"/>
                  </a:lnTo>
                  <a:lnTo>
                    <a:pt x="1600200" y="4057650"/>
                  </a:lnTo>
                  <a:lnTo>
                    <a:pt x="1600200" y="4019550"/>
                  </a:lnTo>
                  <a:close/>
                </a:path>
                <a:path w="5467350" h="4095750">
                  <a:moveTo>
                    <a:pt x="1676400" y="4019550"/>
                  </a:moveTo>
                  <a:lnTo>
                    <a:pt x="1638300" y="4019550"/>
                  </a:lnTo>
                  <a:lnTo>
                    <a:pt x="1638300" y="4057650"/>
                  </a:lnTo>
                  <a:lnTo>
                    <a:pt x="1676400" y="4057650"/>
                  </a:lnTo>
                  <a:lnTo>
                    <a:pt x="1676400" y="4019550"/>
                  </a:lnTo>
                  <a:close/>
                </a:path>
                <a:path w="5467350" h="4095750">
                  <a:moveTo>
                    <a:pt x="1752600" y="4019550"/>
                  </a:moveTo>
                  <a:lnTo>
                    <a:pt x="1714500" y="4019550"/>
                  </a:lnTo>
                  <a:lnTo>
                    <a:pt x="1714500" y="4057650"/>
                  </a:lnTo>
                  <a:lnTo>
                    <a:pt x="1752600" y="4057650"/>
                  </a:lnTo>
                  <a:lnTo>
                    <a:pt x="1752600" y="4019550"/>
                  </a:lnTo>
                  <a:close/>
                </a:path>
                <a:path w="5467350" h="4095750">
                  <a:moveTo>
                    <a:pt x="1828800" y="4019550"/>
                  </a:moveTo>
                  <a:lnTo>
                    <a:pt x="1790700" y="4019550"/>
                  </a:lnTo>
                  <a:lnTo>
                    <a:pt x="1790700" y="4057650"/>
                  </a:lnTo>
                  <a:lnTo>
                    <a:pt x="1828800" y="4057650"/>
                  </a:lnTo>
                  <a:lnTo>
                    <a:pt x="1828800" y="4019550"/>
                  </a:lnTo>
                  <a:close/>
                </a:path>
                <a:path w="5467350" h="4095750">
                  <a:moveTo>
                    <a:pt x="1905000" y="4019550"/>
                  </a:moveTo>
                  <a:lnTo>
                    <a:pt x="1866900" y="4019550"/>
                  </a:lnTo>
                  <a:lnTo>
                    <a:pt x="1866900" y="4057650"/>
                  </a:lnTo>
                  <a:lnTo>
                    <a:pt x="1905000" y="4057650"/>
                  </a:lnTo>
                  <a:lnTo>
                    <a:pt x="1905000" y="4019550"/>
                  </a:lnTo>
                  <a:close/>
                </a:path>
                <a:path w="5467350" h="4095750">
                  <a:moveTo>
                    <a:pt x="1981200" y="4019550"/>
                  </a:moveTo>
                  <a:lnTo>
                    <a:pt x="1943100" y="4019550"/>
                  </a:lnTo>
                  <a:lnTo>
                    <a:pt x="1943100" y="4057650"/>
                  </a:lnTo>
                  <a:lnTo>
                    <a:pt x="1981200" y="4057650"/>
                  </a:lnTo>
                  <a:lnTo>
                    <a:pt x="1981200" y="4019550"/>
                  </a:lnTo>
                  <a:close/>
                </a:path>
                <a:path w="5467350" h="4095750">
                  <a:moveTo>
                    <a:pt x="2057400" y="4019550"/>
                  </a:moveTo>
                  <a:lnTo>
                    <a:pt x="2019300" y="4019550"/>
                  </a:lnTo>
                  <a:lnTo>
                    <a:pt x="2019300" y="4057650"/>
                  </a:lnTo>
                  <a:lnTo>
                    <a:pt x="2057400" y="4057650"/>
                  </a:lnTo>
                  <a:lnTo>
                    <a:pt x="2057400" y="4019550"/>
                  </a:lnTo>
                  <a:close/>
                </a:path>
                <a:path w="5467350" h="4095750">
                  <a:moveTo>
                    <a:pt x="2133600" y="4019550"/>
                  </a:moveTo>
                  <a:lnTo>
                    <a:pt x="2095500" y="4019550"/>
                  </a:lnTo>
                  <a:lnTo>
                    <a:pt x="2095500" y="4057650"/>
                  </a:lnTo>
                  <a:lnTo>
                    <a:pt x="2133600" y="4057650"/>
                  </a:lnTo>
                  <a:lnTo>
                    <a:pt x="2133600" y="4019550"/>
                  </a:lnTo>
                  <a:close/>
                </a:path>
                <a:path w="5467350" h="4095750">
                  <a:moveTo>
                    <a:pt x="2209800" y="4019550"/>
                  </a:moveTo>
                  <a:lnTo>
                    <a:pt x="2171700" y="4019550"/>
                  </a:lnTo>
                  <a:lnTo>
                    <a:pt x="2171700" y="4057650"/>
                  </a:lnTo>
                  <a:lnTo>
                    <a:pt x="2209800" y="4057650"/>
                  </a:lnTo>
                  <a:lnTo>
                    <a:pt x="2209800" y="4019550"/>
                  </a:lnTo>
                  <a:close/>
                </a:path>
                <a:path w="5467350" h="4095750">
                  <a:moveTo>
                    <a:pt x="2286000" y="4019550"/>
                  </a:moveTo>
                  <a:lnTo>
                    <a:pt x="2247900" y="4019550"/>
                  </a:lnTo>
                  <a:lnTo>
                    <a:pt x="2247900" y="4057650"/>
                  </a:lnTo>
                  <a:lnTo>
                    <a:pt x="2286000" y="4057650"/>
                  </a:lnTo>
                  <a:lnTo>
                    <a:pt x="2286000" y="4019550"/>
                  </a:lnTo>
                  <a:close/>
                </a:path>
                <a:path w="5467350" h="4095750">
                  <a:moveTo>
                    <a:pt x="2362200" y="4019550"/>
                  </a:moveTo>
                  <a:lnTo>
                    <a:pt x="2324100" y="4019550"/>
                  </a:lnTo>
                  <a:lnTo>
                    <a:pt x="2324100" y="4057650"/>
                  </a:lnTo>
                  <a:lnTo>
                    <a:pt x="2362200" y="4057650"/>
                  </a:lnTo>
                  <a:lnTo>
                    <a:pt x="2362200" y="4019550"/>
                  </a:lnTo>
                  <a:close/>
                </a:path>
                <a:path w="5467350" h="4095750">
                  <a:moveTo>
                    <a:pt x="2438400" y="4019550"/>
                  </a:moveTo>
                  <a:lnTo>
                    <a:pt x="2400300" y="4019550"/>
                  </a:lnTo>
                  <a:lnTo>
                    <a:pt x="2400300" y="4057650"/>
                  </a:lnTo>
                  <a:lnTo>
                    <a:pt x="2438400" y="4057650"/>
                  </a:lnTo>
                  <a:lnTo>
                    <a:pt x="2438400" y="4019550"/>
                  </a:lnTo>
                  <a:close/>
                </a:path>
                <a:path w="5467350" h="4095750">
                  <a:moveTo>
                    <a:pt x="2514600" y="4019550"/>
                  </a:moveTo>
                  <a:lnTo>
                    <a:pt x="2476500" y="4019550"/>
                  </a:lnTo>
                  <a:lnTo>
                    <a:pt x="2476500" y="4057650"/>
                  </a:lnTo>
                  <a:lnTo>
                    <a:pt x="2514600" y="4057650"/>
                  </a:lnTo>
                  <a:lnTo>
                    <a:pt x="2514600" y="4019550"/>
                  </a:lnTo>
                  <a:close/>
                </a:path>
                <a:path w="5467350" h="4095750">
                  <a:moveTo>
                    <a:pt x="2590800" y="4019550"/>
                  </a:moveTo>
                  <a:lnTo>
                    <a:pt x="2552700" y="4019550"/>
                  </a:lnTo>
                  <a:lnTo>
                    <a:pt x="2552700" y="4057650"/>
                  </a:lnTo>
                  <a:lnTo>
                    <a:pt x="2590800" y="4057650"/>
                  </a:lnTo>
                  <a:lnTo>
                    <a:pt x="2590800" y="4019550"/>
                  </a:lnTo>
                  <a:close/>
                </a:path>
                <a:path w="5467350" h="4095750">
                  <a:moveTo>
                    <a:pt x="2667000" y="4019550"/>
                  </a:moveTo>
                  <a:lnTo>
                    <a:pt x="2628900" y="4019550"/>
                  </a:lnTo>
                  <a:lnTo>
                    <a:pt x="2628900" y="4057650"/>
                  </a:lnTo>
                  <a:lnTo>
                    <a:pt x="2667000" y="4057650"/>
                  </a:lnTo>
                  <a:lnTo>
                    <a:pt x="2667000" y="4019550"/>
                  </a:lnTo>
                  <a:close/>
                </a:path>
                <a:path w="5467350" h="4095750">
                  <a:moveTo>
                    <a:pt x="2743200" y="4019550"/>
                  </a:moveTo>
                  <a:lnTo>
                    <a:pt x="2705100" y="4019550"/>
                  </a:lnTo>
                  <a:lnTo>
                    <a:pt x="2705100" y="4057650"/>
                  </a:lnTo>
                  <a:lnTo>
                    <a:pt x="2743200" y="4057650"/>
                  </a:lnTo>
                  <a:lnTo>
                    <a:pt x="2743200" y="4019550"/>
                  </a:lnTo>
                  <a:close/>
                </a:path>
                <a:path w="5467350" h="4095750">
                  <a:moveTo>
                    <a:pt x="2819400" y="4019550"/>
                  </a:moveTo>
                  <a:lnTo>
                    <a:pt x="2781300" y="4019550"/>
                  </a:lnTo>
                  <a:lnTo>
                    <a:pt x="2781300" y="4057650"/>
                  </a:lnTo>
                  <a:lnTo>
                    <a:pt x="2819400" y="4057650"/>
                  </a:lnTo>
                  <a:lnTo>
                    <a:pt x="2819400" y="4019550"/>
                  </a:lnTo>
                  <a:close/>
                </a:path>
                <a:path w="5467350" h="4095750">
                  <a:moveTo>
                    <a:pt x="2895600" y="4019550"/>
                  </a:moveTo>
                  <a:lnTo>
                    <a:pt x="2857500" y="4019550"/>
                  </a:lnTo>
                  <a:lnTo>
                    <a:pt x="2857500" y="4057650"/>
                  </a:lnTo>
                  <a:lnTo>
                    <a:pt x="2895600" y="4057650"/>
                  </a:lnTo>
                  <a:lnTo>
                    <a:pt x="2895600" y="4019550"/>
                  </a:lnTo>
                  <a:close/>
                </a:path>
                <a:path w="5467350" h="4095750">
                  <a:moveTo>
                    <a:pt x="2971800" y="4019550"/>
                  </a:moveTo>
                  <a:lnTo>
                    <a:pt x="2933700" y="4019550"/>
                  </a:lnTo>
                  <a:lnTo>
                    <a:pt x="2933700" y="4057650"/>
                  </a:lnTo>
                  <a:lnTo>
                    <a:pt x="2971800" y="4057650"/>
                  </a:lnTo>
                  <a:lnTo>
                    <a:pt x="2971800" y="4019550"/>
                  </a:lnTo>
                  <a:close/>
                </a:path>
                <a:path w="5467350" h="4095750">
                  <a:moveTo>
                    <a:pt x="3048000" y="4019550"/>
                  </a:moveTo>
                  <a:lnTo>
                    <a:pt x="3009900" y="4019550"/>
                  </a:lnTo>
                  <a:lnTo>
                    <a:pt x="3009900" y="4057650"/>
                  </a:lnTo>
                  <a:lnTo>
                    <a:pt x="3048000" y="4057650"/>
                  </a:lnTo>
                  <a:lnTo>
                    <a:pt x="3048000" y="4019550"/>
                  </a:lnTo>
                  <a:close/>
                </a:path>
                <a:path w="5467350" h="4095750">
                  <a:moveTo>
                    <a:pt x="3124200" y="4019550"/>
                  </a:moveTo>
                  <a:lnTo>
                    <a:pt x="3086100" y="4019550"/>
                  </a:lnTo>
                  <a:lnTo>
                    <a:pt x="3086100" y="4057650"/>
                  </a:lnTo>
                  <a:lnTo>
                    <a:pt x="3124200" y="4057650"/>
                  </a:lnTo>
                  <a:lnTo>
                    <a:pt x="3124200" y="4019550"/>
                  </a:lnTo>
                  <a:close/>
                </a:path>
                <a:path w="5467350" h="4095750">
                  <a:moveTo>
                    <a:pt x="3200400" y="4019550"/>
                  </a:moveTo>
                  <a:lnTo>
                    <a:pt x="3162300" y="4019550"/>
                  </a:lnTo>
                  <a:lnTo>
                    <a:pt x="3162300" y="4057650"/>
                  </a:lnTo>
                  <a:lnTo>
                    <a:pt x="3200400" y="4057650"/>
                  </a:lnTo>
                  <a:lnTo>
                    <a:pt x="3200400" y="4019550"/>
                  </a:lnTo>
                  <a:close/>
                </a:path>
                <a:path w="5467350" h="4095750">
                  <a:moveTo>
                    <a:pt x="3276600" y="4019550"/>
                  </a:moveTo>
                  <a:lnTo>
                    <a:pt x="3238500" y="4019550"/>
                  </a:lnTo>
                  <a:lnTo>
                    <a:pt x="3238500" y="4057650"/>
                  </a:lnTo>
                  <a:lnTo>
                    <a:pt x="3276600" y="4057650"/>
                  </a:lnTo>
                  <a:lnTo>
                    <a:pt x="3276600" y="4019550"/>
                  </a:lnTo>
                  <a:close/>
                </a:path>
                <a:path w="5467350" h="4095750">
                  <a:moveTo>
                    <a:pt x="3352800" y="4019550"/>
                  </a:moveTo>
                  <a:lnTo>
                    <a:pt x="3314700" y="4019550"/>
                  </a:lnTo>
                  <a:lnTo>
                    <a:pt x="3314700" y="4057650"/>
                  </a:lnTo>
                  <a:lnTo>
                    <a:pt x="3352800" y="4057650"/>
                  </a:lnTo>
                  <a:lnTo>
                    <a:pt x="3352800" y="4019550"/>
                  </a:lnTo>
                  <a:close/>
                </a:path>
                <a:path w="5467350" h="4095750">
                  <a:moveTo>
                    <a:pt x="3429000" y="4019550"/>
                  </a:moveTo>
                  <a:lnTo>
                    <a:pt x="3390900" y="4019550"/>
                  </a:lnTo>
                  <a:lnTo>
                    <a:pt x="3390900" y="4057650"/>
                  </a:lnTo>
                  <a:lnTo>
                    <a:pt x="3429000" y="4057650"/>
                  </a:lnTo>
                  <a:lnTo>
                    <a:pt x="3429000" y="4019550"/>
                  </a:lnTo>
                  <a:close/>
                </a:path>
                <a:path w="5467350" h="4095750">
                  <a:moveTo>
                    <a:pt x="3505200" y="4019550"/>
                  </a:moveTo>
                  <a:lnTo>
                    <a:pt x="3467100" y="4019550"/>
                  </a:lnTo>
                  <a:lnTo>
                    <a:pt x="3467100" y="4057650"/>
                  </a:lnTo>
                  <a:lnTo>
                    <a:pt x="3505200" y="4057650"/>
                  </a:lnTo>
                  <a:lnTo>
                    <a:pt x="3505200" y="4019550"/>
                  </a:lnTo>
                  <a:close/>
                </a:path>
                <a:path w="5467350" h="4095750">
                  <a:moveTo>
                    <a:pt x="3581400" y="4019550"/>
                  </a:moveTo>
                  <a:lnTo>
                    <a:pt x="3543300" y="4019550"/>
                  </a:lnTo>
                  <a:lnTo>
                    <a:pt x="3543300" y="4057650"/>
                  </a:lnTo>
                  <a:lnTo>
                    <a:pt x="3581400" y="4057650"/>
                  </a:lnTo>
                  <a:lnTo>
                    <a:pt x="3581400" y="4019550"/>
                  </a:lnTo>
                  <a:close/>
                </a:path>
                <a:path w="5467350" h="4095750">
                  <a:moveTo>
                    <a:pt x="3657600" y="4019550"/>
                  </a:moveTo>
                  <a:lnTo>
                    <a:pt x="3619500" y="4019550"/>
                  </a:lnTo>
                  <a:lnTo>
                    <a:pt x="3619500" y="4057650"/>
                  </a:lnTo>
                  <a:lnTo>
                    <a:pt x="3657600" y="4057650"/>
                  </a:lnTo>
                  <a:lnTo>
                    <a:pt x="3657600" y="4019550"/>
                  </a:lnTo>
                  <a:close/>
                </a:path>
                <a:path w="5467350" h="4095750">
                  <a:moveTo>
                    <a:pt x="3733800" y="4019550"/>
                  </a:moveTo>
                  <a:lnTo>
                    <a:pt x="3695700" y="4019550"/>
                  </a:lnTo>
                  <a:lnTo>
                    <a:pt x="3695700" y="4057650"/>
                  </a:lnTo>
                  <a:lnTo>
                    <a:pt x="3733800" y="4057650"/>
                  </a:lnTo>
                  <a:lnTo>
                    <a:pt x="3733800" y="4019550"/>
                  </a:lnTo>
                  <a:close/>
                </a:path>
                <a:path w="5467350" h="4095750">
                  <a:moveTo>
                    <a:pt x="3810000" y="4019550"/>
                  </a:moveTo>
                  <a:lnTo>
                    <a:pt x="3771900" y="4019550"/>
                  </a:lnTo>
                  <a:lnTo>
                    <a:pt x="3771900" y="4057650"/>
                  </a:lnTo>
                  <a:lnTo>
                    <a:pt x="3810000" y="4057650"/>
                  </a:lnTo>
                  <a:lnTo>
                    <a:pt x="3810000" y="4019550"/>
                  </a:lnTo>
                  <a:close/>
                </a:path>
                <a:path w="5467350" h="4095750">
                  <a:moveTo>
                    <a:pt x="3886200" y="4019550"/>
                  </a:moveTo>
                  <a:lnTo>
                    <a:pt x="3848100" y="4019550"/>
                  </a:lnTo>
                  <a:lnTo>
                    <a:pt x="3848100" y="4057650"/>
                  </a:lnTo>
                  <a:lnTo>
                    <a:pt x="3886200" y="4057650"/>
                  </a:lnTo>
                  <a:lnTo>
                    <a:pt x="3886200" y="4019550"/>
                  </a:lnTo>
                  <a:close/>
                </a:path>
                <a:path w="5467350" h="4095750">
                  <a:moveTo>
                    <a:pt x="3962400" y="4019550"/>
                  </a:moveTo>
                  <a:lnTo>
                    <a:pt x="3924300" y="4019550"/>
                  </a:lnTo>
                  <a:lnTo>
                    <a:pt x="3924300" y="4057650"/>
                  </a:lnTo>
                  <a:lnTo>
                    <a:pt x="3962400" y="4057650"/>
                  </a:lnTo>
                  <a:lnTo>
                    <a:pt x="3962400" y="4019550"/>
                  </a:lnTo>
                  <a:close/>
                </a:path>
                <a:path w="5467350" h="4095750">
                  <a:moveTo>
                    <a:pt x="4038600" y="4019550"/>
                  </a:moveTo>
                  <a:lnTo>
                    <a:pt x="4000500" y="4019550"/>
                  </a:lnTo>
                  <a:lnTo>
                    <a:pt x="4000500" y="4057650"/>
                  </a:lnTo>
                  <a:lnTo>
                    <a:pt x="4038600" y="4057650"/>
                  </a:lnTo>
                  <a:lnTo>
                    <a:pt x="4038600" y="4019550"/>
                  </a:lnTo>
                  <a:close/>
                </a:path>
                <a:path w="5467350" h="4095750">
                  <a:moveTo>
                    <a:pt x="4114800" y="4019550"/>
                  </a:moveTo>
                  <a:lnTo>
                    <a:pt x="4076700" y="4019550"/>
                  </a:lnTo>
                  <a:lnTo>
                    <a:pt x="4076700" y="4057650"/>
                  </a:lnTo>
                  <a:lnTo>
                    <a:pt x="4114800" y="4057650"/>
                  </a:lnTo>
                  <a:lnTo>
                    <a:pt x="4114800" y="4019550"/>
                  </a:lnTo>
                  <a:close/>
                </a:path>
                <a:path w="5467350" h="4095750">
                  <a:moveTo>
                    <a:pt x="4191000" y="4019550"/>
                  </a:moveTo>
                  <a:lnTo>
                    <a:pt x="4152900" y="4019550"/>
                  </a:lnTo>
                  <a:lnTo>
                    <a:pt x="4152900" y="4057650"/>
                  </a:lnTo>
                  <a:lnTo>
                    <a:pt x="4191000" y="4057650"/>
                  </a:lnTo>
                  <a:lnTo>
                    <a:pt x="4191000" y="4019550"/>
                  </a:lnTo>
                  <a:close/>
                </a:path>
                <a:path w="5467350" h="4095750">
                  <a:moveTo>
                    <a:pt x="4267200" y="4019550"/>
                  </a:moveTo>
                  <a:lnTo>
                    <a:pt x="4229100" y="4019550"/>
                  </a:lnTo>
                  <a:lnTo>
                    <a:pt x="4229100" y="4057650"/>
                  </a:lnTo>
                  <a:lnTo>
                    <a:pt x="4267200" y="4057650"/>
                  </a:lnTo>
                  <a:lnTo>
                    <a:pt x="4267200" y="4019550"/>
                  </a:lnTo>
                  <a:close/>
                </a:path>
                <a:path w="5467350" h="4095750">
                  <a:moveTo>
                    <a:pt x="4343400" y="4019550"/>
                  </a:moveTo>
                  <a:lnTo>
                    <a:pt x="4305300" y="4019550"/>
                  </a:lnTo>
                  <a:lnTo>
                    <a:pt x="4305300" y="4057650"/>
                  </a:lnTo>
                  <a:lnTo>
                    <a:pt x="4343400" y="4057650"/>
                  </a:lnTo>
                  <a:lnTo>
                    <a:pt x="4343400" y="4019550"/>
                  </a:lnTo>
                  <a:close/>
                </a:path>
                <a:path w="5467350" h="4095750">
                  <a:moveTo>
                    <a:pt x="4419600" y="4019550"/>
                  </a:moveTo>
                  <a:lnTo>
                    <a:pt x="4381500" y="4019550"/>
                  </a:lnTo>
                  <a:lnTo>
                    <a:pt x="4381500" y="4057650"/>
                  </a:lnTo>
                  <a:lnTo>
                    <a:pt x="4419600" y="4057650"/>
                  </a:lnTo>
                  <a:lnTo>
                    <a:pt x="4419600" y="4019550"/>
                  </a:lnTo>
                  <a:close/>
                </a:path>
                <a:path w="5467350" h="4095750">
                  <a:moveTo>
                    <a:pt x="4495787" y="4019550"/>
                  </a:moveTo>
                  <a:lnTo>
                    <a:pt x="4457700" y="4019550"/>
                  </a:lnTo>
                  <a:lnTo>
                    <a:pt x="4457700" y="4057650"/>
                  </a:lnTo>
                  <a:lnTo>
                    <a:pt x="4495787" y="4057650"/>
                  </a:lnTo>
                  <a:lnTo>
                    <a:pt x="4495787" y="4019550"/>
                  </a:lnTo>
                  <a:close/>
                </a:path>
                <a:path w="5467350" h="4095750">
                  <a:moveTo>
                    <a:pt x="4571987" y="4019550"/>
                  </a:moveTo>
                  <a:lnTo>
                    <a:pt x="4533887" y="4019550"/>
                  </a:lnTo>
                  <a:lnTo>
                    <a:pt x="4533887" y="4057650"/>
                  </a:lnTo>
                  <a:lnTo>
                    <a:pt x="4571987" y="4057650"/>
                  </a:lnTo>
                  <a:lnTo>
                    <a:pt x="4571987" y="4019550"/>
                  </a:lnTo>
                  <a:close/>
                </a:path>
                <a:path w="5467350" h="4095750">
                  <a:moveTo>
                    <a:pt x="4648200" y="4019550"/>
                  </a:moveTo>
                  <a:lnTo>
                    <a:pt x="4610087" y="4019550"/>
                  </a:lnTo>
                  <a:lnTo>
                    <a:pt x="4610087" y="4057650"/>
                  </a:lnTo>
                  <a:lnTo>
                    <a:pt x="4648200" y="4057650"/>
                  </a:lnTo>
                  <a:lnTo>
                    <a:pt x="4648200" y="4019550"/>
                  </a:lnTo>
                  <a:close/>
                </a:path>
                <a:path w="5467350" h="4095750">
                  <a:moveTo>
                    <a:pt x="4724400" y="4019550"/>
                  </a:moveTo>
                  <a:lnTo>
                    <a:pt x="4686300" y="4019550"/>
                  </a:lnTo>
                  <a:lnTo>
                    <a:pt x="4686300" y="4057650"/>
                  </a:lnTo>
                  <a:lnTo>
                    <a:pt x="4724400" y="4057650"/>
                  </a:lnTo>
                  <a:lnTo>
                    <a:pt x="4724400" y="4019550"/>
                  </a:lnTo>
                  <a:close/>
                </a:path>
                <a:path w="5467350" h="4095750">
                  <a:moveTo>
                    <a:pt x="4800600" y="4019550"/>
                  </a:moveTo>
                  <a:lnTo>
                    <a:pt x="4762500" y="4019550"/>
                  </a:lnTo>
                  <a:lnTo>
                    <a:pt x="4762500" y="4057650"/>
                  </a:lnTo>
                  <a:lnTo>
                    <a:pt x="4800600" y="4057650"/>
                  </a:lnTo>
                  <a:lnTo>
                    <a:pt x="4800600" y="4019550"/>
                  </a:lnTo>
                  <a:close/>
                </a:path>
                <a:path w="5467350" h="4095750">
                  <a:moveTo>
                    <a:pt x="4876800" y="4019550"/>
                  </a:moveTo>
                  <a:lnTo>
                    <a:pt x="4838700" y="4019550"/>
                  </a:lnTo>
                  <a:lnTo>
                    <a:pt x="4838700" y="4057650"/>
                  </a:lnTo>
                  <a:lnTo>
                    <a:pt x="4876800" y="4057650"/>
                  </a:lnTo>
                  <a:lnTo>
                    <a:pt x="4876800" y="4019550"/>
                  </a:lnTo>
                  <a:close/>
                </a:path>
                <a:path w="5467350" h="4095750">
                  <a:moveTo>
                    <a:pt x="4953000" y="4019550"/>
                  </a:moveTo>
                  <a:lnTo>
                    <a:pt x="4914900" y="4019550"/>
                  </a:lnTo>
                  <a:lnTo>
                    <a:pt x="4914900" y="4057650"/>
                  </a:lnTo>
                  <a:lnTo>
                    <a:pt x="4953000" y="4057650"/>
                  </a:lnTo>
                  <a:lnTo>
                    <a:pt x="4953000" y="4019550"/>
                  </a:lnTo>
                  <a:close/>
                </a:path>
                <a:path w="5467350" h="4095750">
                  <a:moveTo>
                    <a:pt x="5029200" y="4019550"/>
                  </a:moveTo>
                  <a:lnTo>
                    <a:pt x="4991100" y="4019550"/>
                  </a:lnTo>
                  <a:lnTo>
                    <a:pt x="4991100" y="4057650"/>
                  </a:lnTo>
                  <a:lnTo>
                    <a:pt x="5029200" y="4057650"/>
                  </a:lnTo>
                  <a:lnTo>
                    <a:pt x="5029200" y="4019550"/>
                  </a:lnTo>
                  <a:close/>
                </a:path>
                <a:path w="5467350" h="4095750">
                  <a:moveTo>
                    <a:pt x="5105400" y="4019550"/>
                  </a:moveTo>
                  <a:lnTo>
                    <a:pt x="5067300" y="4019550"/>
                  </a:lnTo>
                  <a:lnTo>
                    <a:pt x="5067300" y="4057650"/>
                  </a:lnTo>
                  <a:lnTo>
                    <a:pt x="5105400" y="4057650"/>
                  </a:lnTo>
                  <a:lnTo>
                    <a:pt x="5105400" y="4019550"/>
                  </a:lnTo>
                  <a:close/>
                </a:path>
                <a:path w="5467350" h="4095750">
                  <a:moveTo>
                    <a:pt x="5181600" y="4019550"/>
                  </a:moveTo>
                  <a:lnTo>
                    <a:pt x="5143500" y="4019550"/>
                  </a:lnTo>
                  <a:lnTo>
                    <a:pt x="5143500" y="4057650"/>
                  </a:lnTo>
                  <a:lnTo>
                    <a:pt x="5181600" y="4057650"/>
                  </a:lnTo>
                  <a:lnTo>
                    <a:pt x="5181600" y="4019550"/>
                  </a:lnTo>
                  <a:close/>
                </a:path>
                <a:path w="5467350" h="4095750">
                  <a:moveTo>
                    <a:pt x="5257800" y="4019550"/>
                  </a:moveTo>
                  <a:lnTo>
                    <a:pt x="5219700" y="4019550"/>
                  </a:lnTo>
                  <a:lnTo>
                    <a:pt x="5219700" y="4057650"/>
                  </a:lnTo>
                  <a:lnTo>
                    <a:pt x="5257800" y="4057650"/>
                  </a:lnTo>
                  <a:lnTo>
                    <a:pt x="5257800" y="4019550"/>
                  </a:lnTo>
                  <a:close/>
                </a:path>
                <a:path w="5467350" h="4095750">
                  <a:moveTo>
                    <a:pt x="5334000" y="4019550"/>
                  </a:moveTo>
                  <a:lnTo>
                    <a:pt x="5295900" y="4019550"/>
                  </a:lnTo>
                  <a:lnTo>
                    <a:pt x="5295900" y="4057650"/>
                  </a:lnTo>
                  <a:lnTo>
                    <a:pt x="5334000" y="4057650"/>
                  </a:lnTo>
                  <a:lnTo>
                    <a:pt x="5334000" y="4019550"/>
                  </a:lnTo>
                  <a:close/>
                </a:path>
                <a:path w="5467350" h="4095750">
                  <a:moveTo>
                    <a:pt x="5429250" y="3810000"/>
                  </a:moveTo>
                  <a:lnTo>
                    <a:pt x="5391150" y="3810000"/>
                  </a:lnTo>
                  <a:lnTo>
                    <a:pt x="5391150" y="3848100"/>
                  </a:lnTo>
                  <a:lnTo>
                    <a:pt x="5429250" y="3848100"/>
                  </a:lnTo>
                  <a:lnTo>
                    <a:pt x="5429250" y="3810000"/>
                  </a:lnTo>
                  <a:close/>
                </a:path>
                <a:path w="5467350" h="4095750">
                  <a:moveTo>
                    <a:pt x="5429250" y="3733800"/>
                  </a:moveTo>
                  <a:lnTo>
                    <a:pt x="5391150" y="3733800"/>
                  </a:lnTo>
                  <a:lnTo>
                    <a:pt x="5391150" y="3771900"/>
                  </a:lnTo>
                  <a:lnTo>
                    <a:pt x="5429250" y="3771900"/>
                  </a:lnTo>
                  <a:lnTo>
                    <a:pt x="5429250" y="3733800"/>
                  </a:lnTo>
                  <a:close/>
                </a:path>
                <a:path w="5467350" h="4095750">
                  <a:moveTo>
                    <a:pt x="5429250" y="3657600"/>
                  </a:moveTo>
                  <a:lnTo>
                    <a:pt x="5391150" y="3657600"/>
                  </a:lnTo>
                  <a:lnTo>
                    <a:pt x="5391150" y="3695700"/>
                  </a:lnTo>
                  <a:lnTo>
                    <a:pt x="5429250" y="3695700"/>
                  </a:lnTo>
                  <a:lnTo>
                    <a:pt x="5429250" y="3657600"/>
                  </a:lnTo>
                  <a:close/>
                </a:path>
                <a:path w="5467350" h="4095750">
                  <a:moveTo>
                    <a:pt x="5429250" y="3581400"/>
                  </a:moveTo>
                  <a:lnTo>
                    <a:pt x="5391150" y="3581400"/>
                  </a:lnTo>
                  <a:lnTo>
                    <a:pt x="5391150" y="3619500"/>
                  </a:lnTo>
                  <a:lnTo>
                    <a:pt x="5429250" y="3619500"/>
                  </a:lnTo>
                  <a:lnTo>
                    <a:pt x="5429250" y="3581400"/>
                  </a:lnTo>
                  <a:close/>
                </a:path>
                <a:path w="5467350" h="4095750">
                  <a:moveTo>
                    <a:pt x="5429250" y="3505200"/>
                  </a:moveTo>
                  <a:lnTo>
                    <a:pt x="5391150" y="3505200"/>
                  </a:lnTo>
                  <a:lnTo>
                    <a:pt x="5391150" y="3543300"/>
                  </a:lnTo>
                  <a:lnTo>
                    <a:pt x="5429250" y="3543300"/>
                  </a:lnTo>
                  <a:lnTo>
                    <a:pt x="5429250" y="3505200"/>
                  </a:lnTo>
                  <a:close/>
                </a:path>
                <a:path w="5467350" h="4095750">
                  <a:moveTo>
                    <a:pt x="5429250" y="3429000"/>
                  </a:moveTo>
                  <a:lnTo>
                    <a:pt x="5391150" y="3429000"/>
                  </a:lnTo>
                  <a:lnTo>
                    <a:pt x="5391150" y="3467100"/>
                  </a:lnTo>
                  <a:lnTo>
                    <a:pt x="5429250" y="3467100"/>
                  </a:lnTo>
                  <a:lnTo>
                    <a:pt x="5429250" y="3429000"/>
                  </a:lnTo>
                  <a:close/>
                </a:path>
                <a:path w="5467350" h="4095750">
                  <a:moveTo>
                    <a:pt x="5429250" y="3352800"/>
                  </a:moveTo>
                  <a:lnTo>
                    <a:pt x="5391150" y="3352800"/>
                  </a:lnTo>
                  <a:lnTo>
                    <a:pt x="5391150" y="3390900"/>
                  </a:lnTo>
                  <a:lnTo>
                    <a:pt x="5429250" y="3390900"/>
                  </a:lnTo>
                  <a:lnTo>
                    <a:pt x="5429250" y="3352800"/>
                  </a:lnTo>
                  <a:close/>
                </a:path>
                <a:path w="5467350" h="4095750">
                  <a:moveTo>
                    <a:pt x="5429250" y="3276600"/>
                  </a:moveTo>
                  <a:lnTo>
                    <a:pt x="5391150" y="3276600"/>
                  </a:lnTo>
                  <a:lnTo>
                    <a:pt x="5391150" y="3314700"/>
                  </a:lnTo>
                  <a:lnTo>
                    <a:pt x="5429250" y="3314700"/>
                  </a:lnTo>
                  <a:lnTo>
                    <a:pt x="5429250" y="3276600"/>
                  </a:lnTo>
                  <a:close/>
                </a:path>
                <a:path w="5467350" h="4095750">
                  <a:moveTo>
                    <a:pt x="5467350" y="3924300"/>
                  </a:moveTo>
                  <a:lnTo>
                    <a:pt x="5429250" y="3924300"/>
                  </a:lnTo>
                  <a:lnTo>
                    <a:pt x="5429250" y="3886200"/>
                  </a:lnTo>
                  <a:lnTo>
                    <a:pt x="5391150" y="3886200"/>
                  </a:lnTo>
                  <a:lnTo>
                    <a:pt x="5391150" y="3924300"/>
                  </a:lnTo>
                  <a:lnTo>
                    <a:pt x="5353050" y="3924300"/>
                  </a:lnTo>
                  <a:lnTo>
                    <a:pt x="5400675" y="4019550"/>
                  </a:lnTo>
                  <a:lnTo>
                    <a:pt x="5372100" y="4019550"/>
                  </a:lnTo>
                  <a:lnTo>
                    <a:pt x="5372100" y="4057650"/>
                  </a:lnTo>
                  <a:lnTo>
                    <a:pt x="5410200" y="4057650"/>
                  </a:lnTo>
                  <a:lnTo>
                    <a:pt x="5410200" y="4038600"/>
                  </a:lnTo>
                  <a:lnTo>
                    <a:pt x="5467350" y="3924300"/>
                  </a:lnTo>
                  <a:close/>
                </a:path>
                <a:path w="5467350" h="4095750">
                  <a:moveTo>
                    <a:pt x="5467350" y="3086100"/>
                  </a:moveTo>
                  <a:lnTo>
                    <a:pt x="5429250" y="3086100"/>
                  </a:lnTo>
                  <a:lnTo>
                    <a:pt x="5429250" y="0"/>
                  </a:lnTo>
                  <a:lnTo>
                    <a:pt x="5391150" y="0"/>
                  </a:lnTo>
                  <a:lnTo>
                    <a:pt x="5391150" y="3086100"/>
                  </a:lnTo>
                  <a:lnTo>
                    <a:pt x="5353050" y="3086100"/>
                  </a:lnTo>
                  <a:lnTo>
                    <a:pt x="5400675" y="3181350"/>
                  </a:lnTo>
                  <a:lnTo>
                    <a:pt x="3752850" y="3181350"/>
                  </a:lnTo>
                  <a:lnTo>
                    <a:pt x="3752850" y="1181100"/>
                  </a:lnTo>
                  <a:lnTo>
                    <a:pt x="3790950" y="1181100"/>
                  </a:lnTo>
                  <a:lnTo>
                    <a:pt x="3781425" y="1162050"/>
                  </a:lnTo>
                  <a:lnTo>
                    <a:pt x="3733800" y="1066800"/>
                  </a:lnTo>
                  <a:lnTo>
                    <a:pt x="3676650" y="1181100"/>
                  </a:lnTo>
                  <a:lnTo>
                    <a:pt x="3714750" y="1181100"/>
                  </a:lnTo>
                  <a:lnTo>
                    <a:pt x="3714750" y="3181350"/>
                  </a:lnTo>
                  <a:lnTo>
                    <a:pt x="2171700" y="3181350"/>
                  </a:lnTo>
                  <a:lnTo>
                    <a:pt x="2171700" y="3143250"/>
                  </a:lnTo>
                  <a:lnTo>
                    <a:pt x="2076450" y="3190875"/>
                  </a:lnTo>
                  <a:lnTo>
                    <a:pt x="2076450" y="2400300"/>
                  </a:lnTo>
                  <a:lnTo>
                    <a:pt x="2114550" y="2400300"/>
                  </a:lnTo>
                  <a:lnTo>
                    <a:pt x="2105025" y="2381250"/>
                  </a:lnTo>
                  <a:lnTo>
                    <a:pt x="2057400" y="2286000"/>
                  </a:lnTo>
                  <a:lnTo>
                    <a:pt x="2000250" y="2400300"/>
                  </a:lnTo>
                  <a:lnTo>
                    <a:pt x="2038350" y="2400300"/>
                  </a:lnTo>
                  <a:lnTo>
                    <a:pt x="2038350" y="3200400"/>
                  </a:lnTo>
                  <a:lnTo>
                    <a:pt x="2057400" y="3200400"/>
                  </a:lnTo>
                  <a:lnTo>
                    <a:pt x="2171700" y="3257550"/>
                  </a:lnTo>
                  <a:lnTo>
                    <a:pt x="2171700" y="3219450"/>
                  </a:lnTo>
                  <a:lnTo>
                    <a:pt x="5391150" y="3219450"/>
                  </a:lnTo>
                  <a:lnTo>
                    <a:pt x="5391150" y="3238500"/>
                  </a:lnTo>
                  <a:lnTo>
                    <a:pt x="5429250" y="3238500"/>
                  </a:lnTo>
                  <a:lnTo>
                    <a:pt x="5429250" y="3200400"/>
                  </a:lnTo>
                  <a:lnTo>
                    <a:pt x="5410200" y="3200400"/>
                  </a:lnTo>
                  <a:lnTo>
                    <a:pt x="5457825" y="3105150"/>
                  </a:lnTo>
                  <a:lnTo>
                    <a:pt x="5467350" y="3086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175382" y="5410200"/>
              <a:ext cx="1600200" cy="0"/>
            </a:xfrm>
            <a:custGeom>
              <a:avLst/>
              <a:gdLst/>
              <a:ahLst/>
              <a:cxnLst/>
              <a:rect l="l" t="t" r="r" b="b"/>
              <a:pathLst>
                <a:path w="1600200">
                  <a:moveTo>
                    <a:pt x="0" y="0"/>
                  </a:moveTo>
                  <a:lnTo>
                    <a:pt x="1600200" y="0"/>
                  </a:lnTo>
                </a:path>
              </a:pathLst>
            </a:custGeom>
            <a:ln w="285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732656" y="4191000"/>
              <a:ext cx="85725" cy="1219200"/>
            </a:xfrm>
            <a:custGeom>
              <a:avLst/>
              <a:gdLst/>
              <a:ahLst/>
              <a:cxnLst/>
              <a:rect l="l" t="t" r="r" b="b"/>
              <a:pathLst>
                <a:path w="85725" h="1219200">
                  <a:moveTo>
                    <a:pt x="57150" y="1104900"/>
                  </a:moveTo>
                  <a:lnTo>
                    <a:pt x="28575" y="1104900"/>
                  </a:lnTo>
                  <a:lnTo>
                    <a:pt x="28575" y="1219200"/>
                  </a:lnTo>
                  <a:lnTo>
                    <a:pt x="57150" y="1219200"/>
                  </a:lnTo>
                  <a:lnTo>
                    <a:pt x="57150" y="1104900"/>
                  </a:lnTo>
                  <a:close/>
                </a:path>
                <a:path w="85725" h="1219200">
                  <a:moveTo>
                    <a:pt x="57150" y="904875"/>
                  </a:moveTo>
                  <a:lnTo>
                    <a:pt x="28575" y="904875"/>
                  </a:lnTo>
                  <a:lnTo>
                    <a:pt x="28575" y="1019175"/>
                  </a:lnTo>
                  <a:lnTo>
                    <a:pt x="57150" y="1019175"/>
                  </a:lnTo>
                  <a:lnTo>
                    <a:pt x="57150" y="904875"/>
                  </a:lnTo>
                  <a:close/>
                </a:path>
                <a:path w="85725" h="1219200">
                  <a:moveTo>
                    <a:pt x="57150" y="704850"/>
                  </a:moveTo>
                  <a:lnTo>
                    <a:pt x="28575" y="704850"/>
                  </a:lnTo>
                  <a:lnTo>
                    <a:pt x="28575" y="819150"/>
                  </a:lnTo>
                  <a:lnTo>
                    <a:pt x="57150" y="819150"/>
                  </a:lnTo>
                  <a:lnTo>
                    <a:pt x="57150" y="704850"/>
                  </a:lnTo>
                  <a:close/>
                </a:path>
                <a:path w="85725" h="1219200">
                  <a:moveTo>
                    <a:pt x="57150" y="504825"/>
                  </a:moveTo>
                  <a:lnTo>
                    <a:pt x="28575" y="504825"/>
                  </a:lnTo>
                  <a:lnTo>
                    <a:pt x="28575" y="619125"/>
                  </a:lnTo>
                  <a:lnTo>
                    <a:pt x="57150" y="619125"/>
                  </a:lnTo>
                  <a:lnTo>
                    <a:pt x="57150" y="504825"/>
                  </a:lnTo>
                  <a:close/>
                </a:path>
                <a:path w="85725" h="1219200">
                  <a:moveTo>
                    <a:pt x="57150" y="304800"/>
                  </a:moveTo>
                  <a:lnTo>
                    <a:pt x="28575" y="304800"/>
                  </a:lnTo>
                  <a:lnTo>
                    <a:pt x="28575" y="419100"/>
                  </a:lnTo>
                  <a:lnTo>
                    <a:pt x="57150" y="419100"/>
                  </a:lnTo>
                  <a:lnTo>
                    <a:pt x="57150" y="304800"/>
                  </a:lnTo>
                  <a:close/>
                </a:path>
                <a:path w="85725" h="1219200">
                  <a:moveTo>
                    <a:pt x="57150" y="104775"/>
                  </a:moveTo>
                  <a:lnTo>
                    <a:pt x="28575" y="104775"/>
                  </a:lnTo>
                  <a:lnTo>
                    <a:pt x="28575" y="219075"/>
                  </a:lnTo>
                  <a:lnTo>
                    <a:pt x="57150" y="219075"/>
                  </a:lnTo>
                  <a:lnTo>
                    <a:pt x="57150" y="104775"/>
                  </a:lnTo>
                  <a:close/>
                </a:path>
                <a:path w="85725" h="1219200">
                  <a:moveTo>
                    <a:pt x="42925" y="0"/>
                  </a:moveTo>
                  <a:lnTo>
                    <a:pt x="0" y="85725"/>
                  </a:lnTo>
                  <a:lnTo>
                    <a:pt x="85725" y="85725"/>
                  </a:lnTo>
                  <a:lnTo>
                    <a:pt x="429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621665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Quá </a:t>
            </a:r>
            <a:r>
              <a:rPr spc="15" dirty="0"/>
              <a:t>trình </a:t>
            </a:r>
            <a:r>
              <a:rPr spc="-5" dirty="0"/>
              <a:t>khai </a:t>
            </a:r>
            <a:r>
              <a:rPr spc="-10" dirty="0"/>
              <a:t>phá </a:t>
            </a:r>
            <a:r>
              <a:rPr spc="15" dirty="0"/>
              <a:t>tri</a:t>
            </a:r>
            <a:r>
              <a:rPr spc="-275" dirty="0"/>
              <a:t> </a:t>
            </a:r>
            <a:r>
              <a:rPr spc="-5" dirty="0"/>
              <a:t>thức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75" y="1155292"/>
            <a:ext cx="7985125" cy="454025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16</a:t>
            </a:r>
            <a:endParaRPr sz="2000">
              <a:latin typeface="Times New Roman"/>
              <a:cs typeface="Times New Roman"/>
            </a:endParaRPr>
          </a:p>
          <a:p>
            <a:pPr marL="911225" indent="-324485">
              <a:lnSpc>
                <a:spcPct val="100000"/>
              </a:lnSpc>
              <a:spcBef>
                <a:spcPts val="79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900" spc="15" dirty="0">
                <a:latin typeface="Arial"/>
                <a:cs typeface="Arial"/>
              </a:rPr>
              <a:t>Quá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spc="15" dirty="0">
                <a:latin typeface="Arial"/>
                <a:cs typeface="Arial"/>
              </a:rPr>
              <a:t>trình</a:t>
            </a:r>
            <a:r>
              <a:rPr sz="2900" spc="-19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khai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phá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10" dirty="0">
                <a:latin typeface="Arial"/>
                <a:cs typeface="Arial"/>
              </a:rPr>
              <a:t>tri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thức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là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spc="35" dirty="0">
                <a:latin typeface="Arial"/>
                <a:cs typeface="Arial"/>
              </a:rPr>
              <a:t>một</a:t>
            </a:r>
            <a:r>
              <a:rPr sz="2900" spc="-13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chuỗi</a:t>
            </a:r>
            <a:r>
              <a:rPr sz="2900" spc="-19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lặp:</a:t>
            </a:r>
            <a:endParaRPr sz="29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950"/>
              </a:spcBef>
              <a:buClr>
                <a:srgbClr val="93B6D2"/>
              </a:buClr>
              <a:buSzPct val="69230"/>
              <a:buChar char=""/>
              <a:tabLst>
                <a:tab pos="1226185" algn="l"/>
              </a:tabLst>
            </a:pPr>
            <a:r>
              <a:rPr sz="2600" spc="-20" dirty="0">
                <a:latin typeface="Arial"/>
                <a:cs typeface="Arial"/>
              </a:rPr>
              <a:t>Data </a:t>
            </a:r>
            <a:r>
              <a:rPr sz="2600" spc="-40" dirty="0">
                <a:latin typeface="Arial"/>
                <a:cs typeface="Arial"/>
              </a:rPr>
              <a:t>cleaning </a:t>
            </a:r>
            <a:r>
              <a:rPr sz="2600" spc="-10" dirty="0">
                <a:latin typeface="Arial"/>
                <a:cs typeface="Arial"/>
              </a:rPr>
              <a:t>(làm </a:t>
            </a:r>
            <a:r>
              <a:rPr sz="2600" dirty="0">
                <a:latin typeface="Arial"/>
                <a:cs typeface="Arial"/>
              </a:rPr>
              <a:t>sạch </a:t>
            </a:r>
            <a:r>
              <a:rPr sz="2600" spc="-5" dirty="0">
                <a:latin typeface="Arial"/>
                <a:cs typeface="Arial"/>
              </a:rPr>
              <a:t>dữ</a:t>
            </a:r>
            <a:r>
              <a:rPr sz="2600" spc="-285" dirty="0">
                <a:latin typeface="Arial"/>
                <a:cs typeface="Arial"/>
              </a:rPr>
              <a:t> </a:t>
            </a:r>
            <a:r>
              <a:rPr sz="2600" spc="-45" dirty="0">
                <a:latin typeface="Arial"/>
                <a:cs typeface="Arial"/>
              </a:rPr>
              <a:t>liệu)</a:t>
            </a:r>
            <a:endParaRPr sz="26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935"/>
              </a:spcBef>
              <a:buClr>
                <a:srgbClr val="93B6D2"/>
              </a:buClr>
              <a:buSzPct val="69230"/>
              <a:buChar char=""/>
              <a:tabLst>
                <a:tab pos="1226185" algn="l"/>
                <a:tab pos="3653154" algn="l"/>
              </a:tabLst>
            </a:pPr>
            <a:r>
              <a:rPr sz="2600" spc="-20" dirty="0">
                <a:latin typeface="Arial"/>
                <a:cs typeface="Arial"/>
              </a:rPr>
              <a:t>Data</a:t>
            </a:r>
            <a:r>
              <a:rPr sz="2600" spc="80" dirty="0">
                <a:latin typeface="Arial"/>
                <a:cs typeface="Arial"/>
              </a:rPr>
              <a:t> </a:t>
            </a:r>
            <a:r>
              <a:rPr sz="2600" spc="-35" dirty="0">
                <a:latin typeface="Arial"/>
                <a:cs typeface="Arial"/>
              </a:rPr>
              <a:t>integration	</a:t>
            </a:r>
            <a:r>
              <a:rPr sz="2600" spc="25" dirty="0">
                <a:latin typeface="Arial"/>
                <a:cs typeface="Arial"/>
              </a:rPr>
              <a:t>(tích </a:t>
            </a:r>
            <a:r>
              <a:rPr sz="2600" dirty="0">
                <a:latin typeface="Arial"/>
                <a:cs typeface="Arial"/>
              </a:rPr>
              <a:t>hợp </a:t>
            </a:r>
            <a:r>
              <a:rPr sz="2600" spc="-5" dirty="0">
                <a:latin typeface="Arial"/>
                <a:cs typeface="Arial"/>
              </a:rPr>
              <a:t>dữ</a:t>
            </a:r>
            <a:r>
              <a:rPr sz="2600" spc="-220" dirty="0">
                <a:latin typeface="Arial"/>
                <a:cs typeface="Arial"/>
              </a:rPr>
              <a:t> </a:t>
            </a:r>
            <a:r>
              <a:rPr sz="2600" spc="-45" dirty="0">
                <a:latin typeface="Arial"/>
                <a:cs typeface="Arial"/>
              </a:rPr>
              <a:t>liệu)</a:t>
            </a:r>
            <a:endParaRPr sz="26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935"/>
              </a:spcBef>
              <a:buClr>
                <a:srgbClr val="93B6D2"/>
              </a:buClr>
              <a:buSzPct val="69230"/>
              <a:buChar char=""/>
              <a:tabLst>
                <a:tab pos="1226185" algn="l"/>
              </a:tabLst>
            </a:pPr>
            <a:r>
              <a:rPr sz="2600" spc="-20" dirty="0">
                <a:latin typeface="Arial"/>
                <a:cs typeface="Arial"/>
              </a:rPr>
              <a:t>Data </a:t>
            </a:r>
            <a:r>
              <a:rPr sz="2600" spc="-35" dirty="0">
                <a:latin typeface="Arial"/>
                <a:cs typeface="Arial"/>
              </a:rPr>
              <a:t>selection </a:t>
            </a:r>
            <a:r>
              <a:rPr sz="2600" spc="-10" dirty="0">
                <a:latin typeface="Arial"/>
                <a:cs typeface="Arial"/>
              </a:rPr>
              <a:t>(chọn </a:t>
            </a:r>
            <a:r>
              <a:rPr sz="2600" spc="-20" dirty="0">
                <a:latin typeface="Arial"/>
                <a:cs typeface="Arial"/>
              </a:rPr>
              <a:t>lựa </a:t>
            </a:r>
            <a:r>
              <a:rPr sz="2600" spc="-5" dirty="0">
                <a:latin typeface="Arial"/>
                <a:cs typeface="Arial"/>
              </a:rPr>
              <a:t>dữ</a:t>
            </a:r>
            <a:r>
              <a:rPr sz="2600" spc="-220" dirty="0">
                <a:latin typeface="Arial"/>
                <a:cs typeface="Arial"/>
              </a:rPr>
              <a:t> </a:t>
            </a:r>
            <a:r>
              <a:rPr sz="2600" spc="-45" dirty="0">
                <a:latin typeface="Arial"/>
                <a:cs typeface="Arial"/>
              </a:rPr>
              <a:t>liệu)</a:t>
            </a:r>
            <a:endParaRPr sz="26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935"/>
              </a:spcBef>
              <a:buClr>
                <a:srgbClr val="93B6D2"/>
              </a:buClr>
              <a:buSzPct val="69230"/>
              <a:buChar char=""/>
              <a:tabLst>
                <a:tab pos="1226185" algn="l"/>
              </a:tabLst>
            </a:pPr>
            <a:r>
              <a:rPr sz="2600" spc="-20" dirty="0">
                <a:latin typeface="Arial"/>
                <a:cs typeface="Arial"/>
              </a:rPr>
              <a:t>Data </a:t>
            </a:r>
            <a:r>
              <a:rPr sz="2600" spc="-25" dirty="0">
                <a:latin typeface="Arial"/>
                <a:cs typeface="Arial"/>
              </a:rPr>
              <a:t>transformation </a:t>
            </a:r>
            <a:r>
              <a:rPr sz="2600" spc="-30" dirty="0">
                <a:latin typeface="Arial"/>
                <a:cs typeface="Arial"/>
              </a:rPr>
              <a:t>(biến </a:t>
            </a:r>
            <a:r>
              <a:rPr sz="2600" spc="-40" dirty="0">
                <a:latin typeface="Arial"/>
                <a:cs typeface="Arial"/>
              </a:rPr>
              <a:t>đổi </a:t>
            </a:r>
            <a:r>
              <a:rPr sz="2600" spc="-5" dirty="0">
                <a:latin typeface="Arial"/>
                <a:cs typeface="Arial"/>
              </a:rPr>
              <a:t>dữ</a:t>
            </a:r>
            <a:r>
              <a:rPr sz="2600" spc="630" dirty="0">
                <a:latin typeface="Arial"/>
                <a:cs typeface="Arial"/>
              </a:rPr>
              <a:t> </a:t>
            </a:r>
            <a:r>
              <a:rPr sz="2600" spc="-45" dirty="0">
                <a:latin typeface="Arial"/>
                <a:cs typeface="Arial"/>
              </a:rPr>
              <a:t>liệu)</a:t>
            </a:r>
            <a:endParaRPr sz="26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860"/>
              </a:spcBef>
              <a:buClr>
                <a:srgbClr val="93B6D2"/>
              </a:buClr>
              <a:buSzPct val="69230"/>
              <a:buChar char=""/>
              <a:tabLst>
                <a:tab pos="1226185" algn="l"/>
              </a:tabLst>
            </a:pPr>
            <a:r>
              <a:rPr sz="2600" spc="-20" dirty="0">
                <a:latin typeface="Arial"/>
                <a:cs typeface="Arial"/>
              </a:rPr>
              <a:t>Data </a:t>
            </a:r>
            <a:r>
              <a:rPr sz="2600" spc="-25" dirty="0">
                <a:latin typeface="Arial"/>
                <a:cs typeface="Arial"/>
              </a:rPr>
              <a:t>mining </a:t>
            </a:r>
            <a:r>
              <a:rPr sz="2600" spc="-10" dirty="0">
                <a:latin typeface="Arial"/>
                <a:cs typeface="Arial"/>
              </a:rPr>
              <a:t>(khai phá </a:t>
            </a:r>
            <a:r>
              <a:rPr sz="2600" spc="-5" dirty="0">
                <a:latin typeface="Arial"/>
                <a:cs typeface="Arial"/>
              </a:rPr>
              <a:t>dữ</a:t>
            </a:r>
            <a:r>
              <a:rPr sz="2600" spc="265" dirty="0">
                <a:latin typeface="Arial"/>
                <a:cs typeface="Arial"/>
              </a:rPr>
              <a:t> </a:t>
            </a:r>
            <a:r>
              <a:rPr sz="2600" spc="-45" dirty="0">
                <a:latin typeface="Arial"/>
                <a:cs typeface="Arial"/>
              </a:rPr>
              <a:t>liệu)</a:t>
            </a:r>
            <a:endParaRPr sz="26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935"/>
              </a:spcBef>
              <a:buClr>
                <a:srgbClr val="93B6D2"/>
              </a:buClr>
              <a:buSzPct val="69230"/>
              <a:buChar char=""/>
              <a:tabLst>
                <a:tab pos="1226185" algn="l"/>
                <a:tab pos="3985895" algn="l"/>
              </a:tabLst>
            </a:pPr>
            <a:r>
              <a:rPr sz="2600" spc="-20" dirty="0">
                <a:latin typeface="Arial"/>
                <a:cs typeface="Arial"/>
              </a:rPr>
              <a:t>Pattern</a:t>
            </a:r>
            <a:r>
              <a:rPr sz="2600" spc="160" dirty="0">
                <a:latin typeface="Arial"/>
                <a:cs typeface="Arial"/>
              </a:rPr>
              <a:t> </a:t>
            </a:r>
            <a:r>
              <a:rPr sz="2600" spc="-40" dirty="0">
                <a:latin typeface="Arial"/>
                <a:cs typeface="Arial"/>
              </a:rPr>
              <a:t>evaluation	</a:t>
            </a:r>
            <a:r>
              <a:rPr sz="2600" spc="-5" dirty="0">
                <a:latin typeface="Arial"/>
                <a:cs typeface="Arial"/>
              </a:rPr>
              <a:t>(đánh </a:t>
            </a:r>
            <a:r>
              <a:rPr sz="2600" spc="-20" dirty="0">
                <a:latin typeface="Arial"/>
                <a:cs typeface="Arial"/>
              </a:rPr>
              <a:t>giá</a:t>
            </a:r>
            <a:r>
              <a:rPr sz="2600" spc="45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mẫu)</a:t>
            </a:r>
            <a:endParaRPr sz="26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935"/>
              </a:spcBef>
              <a:buClr>
                <a:srgbClr val="93B6D2"/>
              </a:buClr>
              <a:buSzPct val="69230"/>
              <a:buChar char=""/>
              <a:tabLst>
                <a:tab pos="1226185" algn="l"/>
              </a:tabLst>
            </a:pPr>
            <a:r>
              <a:rPr sz="2600" spc="-30" dirty="0">
                <a:latin typeface="Arial"/>
                <a:cs typeface="Arial"/>
              </a:rPr>
              <a:t>Knowledge </a:t>
            </a:r>
            <a:r>
              <a:rPr sz="2600" spc="-25" dirty="0">
                <a:latin typeface="Arial"/>
                <a:cs typeface="Arial"/>
              </a:rPr>
              <a:t>presentation </a:t>
            </a:r>
            <a:r>
              <a:rPr sz="2600" spc="-30" dirty="0">
                <a:latin typeface="Arial"/>
                <a:cs typeface="Arial"/>
              </a:rPr>
              <a:t>(biểu </a:t>
            </a:r>
            <a:r>
              <a:rPr sz="2600" spc="-45" dirty="0">
                <a:latin typeface="Arial"/>
                <a:cs typeface="Arial"/>
              </a:rPr>
              <a:t>diễn </a:t>
            </a:r>
            <a:r>
              <a:rPr sz="2600" spc="15" dirty="0">
                <a:latin typeface="Arial"/>
                <a:cs typeface="Arial"/>
              </a:rPr>
              <a:t>tri</a:t>
            </a:r>
            <a:r>
              <a:rPr sz="2600" spc="15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thức)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0050" y="1031875"/>
            <a:ext cx="8743950" cy="5678805"/>
            <a:chOff x="400050" y="1031875"/>
            <a:chExt cx="8743950" cy="5678805"/>
          </a:xfrm>
        </p:grpSpPr>
        <p:sp>
          <p:nvSpPr>
            <p:cNvPr id="3" name="object 3"/>
            <p:cNvSpPr/>
            <p:nvPr/>
          </p:nvSpPr>
          <p:spPr>
            <a:xfrm>
              <a:off x="685800" y="1676400"/>
              <a:ext cx="7467600" cy="5029200"/>
            </a:xfrm>
            <a:custGeom>
              <a:avLst/>
              <a:gdLst/>
              <a:ahLst/>
              <a:cxnLst/>
              <a:rect l="l" t="t" r="r" b="b"/>
              <a:pathLst>
                <a:path w="7467600" h="5029200">
                  <a:moveTo>
                    <a:pt x="0" y="5029200"/>
                  </a:moveTo>
                  <a:lnTo>
                    <a:pt x="3733800" y="0"/>
                  </a:lnTo>
                  <a:lnTo>
                    <a:pt x="7467600" y="5029200"/>
                  </a:lnTo>
                  <a:lnTo>
                    <a:pt x="0" y="50292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000" y="3124200"/>
              <a:ext cx="6553200" cy="2971800"/>
            </a:xfrm>
            <a:custGeom>
              <a:avLst/>
              <a:gdLst/>
              <a:ahLst/>
              <a:cxnLst/>
              <a:rect l="l" t="t" r="r" b="b"/>
              <a:pathLst>
                <a:path w="6553200" h="2971800">
                  <a:moveTo>
                    <a:pt x="0" y="2971800"/>
                  </a:moveTo>
                  <a:lnTo>
                    <a:pt x="6553200" y="2971800"/>
                  </a:lnTo>
                </a:path>
                <a:path w="6553200" h="2971800">
                  <a:moveTo>
                    <a:pt x="457200" y="2362200"/>
                  </a:moveTo>
                  <a:lnTo>
                    <a:pt x="6096000" y="2362200"/>
                  </a:lnTo>
                </a:path>
                <a:path w="6553200" h="2971800">
                  <a:moveTo>
                    <a:pt x="990600" y="1600200"/>
                  </a:moveTo>
                  <a:lnTo>
                    <a:pt x="5562600" y="1600200"/>
                  </a:lnTo>
                </a:path>
                <a:path w="6553200" h="2971800">
                  <a:moveTo>
                    <a:pt x="1600200" y="838200"/>
                  </a:moveTo>
                  <a:lnTo>
                    <a:pt x="4953000" y="838200"/>
                  </a:lnTo>
                </a:path>
                <a:path w="6553200" h="2971800">
                  <a:moveTo>
                    <a:pt x="2209800" y="0"/>
                  </a:moveTo>
                  <a:lnTo>
                    <a:pt x="4343400" y="0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50" y="1676399"/>
              <a:ext cx="8420100" cy="5029200"/>
            </a:xfrm>
            <a:custGeom>
              <a:avLst/>
              <a:gdLst/>
              <a:ahLst/>
              <a:cxnLst/>
              <a:rect l="l" t="t" r="r" b="b"/>
              <a:pathLst>
                <a:path w="8420100" h="5029200">
                  <a:moveTo>
                    <a:pt x="114300" y="114300"/>
                  </a:move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5029200"/>
                  </a:lnTo>
                  <a:lnTo>
                    <a:pt x="76200" y="5029200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8420100" h="5029200">
                  <a:moveTo>
                    <a:pt x="8420100" y="114300"/>
                  </a:moveTo>
                  <a:lnTo>
                    <a:pt x="8410575" y="95250"/>
                  </a:lnTo>
                  <a:lnTo>
                    <a:pt x="8362950" y="0"/>
                  </a:lnTo>
                  <a:lnTo>
                    <a:pt x="8305800" y="114300"/>
                  </a:lnTo>
                  <a:lnTo>
                    <a:pt x="8343900" y="114300"/>
                  </a:lnTo>
                  <a:lnTo>
                    <a:pt x="8343900" y="5029200"/>
                  </a:lnTo>
                  <a:lnTo>
                    <a:pt x="8382000" y="5029200"/>
                  </a:lnTo>
                  <a:lnTo>
                    <a:pt x="8382000" y="114300"/>
                  </a:lnTo>
                  <a:lnTo>
                    <a:pt x="8420100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6957059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Trong </a:t>
            </a:r>
            <a:r>
              <a:rPr spc="5" dirty="0"/>
              <a:t>kinh </a:t>
            </a:r>
            <a:r>
              <a:rPr spc="-10" dirty="0"/>
              <a:t>doanh </a:t>
            </a:r>
            <a:r>
              <a:rPr dirty="0"/>
              <a:t>thông</a:t>
            </a:r>
            <a:r>
              <a:rPr spc="-105" dirty="0"/>
              <a:t> </a:t>
            </a:r>
            <a:r>
              <a:rPr spc="15" dirty="0"/>
              <a:t>minh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6742" y="1773872"/>
            <a:ext cx="1450975" cy="100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1000"/>
              </a:lnSpc>
              <a:spcBef>
                <a:spcPts val="105"/>
              </a:spcBef>
            </a:pPr>
            <a:r>
              <a:rPr sz="1550" b="1" spc="20" dirty="0">
                <a:latin typeface="Arial"/>
                <a:cs typeface="Arial"/>
              </a:rPr>
              <a:t>Tăng khả</a:t>
            </a:r>
            <a:r>
              <a:rPr sz="1550" b="1" spc="-85" dirty="0">
                <a:latin typeface="Arial"/>
                <a:cs typeface="Arial"/>
              </a:rPr>
              <a:t> </a:t>
            </a:r>
            <a:r>
              <a:rPr sz="1550" b="1" spc="20" dirty="0">
                <a:latin typeface="Arial"/>
                <a:cs typeface="Arial"/>
              </a:rPr>
              <a:t>năng  hỗ</a:t>
            </a:r>
            <a:r>
              <a:rPr sz="1550" b="1" spc="15" dirty="0">
                <a:latin typeface="Arial"/>
                <a:cs typeface="Arial"/>
              </a:rPr>
              <a:t> </a:t>
            </a:r>
            <a:r>
              <a:rPr sz="1550" b="1" spc="5" dirty="0">
                <a:latin typeface="Arial"/>
                <a:cs typeface="Arial"/>
              </a:rPr>
              <a:t>trợ</a:t>
            </a:r>
            <a:endParaRPr sz="1550">
              <a:latin typeface="Arial"/>
              <a:cs typeface="Arial"/>
            </a:endParaRPr>
          </a:p>
          <a:p>
            <a:pPr marL="12700" marR="22860" algn="ctr">
              <a:lnSpc>
                <a:spcPct val="104900"/>
              </a:lnSpc>
              <a:spcBef>
                <a:spcPts val="5"/>
              </a:spcBef>
            </a:pPr>
            <a:r>
              <a:rPr sz="1550" b="1" spc="25" dirty="0">
                <a:latin typeface="Arial"/>
                <a:cs typeface="Arial"/>
              </a:rPr>
              <a:t>các </a:t>
            </a:r>
            <a:r>
              <a:rPr sz="1550" b="1" spc="5" dirty="0">
                <a:latin typeface="Arial"/>
                <a:cs typeface="Arial"/>
              </a:rPr>
              <a:t>quyết</a:t>
            </a:r>
            <a:r>
              <a:rPr sz="1550" b="1" spc="-35" dirty="0">
                <a:latin typeface="Arial"/>
                <a:cs typeface="Arial"/>
              </a:rPr>
              <a:t> </a:t>
            </a:r>
            <a:r>
              <a:rPr sz="1550" b="1" dirty="0">
                <a:latin typeface="Arial"/>
                <a:cs typeface="Arial"/>
              </a:rPr>
              <a:t>định  kinh</a:t>
            </a:r>
            <a:r>
              <a:rPr sz="1550" b="1" spc="90" dirty="0">
                <a:latin typeface="Arial"/>
                <a:cs typeface="Arial"/>
              </a:rPr>
              <a:t> </a:t>
            </a:r>
            <a:r>
              <a:rPr sz="1550" b="1" spc="20" dirty="0">
                <a:latin typeface="Arial"/>
                <a:cs typeface="Arial"/>
              </a:rPr>
              <a:t>doanh</a:t>
            </a:r>
            <a:endParaRPr sz="1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05343" y="2220531"/>
            <a:ext cx="902969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15" dirty="0">
                <a:latin typeface="Arial"/>
                <a:cs typeface="Arial"/>
              </a:rPr>
              <a:t>End</a:t>
            </a:r>
            <a:r>
              <a:rPr sz="1550" b="1" spc="-40" dirty="0">
                <a:latin typeface="Arial"/>
                <a:cs typeface="Arial"/>
              </a:rPr>
              <a:t> </a:t>
            </a:r>
            <a:r>
              <a:rPr sz="1550" b="1" dirty="0">
                <a:latin typeface="Arial"/>
                <a:cs typeface="Arial"/>
              </a:rPr>
              <a:t>User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38668" y="3212528"/>
            <a:ext cx="920750" cy="5041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3675" marR="5080" indent="-180975">
              <a:lnSpc>
                <a:spcPct val="100899"/>
              </a:lnSpc>
              <a:spcBef>
                <a:spcPts val="110"/>
              </a:spcBef>
            </a:pPr>
            <a:r>
              <a:rPr sz="1550" b="1" dirty="0">
                <a:latin typeface="Arial"/>
                <a:cs typeface="Arial"/>
              </a:rPr>
              <a:t>B</a:t>
            </a:r>
            <a:r>
              <a:rPr sz="1550" b="1" spc="20" dirty="0">
                <a:latin typeface="Arial"/>
                <a:cs typeface="Arial"/>
              </a:rPr>
              <a:t>u</a:t>
            </a:r>
            <a:r>
              <a:rPr sz="1550" b="1" spc="35" dirty="0">
                <a:latin typeface="Arial"/>
                <a:cs typeface="Arial"/>
              </a:rPr>
              <a:t>s</a:t>
            </a:r>
            <a:r>
              <a:rPr sz="1550" b="1" spc="-60" dirty="0">
                <a:latin typeface="Arial"/>
                <a:cs typeface="Arial"/>
              </a:rPr>
              <a:t>i</a:t>
            </a:r>
            <a:r>
              <a:rPr sz="1550" b="1" spc="20" dirty="0">
                <a:latin typeface="Arial"/>
                <a:cs typeface="Arial"/>
              </a:rPr>
              <a:t>n</a:t>
            </a:r>
            <a:r>
              <a:rPr sz="1550" b="1" spc="35" dirty="0">
                <a:latin typeface="Arial"/>
                <a:cs typeface="Arial"/>
              </a:rPr>
              <a:t>es</a:t>
            </a:r>
            <a:r>
              <a:rPr sz="1550" b="1" spc="10" dirty="0">
                <a:latin typeface="Arial"/>
                <a:cs typeface="Arial"/>
              </a:rPr>
              <a:t>s  </a:t>
            </a:r>
            <a:r>
              <a:rPr sz="1550" b="1" dirty="0">
                <a:latin typeface="Arial"/>
                <a:cs typeface="Arial"/>
              </a:rPr>
              <a:t>A</a:t>
            </a:r>
            <a:r>
              <a:rPr sz="1550" b="1" spc="20" dirty="0">
                <a:latin typeface="Arial"/>
                <a:cs typeface="Arial"/>
              </a:rPr>
              <a:t>n</a:t>
            </a:r>
            <a:r>
              <a:rPr sz="1550" b="1" spc="35" dirty="0">
                <a:latin typeface="Arial"/>
                <a:cs typeface="Arial"/>
              </a:rPr>
              <a:t>a</a:t>
            </a:r>
            <a:r>
              <a:rPr sz="1550" b="1" spc="-60" dirty="0">
                <a:latin typeface="Arial"/>
                <a:cs typeface="Arial"/>
              </a:rPr>
              <a:t>l</a:t>
            </a:r>
            <a:r>
              <a:rPr sz="1550" b="1" spc="-40" dirty="0">
                <a:latin typeface="Arial"/>
                <a:cs typeface="Arial"/>
              </a:rPr>
              <a:t>y</a:t>
            </a:r>
            <a:r>
              <a:rPr sz="1550" b="1" spc="35" dirty="0">
                <a:latin typeface="Arial"/>
                <a:cs typeface="Arial"/>
              </a:rPr>
              <a:t>s</a:t>
            </a:r>
            <a:r>
              <a:rPr sz="1550" b="1" spc="5" dirty="0">
                <a:latin typeface="Arial"/>
                <a:cs typeface="Arial"/>
              </a:rPr>
              <a:t>t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10118" y="4051934"/>
            <a:ext cx="741045" cy="504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8255" algn="r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latin typeface="Arial"/>
                <a:cs typeface="Arial"/>
              </a:rPr>
              <a:t>D</a:t>
            </a:r>
            <a:r>
              <a:rPr sz="1550" b="1" spc="35" dirty="0">
                <a:latin typeface="Arial"/>
                <a:cs typeface="Arial"/>
              </a:rPr>
              <a:t>a</a:t>
            </a:r>
            <a:r>
              <a:rPr sz="1550" b="1" spc="10" dirty="0">
                <a:latin typeface="Arial"/>
                <a:cs typeface="Arial"/>
              </a:rPr>
              <a:t>ta</a:t>
            </a:r>
            <a:endParaRPr sz="15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r>
              <a:rPr sz="1550" b="1" dirty="0">
                <a:latin typeface="Arial"/>
                <a:cs typeface="Arial"/>
              </a:rPr>
              <a:t>A</a:t>
            </a:r>
            <a:r>
              <a:rPr sz="1550" b="1" spc="25" dirty="0">
                <a:latin typeface="Arial"/>
                <a:cs typeface="Arial"/>
              </a:rPr>
              <a:t>n</a:t>
            </a:r>
            <a:r>
              <a:rPr sz="1550" b="1" spc="35" dirty="0">
                <a:latin typeface="Arial"/>
                <a:cs typeface="Arial"/>
              </a:rPr>
              <a:t>a</a:t>
            </a:r>
            <a:r>
              <a:rPr sz="1550" b="1" spc="-60" dirty="0">
                <a:latin typeface="Arial"/>
                <a:cs typeface="Arial"/>
              </a:rPr>
              <a:t>l</a:t>
            </a:r>
            <a:r>
              <a:rPr sz="1550" b="1" spc="-35" dirty="0">
                <a:latin typeface="Arial"/>
                <a:cs typeface="Arial"/>
              </a:rPr>
              <a:t>y</a:t>
            </a:r>
            <a:r>
              <a:rPr sz="1550" b="1" spc="35" dirty="0">
                <a:latin typeface="Arial"/>
                <a:cs typeface="Arial"/>
              </a:rPr>
              <a:t>s</a:t>
            </a:r>
            <a:r>
              <a:rPr sz="1550" b="1" spc="5" dirty="0">
                <a:latin typeface="Arial"/>
                <a:cs typeface="Arial"/>
              </a:rPr>
              <a:t>t</a:t>
            </a:r>
            <a:endParaRPr sz="15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16569" y="5959475"/>
            <a:ext cx="45529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dirty="0">
                <a:latin typeface="Arial"/>
                <a:cs typeface="Arial"/>
              </a:rPr>
              <a:t>DBA</a:t>
            </a:r>
            <a:endParaRPr sz="15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31665" y="2443162"/>
            <a:ext cx="990600" cy="5765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79375" marR="5080" indent="-66675">
              <a:lnSpc>
                <a:spcPct val="100800"/>
              </a:lnSpc>
              <a:spcBef>
                <a:spcPts val="85"/>
              </a:spcBef>
            </a:pPr>
            <a:r>
              <a:rPr sz="1800" b="1" spc="-15" dirty="0">
                <a:latin typeface="Tahoma"/>
                <a:cs typeface="Tahoma"/>
              </a:rPr>
              <a:t>D</a:t>
            </a:r>
            <a:r>
              <a:rPr sz="1800" b="1" spc="-20" dirty="0">
                <a:latin typeface="Tahoma"/>
                <a:cs typeface="Tahoma"/>
              </a:rPr>
              <a:t>e</a:t>
            </a:r>
            <a:r>
              <a:rPr sz="1800" b="1" spc="20" dirty="0">
                <a:latin typeface="Tahoma"/>
                <a:cs typeface="Tahoma"/>
              </a:rPr>
              <a:t>c</a:t>
            </a:r>
            <a:r>
              <a:rPr sz="1800" b="1" spc="-20" dirty="0">
                <a:latin typeface="Tahoma"/>
                <a:cs typeface="Tahoma"/>
              </a:rPr>
              <a:t>i</a:t>
            </a:r>
            <a:r>
              <a:rPr sz="1800" b="1" spc="-30" dirty="0">
                <a:latin typeface="Tahoma"/>
                <a:cs typeface="Tahoma"/>
              </a:rPr>
              <a:t>s</a:t>
            </a:r>
            <a:r>
              <a:rPr sz="1800" b="1" spc="-20" dirty="0">
                <a:latin typeface="Tahoma"/>
                <a:cs typeface="Tahoma"/>
              </a:rPr>
              <a:t>i</a:t>
            </a:r>
            <a:r>
              <a:rPr sz="1800" b="1" spc="10" dirty="0">
                <a:latin typeface="Tahoma"/>
                <a:cs typeface="Tahoma"/>
              </a:rPr>
              <a:t>o</a:t>
            </a:r>
            <a:r>
              <a:rPr sz="1800" b="1" dirty="0">
                <a:latin typeface="Tahoma"/>
                <a:cs typeface="Tahoma"/>
              </a:rPr>
              <a:t>n  </a:t>
            </a:r>
            <a:r>
              <a:rPr sz="1800" b="1" spc="-25" dirty="0">
                <a:latin typeface="Tahoma"/>
                <a:cs typeface="Tahoma"/>
              </a:rPr>
              <a:t>Making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82696" y="3181794"/>
            <a:ext cx="2388870" cy="72834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705"/>
              </a:spcBef>
            </a:pPr>
            <a:r>
              <a:rPr sz="1800" b="1" spc="-10" dirty="0">
                <a:latin typeface="Tahoma"/>
                <a:cs typeface="Tahoma"/>
              </a:rPr>
              <a:t>Data</a:t>
            </a:r>
            <a:r>
              <a:rPr sz="1800" b="1" spc="20" dirty="0">
                <a:latin typeface="Tahoma"/>
                <a:cs typeface="Tahoma"/>
              </a:rPr>
              <a:t> </a:t>
            </a:r>
            <a:r>
              <a:rPr sz="1800" b="1" spc="-15" dirty="0">
                <a:latin typeface="Tahoma"/>
                <a:cs typeface="Tahoma"/>
              </a:rPr>
              <a:t>Presentation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800" b="1" i="1" spc="-15" dirty="0">
                <a:latin typeface="Times New Roman"/>
                <a:cs typeface="Times New Roman"/>
              </a:rPr>
              <a:t>Visualization</a:t>
            </a:r>
            <a:r>
              <a:rPr sz="1800" b="1" i="1" spc="-45" dirty="0">
                <a:latin typeface="Times New Roman"/>
                <a:cs typeface="Times New Roman"/>
              </a:rPr>
              <a:t> </a:t>
            </a:r>
            <a:r>
              <a:rPr sz="1800" b="1" i="1" spc="-15" dirty="0">
                <a:latin typeface="Times New Roman"/>
                <a:cs typeface="Times New Roman"/>
              </a:rPr>
              <a:t>Techniques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82696" y="4032948"/>
            <a:ext cx="2163445" cy="56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20"/>
              </a:lnSpc>
              <a:spcBef>
                <a:spcPts val="100"/>
              </a:spcBef>
            </a:pPr>
            <a:r>
              <a:rPr sz="1800" b="1" spc="-10" dirty="0">
                <a:latin typeface="Tahoma"/>
                <a:cs typeface="Tahoma"/>
              </a:rPr>
              <a:t>Data</a:t>
            </a:r>
            <a:r>
              <a:rPr sz="1800" b="1" spc="25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Mining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ts val="2120"/>
              </a:lnSpc>
            </a:pPr>
            <a:r>
              <a:rPr sz="1800" b="1" i="1" spc="-10" dirty="0">
                <a:latin typeface="Times New Roman"/>
                <a:cs typeface="Times New Roman"/>
              </a:rPr>
              <a:t>Information</a:t>
            </a:r>
            <a:r>
              <a:rPr sz="1800" b="1" i="1" spc="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Discovery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38426" y="4819459"/>
            <a:ext cx="4385310" cy="61658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71780" algn="ctr">
              <a:lnSpc>
                <a:spcPct val="100000"/>
              </a:lnSpc>
              <a:spcBef>
                <a:spcPts val="265"/>
              </a:spcBef>
            </a:pPr>
            <a:r>
              <a:rPr sz="1800" b="1" spc="-10" dirty="0">
                <a:latin typeface="Tahoma"/>
                <a:cs typeface="Tahoma"/>
              </a:rPr>
              <a:t>Data</a:t>
            </a:r>
            <a:r>
              <a:rPr sz="1800" b="1" spc="3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Exploration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b="1" i="1" spc="5" dirty="0">
                <a:latin typeface="Times New Roman"/>
                <a:cs typeface="Times New Roman"/>
              </a:rPr>
              <a:t>Statistical </a:t>
            </a:r>
            <a:r>
              <a:rPr sz="1800" b="1" i="1" spc="-35" dirty="0">
                <a:latin typeface="Times New Roman"/>
                <a:cs typeface="Times New Roman"/>
              </a:rPr>
              <a:t>Summary, </a:t>
            </a:r>
            <a:r>
              <a:rPr sz="1800" b="1" i="1" spc="-10" dirty="0">
                <a:latin typeface="Times New Roman"/>
                <a:cs typeface="Times New Roman"/>
              </a:rPr>
              <a:t>Querying, and</a:t>
            </a:r>
            <a:r>
              <a:rPr sz="1800" b="1" i="1" spc="-29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Reporting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04263" y="5573140"/>
            <a:ext cx="5860415" cy="78803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40"/>
              </a:spcBef>
            </a:pPr>
            <a:r>
              <a:rPr sz="1800" b="1" spc="-10" dirty="0">
                <a:latin typeface="Tahoma"/>
                <a:cs typeface="Tahoma"/>
              </a:rPr>
              <a:t>Data </a:t>
            </a:r>
            <a:r>
              <a:rPr sz="1800" b="1" spc="-15" dirty="0">
                <a:latin typeface="Tahoma"/>
                <a:cs typeface="Tahoma"/>
              </a:rPr>
              <a:t>Preprocessing/Integration, </a:t>
            </a:r>
            <a:r>
              <a:rPr sz="1800" b="1" spc="-10" dirty="0">
                <a:latin typeface="Tahoma"/>
                <a:cs typeface="Tahoma"/>
              </a:rPr>
              <a:t>Data</a:t>
            </a:r>
            <a:r>
              <a:rPr sz="1800" b="1" spc="-110" dirty="0">
                <a:latin typeface="Tahoma"/>
                <a:cs typeface="Tahoma"/>
              </a:rPr>
              <a:t> </a:t>
            </a:r>
            <a:r>
              <a:rPr sz="1800" b="1" spc="-15" dirty="0">
                <a:latin typeface="Tahoma"/>
                <a:cs typeface="Tahoma"/>
              </a:rPr>
              <a:t>Warehouses</a:t>
            </a:r>
            <a:endParaRPr sz="1800">
              <a:latin typeface="Tahoma"/>
              <a:cs typeface="Tahoma"/>
            </a:endParaRPr>
          </a:p>
          <a:p>
            <a:pPr marR="351790" algn="ctr">
              <a:lnSpc>
                <a:spcPct val="100000"/>
              </a:lnSpc>
              <a:spcBef>
                <a:spcPts val="845"/>
              </a:spcBef>
            </a:pPr>
            <a:r>
              <a:rPr sz="1800" b="1" spc="-10" dirty="0">
                <a:latin typeface="Tahoma"/>
                <a:cs typeface="Tahoma"/>
              </a:rPr>
              <a:t>Data</a:t>
            </a:r>
            <a:r>
              <a:rPr sz="1800" b="1" spc="3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Sources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70610" y="6356984"/>
            <a:ext cx="67278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5" dirty="0">
                <a:latin typeface="Times New Roman"/>
                <a:cs typeface="Times New Roman"/>
              </a:rPr>
              <a:t>Paper, </a:t>
            </a:r>
            <a:r>
              <a:rPr sz="1800" b="1" i="1" spc="5" dirty="0">
                <a:latin typeface="Times New Roman"/>
                <a:cs typeface="Times New Roman"/>
              </a:rPr>
              <a:t>Files, </a:t>
            </a:r>
            <a:r>
              <a:rPr sz="1800" b="1" i="1" spc="-55" dirty="0">
                <a:latin typeface="Times New Roman"/>
                <a:cs typeface="Times New Roman"/>
              </a:rPr>
              <a:t>Web </a:t>
            </a:r>
            <a:r>
              <a:rPr sz="1800" b="1" i="1" spc="-10" dirty="0">
                <a:latin typeface="Times New Roman"/>
                <a:cs typeface="Times New Roman"/>
              </a:rPr>
              <a:t>documents, </a:t>
            </a:r>
            <a:r>
              <a:rPr sz="1800" b="1" i="1" spc="5" dirty="0">
                <a:latin typeface="Times New Roman"/>
                <a:cs typeface="Times New Roman"/>
              </a:rPr>
              <a:t>Scientific </a:t>
            </a:r>
            <a:r>
              <a:rPr sz="1800" b="1" i="1" spc="-5" dirty="0">
                <a:latin typeface="Times New Roman"/>
                <a:cs typeface="Times New Roman"/>
              </a:rPr>
              <a:t>experiments, Database</a:t>
            </a:r>
            <a:r>
              <a:rPr sz="1800" b="1" i="1" spc="-105" dirty="0">
                <a:latin typeface="Times New Roman"/>
                <a:cs typeface="Times New Roman"/>
              </a:rPr>
              <a:t> </a:t>
            </a:r>
            <a:r>
              <a:rPr sz="1800" b="1" i="1" spc="-10" dirty="0">
                <a:latin typeface="Times New Roman"/>
                <a:cs typeface="Times New Roman"/>
              </a:rPr>
              <a:t>Systems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1000" y="6705600"/>
            <a:ext cx="8382000" cy="0"/>
          </a:xfrm>
          <a:custGeom>
            <a:avLst/>
            <a:gdLst/>
            <a:ahLst/>
            <a:cxnLst/>
            <a:rect l="l" t="t" r="r" b="b"/>
            <a:pathLst>
              <a:path w="8382000">
                <a:moveTo>
                  <a:pt x="0" y="0"/>
                </a:moveTo>
                <a:lnTo>
                  <a:pt x="8382000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17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0550" y="1031875"/>
            <a:ext cx="8553450" cy="2206625"/>
            <a:chOff x="590550" y="1031875"/>
            <a:chExt cx="8553450" cy="2206625"/>
          </a:xfrm>
        </p:grpSpPr>
        <p:sp>
          <p:nvSpPr>
            <p:cNvPr id="3" name="object 3"/>
            <p:cNvSpPr/>
            <p:nvPr/>
          </p:nvSpPr>
          <p:spPr>
            <a:xfrm>
              <a:off x="6562725" y="2276621"/>
              <a:ext cx="457834" cy="171450"/>
            </a:xfrm>
            <a:custGeom>
              <a:avLst/>
              <a:gdLst/>
              <a:ahLst/>
              <a:cxnLst/>
              <a:rect l="l" t="t" r="r" b="b"/>
              <a:pathLst>
                <a:path w="457834" h="171450">
                  <a:moveTo>
                    <a:pt x="381526" y="85578"/>
                  </a:moveTo>
                  <a:lnTo>
                    <a:pt x="295528" y="135743"/>
                  </a:lnTo>
                  <a:lnTo>
                    <a:pt x="289921" y="140795"/>
                  </a:lnTo>
                  <a:lnTo>
                    <a:pt x="286765" y="147395"/>
                  </a:lnTo>
                  <a:lnTo>
                    <a:pt x="286277" y="154709"/>
                  </a:lnTo>
                  <a:lnTo>
                    <a:pt x="288671" y="161905"/>
                  </a:lnTo>
                  <a:lnTo>
                    <a:pt x="293723" y="167512"/>
                  </a:lnTo>
                  <a:lnTo>
                    <a:pt x="300323" y="170668"/>
                  </a:lnTo>
                  <a:lnTo>
                    <a:pt x="307637" y="171156"/>
                  </a:lnTo>
                  <a:lnTo>
                    <a:pt x="314832" y="168763"/>
                  </a:lnTo>
                  <a:lnTo>
                    <a:pt x="424694" y="104628"/>
                  </a:lnTo>
                  <a:lnTo>
                    <a:pt x="419480" y="104628"/>
                  </a:lnTo>
                  <a:lnTo>
                    <a:pt x="419480" y="102088"/>
                  </a:lnTo>
                  <a:lnTo>
                    <a:pt x="409828" y="102088"/>
                  </a:lnTo>
                  <a:lnTo>
                    <a:pt x="381526" y="85578"/>
                  </a:lnTo>
                  <a:close/>
                </a:path>
                <a:path w="457834" h="171450">
                  <a:moveTo>
                    <a:pt x="348868" y="66528"/>
                  </a:moveTo>
                  <a:lnTo>
                    <a:pt x="0" y="66528"/>
                  </a:lnTo>
                  <a:lnTo>
                    <a:pt x="0" y="104628"/>
                  </a:lnTo>
                  <a:lnTo>
                    <a:pt x="348868" y="104628"/>
                  </a:lnTo>
                  <a:lnTo>
                    <a:pt x="381526" y="85578"/>
                  </a:lnTo>
                  <a:lnTo>
                    <a:pt x="348868" y="66528"/>
                  </a:lnTo>
                  <a:close/>
                </a:path>
                <a:path w="457834" h="171450">
                  <a:moveTo>
                    <a:pt x="424694" y="66528"/>
                  </a:moveTo>
                  <a:lnTo>
                    <a:pt x="419480" y="66528"/>
                  </a:lnTo>
                  <a:lnTo>
                    <a:pt x="419480" y="104628"/>
                  </a:lnTo>
                  <a:lnTo>
                    <a:pt x="424694" y="104628"/>
                  </a:lnTo>
                  <a:lnTo>
                    <a:pt x="457326" y="85578"/>
                  </a:lnTo>
                  <a:lnTo>
                    <a:pt x="424694" y="66528"/>
                  </a:lnTo>
                  <a:close/>
                </a:path>
                <a:path w="457834" h="171450">
                  <a:moveTo>
                    <a:pt x="409828" y="69068"/>
                  </a:moveTo>
                  <a:lnTo>
                    <a:pt x="381526" y="85578"/>
                  </a:lnTo>
                  <a:lnTo>
                    <a:pt x="409828" y="102088"/>
                  </a:lnTo>
                  <a:lnTo>
                    <a:pt x="409828" y="69068"/>
                  </a:lnTo>
                  <a:close/>
                </a:path>
                <a:path w="457834" h="171450">
                  <a:moveTo>
                    <a:pt x="419480" y="69068"/>
                  </a:moveTo>
                  <a:lnTo>
                    <a:pt x="409828" y="69068"/>
                  </a:lnTo>
                  <a:lnTo>
                    <a:pt x="409828" y="102088"/>
                  </a:lnTo>
                  <a:lnTo>
                    <a:pt x="419480" y="102088"/>
                  </a:lnTo>
                  <a:lnTo>
                    <a:pt x="419480" y="69068"/>
                  </a:lnTo>
                  <a:close/>
                </a:path>
                <a:path w="457834" h="171450">
                  <a:moveTo>
                    <a:pt x="307637" y="0"/>
                  </a:moveTo>
                  <a:lnTo>
                    <a:pt x="300323" y="488"/>
                  </a:lnTo>
                  <a:lnTo>
                    <a:pt x="293723" y="3643"/>
                  </a:lnTo>
                  <a:lnTo>
                    <a:pt x="288671" y="9251"/>
                  </a:lnTo>
                  <a:lnTo>
                    <a:pt x="286277" y="16446"/>
                  </a:lnTo>
                  <a:lnTo>
                    <a:pt x="286766" y="23760"/>
                  </a:lnTo>
                  <a:lnTo>
                    <a:pt x="289921" y="30360"/>
                  </a:lnTo>
                  <a:lnTo>
                    <a:pt x="295528" y="35413"/>
                  </a:lnTo>
                  <a:lnTo>
                    <a:pt x="381526" y="85578"/>
                  </a:lnTo>
                  <a:lnTo>
                    <a:pt x="409828" y="69068"/>
                  </a:lnTo>
                  <a:lnTo>
                    <a:pt x="419480" y="69068"/>
                  </a:lnTo>
                  <a:lnTo>
                    <a:pt x="419480" y="66528"/>
                  </a:lnTo>
                  <a:lnTo>
                    <a:pt x="424694" y="66528"/>
                  </a:lnTo>
                  <a:lnTo>
                    <a:pt x="314832" y="2393"/>
                  </a:lnTo>
                  <a:lnTo>
                    <a:pt x="3076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91350" y="1600200"/>
              <a:ext cx="2114550" cy="1638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00250" y="1828800"/>
              <a:ext cx="1066800" cy="1219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76650" y="1828800"/>
              <a:ext cx="1066800" cy="12287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719963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Góc </a:t>
            </a:r>
            <a:r>
              <a:rPr dirty="0"/>
              <a:t>nhìn </a:t>
            </a:r>
            <a:r>
              <a:rPr spc="10" dirty="0"/>
              <a:t>từ </a:t>
            </a:r>
            <a:r>
              <a:rPr spc="-10" dirty="0"/>
              <a:t>học </a:t>
            </a:r>
            <a:r>
              <a:rPr spc="5" dirty="0"/>
              <a:t>máy </a:t>
            </a:r>
            <a:r>
              <a:rPr dirty="0"/>
              <a:t>thống</a:t>
            </a:r>
            <a:r>
              <a:rPr spc="-210" dirty="0"/>
              <a:t> </a:t>
            </a:r>
            <a:r>
              <a:rPr dirty="0"/>
              <a:t>kê</a:t>
            </a:r>
          </a:p>
        </p:txBody>
      </p:sp>
      <p:sp>
        <p:nvSpPr>
          <p:cNvPr id="8" name="object 8"/>
          <p:cNvSpPr/>
          <p:nvPr/>
        </p:nvSpPr>
        <p:spPr>
          <a:xfrm>
            <a:off x="1533525" y="2276621"/>
            <a:ext cx="381635" cy="171450"/>
          </a:xfrm>
          <a:custGeom>
            <a:avLst/>
            <a:gdLst/>
            <a:ahLst/>
            <a:cxnLst/>
            <a:rect l="l" t="t" r="r" b="b"/>
            <a:pathLst>
              <a:path w="381635" h="171450">
                <a:moveTo>
                  <a:pt x="305326" y="85578"/>
                </a:moveTo>
                <a:lnTo>
                  <a:pt x="219329" y="135743"/>
                </a:lnTo>
                <a:lnTo>
                  <a:pt x="213721" y="140795"/>
                </a:lnTo>
                <a:lnTo>
                  <a:pt x="210566" y="147395"/>
                </a:lnTo>
                <a:lnTo>
                  <a:pt x="210077" y="154709"/>
                </a:lnTo>
                <a:lnTo>
                  <a:pt x="212470" y="161905"/>
                </a:lnTo>
                <a:lnTo>
                  <a:pt x="217523" y="167512"/>
                </a:lnTo>
                <a:lnTo>
                  <a:pt x="224123" y="170668"/>
                </a:lnTo>
                <a:lnTo>
                  <a:pt x="231437" y="171156"/>
                </a:lnTo>
                <a:lnTo>
                  <a:pt x="238632" y="168763"/>
                </a:lnTo>
                <a:lnTo>
                  <a:pt x="348494" y="104628"/>
                </a:lnTo>
                <a:lnTo>
                  <a:pt x="343281" y="104628"/>
                </a:lnTo>
                <a:lnTo>
                  <a:pt x="343281" y="102088"/>
                </a:lnTo>
                <a:lnTo>
                  <a:pt x="333629" y="102088"/>
                </a:lnTo>
                <a:lnTo>
                  <a:pt x="305326" y="85578"/>
                </a:lnTo>
                <a:close/>
              </a:path>
              <a:path w="381635" h="171450">
                <a:moveTo>
                  <a:pt x="272669" y="66528"/>
                </a:moveTo>
                <a:lnTo>
                  <a:pt x="0" y="66528"/>
                </a:lnTo>
                <a:lnTo>
                  <a:pt x="0" y="104628"/>
                </a:lnTo>
                <a:lnTo>
                  <a:pt x="272669" y="104628"/>
                </a:lnTo>
                <a:lnTo>
                  <a:pt x="305326" y="85578"/>
                </a:lnTo>
                <a:lnTo>
                  <a:pt x="272669" y="66528"/>
                </a:lnTo>
                <a:close/>
              </a:path>
              <a:path w="381635" h="171450">
                <a:moveTo>
                  <a:pt x="348494" y="66528"/>
                </a:moveTo>
                <a:lnTo>
                  <a:pt x="343281" y="66528"/>
                </a:lnTo>
                <a:lnTo>
                  <a:pt x="343281" y="104628"/>
                </a:lnTo>
                <a:lnTo>
                  <a:pt x="348494" y="104628"/>
                </a:lnTo>
                <a:lnTo>
                  <a:pt x="381126" y="85578"/>
                </a:lnTo>
                <a:lnTo>
                  <a:pt x="348494" y="66528"/>
                </a:lnTo>
                <a:close/>
              </a:path>
              <a:path w="381635" h="171450">
                <a:moveTo>
                  <a:pt x="333629" y="69068"/>
                </a:moveTo>
                <a:lnTo>
                  <a:pt x="305326" y="85578"/>
                </a:lnTo>
                <a:lnTo>
                  <a:pt x="333629" y="102088"/>
                </a:lnTo>
                <a:lnTo>
                  <a:pt x="333629" y="69068"/>
                </a:lnTo>
                <a:close/>
              </a:path>
              <a:path w="381635" h="171450">
                <a:moveTo>
                  <a:pt x="343281" y="69068"/>
                </a:moveTo>
                <a:lnTo>
                  <a:pt x="333629" y="69068"/>
                </a:lnTo>
                <a:lnTo>
                  <a:pt x="333629" y="102088"/>
                </a:lnTo>
                <a:lnTo>
                  <a:pt x="343281" y="102088"/>
                </a:lnTo>
                <a:lnTo>
                  <a:pt x="343281" y="69068"/>
                </a:lnTo>
                <a:close/>
              </a:path>
              <a:path w="381635" h="171450">
                <a:moveTo>
                  <a:pt x="231437" y="0"/>
                </a:moveTo>
                <a:lnTo>
                  <a:pt x="224123" y="488"/>
                </a:lnTo>
                <a:lnTo>
                  <a:pt x="217523" y="3643"/>
                </a:lnTo>
                <a:lnTo>
                  <a:pt x="212470" y="9251"/>
                </a:lnTo>
                <a:lnTo>
                  <a:pt x="210077" y="16446"/>
                </a:lnTo>
                <a:lnTo>
                  <a:pt x="210566" y="23760"/>
                </a:lnTo>
                <a:lnTo>
                  <a:pt x="213721" y="30360"/>
                </a:lnTo>
                <a:lnTo>
                  <a:pt x="219329" y="35413"/>
                </a:lnTo>
                <a:lnTo>
                  <a:pt x="305326" y="85578"/>
                </a:lnTo>
                <a:lnTo>
                  <a:pt x="333629" y="69068"/>
                </a:lnTo>
                <a:lnTo>
                  <a:pt x="343281" y="69068"/>
                </a:lnTo>
                <a:lnTo>
                  <a:pt x="343281" y="66528"/>
                </a:lnTo>
                <a:lnTo>
                  <a:pt x="348494" y="66528"/>
                </a:lnTo>
                <a:lnTo>
                  <a:pt x="238632" y="2393"/>
                </a:lnTo>
                <a:lnTo>
                  <a:pt x="231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4782" y="2187257"/>
            <a:ext cx="12674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ahoma"/>
                <a:cs typeface="Tahoma"/>
              </a:rPr>
              <a:t>Input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15" dirty="0">
                <a:latin typeface="Tahoma"/>
                <a:cs typeface="Tahoma"/>
              </a:rPr>
              <a:t>Data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1734" y="2093277"/>
            <a:ext cx="892810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125"/>
              </a:spcBef>
            </a:pPr>
            <a:r>
              <a:rPr sz="2000" b="1" spc="-5" dirty="0">
                <a:solidFill>
                  <a:srgbClr val="F7B615"/>
                </a:solidFill>
                <a:latin typeface="Tahoma"/>
                <a:cs typeface="Tahoma"/>
              </a:rPr>
              <a:t>Data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F7B615"/>
                </a:solidFill>
                <a:latin typeface="Tahoma"/>
                <a:cs typeface="Tahoma"/>
              </a:rPr>
              <a:t>Mi</a:t>
            </a:r>
            <a:r>
              <a:rPr sz="2000" b="1" spc="-10" dirty="0">
                <a:solidFill>
                  <a:srgbClr val="F7B615"/>
                </a:solidFill>
                <a:latin typeface="Tahoma"/>
                <a:cs typeface="Tahoma"/>
              </a:rPr>
              <a:t>nin</a:t>
            </a:r>
            <a:r>
              <a:rPr sz="2000" b="1" spc="15" dirty="0">
                <a:solidFill>
                  <a:srgbClr val="F7B615"/>
                </a:solidFill>
                <a:latin typeface="Tahoma"/>
                <a:cs typeface="Tahoma"/>
              </a:rPr>
              <a:t>g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86660" y="2185670"/>
            <a:ext cx="1005205" cy="4527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9375">
              <a:lnSpc>
                <a:spcPts val="1664"/>
              </a:lnSpc>
              <a:spcBef>
                <a:spcPts val="125"/>
              </a:spcBef>
            </a:pPr>
            <a:r>
              <a:rPr sz="1400" b="1" dirty="0">
                <a:latin typeface="Tahoma"/>
                <a:cs typeface="Tahoma"/>
              </a:rPr>
              <a:t>Data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Pre-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664"/>
              </a:lnSpc>
            </a:pPr>
            <a:r>
              <a:rPr sz="1400" b="1" spc="5" dirty="0">
                <a:latin typeface="Tahoma"/>
                <a:cs typeface="Tahoma"/>
              </a:rPr>
              <a:t>Processing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133725" y="1800225"/>
            <a:ext cx="3457575" cy="1276350"/>
            <a:chOff x="3133725" y="1800225"/>
            <a:chExt cx="3457575" cy="1276350"/>
          </a:xfrm>
        </p:grpSpPr>
        <p:sp>
          <p:nvSpPr>
            <p:cNvPr id="13" name="object 13"/>
            <p:cNvSpPr/>
            <p:nvPr/>
          </p:nvSpPr>
          <p:spPr>
            <a:xfrm>
              <a:off x="3133725" y="2276627"/>
              <a:ext cx="2134235" cy="171450"/>
            </a:xfrm>
            <a:custGeom>
              <a:avLst/>
              <a:gdLst/>
              <a:ahLst/>
              <a:cxnLst/>
              <a:rect l="l" t="t" r="r" b="b"/>
              <a:pathLst>
                <a:path w="2134235" h="171450">
                  <a:moveTo>
                    <a:pt x="381127" y="85572"/>
                  </a:moveTo>
                  <a:lnTo>
                    <a:pt x="348488" y="66522"/>
                  </a:lnTo>
                  <a:lnTo>
                    <a:pt x="238633" y="2387"/>
                  </a:lnTo>
                  <a:lnTo>
                    <a:pt x="231432" y="0"/>
                  </a:lnTo>
                  <a:lnTo>
                    <a:pt x="224116" y="482"/>
                  </a:lnTo>
                  <a:lnTo>
                    <a:pt x="217512" y="3644"/>
                  </a:lnTo>
                  <a:lnTo>
                    <a:pt x="212471" y="9245"/>
                  </a:lnTo>
                  <a:lnTo>
                    <a:pt x="210070" y="16446"/>
                  </a:lnTo>
                  <a:lnTo>
                    <a:pt x="210566" y="23761"/>
                  </a:lnTo>
                  <a:lnTo>
                    <a:pt x="213715" y="30365"/>
                  </a:lnTo>
                  <a:lnTo>
                    <a:pt x="219329" y="35407"/>
                  </a:lnTo>
                  <a:lnTo>
                    <a:pt x="272656" y="66522"/>
                  </a:lnTo>
                  <a:lnTo>
                    <a:pt x="0" y="66522"/>
                  </a:lnTo>
                  <a:lnTo>
                    <a:pt x="0" y="104622"/>
                  </a:lnTo>
                  <a:lnTo>
                    <a:pt x="272656" y="104622"/>
                  </a:lnTo>
                  <a:lnTo>
                    <a:pt x="219329" y="135737"/>
                  </a:lnTo>
                  <a:lnTo>
                    <a:pt x="213715" y="140792"/>
                  </a:lnTo>
                  <a:lnTo>
                    <a:pt x="210566" y="147396"/>
                  </a:lnTo>
                  <a:lnTo>
                    <a:pt x="210070" y="154711"/>
                  </a:lnTo>
                  <a:lnTo>
                    <a:pt x="212471" y="161899"/>
                  </a:lnTo>
                  <a:lnTo>
                    <a:pt x="217512" y="167513"/>
                  </a:lnTo>
                  <a:lnTo>
                    <a:pt x="224116" y="170675"/>
                  </a:lnTo>
                  <a:lnTo>
                    <a:pt x="231432" y="171157"/>
                  </a:lnTo>
                  <a:lnTo>
                    <a:pt x="238633" y="168757"/>
                  </a:lnTo>
                  <a:lnTo>
                    <a:pt x="348488" y="104622"/>
                  </a:lnTo>
                  <a:lnTo>
                    <a:pt x="381127" y="85572"/>
                  </a:lnTo>
                  <a:close/>
                </a:path>
                <a:path w="2134235" h="171450">
                  <a:moveTo>
                    <a:pt x="2133727" y="85572"/>
                  </a:moveTo>
                  <a:lnTo>
                    <a:pt x="2101088" y="66522"/>
                  </a:lnTo>
                  <a:lnTo>
                    <a:pt x="1991233" y="2387"/>
                  </a:lnTo>
                  <a:lnTo>
                    <a:pt x="1984032" y="0"/>
                  </a:lnTo>
                  <a:lnTo>
                    <a:pt x="1976716" y="482"/>
                  </a:lnTo>
                  <a:lnTo>
                    <a:pt x="1970112" y="3644"/>
                  </a:lnTo>
                  <a:lnTo>
                    <a:pt x="1965071" y="9245"/>
                  </a:lnTo>
                  <a:lnTo>
                    <a:pt x="1962670" y="16446"/>
                  </a:lnTo>
                  <a:lnTo>
                    <a:pt x="1963166" y="23761"/>
                  </a:lnTo>
                  <a:lnTo>
                    <a:pt x="1966315" y="30365"/>
                  </a:lnTo>
                  <a:lnTo>
                    <a:pt x="1971929" y="35407"/>
                  </a:lnTo>
                  <a:lnTo>
                    <a:pt x="2025256" y="66522"/>
                  </a:lnTo>
                  <a:lnTo>
                    <a:pt x="1752600" y="66522"/>
                  </a:lnTo>
                  <a:lnTo>
                    <a:pt x="1752600" y="104622"/>
                  </a:lnTo>
                  <a:lnTo>
                    <a:pt x="2025256" y="104622"/>
                  </a:lnTo>
                  <a:lnTo>
                    <a:pt x="1971929" y="135737"/>
                  </a:lnTo>
                  <a:lnTo>
                    <a:pt x="1966315" y="140792"/>
                  </a:lnTo>
                  <a:lnTo>
                    <a:pt x="1963166" y="147396"/>
                  </a:lnTo>
                  <a:lnTo>
                    <a:pt x="1962670" y="154711"/>
                  </a:lnTo>
                  <a:lnTo>
                    <a:pt x="1965071" y="161899"/>
                  </a:lnTo>
                  <a:lnTo>
                    <a:pt x="1970112" y="167513"/>
                  </a:lnTo>
                  <a:lnTo>
                    <a:pt x="1976716" y="170675"/>
                  </a:lnTo>
                  <a:lnTo>
                    <a:pt x="1984032" y="171157"/>
                  </a:lnTo>
                  <a:lnTo>
                    <a:pt x="1991233" y="168757"/>
                  </a:lnTo>
                  <a:lnTo>
                    <a:pt x="2101088" y="104622"/>
                  </a:lnTo>
                  <a:lnTo>
                    <a:pt x="2133727" y="85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00675" y="1800225"/>
              <a:ext cx="1190625" cy="12763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447665" y="2121852"/>
            <a:ext cx="1103630" cy="5137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indent="266700">
              <a:lnSpc>
                <a:spcPct val="104900"/>
              </a:lnSpc>
              <a:spcBef>
                <a:spcPts val="35"/>
              </a:spcBef>
            </a:pPr>
            <a:r>
              <a:rPr sz="1550" b="1" spc="20" dirty="0">
                <a:latin typeface="Tahoma"/>
                <a:cs typeface="Tahoma"/>
              </a:rPr>
              <a:t>Post-  </a:t>
            </a:r>
            <a:r>
              <a:rPr sz="1550" b="1" spc="25" dirty="0">
                <a:latin typeface="Tahoma"/>
                <a:cs typeface="Tahoma"/>
              </a:rPr>
              <a:t>P</a:t>
            </a:r>
            <a:r>
              <a:rPr sz="1550" b="1" dirty="0">
                <a:latin typeface="Tahoma"/>
                <a:cs typeface="Tahoma"/>
              </a:rPr>
              <a:t>r</a:t>
            </a:r>
            <a:r>
              <a:rPr sz="1550" b="1" spc="10" dirty="0">
                <a:latin typeface="Tahoma"/>
                <a:cs typeface="Tahoma"/>
              </a:rPr>
              <a:t>oc</a:t>
            </a:r>
            <a:r>
              <a:rPr sz="1550" b="1" spc="-30" dirty="0">
                <a:latin typeface="Tahoma"/>
                <a:cs typeface="Tahoma"/>
              </a:rPr>
              <a:t>e</a:t>
            </a:r>
            <a:r>
              <a:rPr sz="1550" b="1" spc="20" dirty="0">
                <a:latin typeface="Tahoma"/>
                <a:cs typeface="Tahoma"/>
              </a:rPr>
              <a:t>ss</a:t>
            </a:r>
            <a:r>
              <a:rPr sz="1550" b="1" spc="-25" dirty="0">
                <a:latin typeface="Tahoma"/>
                <a:cs typeface="Tahoma"/>
              </a:rPr>
              <a:t>i</a:t>
            </a:r>
            <a:r>
              <a:rPr sz="1550" b="1" spc="-20" dirty="0">
                <a:latin typeface="Tahoma"/>
                <a:cs typeface="Tahoma"/>
              </a:rPr>
              <a:t>n</a:t>
            </a:r>
            <a:r>
              <a:rPr sz="1550" b="1" spc="15" dirty="0">
                <a:latin typeface="Tahoma"/>
                <a:cs typeface="Tahoma"/>
              </a:rPr>
              <a:t>g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2925" y="3886200"/>
            <a:ext cx="2133600" cy="114300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2075" marR="200660">
              <a:lnSpc>
                <a:spcPct val="112999"/>
              </a:lnSpc>
              <a:spcBef>
                <a:spcPts val="300"/>
              </a:spcBef>
            </a:pPr>
            <a:r>
              <a:rPr sz="1550" spc="5" dirty="0">
                <a:latin typeface="Tahoma"/>
                <a:cs typeface="Tahoma"/>
              </a:rPr>
              <a:t>Data </a:t>
            </a:r>
            <a:r>
              <a:rPr sz="1550" spc="10" dirty="0">
                <a:latin typeface="Tahoma"/>
                <a:cs typeface="Tahoma"/>
              </a:rPr>
              <a:t>integration  Normalization  </a:t>
            </a:r>
            <a:r>
              <a:rPr sz="1550" spc="15" dirty="0">
                <a:latin typeface="Tahoma"/>
                <a:cs typeface="Tahoma"/>
              </a:rPr>
              <a:t>Feature </a:t>
            </a:r>
            <a:r>
              <a:rPr sz="1550" spc="5" dirty="0">
                <a:latin typeface="Tahoma"/>
                <a:cs typeface="Tahoma"/>
              </a:rPr>
              <a:t>selection  Dimension</a:t>
            </a:r>
            <a:r>
              <a:rPr sz="1550" spc="95" dirty="0">
                <a:latin typeface="Tahoma"/>
                <a:cs typeface="Tahoma"/>
              </a:rPr>
              <a:t> </a:t>
            </a:r>
            <a:r>
              <a:rPr sz="1550" spc="15" dirty="0">
                <a:latin typeface="Tahoma"/>
                <a:cs typeface="Tahoma"/>
              </a:rPr>
              <a:t>reduction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57525" y="3886200"/>
            <a:ext cx="2362200" cy="152400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3980" marR="60325">
              <a:lnSpc>
                <a:spcPct val="103000"/>
              </a:lnSpc>
              <a:spcBef>
                <a:spcPts val="150"/>
              </a:spcBef>
            </a:pPr>
            <a:r>
              <a:rPr sz="1550" spc="15" dirty="0">
                <a:latin typeface="Tahoma"/>
                <a:cs typeface="Tahoma"/>
              </a:rPr>
              <a:t>Pattern </a:t>
            </a:r>
            <a:r>
              <a:rPr sz="1550" spc="10" dirty="0">
                <a:latin typeface="Tahoma"/>
                <a:cs typeface="Tahoma"/>
              </a:rPr>
              <a:t>discovery  </a:t>
            </a:r>
            <a:r>
              <a:rPr sz="1550" spc="5" dirty="0">
                <a:latin typeface="Tahoma"/>
                <a:cs typeface="Tahoma"/>
              </a:rPr>
              <a:t>Association </a:t>
            </a:r>
            <a:r>
              <a:rPr sz="1550" spc="15" dirty="0">
                <a:latin typeface="Tahoma"/>
                <a:cs typeface="Tahoma"/>
              </a:rPr>
              <a:t>&amp; </a:t>
            </a:r>
            <a:r>
              <a:rPr sz="1550" spc="10" dirty="0">
                <a:latin typeface="Tahoma"/>
                <a:cs typeface="Tahoma"/>
              </a:rPr>
              <a:t>correlation  Classification</a:t>
            </a:r>
            <a:endParaRPr sz="1550">
              <a:latin typeface="Tahoma"/>
              <a:cs typeface="Tahoma"/>
            </a:endParaRPr>
          </a:p>
          <a:p>
            <a:pPr marL="93980" marR="912494">
              <a:lnSpc>
                <a:spcPts val="1950"/>
              </a:lnSpc>
              <a:spcBef>
                <a:spcPts val="5"/>
              </a:spcBef>
            </a:pPr>
            <a:r>
              <a:rPr sz="1550" spc="15" dirty="0">
                <a:latin typeface="Tahoma"/>
                <a:cs typeface="Tahoma"/>
              </a:rPr>
              <a:t>Clustering  Outlier</a:t>
            </a:r>
            <a:r>
              <a:rPr sz="1550" spc="-65" dirty="0">
                <a:latin typeface="Tahoma"/>
                <a:cs typeface="Tahoma"/>
              </a:rPr>
              <a:t> </a:t>
            </a:r>
            <a:r>
              <a:rPr sz="1550" spc="5" dirty="0">
                <a:latin typeface="Tahoma"/>
                <a:cs typeface="Tahoma"/>
              </a:rPr>
              <a:t>analysis  etc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76925" y="3886200"/>
            <a:ext cx="2133600" cy="114300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7155" marR="111125">
              <a:lnSpc>
                <a:spcPct val="112999"/>
              </a:lnSpc>
              <a:spcBef>
                <a:spcPts val="300"/>
              </a:spcBef>
            </a:pPr>
            <a:r>
              <a:rPr sz="1550" spc="20" dirty="0">
                <a:latin typeface="Tahoma"/>
                <a:cs typeface="Tahoma"/>
              </a:rPr>
              <a:t>Pattern </a:t>
            </a:r>
            <a:r>
              <a:rPr sz="1550" spc="5" dirty="0">
                <a:latin typeface="Tahoma"/>
                <a:cs typeface="Tahoma"/>
              </a:rPr>
              <a:t>evaluation  </a:t>
            </a:r>
            <a:r>
              <a:rPr sz="1550" spc="20" dirty="0">
                <a:latin typeface="Tahoma"/>
                <a:cs typeface="Tahoma"/>
              </a:rPr>
              <a:t>Pattern </a:t>
            </a:r>
            <a:r>
              <a:rPr sz="1550" spc="5" dirty="0">
                <a:latin typeface="Tahoma"/>
                <a:cs typeface="Tahoma"/>
              </a:rPr>
              <a:t>selection  </a:t>
            </a:r>
            <a:r>
              <a:rPr sz="1550" spc="20" dirty="0">
                <a:latin typeface="Tahoma"/>
                <a:cs typeface="Tahoma"/>
              </a:rPr>
              <a:t>Pattern</a:t>
            </a:r>
            <a:r>
              <a:rPr sz="1550" spc="-70" dirty="0">
                <a:latin typeface="Tahoma"/>
                <a:cs typeface="Tahoma"/>
              </a:rPr>
              <a:t> </a:t>
            </a:r>
            <a:r>
              <a:rPr sz="1550" spc="15" dirty="0">
                <a:latin typeface="Tahoma"/>
                <a:cs typeface="Tahoma"/>
              </a:rPr>
              <a:t>interpretation  </a:t>
            </a:r>
            <a:r>
              <a:rPr sz="1550" spc="20" dirty="0">
                <a:latin typeface="Tahoma"/>
                <a:cs typeface="Tahoma"/>
              </a:rPr>
              <a:t>Pattern</a:t>
            </a:r>
            <a:r>
              <a:rPr sz="1550" spc="-30" dirty="0">
                <a:latin typeface="Tahoma"/>
                <a:cs typeface="Tahoma"/>
              </a:rPr>
              <a:t> </a:t>
            </a:r>
            <a:r>
              <a:rPr sz="1550" spc="5" dirty="0">
                <a:latin typeface="Tahoma"/>
                <a:cs typeface="Tahoma"/>
              </a:rPr>
              <a:t>visualization</a:t>
            </a:r>
            <a:endParaRPr sz="155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807273" y="2848414"/>
            <a:ext cx="4348480" cy="984250"/>
            <a:chOff x="1807273" y="2848414"/>
            <a:chExt cx="4348480" cy="984250"/>
          </a:xfrm>
        </p:grpSpPr>
        <p:sp>
          <p:nvSpPr>
            <p:cNvPr id="20" name="object 20"/>
            <p:cNvSpPr/>
            <p:nvPr/>
          </p:nvSpPr>
          <p:spPr>
            <a:xfrm>
              <a:off x="1843211" y="2853181"/>
              <a:ext cx="345440" cy="488950"/>
            </a:xfrm>
            <a:custGeom>
              <a:avLst/>
              <a:gdLst/>
              <a:ahLst/>
              <a:cxnLst/>
              <a:rect l="l" t="t" r="r" b="b"/>
              <a:pathLst>
                <a:path w="345439" h="488950">
                  <a:moveTo>
                    <a:pt x="272608" y="0"/>
                  </a:moveTo>
                  <a:lnTo>
                    <a:pt x="256987" y="97789"/>
                  </a:lnTo>
                  <a:lnTo>
                    <a:pt x="214370" y="111056"/>
                  </a:lnTo>
                  <a:lnTo>
                    <a:pt x="174532" y="130460"/>
                  </a:lnTo>
                  <a:lnTo>
                    <a:pt x="137842" y="155439"/>
                  </a:lnTo>
                  <a:lnTo>
                    <a:pt x="104666" y="185431"/>
                  </a:lnTo>
                  <a:lnTo>
                    <a:pt x="75372" y="219872"/>
                  </a:lnTo>
                  <a:lnTo>
                    <a:pt x="50328" y="258199"/>
                  </a:lnTo>
                  <a:lnTo>
                    <a:pt x="29901" y="299851"/>
                  </a:lnTo>
                  <a:lnTo>
                    <a:pt x="14459" y="344264"/>
                  </a:lnTo>
                  <a:lnTo>
                    <a:pt x="4369" y="390875"/>
                  </a:lnTo>
                  <a:lnTo>
                    <a:pt x="0" y="439122"/>
                  </a:lnTo>
                  <a:lnTo>
                    <a:pt x="1717" y="488441"/>
                  </a:lnTo>
                  <a:lnTo>
                    <a:pt x="26999" y="440602"/>
                  </a:lnTo>
                  <a:lnTo>
                    <a:pt x="58049" y="398079"/>
                  </a:lnTo>
                  <a:lnTo>
                    <a:pt x="94157" y="361489"/>
                  </a:lnTo>
                  <a:lnTo>
                    <a:pt x="134615" y="331451"/>
                  </a:lnTo>
                  <a:lnTo>
                    <a:pt x="178714" y="308581"/>
                  </a:lnTo>
                  <a:lnTo>
                    <a:pt x="225745" y="293496"/>
                  </a:lnTo>
                  <a:lnTo>
                    <a:pt x="210124" y="391287"/>
                  </a:lnTo>
                  <a:lnTo>
                    <a:pt x="344871" y="192023"/>
                  </a:lnTo>
                  <a:lnTo>
                    <a:pt x="272608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12040" y="3241801"/>
              <a:ext cx="282575" cy="586105"/>
            </a:xfrm>
            <a:custGeom>
              <a:avLst/>
              <a:gdLst/>
              <a:ahLst/>
              <a:cxnLst/>
              <a:rect l="l" t="t" r="r" b="b"/>
              <a:pathLst>
                <a:path w="282575" h="586104">
                  <a:moveTo>
                    <a:pt x="35936" y="0"/>
                  </a:moveTo>
                  <a:lnTo>
                    <a:pt x="4821" y="195580"/>
                  </a:lnTo>
                  <a:lnTo>
                    <a:pt x="0" y="246697"/>
                  </a:lnTo>
                  <a:lnTo>
                    <a:pt x="1767" y="296499"/>
                  </a:lnTo>
                  <a:lnTo>
                    <a:pt x="9741" y="344382"/>
                  </a:lnTo>
                  <a:lnTo>
                    <a:pt x="23539" y="389744"/>
                  </a:lnTo>
                  <a:lnTo>
                    <a:pt x="42778" y="431981"/>
                  </a:lnTo>
                  <a:lnTo>
                    <a:pt x="67077" y="470489"/>
                  </a:lnTo>
                  <a:lnTo>
                    <a:pt x="96053" y="504664"/>
                  </a:lnTo>
                  <a:lnTo>
                    <a:pt x="129323" y="533904"/>
                  </a:lnTo>
                  <a:lnTo>
                    <a:pt x="166504" y="557606"/>
                  </a:lnTo>
                  <a:lnTo>
                    <a:pt x="207216" y="575164"/>
                  </a:lnTo>
                  <a:lnTo>
                    <a:pt x="251074" y="585978"/>
                  </a:lnTo>
                  <a:lnTo>
                    <a:pt x="282316" y="390398"/>
                  </a:lnTo>
                  <a:lnTo>
                    <a:pt x="238429" y="379584"/>
                  </a:lnTo>
                  <a:lnTo>
                    <a:pt x="197699" y="362026"/>
                  </a:lnTo>
                  <a:lnTo>
                    <a:pt x="160507" y="338324"/>
                  </a:lnTo>
                  <a:lnTo>
                    <a:pt x="127233" y="309084"/>
                  </a:lnTo>
                  <a:lnTo>
                    <a:pt x="98256" y="274909"/>
                  </a:lnTo>
                  <a:lnTo>
                    <a:pt x="73957" y="236401"/>
                  </a:lnTo>
                  <a:lnTo>
                    <a:pt x="54716" y="194164"/>
                  </a:lnTo>
                  <a:lnTo>
                    <a:pt x="40913" y="148802"/>
                  </a:lnTo>
                  <a:lnTo>
                    <a:pt x="32929" y="100919"/>
                  </a:lnTo>
                  <a:lnTo>
                    <a:pt x="31143" y="51117"/>
                  </a:lnTo>
                  <a:lnTo>
                    <a:pt x="35936" y="0"/>
                  </a:lnTo>
                  <a:close/>
                </a:path>
              </a:pathLst>
            </a:custGeom>
            <a:solidFill>
              <a:srgbClr val="779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12040" y="2853181"/>
              <a:ext cx="376555" cy="974725"/>
            </a:xfrm>
            <a:custGeom>
              <a:avLst/>
              <a:gdLst/>
              <a:ahLst/>
              <a:cxnLst/>
              <a:rect l="l" t="t" r="r" b="b"/>
              <a:pathLst>
                <a:path w="376555" h="974725">
                  <a:moveTo>
                    <a:pt x="35936" y="388619"/>
                  </a:moveTo>
                  <a:lnTo>
                    <a:pt x="31143" y="439737"/>
                  </a:lnTo>
                  <a:lnTo>
                    <a:pt x="32929" y="489539"/>
                  </a:lnTo>
                  <a:lnTo>
                    <a:pt x="40913" y="537422"/>
                  </a:lnTo>
                  <a:lnTo>
                    <a:pt x="54716" y="582784"/>
                  </a:lnTo>
                  <a:lnTo>
                    <a:pt x="73957" y="625021"/>
                  </a:lnTo>
                  <a:lnTo>
                    <a:pt x="98256" y="663529"/>
                  </a:lnTo>
                  <a:lnTo>
                    <a:pt x="127233" y="697704"/>
                  </a:lnTo>
                  <a:lnTo>
                    <a:pt x="160507" y="726944"/>
                  </a:lnTo>
                  <a:lnTo>
                    <a:pt x="197699" y="750646"/>
                  </a:lnTo>
                  <a:lnTo>
                    <a:pt x="238429" y="768204"/>
                  </a:lnTo>
                  <a:lnTo>
                    <a:pt x="282316" y="779017"/>
                  </a:lnTo>
                  <a:lnTo>
                    <a:pt x="251074" y="974597"/>
                  </a:lnTo>
                  <a:lnTo>
                    <a:pt x="207216" y="963784"/>
                  </a:lnTo>
                  <a:lnTo>
                    <a:pt x="166504" y="946226"/>
                  </a:lnTo>
                  <a:lnTo>
                    <a:pt x="129323" y="922524"/>
                  </a:lnTo>
                  <a:lnTo>
                    <a:pt x="96053" y="893284"/>
                  </a:lnTo>
                  <a:lnTo>
                    <a:pt x="67077" y="859109"/>
                  </a:lnTo>
                  <a:lnTo>
                    <a:pt x="42778" y="820601"/>
                  </a:lnTo>
                  <a:lnTo>
                    <a:pt x="23539" y="778364"/>
                  </a:lnTo>
                  <a:lnTo>
                    <a:pt x="9741" y="733002"/>
                  </a:lnTo>
                  <a:lnTo>
                    <a:pt x="1767" y="685119"/>
                  </a:lnTo>
                  <a:lnTo>
                    <a:pt x="0" y="635317"/>
                  </a:lnTo>
                  <a:lnTo>
                    <a:pt x="4821" y="584200"/>
                  </a:lnTo>
                  <a:lnTo>
                    <a:pt x="35936" y="388619"/>
                  </a:lnTo>
                  <a:lnTo>
                    <a:pt x="46492" y="341376"/>
                  </a:lnTo>
                  <a:lnTo>
                    <a:pt x="62389" y="296740"/>
                  </a:lnTo>
                  <a:lnTo>
                    <a:pt x="83208" y="255194"/>
                  </a:lnTo>
                  <a:lnTo>
                    <a:pt x="108534" y="217220"/>
                  </a:lnTo>
                  <a:lnTo>
                    <a:pt x="137949" y="183299"/>
                  </a:lnTo>
                  <a:lnTo>
                    <a:pt x="171036" y="153914"/>
                  </a:lnTo>
                  <a:lnTo>
                    <a:pt x="207378" y="129546"/>
                  </a:lnTo>
                  <a:lnTo>
                    <a:pt x="246557" y="110677"/>
                  </a:lnTo>
                  <a:lnTo>
                    <a:pt x="288158" y="97789"/>
                  </a:lnTo>
                  <a:lnTo>
                    <a:pt x="303779" y="0"/>
                  </a:lnTo>
                  <a:lnTo>
                    <a:pt x="376042" y="192023"/>
                  </a:lnTo>
                  <a:lnTo>
                    <a:pt x="241295" y="391287"/>
                  </a:lnTo>
                  <a:lnTo>
                    <a:pt x="256916" y="293496"/>
                  </a:lnTo>
                  <a:lnTo>
                    <a:pt x="209885" y="308581"/>
                  </a:lnTo>
                  <a:lnTo>
                    <a:pt x="165786" y="331451"/>
                  </a:lnTo>
                  <a:lnTo>
                    <a:pt x="125328" y="361489"/>
                  </a:lnTo>
                  <a:lnTo>
                    <a:pt x="89220" y="398079"/>
                  </a:lnTo>
                  <a:lnTo>
                    <a:pt x="58170" y="440602"/>
                  </a:lnTo>
                  <a:lnTo>
                    <a:pt x="32888" y="488441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72011" y="2853181"/>
              <a:ext cx="345440" cy="488950"/>
            </a:xfrm>
            <a:custGeom>
              <a:avLst/>
              <a:gdLst/>
              <a:ahLst/>
              <a:cxnLst/>
              <a:rect l="l" t="t" r="r" b="b"/>
              <a:pathLst>
                <a:path w="345439" h="488950">
                  <a:moveTo>
                    <a:pt x="272608" y="0"/>
                  </a:moveTo>
                  <a:lnTo>
                    <a:pt x="256987" y="97789"/>
                  </a:lnTo>
                  <a:lnTo>
                    <a:pt x="214370" y="111056"/>
                  </a:lnTo>
                  <a:lnTo>
                    <a:pt x="174532" y="130460"/>
                  </a:lnTo>
                  <a:lnTo>
                    <a:pt x="137842" y="155439"/>
                  </a:lnTo>
                  <a:lnTo>
                    <a:pt x="104666" y="185431"/>
                  </a:lnTo>
                  <a:lnTo>
                    <a:pt x="75372" y="219872"/>
                  </a:lnTo>
                  <a:lnTo>
                    <a:pt x="50328" y="258199"/>
                  </a:lnTo>
                  <a:lnTo>
                    <a:pt x="29901" y="299851"/>
                  </a:lnTo>
                  <a:lnTo>
                    <a:pt x="14459" y="344264"/>
                  </a:lnTo>
                  <a:lnTo>
                    <a:pt x="4369" y="390875"/>
                  </a:lnTo>
                  <a:lnTo>
                    <a:pt x="0" y="439122"/>
                  </a:lnTo>
                  <a:lnTo>
                    <a:pt x="1717" y="488441"/>
                  </a:lnTo>
                  <a:lnTo>
                    <a:pt x="26999" y="440602"/>
                  </a:lnTo>
                  <a:lnTo>
                    <a:pt x="58049" y="398079"/>
                  </a:lnTo>
                  <a:lnTo>
                    <a:pt x="94157" y="361489"/>
                  </a:lnTo>
                  <a:lnTo>
                    <a:pt x="134615" y="331451"/>
                  </a:lnTo>
                  <a:lnTo>
                    <a:pt x="178714" y="308581"/>
                  </a:lnTo>
                  <a:lnTo>
                    <a:pt x="225745" y="293496"/>
                  </a:lnTo>
                  <a:lnTo>
                    <a:pt x="210124" y="391287"/>
                  </a:lnTo>
                  <a:lnTo>
                    <a:pt x="344871" y="192023"/>
                  </a:lnTo>
                  <a:lnTo>
                    <a:pt x="272608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40840" y="3241801"/>
              <a:ext cx="282575" cy="586105"/>
            </a:xfrm>
            <a:custGeom>
              <a:avLst/>
              <a:gdLst/>
              <a:ahLst/>
              <a:cxnLst/>
              <a:rect l="l" t="t" r="r" b="b"/>
              <a:pathLst>
                <a:path w="282575" h="586104">
                  <a:moveTo>
                    <a:pt x="35936" y="0"/>
                  </a:moveTo>
                  <a:lnTo>
                    <a:pt x="4821" y="195580"/>
                  </a:lnTo>
                  <a:lnTo>
                    <a:pt x="0" y="246697"/>
                  </a:lnTo>
                  <a:lnTo>
                    <a:pt x="1767" y="296499"/>
                  </a:lnTo>
                  <a:lnTo>
                    <a:pt x="9741" y="344382"/>
                  </a:lnTo>
                  <a:lnTo>
                    <a:pt x="23539" y="389744"/>
                  </a:lnTo>
                  <a:lnTo>
                    <a:pt x="42778" y="431981"/>
                  </a:lnTo>
                  <a:lnTo>
                    <a:pt x="67077" y="470489"/>
                  </a:lnTo>
                  <a:lnTo>
                    <a:pt x="96053" y="504664"/>
                  </a:lnTo>
                  <a:lnTo>
                    <a:pt x="129323" y="533904"/>
                  </a:lnTo>
                  <a:lnTo>
                    <a:pt x="166504" y="557606"/>
                  </a:lnTo>
                  <a:lnTo>
                    <a:pt x="207216" y="575164"/>
                  </a:lnTo>
                  <a:lnTo>
                    <a:pt x="251074" y="585978"/>
                  </a:lnTo>
                  <a:lnTo>
                    <a:pt x="282316" y="390398"/>
                  </a:lnTo>
                  <a:lnTo>
                    <a:pt x="238429" y="379584"/>
                  </a:lnTo>
                  <a:lnTo>
                    <a:pt x="197699" y="362026"/>
                  </a:lnTo>
                  <a:lnTo>
                    <a:pt x="160507" y="338324"/>
                  </a:lnTo>
                  <a:lnTo>
                    <a:pt x="127233" y="309084"/>
                  </a:lnTo>
                  <a:lnTo>
                    <a:pt x="98256" y="274909"/>
                  </a:lnTo>
                  <a:lnTo>
                    <a:pt x="73957" y="236401"/>
                  </a:lnTo>
                  <a:lnTo>
                    <a:pt x="54716" y="194164"/>
                  </a:lnTo>
                  <a:lnTo>
                    <a:pt x="40913" y="148802"/>
                  </a:lnTo>
                  <a:lnTo>
                    <a:pt x="32929" y="100919"/>
                  </a:lnTo>
                  <a:lnTo>
                    <a:pt x="31143" y="51117"/>
                  </a:lnTo>
                  <a:lnTo>
                    <a:pt x="35936" y="0"/>
                  </a:lnTo>
                  <a:close/>
                </a:path>
              </a:pathLst>
            </a:custGeom>
            <a:solidFill>
              <a:srgbClr val="779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40840" y="2853181"/>
              <a:ext cx="376555" cy="974725"/>
            </a:xfrm>
            <a:custGeom>
              <a:avLst/>
              <a:gdLst/>
              <a:ahLst/>
              <a:cxnLst/>
              <a:rect l="l" t="t" r="r" b="b"/>
              <a:pathLst>
                <a:path w="376554" h="974725">
                  <a:moveTo>
                    <a:pt x="35936" y="388619"/>
                  </a:moveTo>
                  <a:lnTo>
                    <a:pt x="31143" y="439737"/>
                  </a:lnTo>
                  <a:lnTo>
                    <a:pt x="32929" y="489539"/>
                  </a:lnTo>
                  <a:lnTo>
                    <a:pt x="40913" y="537422"/>
                  </a:lnTo>
                  <a:lnTo>
                    <a:pt x="54716" y="582784"/>
                  </a:lnTo>
                  <a:lnTo>
                    <a:pt x="73957" y="625021"/>
                  </a:lnTo>
                  <a:lnTo>
                    <a:pt x="98256" y="663529"/>
                  </a:lnTo>
                  <a:lnTo>
                    <a:pt x="127233" y="697704"/>
                  </a:lnTo>
                  <a:lnTo>
                    <a:pt x="160507" y="726944"/>
                  </a:lnTo>
                  <a:lnTo>
                    <a:pt x="197699" y="750646"/>
                  </a:lnTo>
                  <a:lnTo>
                    <a:pt x="238429" y="768204"/>
                  </a:lnTo>
                  <a:lnTo>
                    <a:pt x="282316" y="779017"/>
                  </a:lnTo>
                  <a:lnTo>
                    <a:pt x="251074" y="974597"/>
                  </a:lnTo>
                  <a:lnTo>
                    <a:pt x="207216" y="963784"/>
                  </a:lnTo>
                  <a:lnTo>
                    <a:pt x="166504" y="946226"/>
                  </a:lnTo>
                  <a:lnTo>
                    <a:pt x="129323" y="922524"/>
                  </a:lnTo>
                  <a:lnTo>
                    <a:pt x="96053" y="893284"/>
                  </a:lnTo>
                  <a:lnTo>
                    <a:pt x="67077" y="859109"/>
                  </a:lnTo>
                  <a:lnTo>
                    <a:pt x="42778" y="820601"/>
                  </a:lnTo>
                  <a:lnTo>
                    <a:pt x="23539" y="778364"/>
                  </a:lnTo>
                  <a:lnTo>
                    <a:pt x="9741" y="733002"/>
                  </a:lnTo>
                  <a:lnTo>
                    <a:pt x="1767" y="685119"/>
                  </a:lnTo>
                  <a:lnTo>
                    <a:pt x="0" y="635317"/>
                  </a:lnTo>
                  <a:lnTo>
                    <a:pt x="4821" y="584200"/>
                  </a:lnTo>
                  <a:lnTo>
                    <a:pt x="35936" y="388619"/>
                  </a:lnTo>
                  <a:lnTo>
                    <a:pt x="46492" y="341376"/>
                  </a:lnTo>
                  <a:lnTo>
                    <a:pt x="62389" y="296740"/>
                  </a:lnTo>
                  <a:lnTo>
                    <a:pt x="83208" y="255194"/>
                  </a:lnTo>
                  <a:lnTo>
                    <a:pt x="108534" y="217220"/>
                  </a:lnTo>
                  <a:lnTo>
                    <a:pt x="137949" y="183299"/>
                  </a:lnTo>
                  <a:lnTo>
                    <a:pt x="171036" y="153914"/>
                  </a:lnTo>
                  <a:lnTo>
                    <a:pt x="207378" y="129546"/>
                  </a:lnTo>
                  <a:lnTo>
                    <a:pt x="246557" y="110677"/>
                  </a:lnTo>
                  <a:lnTo>
                    <a:pt x="288158" y="97789"/>
                  </a:lnTo>
                  <a:lnTo>
                    <a:pt x="303779" y="0"/>
                  </a:lnTo>
                  <a:lnTo>
                    <a:pt x="376042" y="192023"/>
                  </a:lnTo>
                  <a:lnTo>
                    <a:pt x="241295" y="391287"/>
                  </a:lnTo>
                  <a:lnTo>
                    <a:pt x="256916" y="293496"/>
                  </a:lnTo>
                  <a:lnTo>
                    <a:pt x="209885" y="308581"/>
                  </a:lnTo>
                  <a:lnTo>
                    <a:pt x="165786" y="331451"/>
                  </a:lnTo>
                  <a:lnTo>
                    <a:pt x="125328" y="361489"/>
                  </a:lnTo>
                  <a:lnTo>
                    <a:pt x="89220" y="398079"/>
                  </a:lnTo>
                  <a:lnTo>
                    <a:pt x="58170" y="440602"/>
                  </a:lnTo>
                  <a:lnTo>
                    <a:pt x="32888" y="488441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05611" y="2853181"/>
              <a:ext cx="345440" cy="488950"/>
            </a:xfrm>
            <a:custGeom>
              <a:avLst/>
              <a:gdLst/>
              <a:ahLst/>
              <a:cxnLst/>
              <a:rect l="l" t="t" r="r" b="b"/>
              <a:pathLst>
                <a:path w="345439" h="488950">
                  <a:moveTo>
                    <a:pt x="272608" y="0"/>
                  </a:moveTo>
                  <a:lnTo>
                    <a:pt x="256987" y="97789"/>
                  </a:lnTo>
                  <a:lnTo>
                    <a:pt x="214370" y="111056"/>
                  </a:lnTo>
                  <a:lnTo>
                    <a:pt x="174532" y="130460"/>
                  </a:lnTo>
                  <a:lnTo>
                    <a:pt x="137842" y="155439"/>
                  </a:lnTo>
                  <a:lnTo>
                    <a:pt x="104666" y="185431"/>
                  </a:lnTo>
                  <a:lnTo>
                    <a:pt x="75372" y="219872"/>
                  </a:lnTo>
                  <a:lnTo>
                    <a:pt x="50328" y="258199"/>
                  </a:lnTo>
                  <a:lnTo>
                    <a:pt x="29901" y="299851"/>
                  </a:lnTo>
                  <a:lnTo>
                    <a:pt x="14459" y="344264"/>
                  </a:lnTo>
                  <a:lnTo>
                    <a:pt x="4369" y="390875"/>
                  </a:lnTo>
                  <a:lnTo>
                    <a:pt x="0" y="439122"/>
                  </a:lnTo>
                  <a:lnTo>
                    <a:pt x="1717" y="488441"/>
                  </a:lnTo>
                  <a:lnTo>
                    <a:pt x="26999" y="440602"/>
                  </a:lnTo>
                  <a:lnTo>
                    <a:pt x="58049" y="398079"/>
                  </a:lnTo>
                  <a:lnTo>
                    <a:pt x="94157" y="361489"/>
                  </a:lnTo>
                  <a:lnTo>
                    <a:pt x="134615" y="331451"/>
                  </a:lnTo>
                  <a:lnTo>
                    <a:pt x="178714" y="308581"/>
                  </a:lnTo>
                  <a:lnTo>
                    <a:pt x="225745" y="293496"/>
                  </a:lnTo>
                  <a:lnTo>
                    <a:pt x="210124" y="391287"/>
                  </a:lnTo>
                  <a:lnTo>
                    <a:pt x="344871" y="192023"/>
                  </a:lnTo>
                  <a:lnTo>
                    <a:pt x="272608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74440" y="3241801"/>
              <a:ext cx="282575" cy="586105"/>
            </a:xfrm>
            <a:custGeom>
              <a:avLst/>
              <a:gdLst/>
              <a:ahLst/>
              <a:cxnLst/>
              <a:rect l="l" t="t" r="r" b="b"/>
              <a:pathLst>
                <a:path w="282575" h="586104">
                  <a:moveTo>
                    <a:pt x="35936" y="0"/>
                  </a:moveTo>
                  <a:lnTo>
                    <a:pt x="4821" y="195580"/>
                  </a:lnTo>
                  <a:lnTo>
                    <a:pt x="0" y="246697"/>
                  </a:lnTo>
                  <a:lnTo>
                    <a:pt x="1767" y="296499"/>
                  </a:lnTo>
                  <a:lnTo>
                    <a:pt x="9741" y="344382"/>
                  </a:lnTo>
                  <a:lnTo>
                    <a:pt x="23539" y="389744"/>
                  </a:lnTo>
                  <a:lnTo>
                    <a:pt x="42778" y="431981"/>
                  </a:lnTo>
                  <a:lnTo>
                    <a:pt x="67077" y="470489"/>
                  </a:lnTo>
                  <a:lnTo>
                    <a:pt x="96053" y="504664"/>
                  </a:lnTo>
                  <a:lnTo>
                    <a:pt x="129323" y="533904"/>
                  </a:lnTo>
                  <a:lnTo>
                    <a:pt x="166504" y="557606"/>
                  </a:lnTo>
                  <a:lnTo>
                    <a:pt x="207216" y="575164"/>
                  </a:lnTo>
                  <a:lnTo>
                    <a:pt x="251074" y="585978"/>
                  </a:lnTo>
                  <a:lnTo>
                    <a:pt x="282316" y="390398"/>
                  </a:lnTo>
                  <a:lnTo>
                    <a:pt x="238429" y="379584"/>
                  </a:lnTo>
                  <a:lnTo>
                    <a:pt x="197699" y="362026"/>
                  </a:lnTo>
                  <a:lnTo>
                    <a:pt x="160507" y="338324"/>
                  </a:lnTo>
                  <a:lnTo>
                    <a:pt x="127233" y="309084"/>
                  </a:lnTo>
                  <a:lnTo>
                    <a:pt x="98256" y="274909"/>
                  </a:lnTo>
                  <a:lnTo>
                    <a:pt x="73957" y="236401"/>
                  </a:lnTo>
                  <a:lnTo>
                    <a:pt x="54716" y="194164"/>
                  </a:lnTo>
                  <a:lnTo>
                    <a:pt x="40913" y="148802"/>
                  </a:lnTo>
                  <a:lnTo>
                    <a:pt x="32929" y="100919"/>
                  </a:lnTo>
                  <a:lnTo>
                    <a:pt x="31143" y="51117"/>
                  </a:lnTo>
                  <a:lnTo>
                    <a:pt x="35936" y="0"/>
                  </a:lnTo>
                  <a:close/>
                </a:path>
              </a:pathLst>
            </a:custGeom>
            <a:solidFill>
              <a:srgbClr val="779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74440" y="2853181"/>
              <a:ext cx="376555" cy="974725"/>
            </a:xfrm>
            <a:custGeom>
              <a:avLst/>
              <a:gdLst/>
              <a:ahLst/>
              <a:cxnLst/>
              <a:rect l="l" t="t" r="r" b="b"/>
              <a:pathLst>
                <a:path w="376554" h="974725">
                  <a:moveTo>
                    <a:pt x="35936" y="388619"/>
                  </a:moveTo>
                  <a:lnTo>
                    <a:pt x="31143" y="439737"/>
                  </a:lnTo>
                  <a:lnTo>
                    <a:pt x="32929" y="489539"/>
                  </a:lnTo>
                  <a:lnTo>
                    <a:pt x="40913" y="537422"/>
                  </a:lnTo>
                  <a:lnTo>
                    <a:pt x="54716" y="582784"/>
                  </a:lnTo>
                  <a:lnTo>
                    <a:pt x="73957" y="625021"/>
                  </a:lnTo>
                  <a:lnTo>
                    <a:pt x="98256" y="663529"/>
                  </a:lnTo>
                  <a:lnTo>
                    <a:pt x="127233" y="697704"/>
                  </a:lnTo>
                  <a:lnTo>
                    <a:pt x="160507" y="726944"/>
                  </a:lnTo>
                  <a:lnTo>
                    <a:pt x="197699" y="750646"/>
                  </a:lnTo>
                  <a:lnTo>
                    <a:pt x="238429" y="768204"/>
                  </a:lnTo>
                  <a:lnTo>
                    <a:pt x="282316" y="779017"/>
                  </a:lnTo>
                  <a:lnTo>
                    <a:pt x="251074" y="974597"/>
                  </a:lnTo>
                  <a:lnTo>
                    <a:pt x="207216" y="963784"/>
                  </a:lnTo>
                  <a:lnTo>
                    <a:pt x="166504" y="946226"/>
                  </a:lnTo>
                  <a:lnTo>
                    <a:pt x="129323" y="922524"/>
                  </a:lnTo>
                  <a:lnTo>
                    <a:pt x="96053" y="893284"/>
                  </a:lnTo>
                  <a:lnTo>
                    <a:pt x="67077" y="859109"/>
                  </a:lnTo>
                  <a:lnTo>
                    <a:pt x="42778" y="820601"/>
                  </a:lnTo>
                  <a:lnTo>
                    <a:pt x="23539" y="778364"/>
                  </a:lnTo>
                  <a:lnTo>
                    <a:pt x="9741" y="733002"/>
                  </a:lnTo>
                  <a:lnTo>
                    <a:pt x="1767" y="685119"/>
                  </a:lnTo>
                  <a:lnTo>
                    <a:pt x="0" y="635317"/>
                  </a:lnTo>
                  <a:lnTo>
                    <a:pt x="4821" y="584200"/>
                  </a:lnTo>
                  <a:lnTo>
                    <a:pt x="35936" y="388619"/>
                  </a:lnTo>
                  <a:lnTo>
                    <a:pt x="46492" y="341376"/>
                  </a:lnTo>
                  <a:lnTo>
                    <a:pt x="62389" y="296740"/>
                  </a:lnTo>
                  <a:lnTo>
                    <a:pt x="83208" y="255194"/>
                  </a:lnTo>
                  <a:lnTo>
                    <a:pt x="108534" y="217220"/>
                  </a:lnTo>
                  <a:lnTo>
                    <a:pt x="137949" y="183299"/>
                  </a:lnTo>
                  <a:lnTo>
                    <a:pt x="171036" y="153914"/>
                  </a:lnTo>
                  <a:lnTo>
                    <a:pt x="207378" y="129546"/>
                  </a:lnTo>
                  <a:lnTo>
                    <a:pt x="246557" y="110677"/>
                  </a:lnTo>
                  <a:lnTo>
                    <a:pt x="288158" y="97789"/>
                  </a:lnTo>
                  <a:lnTo>
                    <a:pt x="303779" y="0"/>
                  </a:lnTo>
                  <a:lnTo>
                    <a:pt x="376042" y="192023"/>
                  </a:lnTo>
                  <a:lnTo>
                    <a:pt x="241295" y="391287"/>
                  </a:lnTo>
                  <a:lnTo>
                    <a:pt x="256916" y="293496"/>
                  </a:lnTo>
                  <a:lnTo>
                    <a:pt x="209885" y="308581"/>
                  </a:lnTo>
                  <a:lnTo>
                    <a:pt x="165786" y="331451"/>
                  </a:lnTo>
                  <a:lnTo>
                    <a:pt x="125328" y="361489"/>
                  </a:lnTo>
                  <a:lnTo>
                    <a:pt x="89220" y="398079"/>
                  </a:lnTo>
                  <a:lnTo>
                    <a:pt x="58170" y="440602"/>
                  </a:lnTo>
                  <a:lnTo>
                    <a:pt x="32888" y="488441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93B6D2"/>
          </a:solidFill>
        </p:spPr>
        <p:txBody>
          <a:bodyPr vert="horz" wrap="square" lIns="0" tIns="1873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475"/>
              </a:spcBef>
            </a:pPr>
            <a:r>
              <a:rPr sz="3950" spc="5" dirty="0">
                <a:solidFill>
                  <a:srgbClr val="FFFFFF"/>
                </a:solidFill>
              </a:rPr>
              <a:t>Dữ </a:t>
            </a:r>
            <a:r>
              <a:rPr sz="3950" spc="-35" dirty="0">
                <a:solidFill>
                  <a:srgbClr val="FFFFFF"/>
                </a:solidFill>
              </a:rPr>
              <a:t>liệu </a:t>
            </a:r>
            <a:r>
              <a:rPr sz="3950" spc="-25" dirty="0">
                <a:solidFill>
                  <a:srgbClr val="FFFFFF"/>
                </a:solidFill>
              </a:rPr>
              <a:t>loại </a:t>
            </a:r>
            <a:r>
              <a:rPr sz="3950" spc="-35" dirty="0">
                <a:solidFill>
                  <a:srgbClr val="FFFFFF"/>
                </a:solidFill>
              </a:rPr>
              <a:t>nào </a:t>
            </a:r>
            <a:r>
              <a:rPr sz="3950" spc="30" dirty="0">
                <a:solidFill>
                  <a:srgbClr val="FFFFFF"/>
                </a:solidFill>
              </a:rPr>
              <a:t>có </a:t>
            </a:r>
            <a:r>
              <a:rPr sz="3950" spc="-20" dirty="0">
                <a:solidFill>
                  <a:srgbClr val="FFFFFF"/>
                </a:solidFill>
              </a:rPr>
              <a:t>thể khai</a:t>
            </a:r>
            <a:r>
              <a:rPr sz="3950" spc="935" dirty="0">
                <a:solidFill>
                  <a:srgbClr val="FFFFFF"/>
                </a:solidFill>
              </a:rPr>
              <a:t> </a:t>
            </a:r>
            <a:r>
              <a:rPr sz="3950" spc="-35" dirty="0">
                <a:solidFill>
                  <a:srgbClr val="FFFFFF"/>
                </a:solidFill>
              </a:rPr>
              <a:t>phá?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19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782193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Dữ </a:t>
            </a:r>
            <a:r>
              <a:rPr spc="-20" dirty="0"/>
              <a:t>liệu </a:t>
            </a:r>
            <a:r>
              <a:rPr spc="-35" dirty="0"/>
              <a:t>loại </a:t>
            </a:r>
            <a:r>
              <a:rPr spc="-10" dirty="0"/>
              <a:t>nào </a:t>
            </a:r>
            <a:r>
              <a:rPr dirty="0"/>
              <a:t>có </a:t>
            </a:r>
            <a:r>
              <a:rPr spc="5" dirty="0"/>
              <a:t>thể </a:t>
            </a:r>
            <a:r>
              <a:rPr spc="-5" dirty="0"/>
              <a:t>khai</a:t>
            </a:r>
            <a:r>
              <a:rPr spc="200" dirty="0"/>
              <a:t> </a:t>
            </a:r>
            <a:r>
              <a:rPr spc="-10" dirty="0"/>
              <a:t>phá?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30625" y="6327803"/>
            <a:ext cx="223583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5" dirty="0">
                <a:solidFill>
                  <a:srgbClr val="775F54"/>
                </a:solidFill>
                <a:latin typeface="Arial"/>
                <a:cs typeface="Arial"/>
              </a:rPr>
              <a:t>Khai </a:t>
            </a:r>
            <a:r>
              <a:rPr sz="1400" spc="10" dirty="0">
                <a:solidFill>
                  <a:srgbClr val="775F54"/>
                </a:solidFill>
                <a:latin typeface="Arial"/>
                <a:cs typeface="Arial"/>
              </a:rPr>
              <a:t>phá </a:t>
            </a:r>
            <a:r>
              <a:rPr sz="1400" spc="30" dirty="0">
                <a:solidFill>
                  <a:srgbClr val="775F54"/>
                </a:solidFill>
                <a:latin typeface="Arial"/>
                <a:cs typeface="Arial"/>
              </a:rPr>
              <a:t>dữ</a:t>
            </a:r>
            <a:r>
              <a:rPr sz="1400" spc="-275" dirty="0">
                <a:solidFill>
                  <a:srgbClr val="775F54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775F54"/>
                </a:solidFill>
                <a:latin typeface="Arial"/>
                <a:cs typeface="Arial"/>
              </a:rPr>
              <a:t>liệu - </a:t>
            </a:r>
            <a:r>
              <a:rPr sz="1400" spc="10" dirty="0">
                <a:solidFill>
                  <a:srgbClr val="775F54"/>
                </a:solidFill>
                <a:latin typeface="Arial"/>
                <a:cs typeface="Arial"/>
              </a:rPr>
              <a:t>ĐHSPHN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475" y="1202807"/>
            <a:ext cx="8281670" cy="48609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  <a:p>
            <a:pPr marL="911225" marR="159385" indent="-324485">
              <a:lnSpc>
                <a:spcPct val="74500"/>
              </a:lnSpc>
              <a:spcBef>
                <a:spcPts val="800"/>
              </a:spcBef>
              <a:buClr>
                <a:srgbClr val="DD8046"/>
              </a:buClr>
              <a:buSzPct val="5952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100" spc="-10" dirty="0">
                <a:latin typeface="Arial"/>
                <a:cs typeface="Arial"/>
              </a:rPr>
              <a:t>Bất </a:t>
            </a:r>
            <a:r>
              <a:rPr sz="2100" dirty="0">
                <a:latin typeface="Arial"/>
                <a:cs typeface="Arial"/>
              </a:rPr>
              <a:t>kỳ </a:t>
            </a:r>
            <a:r>
              <a:rPr sz="2100" spc="-30" dirty="0">
                <a:latin typeface="Arial"/>
                <a:cs typeface="Arial"/>
              </a:rPr>
              <a:t>loại </a:t>
            </a:r>
            <a:r>
              <a:rPr sz="2100" spc="10" dirty="0">
                <a:latin typeface="Arial"/>
                <a:cs typeface="Arial"/>
              </a:rPr>
              <a:t>dữ </a:t>
            </a:r>
            <a:r>
              <a:rPr sz="2100" spc="-25" dirty="0">
                <a:latin typeface="Arial"/>
                <a:cs typeface="Arial"/>
              </a:rPr>
              <a:t>liệu </a:t>
            </a:r>
            <a:r>
              <a:rPr sz="2100" dirty="0">
                <a:latin typeface="Arial"/>
                <a:cs typeface="Arial"/>
              </a:rPr>
              <a:t>được </a:t>
            </a:r>
            <a:r>
              <a:rPr sz="2100" spc="-5" dirty="0">
                <a:latin typeface="Arial"/>
                <a:cs typeface="Arial"/>
              </a:rPr>
              <a:t>lưu </a:t>
            </a:r>
            <a:r>
              <a:rPr sz="2100" spc="-10" dirty="0">
                <a:latin typeface="Arial"/>
                <a:cs typeface="Arial"/>
              </a:rPr>
              <a:t>trữ hay </a:t>
            </a:r>
            <a:r>
              <a:rPr sz="2100" spc="-15" dirty="0">
                <a:latin typeface="Arial"/>
                <a:cs typeface="Arial"/>
              </a:rPr>
              <a:t>tạm </a:t>
            </a:r>
            <a:r>
              <a:rPr sz="2100" spc="-5" dirty="0">
                <a:latin typeface="Arial"/>
                <a:cs typeface="Arial"/>
              </a:rPr>
              <a:t>thời, </a:t>
            </a:r>
            <a:r>
              <a:rPr sz="2100" dirty="0">
                <a:latin typeface="Arial"/>
                <a:cs typeface="Arial"/>
              </a:rPr>
              <a:t>có </a:t>
            </a:r>
            <a:r>
              <a:rPr sz="2100" spc="-20" dirty="0">
                <a:latin typeface="Arial"/>
                <a:cs typeface="Arial"/>
              </a:rPr>
              <a:t>cấu </a:t>
            </a:r>
            <a:r>
              <a:rPr sz="2100" dirty="0">
                <a:latin typeface="Arial"/>
                <a:cs typeface="Arial"/>
              </a:rPr>
              <a:t>trúc </a:t>
            </a:r>
            <a:r>
              <a:rPr sz="2100" spc="-10" dirty="0">
                <a:latin typeface="Arial"/>
                <a:cs typeface="Arial"/>
              </a:rPr>
              <a:t>hay  </a:t>
            </a:r>
            <a:r>
              <a:rPr sz="2100" spc="15" dirty="0">
                <a:latin typeface="Arial"/>
                <a:cs typeface="Arial"/>
              </a:rPr>
              <a:t>bán </a:t>
            </a:r>
            <a:r>
              <a:rPr sz="2100" spc="-20" dirty="0">
                <a:latin typeface="Arial"/>
                <a:cs typeface="Arial"/>
              </a:rPr>
              <a:t>cấu </a:t>
            </a:r>
            <a:r>
              <a:rPr sz="2100" dirty="0">
                <a:latin typeface="Arial"/>
                <a:cs typeface="Arial"/>
              </a:rPr>
              <a:t>trúc </a:t>
            </a:r>
            <a:r>
              <a:rPr sz="2100" spc="-10" dirty="0">
                <a:latin typeface="Arial"/>
                <a:cs typeface="Arial"/>
              </a:rPr>
              <a:t>hay </a:t>
            </a:r>
            <a:r>
              <a:rPr sz="2100" spc="15" dirty="0">
                <a:latin typeface="Arial"/>
                <a:cs typeface="Arial"/>
              </a:rPr>
              <a:t>phi </a:t>
            </a:r>
            <a:r>
              <a:rPr sz="2100" spc="-20" dirty="0">
                <a:latin typeface="Arial"/>
                <a:cs typeface="Arial"/>
              </a:rPr>
              <a:t>cấu</a:t>
            </a:r>
            <a:r>
              <a:rPr sz="2100" spc="-16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trúc.</a:t>
            </a:r>
            <a:endParaRPr sz="2100">
              <a:latin typeface="Arial"/>
              <a:cs typeface="Arial"/>
            </a:endParaRPr>
          </a:p>
          <a:p>
            <a:pPr marL="911225" indent="-324485">
              <a:lnSpc>
                <a:spcPct val="100000"/>
              </a:lnSpc>
              <a:spcBef>
                <a:spcPts val="409"/>
              </a:spcBef>
              <a:buClr>
                <a:srgbClr val="DD8046"/>
              </a:buClr>
              <a:buSzPct val="5952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100" spc="-10" dirty="0">
                <a:latin typeface="Arial"/>
                <a:cs typeface="Arial"/>
              </a:rPr>
              <a:t>Dữ </a:t>
            </a:r>
            <a:r>
              <a:rPr sz="2100" spc="-25" dirty="0">
                <a:latin typeface="Arial"/>
                <a:cs typeface="Arial"/>
              </a:rPr>
              <a:t>liệu </a:t>
            </a:r>
            <a:r>
              <a:rPr sz="2100" dirty="0">
                <a:latin typeface="Arial"/>
                <a:cs typeface="Arial"/>
              </a:rPr>
              <a:t>được </a:t>
            </a:r>
            <a:r>
              <a:rPr sz="2100" spc="-5" dirty="0">
                <a:latin typeface="Arial"/>
                <a:cs typeface="Arial"/>
              </a:rPr>
              <a:t>lưu</a:t>
            </a:r>
            <a:r>
              <a:rPr sz="2100" spc="5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trữ</a:t>
            </a:r>
            <a:endParaRPr sz="21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355"/>
              </a:spcBef>
              <a:buClr>
                <a:srgbClr val="93B6D2"/>
              </a:buClr>
              <a:buSzPct val="72972"/>
              <a:buChar char=""/>
              <a:tabLst>
                <a:tab pos="1226185" algn="l"/>
              </a:tabLst>
            </a:pPr>
            <a:r>
              <a:rPr sz="1850" spc="10" dirty="0">
                <a:latin typeface="Arial"/>
                <a:cs typeface="Arial"/>
              </a:rPr>
              <a:t>Các tập </a:t>
            </a:r>
            <a:r>
              <a:rPr sz="1850" spc="15" dirty="0">
                <a:latin typeface="Arial"/>
                <a:cs typeface="Arial"/>
              </a:rPr>
              <a:t>tin </a:t>
            </a:r>
            <a:r>
              <a:rPr sz="1850" dirty="0">
                <a:latin typeface="Arial"/>
                <a:cs typeface="Arial"/>
              </a:rPr>
              <a:t>truyền </a:t>
            </a:r>
            <a:r>
              <a:rPr sz="1850" spc="10" dirty="0">
                <a:latin typeface="Arial"/>
                <a:cs typeface="Arial"/>
              </a:rPr>
              <a:t>thống (flat</a:t>
            </a:r>
            <a:r>
              <a:rPr sz="1850" spc="265" dirty="0">
                <a:latin typeface="Arial"/>
                <a:cs typeface="Arial"/>
              </a:rPr>
              <a:t> </a:t>
            </a:r>
            <a:r>
              <a:rPr sz="1850" spc="20" dirty="0">
                <a:latin typeface="Arial"/>
                <a:cs typeface="Arial"/>
              </a:rPr>
              <a:t>files)</a:t>
            </a:r>
            <a:endParaRPr sz="1850">
              <a:latin typeface="Arial"/>
              <a:cs typeface="Arial"/>
            </a:endParaRPr>
          </a:p>
          <a:p>
            <a:pPr marL="1226185" marR="5080" lvl="1" indent="-276860">
              <a:lnSpc>
                <a:spcPct val="77700"/>
              </a:lnSpc>
              <a:spcBef>
                <a:spcPts val="905"/>
              </a:spcBef>
              <a:buClr>
                <a:srgbClr val="93B6D2"/>
              </a:buClr>
              <a:buSzPct val="72972"/>
              <a:buChar char=""/>
              <a:tabLst>
                <a:tab pos="1226185" algn="l"/>
              </a:tabLst>
            </a:pPr>
            <a:r>
              <a:rPr sz="1850" spc="10" dirty="0">
                <a:latin typeface="Arial"/>
                <a:cs typeface="Arial"/>
              </a:rPr>
              <a:t>Các </a:t>
            </a:r>
            <a:r>
              <a:rPr sz="1850" spc="30" dirty="0">
                <a:latin typeface="Arial"/>
                <a:cs typeface="Arial"/>
              </a:rPr>
              <a:t>cơ sở </a:t>
            </a:r>
            <a:r>
              <a:rPr sz="1850" spc="15" dirty="0">
                <a:latin typeface="Arial"/>
                <a:cs typeface="Arial"/>
              </a:rPr>
              <a:t>dữ </a:t>
            </a:r>
            <a:r>
              <a:rPr sz="1850" spc="25" dirty="0">
                <a:latin typeface="Arial"/>
                <a:cs typeface="Arial"/>
              </a:rPr>
              <a:t>liệu </a:t>
            </a:r>
            <a:r>
              <a:rPr sz="1850" spc="15" dirty="0">
                <a:latin typeface="Arial"/>
                <a:cs typeface="Arial"/>
              </a:rPr>
              <a:t>quan hệ </a:t>
            </a:r>
            <a:r>
              <a:rPr sz="1850" spc="10" dirty="0">
                <a:latin typeface="Arial"/>
                <a:cs typeface="Arial"/>
              </a:rPr>
              <a:t>(relational </a:t>
            </a:r>
            <a:r>
              <a:rPr sz="1850" spc="20" dirty="0">
                <a:latin typeface="Arial"/>
                <a:cs typeface="Arial"/>
              </a:rPr>
              <a:t>databases) </a:t>
            </a:r>
            <a:r>
              <a:rPr sz="1850" spc="10" dirty="0">
                <a:latin typeface="Arial"/>
                <a:cs typeface="Arial"/>
              </a:rPr>
              <a:t>hay </a:t>
            </a:r>
            <a:r>
              <a:rPr sz="1850" spc="15" dirty="0">
                <a:latin typeface="Arial"/>
                <a:cs typeface="Arial"/>
              </a:rPr>
              <a:t>quan hệ </a:t>
            </a:r>
            <a:r>
              <a:rPr sz="1850" spc="-90" dirty="0">
                <a:latin typeface="Arial"/>
                <a:cs typeface="Arial"/>
              </a:rPr>
              <a:t>đối  </a:t>
            </a:r>
            <a:r>
              <a:rPr sz="1850" spc="10" dirty="0">
                <a:latin typeface="Arial"/>
                <a:cs typeface="Arial"/>
              </a:rPr>
              <a:t>tượng </a:t>
            </a:r>
            <a:r>
              <a:rPr sz="1850" spc="15" dirty="0">
                <a:latin typeface="Arial"/>
                <a:cs typeface="Arial"/>
              </a:rPr>
              <a:t>(object </a:t>
            </a:r>
            <a:r>
              <a:rPr sz="1850" spc="10" dirty="0">
                <a:latin typeface="Arial"/>
                <a:cs typeface="Arial"/>
              </a:rPr>
              <a:t>relational</a:t>
            </a:r>
            <a:r>
              <a:rPr sz="1850" spc="180" dirty="0">
                <a:latin typeface="Arial"/>
                <a:cs typeface="Arial"/>
              </a:rPr>
              <a:t> </a:t>
            </a:r>
            <a:r>
              <a:rPr sz="1850" spc="20" dirty="0">
                <a:latin typeface="Arial"/>
                <a:cs typeface="Arial"/>
              </a:rPr>
              <a:t>databases)</a:t>
            </a:r>
            <a:endParaRPr sz="1850">
              <a:latin typeface="Arial"/>
              <a:cs typeface="Arial"/>
            </a:endParaRPr>
          </a:p>
          <a:p>
            <a:pPr marL="1226185" marR="154940" lvl="1" indent="-276860">
              <a:lnSpc>
                <a:spcPct val="77800"/>
              </a:lnSpc>
              <a:spcBef>
                <a:spcPts val="905"/>
              </a:spcBef>
              <a:buClr>
                <a:srgbClr val="93B6D2"/>
              </a:buClr>
              <a:buSzPct val="72972"/>
              <a:buChar char=""/>
              <a:tabLst>
                <a:tab pos="1226185" algn="l"/>
              </a:tabLst>
            </a:pPr>
            <a:r>
              <a:rPr sz="1850" spc="10" dirty="0">
                <a:latin typeface="Arial"/>
                <a:cs typeface="Arial"/>
              </a:rPr>
              <a:t>Các </a:t>
            </a:r>
            <a:r>
              <a:rPr sz="1850" spc="30" dirty="0">
                <a:latin typeface="Arial"/>
                <a:cs typeface="Arial"/>
              </a:rPr>
              <a:t>cơ sở </a:t>
            </a:r>
            <a:r>
              <a:rPr sz="1850" spc="15" dirty="0">
                <a:latin typeface="Arial"/>
                <a:cs typeface="Arial"/>
              </a:rPr>
              <a:t>dữ </a:t>
            </a:r>
            <a:r>
              <a:rPr sz="1850" spc="25" dirty="0">
                <a:latin typeface="Arial"/>
                <a:cs typeface="Arial"/>
              </a:rPr>
              <a:t>liệu </a:t>
            </a:r>
            <a:r>
              <a:rPr sz="1850" spc="20" dirty="0">
                <a:latin typeface="Arial"/>
                <a:cs typeface="Arial"/>
              </a:rPr>
              <a:t>giao </a:t>
            </a:r>
            <a:r>
              <a:rPr sz="1850" spc="10" dirty="0">
                <a:latin typeface="Arial"/>
                <a:cs typeface="Arial"/>
              </a:rPr>
              <a:t>tác (transactional </a:t>
            </a:r>
            <a:r>
              <a:rPr sz="1850" spc="20" dirty="0">
                <a:latin typeface="Arial"/>
                <a:cs typeface="Arial"/>
              </a:rPr>
              <a:t>databases) </a:t>
            </a:r>
            <a:r>
              <a:rPr sz="1850" spc="10" dirty="0">
                <a:latin typeface="Arial"/>
                <a:cs typeface="Arial"/>
              </a:rPr>
              <a:t>hay </a:t>
            </a:r>
            <a:r>
              <a:rPr sz="1850" spc="20" dirty="0">
                <a:latin typeface="Arial"/>
                <a:cs typeface="Arial"/>
              </a:rPr>
              <a:t>kho </a:t>
            </a:r>
            <a:r>
              <a:rPr sz="1850" spc="-130" dirty="0">
                <a:latin typeface="Arial"/>
                <a:cs typeface="Arial"/>
              </a:rPr>
              <a:t>dữ  </a:t>
            </a:r>
            <a:r>
              <a:rPr sz="1850" spc="25" dirty="0">
                <a:latin typeface="Arial"/>
                <a:cs typeface="Arial"/>
              </a:rPr>
              <a:t>liệu </a:t>
            </a:r>
            <a:r>
              <a:rPr sz="1850" spc="5" dirty="0">
                <a:latin typeface="Arial"/>
                <a:cs typeface="Arial"/>
              </a:rPr>
              <a:t>(data</a:t>
            </a:r>
            <a:r>
              <a:rPr sz="1850" spc="70" dirty="0">
                <a:latin typeface="Arial"/>
                <a:cs typeface="Arial"/>
              </a:rPr>
              <a:t> </a:t>
            </a:r>
            <a:r>
              <a:rPr sz="1850" spc="20" dirty="0">
                <a:latin typeface="Arial"/>
                <a:cs typeface="Arial"/>
              </a:rPr>
              <a:t>warehouses)</a:t>
            </a:r>
            <a:endParaRPr sz="1850">
              <a:latin typeface="Arial"/>
              <a:cs typeface="Arial"/>
            </a:endParaRPr>
          </a:p>
          <a:p>
            <a:pPr marL="1226185" marR="28575" lvl="1" indent="-276860">
              <a:lnSpc>
                <a:spcPct val="77100"/>
              </a:lnSpc>
              <a:spcBef>
                <a:spcPts val="915"/>
              </a:spcBef>
              <a:buClr>
                <a:srgbClr val="93B6D2"/>
              </a:buClr>
              <a:buSzPct val="72972"/>
              <a:buChar char=""/>
              <a:tabLst>
                <a:tab pos="1226185" algn="l"/>
              </a:tabLst>
            </a:pPr>
            <a:r>
              <a:rPr sz="1850" spc="10" dirty="0">
                <a:latin typeface="Arial"/>
                <a:cs typeface="Arial"/>
              </a:rPr>
              <a:t>Các </a:t>
            </a:r>
            <a:r>
              <a:rPr sz="1850" spc="30" dirty="0">
                <a:latin typeface="Arial"/>
                <a:cs typeface="Arial"/>
              </a:rPr>
              <a:t>cơ sở </a:t>
            </a:r>
            <a:r>
              <a:rPr sz="1850" spc="15" dirty="0">
                <a:latin typeface="Arial"/>
                <a:cs typeface="Arial"/>
              </a:rPr>
              <a:t>dữ </a:t>
            </a:r>
            <a:r>
              <a:rPr sz="1850" spc="25" dirty="0">
                <a:latin typeface="Arial"/>
                <a:cs typeface="Arial"/>
              </a:rPr>
              <a:t>liệu </a:t>
            </a:r>
            <a:r>
              <a:rPr sz="1850" spc="10" dirty="0">
                <a:latin typeface="Arial"/>
                <a:cs typeface="Arial"/>
              </a:rPr>
              <a:t>hướng </a:t>
            </a:r>
            <a:r>
              <a:rPr sz="1850" spc="20" dirty="0">
                <a:latin typeface="Arial"/>
                <a:cs typeface="Arial"/>
              </a:rPr>
              <a:t>ứng </a:t>
            </a:r>
            <a:r>
              <a:rPr sz="1850" spc="10" dirty="0">
                <a:latin typeface="Arial"/>
                <a:cs typeface="Arial"/>
              </a:rPr>
              <a:t>dụng: </a:t>
            </a:r>
            <a:r>
              <a:rPr sz="1850" spc="30" dirty="0">
                <a:latin typeface="Arial"/>
                <a:cs typeface="Arial"/>
              </a:rPr>
              <a:t>cơ sở </a:t>
            </a:r>
            <a:r>
              <a:rPr sz="1850" spc="15" dirty="0">
                <a:latin typeface="Arial"/>
                <a:cs typeface="Arial"/>
              </a:rPr>
              <a:t>dữ </a:t>
            </a:r>
            <a:r>
              <a:rPr sz="1850" spc="25" dirty="0">
                <a:latin typeface="Arial"/>
                <a:cs typeface="Arial"/>
              </a:rPr>
              <a:t>liệu </a:t>
            </a:r>
            <a:r>
              <a:rPr sz="1850" spc="20" dirty="0">
                <a:latin typeface="Arial"/>
                <a:cs typeface="Arial"/>
              </a:rPr>
              <a:t>không gian  </a:t>
            </a:r>
            <a:r>
              <a:rPr sz="1850" spc="15" dirty="0">
                <a:latin typeface="Arial"/>
                <a:cs typeface="Arial"/>
              </a:rPr>
              <a:t>(spatial databases), </a:t>
            </a:r>
            <a:r>
              <a:rPr sz="1850" spc="30" dirty="0">
                <a:latin typeface="Arial"/>
                <a:cs typeface="Arial"/>
              </a:rPr>
              <a:t>cơ sở </a:t>
            </a:r>
            <a:r>
              <a:rPr sz="1850" spc="15" dirty="0">
                <a:latin typeface="Arial"/>
                <a:cs typeface="Arial"/>
              </a:rPr>
              <a:t>dữ </a:t>
            </a:r>
            <a:r>
              <a:rPr sz="1850" spc="25" dirty="0">
                <a:latin typeface="Arial"/>
                <a:cs typeface="Arial"/>
              </a:rPr>
              <a:t>liệu </a:t>
            </a:r>
            <a:r>
              <a:rPr sz="1850" dirty="0">
                <a:latin typeface="Arial"/>
                <a:cs typeface="Arial"/>
              </a:rPr>
              <a:t>thời </a:t>
            </a:r>
            <a:r>
              <a:rPr sz="1850" spc="20" dirty="0">
                <a:latin typeface="Arial"/>
                <a:cs typeface="Arial"/>
              </a:rPr>
              <a:t>gian </a:t>
            </a:r>
            <a:r>
              <a:rPr sz="1850" spc="15" dirty="0">
                <a:latin typeface="Arial"/>
                <a:cs typeface="Arial"/>
              </a:rPr>
              <a:t>(temporal databases),  </a:t>
            </a:r>
            <a:r>
              <a:rPr sz="1850" spc="30" dirty="0">
                <a:latin typeface="Arial"/>
                <a:cs typeface="Arial"/>
              </a:rPr>
              <a:t>cơ sở </a:t>
            </a:r>
            <a:r>
              <a:rPr sz="1850" spc="15" dirty="0">
                <a:latin typeface="Arial"/>
                <a:cs typeface="Arial"/>
              </a:rPr>
              <a:t>dữ </a:t>
            </a:r>
            <a:r>
              <a:rPr sz="1850" spc="25" dirty="0">
                <a:latin typeface="Arial"/>
                <a:cs typeface="Arial"/>
              </a:rPr>
              <a:t>liệu </a:t>
            </a:r>
            <a:r>
              <a:rPr sz="1850" spc="20" dirty="0">
                <a:latin typeface="Arial"/>
                <a:cs typeface="Arial"/>
              </a:rPr>
              <a:t>không </a:t>
            </a:r>
            <a:r>
              <a:rPr sz="1850" dirty="0">
                <a:latin typeface="Arial"/>
                <a:cs typeface="Arial"/>
              </a:rPr>
              <a:t>thời </a:t>
            </a:r>
            <a:r>
              <a:rPr sz="1850" spc="20" dirty="0">
                <a:latin typeface="Arial"/>
                <a:cs typeface="Arial"/>
              </a:rPr>
              <a:t>gian (spatio-temporal </a:t>
            </a:r>
            <a:r>
              <a:rPr sz="1850" spc="15" dirty="0">
                <a:latin typeface="Arial"/>
                <a:cs typeface="Arial"/>
              </a:rPr>
              <a:t>databases), </a:t>
            </a:r>
            <a:r>
              <a:rPr sz="1850" spc="30" dirty="0">
                <a:latin typeface="Arial"/>
                <a:cs typeface="Arial"/>
              </a:rPr>
              <a:t>cơ sở  </a:t>
            </a:r>
            <a:r>
              <a:rPr sz="1850" spc="15" dirty="0">
                <a:latin typeface="Arial"/>
                <a:cs typeface="Arial"/>
              </a:rPr>
              <a:t>dữ </a:t>
            </a:r>
            <a:r>
              <a:rPr sz="1850" spc="25" dirty="0">
                <a:latin typeface="Arial"/>
                <a:cs typeface="Arial"/>
              </a:rPr>
              <a:t>liệu </a:t>
            </a:r>
            <a:r>
              <a:rPr sz="1850" spc="20" dirty="0">
                <a:latin typeface="Arial"/>
                <a:cs typeface="Arial"/>
              </a:rPr>
              <a:t>chuỗi </a:t>
            </a:r>
            <a:r>
              <a:rPr sz="1850" dirty="0">
                <a:latin typeface="Arial"/>
                <a:cs typeface="Arial"/>
              </a:rPr>
              <a:t>thời </a:t>
            </a:r>
            <a:r>
              <a:rPr sz="1850" spc="20" dirty="0">
                <a:latin typeface="Arial"/>
                <a:cs typeface="Arial"/>
              </a:rPr>
              <a:t>gian </a:t>
            </a:r>
            <a:r>
              <a:rPr sz="1850" spc="30" dirty="0">
                <a:latin typeface="Arial"/>
                <a:cs typeface="Arial"/>
              </a:rPr>
              <a:t>(time </a:t>
            </a:r>
            <a:r>
              <a:rPr sz="1850" spc="15" dirty="0">
                <a:latin typeface="Arial"/>
                <a:cs typeface="Arial"/>
              </a:rPr>
              <a:t>series databases), </a:t>
            </a:r>
            <a:r>
              <a:rPr sz="1850" spc="30" dirty="0">
                <a:latin typeface="Arial"/>
                <a:cs typeface="Arial"/>
              </a:rPr>
              <a:t>cơ sở </a:t>
            </a:r>
            <a:r>
              <a:rPr sz="1850" spc="15" dirty="0">
                <a:latin typeface="Arial"/>
                <a:cs typeface="Arial"/>
              </a:rPr>
              <a:t>dữ </a:t>
            </a:r>
            <a:r>
              <a:rPr sz="1850" spc="25" dirty="0">
                <a:latin typeface="Arial"/>
                <a:cs typeface="Arial"/>
              </a:rPr>
              <a:t>liệu </a:t>
            </a:r>
            <a:r>
              <a:rPr sz="1850" spc="-25" dirty="0">
                <a:latin typeface="Arial"/>
                <a:cs typeface="Arial"/>
              </a:rPr>
              <a:t>văn  </a:t>
            </a:r>
            <a:r>
              <a:rPr sz="1850" spc="15" dirty="0">
                <a:latin typeface="Arial"/>
                <a:cs typeface="Arial"/>
              </a:rPr>
              <a:t>bản </a:t>
            </a:r>
            <a:r>
              <a:rPr sz="1850" spc="-20" dirty="0">
                <a:latin typeface="Arial"/>
                <a:cs typeface="Arial"/>
              </a:rPr>
              <a:t>(text </a:t>
            </a:r>
            <a:r>
              <a:rPr sz="1850" spc="15" dirty="0">
                <a:latin typeface="Arial"/>
                <a:cs typeface="Arial"/>
              </a:rPr>
              <a:t>databases), </a:t>
            </a:r>
            <a:r>
              <a:rPr sz="1850" spc="30" dirty="0">
                <a:latin typeface="Arial"/>
                <a:cs typeface="Arial"/>
              </a:rPr>
              <a:t>cơ sở </a:t>
            </a:r>
            <a:r>
              <a:rPr sz="1850" spc="15" dirty="0">
                <a:latin typeface="Arial"/>
                <a:cs typeface="Arial"/>
              </a:rPr>
              <a:t>dữ </a:t>
            </a:r>
            <a:r>
              <a:rPr sz="1850" spc="25" dirty="0">
                <a:latin typeface="Arial"/>
                <a:cs typeface="Arial"/>
              </a:rPr>
              <a:t>liệu </a:t>
            </a:r>
            <a:r>
              <a:rPr sz="1850" spc="15" dirty="0">
                <a:latin typeface="Arial"/>
                <a:cs typeface="Arial"/>
              </a:rPr>
              <a:t>đa </a:t>
            </a:r>
            <a:r>
              <a:rPr sz="1850" spc="10" dirty="0">
                <a:latin typeface="Arial"/>
                <a:cs typeface="Arial"/>
              </a:rPr>
              <a:t>phương </a:t>
            </a:r>
            <a:r>
              <a:rPr sz="1850" spc="15" dirty="0">
                <a:latin typeface="Arial"/>
                <a:cs typeface="Arial"/>
              </a:rPr>
              <a:t>tiện </a:t>
            </a:r>
            <a:r>
              <a:rPr sz="1850" spc="30" dirty="0">
                <a:latin typeface="Arial"/>
                <a:cs typeface="Arial"/>
              </a:rPr>
              <a:t>(multimedia  </a:t>
            </a:r>
            <a:r>
              <a:rPr sz="1850" spc="15" dirty="0">
                <a:latin typeface="Arial"/>
                <a:cs typeface="Arial"/>
              </a:rPr>
              <a:t>databases),</a:t>
            </a:r>
            <a:r>
              <a:rPr sz="1850" spc="80" dirty="0">
                <a:latin typeface="Arial"/>
                <a:cs typeface="Arial"/>
              </a:rPr>
              <a:t> </a:t>
            </a:r>
            <a:r>
              <a:rPr sz="1850" spc="25" dirty="0">
                <a:latin typeface="Arial"/>
                <a:cs typeface="Arial"/>
              </a:rPr>
              <a:t>…</a:t>
            </a:r>
            <a:endParaRPr sz="185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409"/>
              </a:spcBef>
              <a:buClr>
                <a:srgbClr val="93B6D2"/>
              </a:buClr>
              <a:buSzPct val="72972"/>
              <a:buChar char=""/>
              <a:tabLst>
                <a:tab pos="1226185" algn="l"/>
              </a:tabLst>
            </a:pPr>
            <a:r>
              <a:rPr sz="1850" spc="10" dirty="0">
                <a:latin typeface="Arial"/>
                <a:cs typeface="Arial"/>
              </a:rPr>
              <a:t>Các</a:t>
            </a:r>
            <a:r>
              <a:rPr sz="1850" spc="35" dirty="0">
                <a:latin typeface="Arial"/>
                <a:cs typeface="Arial"/>
              </a:rPr>
              <a:t> </a:t>
            </a:r>
            <a:r>
              <a:rPr sz="1850" spc="25" dirty="0">
                <a:latin typeface="Arial"/>
                <a:cs typeface="Arial"/>
              </a:rPr>
              <a:t>kho</a:t>
            </a:r>
            <a:r>
              <a:rPr sz="1850" spc="10" dirty="0">
                <a:latin typeface="Arial"/>
                <a:cs typeface="Arial"/>
              </a:rPr>
              <a:t> thông</a:t>
            </a:r>
            <a:r>
              <a:rPr sz="1850" spc="85" dirty="0">
                <a:latin typeface="Arial"/>
                <a:cs typeface="Arial"/>
              </a:rPr>
              <a:t> </a:t>
            </a:r>
            <a:r>
              <a:rPr sz="1850" spc="15" dirty="0">
                <a:latin typeface="Arial"/>
                <a:cs typeface="Arial"/>
              </a:rPr>
              <a:t>tin:</a:t>
            </a:r>
            <a:r>
              <a:rPr sz="1850" spc="10" dirty="0">
                <a:latin typeface="Arial"/>
                <a:cs typeface="Arial"/>
              </a:rPr>
              <a:t> the </a:t>
            </a:r>
            <a:r>
              <a:rPr sz="1850" spc="50" dirty="0">
                <a:latin typeface="Arial"/>
                <a:cs typeface="Arial"/>
              </a:rPr>
              <a:t>World</a:t>
            </a:r>
            <a:r>
              <a:rPr sz="1850" spc="-135" dirty="0">
                <a:latin typeface="Arial"/>
                <a:cs typeface="Arial"/>
              </a:rPr>
              <a:t> </a:t>
            </a:r>
            <a:r>
              <a:rPr sz="1850" spc="65" dirty="0">
                <a:latin typeface="Arial"/>
                <a:cs typeface="Arial"/>
              </a:rPr>
              <a:t>Wide</a:t>
            </a:r>
            <a:r>
              <a:rPr sz="1850" spc="-135" dirty="0">
                <a:latin typeface="Arial"/>
                <a:cs typeface="Arial"/>
              </a:rPr>
              <a:t> </a:t>
            </a:r>
            <a:r>
              <a:rPr sz="1850" spc="55" dirty="0">
                <a:latin typeface="Arial"/>
                <a:cs typeface="Arial"/>
              </a:rPr>
              <a:t>Web,</a:t>
            </a:r>
            <a:r>
              <a:rPr sz="1850" spc="-215" dirty="0">
                <a:latin typeface="Arial"/>
                <a:cs typeface="Arial"/>
              </a:rPr>
              <a:t> </a:t>
            </a:r>
            <a:r>
              <a:rPr sz="1850" spc="25" dirty="0">
                <a:latin typeface="Arial"/>
                <a:cs typeface="Arial"/>
              </a:rPr>
              <a:t>…</a:t>
            </a:r>
            <a:endParaRPr sz="1850">
              <a:latin typeface="Arial"/>
              <a:cs typeface="Arial"/>
            </a:endParaRPr>
          </a:p>
          <a:p>
            <a:pPr marL="911225" indent="-324485">
              <a:lnSpc>
                <a:spcPct val="100000"/>
              </a:lnSpc>
              <a:spcBef>
                <a:spcPts val="385"/>
              </a:spcBef>
              <a:buClr>
                <a:srgbClr val="DD8046"/>
              </a:buClr>
              <a:buSzPct val="5952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100" spc="-10" dirty="0">
                <a:latin typeface="Arial"/>
                <a:cs typeface="Arial"/>
              </a:rPr>
              <a:t>Dữ </a:t>
            </a:r>
            <a:r>
              <a:rPr sz="2100" spc="-25" dirty="0">
                <a:latin typeface="Arial"/>
                <a:cs typeface="Arial"/>
              </a:rPr>
              <a:t>liệu </a:t>
            </a:r>
            <a:r>
              <a:rPr sz="2100" spc="-15" dirty="0">
                <a:latin typeface="Arial"/>
                <a:cs typeface="Arial"/>
              </a:rPr>
              <a:t>tạm </a:t>
            </a:r>
            <a:r>
              <a:rPr sz="2100" spc="-5" dirty="0">
                <a:latin typeface="Arial"/>
                <a:cs typeface="Arial"/>
              </a:rPr>
              <a:t>thời: </a:t>
            </a:r>
            <a:r>
              <a:rPr sz="2100" spc="5" dirty="0">
                <a:latin typeface="Arial"/>
                <a:cs typeface="Arial"/>
              </a:rPr>
              <a:t>các </a:t>
            </a:r>
            <a:r>
              <a:rPr sz="2100" spc="20" dirty="0">
                <a:latin typeface="Arial"/>
                <a:cs typeface="Arial"/>
              </a:rPr>
              <a:t>dòng </a:t>
            </a:r>
            <a:r>
              <a:rPr sz="2100" spc="10" dirty="0">
                <a:latin typeface="Arial"/>
                <a:cs typeface="Arial"/>
              </a:rPr>
              <a:t>dữ </a:t>
            </a:r>
            <a:r>
              <a:rPr sz="2100" spc="-25" dirty="0">
                <a:latin typeface="Arial"/>
                <a:cs typeface="Arial"/>
              </a:rPr>
              <a:t>liệu </a:t>
            </a:r>
            <a:r>
              <a:rPr sz="2100" spc="-10" dirty="0">
                <a:latin typeface="Arial"/>
                <a:cs typeface="Arial"/>
              </a:rPr>
              <a:t>(data</a:t>
            </a:r>
            <a:r>
              <a:rPr sz="2100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streams)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93B6D2"/>
          </a:solidFill>
        </p:spPr>
        <p:txBody>
          <a:bodyPr vert="horz" wrap="square" lIns="0" tIns="21463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690"/>
              </a:spcBef>
            </a:pPr>
            <a:r>
              <a:rPr sz="3600" spc="10" dirty="0">
                <a:solidFill>
                  <a:srgbClr val="FFFFFF"/>
                </a:solidFill>
              </a:rPr>
              <a:t>Chức năng </a:t>
            </a:r>
            <a:r>
              <a:rPr sz="3600" spc="5" dirty="0">
                <a:solidFill>
                  <a:srgbClr val="FFFFFF"/>
                </a:solidFill>
              </a:rPr>
              <a:t>của khai </a:t>
            </a:r>
            <a:r>
              <a:rPr sz="3600" spc="10" dirty="0">
                <a:solidFill>
                  <a:srgbClr val="FFFFFF"/>
                </a:solidFill>
              </a:rPr>
              <a:t>phá dữ</a:t>
            </a:r>
            <a:r>
              <a:rPr sz="3600" spc="-405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liệu?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3730625" y="6327803"/>
            <a:ext cx="223583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5" dirty="0">
                <a:solidFill>
                  <a:srgbClr val="775F54"/>
                </a:solidFill>
                <a:latin typeface="Arial"/>
                <a:cs typeface="Arial"/>
              </a:rPr>
              <a:t>Khai </a:t>
            </a:r>
            <a:r>
              <a:rPr sz="1400" spc="10" dirty="0">
                <a:solidFill>
                  <a:srgbClr val="775F54"/>
                </a:solidFill>
                <a:latin typeface="Arial"/>
                <a:cs typeface="Arial"/>
              </a:rPr>
              <a:t>phá </a:t>
            </a:r>
            <a:r>
              <a:rPr sz="1400" spc="30" dirty="0">
                <a:solidFill>
                  <a:srgbClr val="775F54"/>
                </a:solidFill>
                <a:latin typeface="Arial"/>
                <a:cs typeface="Arial"/>
              </a:rPr>
              <a:t>dữ</a:t>
            </a:r>
            <a:r>
              <a:rPr sz="1400" spc="-275" dirty="0">
                <a:solidFill>
                  <a:srgbClr val="775F54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775F54"/>
                </a:solidFill>
                <a:latin typeface="Arial"/>
                <a:cs typeface="Arial"/>
              </a:rPr>
              <a:t>liệu - </a:t>
            </a:r>
            <a:r>
              <a:rPr sz="1400" spc="10" dirty="0">
                <a:solidFill>
                  <a:srgbClr val="775F54"/>
                </a:solidFill>
                <a:latin typeface="Arial"/>
                <a:cs typeface="Arial"/>
              </a:rPr>
              <a:t>ĐHSPHN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Chức </a:t>
            </a:r>
            <a:r>
              <a:rPr spc="-10" dirty="0"/>
              <a:t>năng </a:t>
            </a:r>
            <a:r>
              <a:rPr dirty="0"/>
              <a:t>của </a:t>
            </a:r>
            <a:r>
              <a:rPr spc="-5" dirty="0"/>
              <a:t>khai </a:t>
            </a:r>
            <a:r>
              <a:rPr spc="-10" dirty="0"/>
              <a:t>phá </a:t>
            </a:r>
            <a:r>
              <a:rPr dirty="0"/>
              <a:t>dữ</a:t>
            </a:r>
            <a:r>
              <a:rPr spc="90" dirty="0"/>
              <a:t> </a:t>
            </a:r>
            <a:r>
              <a:rPr spc="-20" dirty="0"/>
              <a:t>liệu?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75" y="1174445"/>
            <a:ext cx="8503285" cy="47961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22</a:t>
            </a:r>
            <a:endParaRPr sz="2000">
              <a:latin typeface="Times New Roman"/>
              <a:cs typeface="Times New Roman"/>
            </a:endParaRPr>
          </a:p>
          <a:p>
            <a:pPr marL="911225" indent="-324485">
              <a:lnSpc>
                <a:spcPct val="100000"/>
              </a:lnSpc>
              <a:spcBef>
                <a:spcPts val="484"/>
              </a:spcBef>
              <a:buClr>
                <a:srgbClr val="DD8046"/>
              </a:buClr>
              <a:buSzPct val="61224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50" spc="-20" dirty="0">
                <a:latin typeface="Arial"/>
                <a:cs typeface="Arial"/>
              </a:rPr>
              <a:t>Phân </a:t>
            </a:r>
            <a:r>
              <a:rPr sz="2450" spc="10" dirty="0">
                <a:latin typeface="Arial"/>
                <a:cs typeface="Arial"/>
              </a:rPr>
              <a:t>lớp </a:t>
            </a:r>
            <a:r>
              <a:rPr sz="2450" spc="-45" dirty="0">
                <a:latin typeface="Arial"/>
                <a:cs typeface="Arial"/>
              </a:rPr>
              <a:t>và </a:t>
            </a:r>
            <a:r>
              <a:rPr sz="2450" dirty="0">
                <a:latin typeface="Arial"/>
                <a:cs typeface="Arial"/>
              </a:rPr>
              <a:t>dự </a:t>
            </a:r>
            <a:r>
              <a:rPr sz="2450" spc="-45" dirty="0">
                <a:latin typeface="Arial"/>
                <a:cs typeface="Arial"/>
              </a:rPr>
              <a:t>đoán</a:t>
            </a:r>
            <a:r>
              <a:rPr sz="2450" spc="165" dirty="0">
                <a:latin typeface="Arial"/>
                <a:cs typeface="Arial"/>
              </a:rPr>
              <a:t> </a:t>
            </a:r>
            <a:r>
              <a:rPr sz="2450" spc="-30" dirty="0">
                <a:latin typeface="Arial"/>
                <a:cs typeface="Arial"/>
              </a:rPr>
              <a:t>nhãn</a:t>
            </a:r>
            <a:endParaRPr sz="245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440"/>
              </a:spcBef>
              <a:buClr>
                <a:srgbClr val="93B6D2"/>
              </a:buClr>
              <a:buSzPct val="72093"/>
              <a:buChar char=""/>
              <a:tabLst>
                <a:tab pos="1226185" algn="l"/>
              </a:tabLst>
            </a:pPr>
            <a:r>
              <a:rPr sz="2150" dirty="0">
                <a:latin typeface="Arial"/>
                <a:cs typeface="Arial"/>
              </a:rPr>
              <a:t>Xây </a:t>
            </a:r>
            <a:r>
              <a:rPr sz="2150" spc="-5" dirty="0">
                <a:latin typeface="Arial"/>
                <a:cs typeface="Arial"/>
              </a:rPr>
              <a:t>dựng </a:t>
            </a:r>
            <a:r>
              <a:rPr sz="2150" spc="45" dirty="0">
                <a:latin typeface="Arial"/>
                <a:cs typeface="Arial"/>
              </a:rPr>
              <a:t>mô </a:t>
            </a:r>
            <a:r>
              <a:rPr sz="2150" spc="20" dirty="0">
                <a:latin typeface="Arial"/>
                <a:cs typeface="Arial"/>
              </a:rPr>
              <a:t>hình </a:t>
            </a:r>
            <a:r>
              <a:rPr sz="2150" spc="-5" dirty="0">
                <a:latin typeface="Arial"/>
                <a:cs typeface="Arial"/>
              </a:rPr>
              <a:t>dựa </a:t>
            </a:r>
            <a:r>
              <a:rPr sz="2150" spc="10" dirty="0">
                <a:latin typeface="Arial"/>
                <a:cs typeface="Arial"/>
              </a:rPr>
              <a:t>trên </a:t>
            </a:r>
            <a:r>
              <a:rPr sz="2150" spc="30" dirty="0">
                <a:latin typeface="Arial"/>
                <a:cs typeface="Arial"/>
              </a:rPr>
              <a:t>một </a:t>
            </a:r>
            <a:r>
              <a:rPr sz="2150" spc="5" dirty="0">
                <a:latin typeface="Arial"/>
                <a:cs typeface="Arial"/>
              </a:rPr>
              <a:t>tập dữ </a:t>
            </a:r>
            <a:r>
              <a:rPr sz="2150" spc="20" dirty="0">
                <a:latin typeface="Arial"/>
                <a:cs typeface="Arial"/>
              </a:rPr>
              <a:t>liệu </a:t>
            </a:r>
            <a:r>
              <a:rPr sz="2150" dirty="0">
                <a:latin typeface="Arial"/>
                <a:cs typeface="Arial"/>
              </a:rPr>
              <a:t>huấn</a:t>
            </a:r>
            <a:r>
              <a:rPr sz="2150" spc="530" dirty="0">
                <a:latin typeface="Arial"/>
                <a:cs typeface="Arial"/>
              </a:rPr>
              <a:t> </a:t>
            </a:r>
            <a:r>
              <a:rPr sz="2150" spc="-10" dirty="0">
                <a:latin typeface="Arial"/>
                <a:cs typeface="Arial"/>
              </a:rPr>
              <a:t>luyện</a:t>
            </a:r>
            <a:endParaRPr sz="215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425"/>
              </a:spcBef>
              <a:buClr>
                <a:srgbClr val="93B6D2"/>
              </a:buClr>
              <a:buSzPct val="72093"/>
              <a:buChar char=""/>
              <a:tabLst>
                <a:tab pos="1226185" algn="l"/>
              </a:tabLst>
            </a:pPr>
            <a:r>
              <a:rPr sz="2150" spc="-25" dirty="0">
                <a:latin typeface="Arial"/>
                <a:cs typeface="Arial"/>
              </a:rPr>
              <a:t>Mô </a:t>
            </a:r>
            <a:r>
              <a:rPr sz="2150" spc="10" dirty="0">
                <a:latin typeface="Arial"/>
                <a:cs typeface="Arial"/>
              </a:rPr>
              <a:t>tả </a:t>
            </a:r>
            <a:r>
              <a:rPr sz="2150" spc="-45" dirty="0">
                <a:latin typeface="Arial"/>
                <a:cs typeface="Arial"/>
              </a:rPr>
              <a:t>và </a:t>
            </a:r>
            <a:r>
              <a:rPr sz="2150" spc="5" dirty="0">
                <a:latin typeface="Arial"/>
                <a:cs typeface="Arial"/>
              </a:rPr>
              <a:t>phân </a:t>
            </a:r>
            <a:r>
              <a:rPr sz="2150" spc="10" dirty="0">
                <a:latin typeface="Arial"/>
                <a:cs typeface="Arial"/>
              </a:rPr>
              <a:t>biệt </a:t>
            </a:r>
            <a:r>
              <a:rPr sz="2150" spc="20" dirty="0">
                <a:latin typeface="Arial"/>
                <a:cs typeface="Arial"/>
              </a:rPr>
              <a:t>các lớp </a:t>
            </a:r>
            <a:r>
              <a:rPr sz="2150" spc="5" dirty="0">
                <a:latin typeface="Arial"/>
                <a:cs typeface="Arial"/>
              </a:rPr>
              <a:t>để </a:t>
            </a:r>
            <a:r>
              <a:rPr sz="2150" spc="10" dirty="0">
                <a:latin typeface="Arial"/>
                <a:cs typeface="Arial"/>
              </a:rPr>
              <a:t>dự </a:t>
            </a:r>
            <a:r>
              <a:rPr sz="2150" spc="5" dirty="0">
                <a:latin typeface="Arial"/>
                <a:cs typeface="Arial"/>
              </a:rPr>
              <a:t>đoán </a:t>
            </a:r>
            <a:r>
              <a:rPr sz="2150" dirty="0">
                <a:latin typeface="Arial"/>
                <a:cs typeface="Arial"/>
              </a:rPr>
              <a:t>tương</a:t>
            </a:r>
            <a:r>
              <a:rPr sz="2150" spc="229" dirty="0">
                <a:latin typeface="Arial"/>
                <a:cs typeface="Arial"/>
              </a:rPr>
              <a:t> </a:t>
            </a:r>
            <a:r>
              <a:rPr sz="2150" spc="15" dirty="0">
                <a:latin typeface="Arial"/>
                <a:cs typeface="Arial"/>
              </a:rPr>
              <a:t>lai</a:t>
            </a:r>
            <a:endParaRPr sz="2150">
              <a:latin typeface="Arial"/>
              <a:cs typeface="Arial"/>
            </a:endParaRPr>
          </a:p>
          <a:p>
            <a:pPr marL="1502410" marR="5080" lvl="2" indent="-229235">
              <a:lnSpc>
                <a:spcPts val="2180"/>
              </a:lnSpc>
              <a:spcBef>
                <a:spcPts val="530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503045" algn="l"/>
              </a:tabLst>
            </a:pPr>
            <a:r>
              <a:rPr sz="2000" spc="-30" dirty="0">
                <a:latin typeface="Arial"/>
                <a:cs typeface="Arial"/>
              </a:rPr>
              <a:t>Ví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dụ,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phân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loại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các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quốc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gia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dựa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trên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khí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hậu,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hoặc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phân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loại  </a:t>
            </a:r>
            <a:r>
              <a:rPr sz="2000" spc="-45" dirty="0">
                <a:latin typeface="Arial"/>
                <a:cs typeface="Arial"/>
              </a:rPr>
              <a:t>xe </a:t>
            </a:r>
            <a:r>
              <a:rPr sz="2000" spc="10" dirty="0">
                <a:latin typeface="Arial"/>
                <a:cs typeface="Arial"/>
              </a:rPr>
              <a:t>dựa </a:t>
            </a:r>
            <a:r>
              <a:rPr sz="2000" spc="15" dirty="0">
                <a:latin typeface="Arial"/>
                <a:cs typeface="Arial"/>
              </a:rPr>
              <a:t>trên </a:t>
            </a:r>
            <a:r>
              <a:rPr sz="2000" spc="10" dirty="0">
                <a:latin typeface="Arial"/>
                <a:cs typeface="Arial"/>
              </a:rPr>
              <a:t>lượng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xăng</a:t>
            </a:r>
            <a:endParaRPr sz="20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340"/>
              </a:spcBef>
              <a:buClr>
                <a:srgbClr val="93B6D2"/>
              </a:buClr>
              <a:buSzPct val="72093"/>
              <a:buChar char=""/>
              <a:tabLst>
                <a:tab pos="1226185" algn="l"/>
              </a:tabLst>
            </a:pPr>
            <a:r>
              <a:rPr sz="2150" spc="15" dirty="0">
                <a:latin typeface="Arial"/>
                <a:cs typeface="Arial"/>
              </a:rPr>
              <a:t>Dự </a:t>
            </a:r>
            <a:r>
              <a:rPr sz="2150" dirty="0">
                <a:latin typeface="Arial"/>
                <a:cs typeface="Arial"/>
              </a:rPr>
              <a:t>đoán </a:t>
            </a:r>
            <a:r>
              <a:rPr sz="2150" spc="30" dirty="0">
                <a:latin typeface="Arial"/>
                <a:cs typeface="Arial"/>
              </a:rPr>
              <a:t>một </a:t>
            </a:r>
            <a:r>
              <a:rPr sz="2150" spc="25" dirty="0">
                <a:latin typeface="Arial"/>
                <a:cs typeface="Arial"/>
              </a:rPr>
              <a:t>số </a:t>
            </a:r>
            <a:r>
              <a:rPr sz="2150" dirty="0">
                <a:latin typeface="Arial"/>
                <a:cs typeface="Arial"/>
              </a:rPr>
              <a:t>nhãn </a:t>
            </a:r>
            <a:r>
              <a:rPr sz="2150" spc="20" dirty="0">
                <a:latin typeface="Arial"/>
                <a:cs typeface="Arial"/>
              </a:rPr>
              <a:t>lớp </a:t>
            </a:r>
            <a:r>
              <a:rPr sz="2150" spc="5" dirty="0">
                <a:latin typeface="Arial"/>
                <a:cs typeface="Arial"/>
              </a:rPr>
              <a:t>chưa</a:t>
            </a:r>
            <a:r>
              <a:rPr sz="2150" spc="265" dirty="0">
                <a:latin typeface="Arial"/>
                <a:cs typeface="Arial"/>
              </a:rPr>
              <a:t> </a:t>
            </a:r>
            <a:r>
              <a:rPr sz="2150" spc="10" dirty="0">
                <a:latin typeface="Arial"/>
                <a:cs typeface="Arial"/>
              </a:rPr>
              <a:t>biết</a:t>
            </a:r>
            <a:endParaRPr sz="2150">
              <a:latin typeface="Arial"/>
              <a:cs typeface="Arial"/>
            </a:endParaRPr>
          </a:p>
          <a:p>
            <a:pPr marL="911225" indent="-324485">
              <a:lnSpc>
                <a:spcPct val="100000"/>
              </a:lnSpc>
              <a:spcBef>
                <a:spcPts val="425"/>
              </a:spcBef>
              <a:buClr>
                <a:srgbClr val="DD8046"/>
              </a:buClr>
              <a:buSzPct val="61224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50" spc="5" dirty="0">
                <a:latin typeface="Arial"/>
                <a:cs typeface="Arial"/>
              </a:rPr>
              <a:t>Phương </a:t>
            </a:r>
            <a:r>
              <a:rPr sz="2450" spc="-30" dirty="0">
                <a:latin typeface="Arial"/>
                <a:cs typeface="Arial"/>
              </a:rPr>
              <a:t>pháp điển</a:t>
            </a:r>
            <a:r>
              <a:rPr sz="2450" spc="585" dirty="0">
                <a:latin typeface="Arial"/>
                <a:cs typeface="Arial"/>
              </a:rPr>
              <a:t> </a:t>
            </a:r>
            <a:r>
              <a:rPr sz="2450" spc="-10" dirty="0">
                <a:latin typeface="Arial"/>
                <a:cs typeface="Arial"/>
              </a:rPr>
              <a:t>hình</a:t>
            </a:r>
            <a:endParaRPr sz="2450">
              <a:latin typeface="Arial"/>
              <a:cs typeface="Arial"/>
            </a:endParaRPr>
          </a:p>
          <a:p>
            <a:pPr marL="1226185" marR="165735" lvl="1" indent="-276860">
              <a:lnSpc>
                <a:spcPts val="2330"/>
              </a:lnSpc>
              <a:spcBef>
                <a:spcPts val="725"/>
              </a:spcBef>
              <a:buClr>
                <a:srgbClr val="93B6D2"/>
              </a:buClr>
              <a:buSzPct val="72093"/>
              <a:buChar char=""/>
              <a:tabLst>
                <a:tab pos="1226185" algn="l"/>
              </a:tabLst>
            </a:pPr>
            <a:r>
              <a:rPr sz="2150" spc="10" dirty="0">
                <a:latin typeface="Arial"/>
                <a:cs typeface="Arial"/>
              </a:rPr>
              <a:t>Cây </a:t>
            </a:r>
            <a:r>
              <a:rPr sz="2150" spc="-20" dirty="0">
                <a:latin typeface="Arial"/>
                <a:cs typeface="Arial"/>
              </a:rPr>
              <a:t>quyết </a:t>
            </a:r>
            <a:r>
              <a:rPr sz="2150" spc="5" dirty="0">
                <a:latin typeface="Arial"/>
                <a:cs typeface="Arial"/>
              </a:rPr>
              <a:t>định, </a:t>
            </a:r>
            <a:r>
              <a:rPr sz="2150" dirty="0">
                <a:latin typeface="Arial"/>
                <a:cs typeface="Arial"/>
              </a:rPr>
              <a:t>phân </a:t>
            </a:r>
            <a:r>
              <a:rPr sz="2150" spc="10" dirty="0">
                <a:latin typeface="Arial"/>
                <a:cs typeface="Arial"/>
              </a:rPr>
              <a:t>loại </a:t>
            </a:r>
            <a:r>
              <a:rPr sz="2150" dirty="0">
                <a:latin typeface="Arial"/>
                <a:cs typeface="Arial"/>
              </a:rPr>
              <a:t>Naïve </a:t>
            </a:r>
            <a:r>
              <a:rPr sz="2150" spc="-5" dirty="0">
                <a:latin typeface="Arial"/>
                <a:cs typeface="Arial"/>
              </a:rPr>
              <a:t>Bayesian, </a:t>
            </a:r>
            <a:r>
              <a:rPr sz="2150" spc="30" dirty="0">
                <a:latin typeface="Arial"/>
                <a:cs typeface="Arial"/>
              </a:rPr>
              <a:t>máy </a:t>
            </a:r>
            <a:r>
              <a:rPr sz="2150" spc="-10" dirty="0">
                <a:latin typeface="Arial"/>
                <a:cs typeface="Arial"/>
              </a:rPr>
              <a:t>vector </a:t>
            </a:r>
            <a:r>
              <a:rPr sz="2150" spc="-180" dirty="0">
                <a:latin typeface="Arial"/>
                <a:cs typeface="Arial"/>
              </a:rPr>
              <a:t>hỗ  </a:t>
            </a:r>
            <a:r>
              <a:rPr sz="2150" spc="10" dirty="0">
                <a:latin typeface="Arial"/>
                <a:cs typeface="Arial"/>
              </a:rPr>
              <a:t>trợ, </a:t>
            </a:r>
            <a:r>
              <a:rPr sz="2150" spc="20" dirty="0">
                <a:latin typeface="Arial"/>
                <a:cs typeface="Arial"/>
              </a:rPr>
              <a:t>mạng </a:t>
            </a:r>
            <a:r>
              <a:rPr sz="2150" spc="5" dirty="0">
                <a:latin typeface="Arial"/>
                <a:cs typeface="Arial"/>
              </a:rPr>
              <a:t>nơron, </a:t>
            </a:r>
            <a:r>
              <a:rPr sz="2150" dirty="0">
                <a:latin typeface="Arial"/>
                <a:cs typeface="Arial"/>
              </a:rPr>
              <a:t>phân </a:t>
            </a:r>
            <a:r>
              <a:rPr sz="2150" spc="10" dirty="0">
                <a:latin typeface="Arial"/>
                <a:cs typeface="Arial"/>
              </a:rPr>
              <a:t>loại </a:t>
            </a:r>
            <a:r>
              <a:rPr sz="2150" spc="-5" dirty="0">
                <a:latin typeface="Arial"/>
                <a:cs typeface="Arial"/>
              </a:rPr>
              <a:t>dựa </a:t>
            </a:r>
            <a:r>
              <a:rPr sz="2150" spc="10" dirty="0">
                <a:latin typeface="Arial"/>
                <a:cs typeface="Arial"/>
              </a:rPr>
              <a:t>trên </a:t>
            </a:r>
            <a:r>
              <a:rPr sz="2150" spc="5" dirty="0">
                <a:latin typeface="Arial"/>
                <a:cs typeface="Arial"/>
              </a:rPr>
              <a:t>tập</a:t>
            </a:r>
            <a:r>
              <a:rPr sz="2150" spc="495" dirty="0">
                <a:latin typeface="Arial"/>
                <a:cs typeface="Arial"/>
              </a:rPr>
              <a:t> </a:t>
            </a:r>
            <a:r>
              <a:rPr sz="2150" spc="10" dirty="0">
                <a:latin typeface="Arial"/>
                <a:cs typeface="Arial"/>
              </a:rPr>
              <a:t>luật,…</a:t>
            </a:r>
            <a:endParaRPr sz="2150">
              <a:latin typeface="Arial"/>
              <a:cs typeface="Arial"/>
            </a:endParaRPr>
          </a:p>
          <a:p>
            <a:pPr marL="911225" indent="-324485">
              <a:lnSpc>
                <a:spcPct val="100000"/>
              </a:lnSpc>
              <a:spcBef>
                <a:spcPts val="464"/>
              </a:spcBef>
              <a:buClr>
                <a:srgbClr val="DD8046"/>
              </a:buClr>
              <a:buSzPct val="61224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50" dirty="0">
                <a:latin typeface="Arial"/>
                <a:cs typeface="Arial"/>
              </a:rPr>
              <a:t>Ứng </a:t>
            </a:r>
            <a:r>
              <a:rPr sz="2450" spc="-10" dirty="0">
                <a:latin typeface="Arial"/>
                <a:cs typeface="Arial"/>
              </a:rPr>
              <a:t>dụng </a:t>
            </a:r>
            <a:r>
              <a:rPr sz="2450" spc="-30" dirty="0">
                <a:latin typeface="Arial"/>
                <a:cs typeface="Arial"/>
              </a:rPr>
              <a:t>tiêu</a:t>
            </a:r>
            <a:r>
              <a:rPr sz="2450" spc="409" dirty="0">
                <a:latin typeface="Arial"/>
                <a:cs typeface="Arial"/>
              </a:rPr>
              <a:t> </a:t>
            </a:r>
            <a:r>
              <a:rPr sz="2450" spc="-30" dirty="0">
                <a:latin typeface="Arial"/>
                <a:cs typeface="Arial"/>
              </a:rPr>
              <a:t>biểu:</a:t>
            </a:r>
            <a:endParaRPr sz="2450">
              <a:latin typeface="Arial"/>
              <a:cs typeface="Arial"/>
            </a:endParaRPr>
          </a:p>
          <a:p>
            <a:pPr marL="1226185" marR="299085" lvl="1" indent="-276860">
              <a:lnSpc>
                <a:spcPts val="2410"/>
              </a:lnSpc>
              <a:spcBef>
                <a:spcPts val="585"/>
              </a:spcBef>
              <a:buClr>
                <a:srgbClr val="93B6D2"/>
              </a:buClr>
              <a:buSzPct val="72093"/>
              <a:buChar char=""/>
              <a:tabLst>
                <a:tab pos="1226185" algn="l"/>
              </a:tabLst>
            </a:pPr>
            <a:r>
              <a:rPr sz="2150" spc="-5" dirty="0">
                <a:latin typeface="Arial"/>
                <a:cs typeface="Arial"/>
              </a:rPr>
              <a:t>Phát </a:t>
            </a:r>
            <a:r>
              <a:rPr sz="2150" spc="10" dirty="0">
                <a:latin typeface="Arial"/>
                <a:cs typeface="Arial"/>
              </a:rPr>
              <a:t>hiện gian </a:t>
            </a:r>
            <a:r>
              <a:rPr sz="2150" spc="15" dirty="0">
                <a:latin typeface="Arial"/>
                <a:cs typeface="Arial"/>
              </a:rPr>
              <a:t>lận </a:t>
            </a:r>
            <a:r>
              <a:rPr sz="2150" dirty="0">
                <a:latin typeface="Arial"/>
                <a:cs typeface="Arial"/>
              </a:rPr>
              <a:t>thẻ </a:t>
            </a:r>
            <a:r>
              <a:rPr sz="2150" spc="30" dirty="0">
                <a:latin typeface="Arial"/>
                <a:cs typeface="Arial"/>
              </a:rPr>
              <a:t>tín </a:t>
            </a:r>
            <a:r>
              <a:rPr sz="2150" dirty="0">
                <a:latin typeface="Arial"/>
                <a:cs typeface="Arial"/>
              </a:rPr>
              <a:t>dụng, phân </a:t>
            </a:r>
            <a:r>
              <a:rPr sz="2150" spc="10" dirty="0">
                <a:latin typeface="Arial"/>
                <a:cs typeface="Arial"/>
              </a:rPr>
              <a:t>loại </a:t>
            </a:r>
            <a:r>
              <a:rPr sz="2150" spc="15" dirty="0">
                <a:latin typeface="Arial"/>
                <a:cs typeface="Arial"/>
              </a:rPr>
              <a:t>các chòm </a:t>
            </a:r>
            <a:r>
              <a:rPr sz="2150" spc="-80" dirty="0">
                <a:latin typeface="Arial"/>
                <a:cs typeface="Arial"/>
              </a:rPr>
              <a:t>sao,  </a:t>
            </a:r>
            <a:r>
              <a:rPr sz="2150" spc="5" dirty="0">
                <a:latin typeface="Arial"/>
                <a:cs typeface="Arial"/>
              </a:rPr>
              <a:t>dự </a:t>
            </a:r>
            <a:r>
              <a:rPr sz="2150" dirty="0">
                <a:latin typeface="Arial"/>
                <a:cs typeface="Arial"/>
              </a:rPr>
              <a:t>đoán bệnh nhân </a:t>
            </a:r>
            <a:r>
              <a:rPr sz="2150" spc="5" dirty="0">
                <a:latin typeface="Arial"/>
                <a:cs typeface="Arial"/>
              </a:rPr>
              <a:t>ung </a:t>
            </a:r>
            <a:r>
              <a:rPr sz="2150" dirty="0">
                <a:latin typeface="Arial"/>
                <a:cs typeface="Arial"/>
              </a:rPr>
              <a:t>thư, </a:t>
            </a:r>
            <a:r>
              <a:rPr sz="2150" spc="15" dirty="0">
                <a:latin typeface="Arial"/>
                <a:cs typeface="Arial"/>
              </a:rPr>
              <a:t>các </a:t>
            </a:r>
            <a:r>
              <a:rPr sz="2150" spc="5" dirty="0">
                <a:latin typeface="Arial"/>
                <a:cs typeface="Arial"/>
              </a:rPr>
              <a:t>trang</a:t>
            </a:r>
            <a:r>
              <a:rPr sz="2150" spc="10" dirty="0">
                <a:latin typeface="Arial"/>
                <a:cs typeface="Arial"/>
              </a:rPr>
              <a:t> </a:t>
            </a:r>
            <a:r>
              <a:rPr sz="2150" spc="5" dirty="0">
                <a:latin typeface="Arial"/>
                <a:cs typeface="Arial"/>
              </a:rPr>
              <a:t>web,...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0550" y="1031875"/>
            <a:ext cx="8553450" cy="5297805"/>
            <a:chOff x="590550" y="1031875"/>
            <a:chExt cx="8553450" cy="5297805"/>
          </a:xfrm>
        </p:grpSpPr>
        <p:sp>
          <p:nvSpPr>
            <p:cNvPr id="3" name="object 3"/>
            <p:cNvSpPr/>
            <p:nvPr/>
          </p:nvSpPr>
          <p:spPr>
            <a:xfrm>
              <a:off x="3810000" y="1676400"/>
              <a:ext cx="381000" cy="4648200"/>
            </a:xfrm>
            <a:custGeom>
              <a:avLst/>
              <a:gdLst/>
              <a:ahLst/>
              <a:cxnLst/>
              <a:rect l="l" t="t" r="r" b="b"/>
              <a:pathLst>
                <a:path w="381000" h="4648200">
                  <a:moveTo>
                    <a:pt x="0" y="0"/>
                  </a:moveTo>
                  <a:lnTo>
                    <a:pt x="54999" y="18279"/>
                  </a:lnTo>
                  <a:lnTo>
                    <a:pt x="103705" y="69558"/>
                  </a:lnTo>
                  <a:lnTo>
                    <a:pt x="124959" y="105903"/>
                  </a:lnTo>
                  <a:lnTo>
                    <a:pt x="143755" y="148495"/>
                  </a:lnTo>
                  <a:lnTo>
                    <a:pt x="159795" y="196667"/>
                  </a:lnTo>
                  <a:lnTo>
                    <a:pt x="172785" y="249751"/>
                  </a:lnTo>
                  <a:lnTo>
                    <a:pt x="182430" y="307079"/>
                  </a:lnTo>
                  <a:lnTo>
                    <a:pt x="188433" y="367985"/>
                  </a:lnTo>
                  <a:lnTo>
                    <a:pt x="190500" y="431800"/>
                  </a:lnTo>
                  <a:lnTo>
                    <a:pt x="190500" y="1892300"/>
                  </a:lnTo>
                  <a:lnTo>
                    <a:pt x="192566" y="1956114"/>
                  </a:lnTo>
                  <a:lnTo>
                    <a:pt x="198569" y="2017020"/>
                  </a:lnTo>
                  <a:lnTo>
                    <a:pt x="208214" y="2074348"/>
                  </a:lnTo>
                  <a:lnTo>
                    <a:pt x="221204" y="2127432"/>
                  </a:lnTo>
                  <a:lnTo>
                    <a:pt x="237244" y="2175604"/>
                  </a:lnTo>
                  <a:lnTo>
                    <a:pt x="256040" y="2218196"/>
                  </a:lnTo>
                  <a:lnTo>
                    <a:pt x="277294" y="2254541"/>
                  </a:lnTo>
                  <a:lnTo>
                    <a:pt x="326000" y="2305820"/>
                  </a:lnTo>
                  <a:lnTo>
                    <a:pt x="381000" y="2324100"/>
                  </a:lnTo>
                  <a:lnTo>
                    <a:pt x="352861" y="2328781"/>
                  </a:lnTo>
                  <a:lnTo>
                    <a:pt x="300713" y="2364227"/>
                  </a:lnTo>
                  <a:lnTo>
                    <a:pt x="256040" y="2430003"/>
                  </a:lnTo>
                  <a:lnTo>
                    <a:pt x="237244" y="2472595"/>
                  </a:lnTo>
                  <a:lnTo>
                    <a:pt x="221204" y="2520767"/>
                  </a:lnTo>
                  <a:lnTo>
                    <a:pt x="208214" y="2573851"/>
                  </a:lnTo>
                  <a:lnTo>
                    <a:pt x="198569" y="2631179"/>
                  </a:lnTo>
                  <a:lnTo>
                    <a:pt x="192566" y="2692085"/>
                  </a:lnTo>
                  <a:lnTo>
                    <a:pt x="190500" y="2755900"/>
                  </a:lnTo>
                  <a:lnTo>
                    <a:pt x="190500" y="4216400"/>
                  </a:lnTo>
                  <a:lnTo>
                    <a:pt x="188433" y="4280209"/>
                  </a:lnTo>
                  <a:lnTo>
                    <a:pt x="182430" y="4341111"/>
                  </a:lnTo>
                  <a:lnTo>
                    <a:pt x="172785" y="4398437"/>
                  </a:lnTo>
                  <a:lnTo>
                    <a:pt x="159795" y="4451521"/>
                  </a:lnTo>
                  <a:lnTo>
                    <a:pt x="143755" y="4499694"/>
                  </a:lnTo>
                  <a:lnTo>
                    <a:pt x="124959" y="4542288"/>
                  </a:lnTo>
                  <a:lnTo>
                    <a:pt x="103705" y="4578635"/>
                  </a:lnTo>
                  <a:lnTo>
                    <a:pt x="54999" y="4629918"/>
                  </a:lnTo>
                  <a:lnTo>
                    <a:pt x="28138" y="4643518"/>
                  </a:lnTo>
                  <a:lnTo>
                    <a:pt x="0" y="4648200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19600" y="3810000"/>
              <a:ext cx="838200" cy="381000"/>
            </a:xfrm>
            <a:custGeom>
              <a:avLst/>
              <a:gdLst/>
              <a:ahLst/>
              <a:cxnLst/>
              <a:rect l="l" t="t" r="r" b="b"/>
              <a:pathLst>
                <a:path w="838200" h="381000">
                  <a:moveTo>
                    <a:pt x="628650" y="0"/>
                  </a:moveTo>
                  <a:lnTo>
                    <a:pt x="62865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628650" y="285750"/>
                  </a:lnTo>
                  <a:lnTo>
                    <a:pt x="628650" y="381000"/>
                  </a:lnTo>
                  <a:lnTo>
                    <a:pt x="838200" y="1905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19600" y="3810000"/>
              <a:ext cx="838200" cy="381000"/>
            </a:xfrm>
            <a:custGeom>
              <a:avLst/>
              <a:gdLst/>
              <a:ahLst/>
              <a:cxnLst/>
              <a:rect l="l" t="t" r="r" b="b"/>
              <a:pathLst>
                <a:path w="838200" h="381000">
                  <a:moveTo>
                    <a:pt x="0" y="95250"/>
                  </a:moveTo>
                  <a:lnTo>
                    <a:pt x="628650" y="95250"/>
                  </a:lnTo>
                  <a:lnTo>
                    <a:pt x="628650" y="0"/>
                  </a:lnTo>
                  <a:lnTo>
                    <a:pt x="838200" y="190500"/>
                  </a:lnTo>
                  <a:lnTo>
                    <a:pt x="628650" y="381000"/>
                  </a:lnTo>
                  <a:lnTo>
                    <a:pt x="628650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24500" y="3171825"/>
              <a:ext cx="3076575" cy="3524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95900" y="3457575"/>
              <a:ext cx="1866900" cy="7048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24650" y="3457575"/>
              <a:ext cx="1133475" cy="7048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19975" y="3457575"/>
              <a:ext cx="1628775" cy="7048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95900" y="3895725"/>
              <a:ext cx="3581400" cy="7048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95900" y="4333875"/>
              <a:ext cx="3686175" cy="7048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317182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" dirty="0"/>
              <a:t>Tình </a:t>
            </a:r>
            <a:r>
              <a:rPr spc="-10" dirty="0"/>
              <a:t>huống</a:t>
            </a:r>
            <a:r>
              <a:rPr spc="-155" dirty="0"/>
              <a:t> </a:t>
            </a:r>
            <a:r>
              <a:rPr dirty="0"/>
              <a:t>1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494654" y="3041650"/>
            <a:ext cx="3279775" cy="17805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2400" spc="-10" dirty="0">
                <a:solidFill>
                  <a:srgbClr val="FF0000"/>
                </a:solidFill>
                <a:latin typeface="Verdana"/>
                <a:cs typeface="Verdana"/>
              </a:rPr>
              <a:t>Người đang </a:t>
            </a:r>
            <a:r>
              <a:rPr sz="2400" spc="10" dirty="0">
                <a:solidFill>
                  <a:srgbClr val="FF0000"/>
                </a:solidFill>
                <a:latin typeface="Verdana"/>
                <a:cs typeface="Verdana"/>
              </a:rPr>
              <a:t>sử </a:t>
            </a:r>
            <a:r>
              <a:rPr sz="2400" spc="-10" dirty="0">
                <a:solidFill>
                  <a:srgbClr val="FF0000"/>
                </a:solidFill>
                <a:latin typeface="Verdana"/>
                <a:cs typeface="Verdana"/>
              </a:rPr>
              <a:t>dụng 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thẻ </a:t>
            </a:r>
            <a:r>
              <a:rPr sz="2400" spc="-20" dirty="0">
                <a:solidFill>
                  <a:srgbClr val="FF0000"/>
                </a:solidFill>
                <a:latin typeface="Verdana"/>
                <a:cs typeface="Verdana"/>
              </a:rPr>
              <a:t>ID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= </a:t>
            </a:r>
            <a:r>
              <a:rPr sz="2400" spc="-20" dirty="0">
                <a:solidFill>
                  <a:srgbClr val="FF0000"/>
                </a:solidFill>
                <a:latin typeface="Verdana"/>
                <a:cs typeface="Verdana"/>
              </a:rPr>
              <a:t>584 </a:t>
            </a:r>
            <a:r>
              <a:rPr sz="2400" spc="-5" dirty="0">
                <a:solidFill>
                  <a:srgbClr val="FF0000"/>
                </a:solidFill>
                <a:latin typeface="Verdana"/>
                <a:cs typeface="Verdana"/>
              </a:rPr>
              <a:t>thật </a:t>
            </a:r>
            <a:r>
              <a:rPr sz="2400" spc="10" dirty="0">
                <a:solidFill>
                  <a:srgbClr val="FF0000"/>
                </a:solidFill>
                <a:latin typeface="Verdana"/>
                <a:cs typeface="Verdana"/>
              </a:rPr>
              <a:t>sự  </a:t>
            </a:r>
            <a:r>
              <a:rPr sz="2400" spc="5" dirty="0">
                <a:solidFill>
                  <a:srgbClr val="FF0000"/>
                </a:solidFill>
                <a:latin typeface="Verdana"/>
                <a:cs typeface="Verdana"/>
              </a:rPr>
              <a:t>là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chủ </a:t>
            </a:r>
            <a:r>
              <a:rPr sz="2400" spc="-15" dirty="0">
                <a:solidFill>
                  <a:srgbClr val="FF0000"/>
                </a:solidFill>
                <a:latin typeface="Verdana"/>
                <a:cs typeface="Verdana"/>
              </a:rPr>
              <a:t>nhân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của thẻ  </a:t>
            </a:r>
            <a:r>
              <a:rPr sz="2400" spc="-15" dirty="0">
                <a:solidFill>
                  <a:srgbClr val="FF0000"/>
                </a:solidFill>
                <a:latin typeface="Verdana"/>
                <a:cs typeface="Verdana"/>
              </a:rPr>
              <a:t>hay </a:t>
            </a:r>
            <a:r>
              <a:rPr sz="2400" spc="5" dirty="0">
                <a:solidFill>
                  <a:srgbClr val="FF0000"/>
                </a:solidFill>
                <a:latin typeface="Verdana"/>
                <a:cs typeface="Verdana"/>
              </a:rPr>
              <a:t>là </a:t>
            </a:r>
            <a:r>
              <a:rPr sz="2400" spc="-15" dirty="0">
                <a:solidFill>
                  <a:srgbClr val="FF0000"/>
                </a:solidFill>
                <a:latin typeface="Verdana"/>
                <a:cs typeface="Verdana"/>
              </a:rPr>
              <a:t>một </a:t>
            </a:r>
            <a:r>
              <a:rPr sz="2400" spc="5" dirty="0">
                <a:solidFill>
                  <a:srgbClr val="FF0000"/>
                </a:solidFill>
                <a:latin typeface="Verdana"/>
                <a:cs typeface="Verdana"/>
              </a:rPr>
              <a:t>tên</a:t>
            </a:r>
            <a:r>
              <a:rPr sz="2400" spc="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trộm?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68705" y="1614677"/>
            <a:ext cx="2508250" cy="5015230"/>
            <a:chOff x="768705" y="1614677"/>
            <a:chExt cx="2508250" cy="5015230"/>
          </a:xfrm>
        </p:grpSpPr>
        <p:sp>
          <p:nvSpPr>
            <p:cNvPr id="15" name="object 15"/>
            <p:cNvSpPr/>
            <p:nvPr/>
          </p:nvSpPr>
          <p:spPr>
            <a:xfrm>
              <a:off x="859967" y="3081147"/>
              <a:ext cx="2229612" cy="17049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01687" y="1614677"/>
              <a:ext cx="1946148" cy="136093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8705" y="4910327"/>
              <a:ext cx="2507894" cy="171907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84467" y="1221422"/>
            <a:ext cx="15430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Chức </a:t>
            </a:r>
            <a:r>
              <a:rPr spc="-10" dirty="0"/>
              <a:t>năng </a:t>
            </a:r>
            <a:r>
              <a:rPr dirty="0"/>
              <a:t>của </a:t>
            </a:r>
            <a:r>
              <a:rPr spc="-5" dirty="0"/>
              <a:t>khai </a:t>
            </a:r>
            <a:r>
              <a:rPr spc="-10" dirty="0"/>
              <a:t>phá </a:t>
            </a:r>
            <a:r>
              <a:rPr dirty="0"/>
              <a:t>dữ</a:t>
            </a:r>
            <a:r>
              <a:rPr spc="90" dirty="0"/>
              <a:t> </a:t>
            </a:r>
            <a:r>
              <a:rPr spc="-20" dirty="0"/>
              <a:t>liệu?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75" y="1140825"/>
            <a:ext cx="8554085" cy="479742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2000">
              <a:latin typeface="Times New Roman"/>
              <a:cs typeface="Times New Roman"/>
            </a:endParaRPr>
          </a:p>
          <a:p>
            <a:pPr marL="911225" indent="-324485">
              <a:lnSpc>
                <a:spcPct val="100000"/>
              </a:lnSpc>
              <a:spcBef>
                <a:spcPts val="76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spc="-15" dirty="0">
                <a:latin typeface="Arial"/>
                <a:cs typeface="Arial"/>
              </a:rPr>
              <a:t>Mẫu </a:t>
            </a:r>
            <a:r>
              <a:rPr sz="2400" dirty="0">
                <a:latin typeface="Arial"/>
                <a:cs typeface="Arial"/>
              </a:rPr>
              <a:t>thường </a:t>
            </a:r>
            <a:r>
              <a:rPr sz="2400" spc="-60" dirty="0">
                <a:latin typeface="Arial"/>
                <a:cs typeface="Arial"/>
              </a:rPr>
              <a:t>xuyên </a:t>
            </a:r>
            <a:r>
              <a:rPr sz="2400" spc="-20" dirty="0">
                <a:latin typeface="Arial"/>
                <a:cs typeface="Arial"/>
              </a:rPr>
              <a:t>(hoặc tập phổ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biến)</a:t>
            </a:r>
            <a:endParaRPr sz="2400">
              <a:latin typeface="Arial"/>
              <a:cs typeface="Arial"/>
            </a:endParaRPr>
          </a:p>
          <a:p>
            <a:pPr marL="1226185" lvl="1" indent="-276860">
              <a:lnSpc>
                <a:spcPts val="2500"/>
              </a:lnSpc>
              <a:spcBef>
                <a:spcPts val="650"/>
              </a:spcBef>
              <a:buClr>
                <a:srgbClr val="93B6D2"/>
              </a:buClr>
              <a:buSzPct val="71428"/>
              <a:buChar char=""/>
              <a:tabLst>
                <a:tab pos="1226185" algn="l"/>
              </a:tabLst>
            </a:pPr>
            <a:r>
              <a:rPr sz="2100" spc="10" dirty="0">
                <a:latin typeface="Arial"/>
                <a:cs typeface="Arial"/>
              </a:rPr>
              <a:t>Những </a:t>
            </a:r>
            <a:r>
              <a:rPr sz="2100" spc="-20" dirty="0">
                <a:latin typeface="Arial"/>
                <a:cs typeface="Arial"/>
              </a:rPr>
              <a:t>sản </a:t>
            </a:r>
            <a:r>
              <a:rPr sz="2100" dirty="0">
                <a:latin typeface="Arial"/>
                <a:cs typeface="Arial"/>
              </a:rPr>
              <a:t>phẩm </a:t>
            </a:r>
            <a:r>
              <a:rPr sz="2100" spc="20" dirty="0">
                <a:latin typeface="Arial"/>
                <a:cs typeface="Arial"/>
              </a:rPr>
              <a:t>nào </a:t>
            </a:r>
            <a:r>
              <a:rPr sz="2100" spc="5" dirty="0">
                <a:latin typeface="Arial"/>
                <a:cs typeface="Arial"/>
              </a:rPr>
              <a:t>thường </a:t>
            </a:r>
            <a:r>
              <a:rPr sz="2100" dirty="0">
                <a:latin typeface="Arial"/>
                <a:cs typeface="Arial"/>
              </a:rPr>
              <a:t>được </a:t>
            </a:r>
            <a:r>
              <a:rPr sz="2100" spc="25" dirty="0">
                <a:latin typeface="Arial"/>
                <a:cs typeface="Arial"/>
              </a:rPr>
              <a:t>mua </a:t>
            </a:r>
            <a:r>
              <a:rPr sz="2100" spc="10" dirty="0">
                <a:latin typeface="Arial"/>
                <a:cs typeface="Arial"/>
              </a:rPr>
              <a:t>cùng </a:t>
            </a:r>
            <a:r>
              <a:rPr sz="2100" spc="-40" dirty="0">
                <a:latin typeface="Arial"/>
                <a:cs typeface="Arial"/>
              </a:rPr>
              <a:t>với </a:t>
            </a:r>
            <a:r>
              <a:rPr sz="2100" dirty="0">
                <a:latin typeface="Arial"/>
                <a:cs typeface="Arial"/>
              </a:rPr>
              <a:t>nhau</a:t>
            </a:r>
            <a:r>
              <a:rPr sz="2100" spc="-330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trong</a:t>
            </a:r>
            <a:endParaRPr sz="2100">
              <a:latin typeface="Arial"/>
              <a:cs typeface="Arial"/>
            </a:endParaRPr>
          </a:p>
          <a:p>
            <a:pPr marL="1226185">
              <a:lnSpc>
                <a:spcPts val="2500"/>
              </a:lnSpc>
            </a:pPr>
            <a:r>
              <a:rPr sz="2100" dirty="0">
                <a:latin typeface="Arial"/>
                <a:cs typeface="Arial"/>
              </a:rPr>
              <a:t>siêu </a:t>
            </a:r>
            <a:r>
              <a:rPr sz="2100" spc="10" dirty="0">
                <a:latin typeface="Arial"/>
                <a:cs typeface="Arial"/>
              </a:rPr>
              <a:t>thị</a:t>
            </a:r>
            <a:r>
              <a:rPr sz="2100" spc="-10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Walmart?</a:t>
            </a:r>
            <a:endParaRPr sz="2100">
              <a:latin typeface="Arial"/>
              <a:cs typeface="Arial"/>
            </a:endParaRPr>
          </a:p>
          <a:p>
            <a:pPr marL="911225" indent="-324485">
              <a:lnSpc>
                <a:spcPct val="100000"/>
              </a:lnSpc>
              <a:spcBef>
                <a:spcPts val="635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spc="-10" dirty="0">
                <a:latin typeface="Arial"/>
                <a:cs typeface="Arial"/>
              </a:rPr>
              <a:t>Luật </a:t>
            </a:r>
            <a:r>
              <a:rPr sz="2400" spc="-25" dirty="0">
                <a:latin typeface="Arial"/>
                <a:cs typeface="Arial"/>
              </a:rPr>
              <a:t>kết </a:t>
            </a:r>
            <a:r>
              <a:rPr sz="2400" spc="-10" dirty="0">
                <a:latin typeface="Arial"/>
                <a:cs typeface="Arial"/>
              </a:rPr>
              <a:t>hợp, </a:t>
            </a:r>
            <a:r>
              <a:rPr sz="2400" spc="-5" dirty="0">
                <a:latin typeface="Arial"/>
                <a:cs typeface="Arial"/>
              </a:rPr>
              <a:t>tương </a:t>
            </a:r>
            <a:r>
              <a:rPr sz="2400" spc="-10" dirty="0">
                <a:latin typeface="Arial"/>
                <a:cs typeface="Arial"/>
              </a:rPr>
              <a:t>đồng </a:t>
            </a:r>
            <a:r>
              <a:rPr sz="2400" dirty="0">
                <a:latin typeface="Arial"/>
                <a:cs typeface="Arial"/>
              </a:rPr>
              <a:t>so </a:t>
            </a:r>
            <a:r>
              <a:rPr sz="2400" spc="-30" dirty="0">
                <a:latin typeface="Arial"/>
                <a:cs typeface="Arial"/>
              </a:rPr>
              <a:t>với quan</a:t>
            </a:r>
            <a:r>
              <a:rPr sz="2400" spc="4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hệ</a:t>
            </a:r>
            <a:endParaRPr sz="24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575"/>
              </a:spcBef>
              <a:buClr>
                <a:srgbClr val="93B6D2"/>
              </a:buClr>
              <a:buSzPct val="71428"/>
              <a:buChar char=""/>
              <a:tabLst>
                <a:tab pos="1226185" algn="l"/>
              </a:tabLst>
            </a:pPr>
            <a:r>
              <a:rPr sz="2100" spc="-25" dirty="0">
                <a:latin typeface="Arial"/>
                <a:cs typeface="Arial"/>
              </a:rPr>
              <a:t>Một </a:t>
            </a:r>
            <a:r>
              <a:rPr sz="2100" spc="-10" dirty="0">
                <a:latin typeface="Arial"/>
                <a:cs typeface="Arial"/>
              </a:rPr>
              <a:t>luật </a:t>
            </a:r>
            <a:r>
              <a:rPr sz="2100" spc="-20" dirty="0">
                <a:latin typeface="Arial"/>
                <a:cs typeface="Arial"/>
              </a:rPr>
              <a:t>kết </a:t>
            </a:r>
            <a:r>
              <a:rPr sz="2100" spc="-5" dirty="0">
                <a:latin typeface="Arial"/>
                <a:cs typeface="Arial"/>
              </a:rPr>
              <a:t>hợp </a:t>
            </a:r>
            <a:r>
              <a:rPr sz="2100" spc="-10" dirty="0">
                <a:latin typeface="Arial"/>
                <a:cs typeface="Arial"/>
              </a:rPr>
              <a:t>điển</a:t>
            </a:r>
            <a:r>
              <a:rPr sz="2100" spc="140" dirty="0">
                <a:latin typeface="Arial"/>
                <a:cs typeface="Arial"/>
              </a:rPr>
              <a:t> </a:t>
            </a:r>
            <a:r>
              <a:rPr sz="2100" spc="15" dirty="0">
                <a:latin typeface="Arial"/>
                <a:cs typeface="Arial"/>
              </a:rPr>
              <a:t>hình</a:t>
            </a:r>
            <a:endParaRPr sz="2100">
              <a:latin typeface="Arial"/>
              <a:cs typeface="Arial"/>
            </a:endParaRPr>
          </a:p>
          <a:p>
            <a:pPr marL="1502410" lvl="2" indent="-229235">
              <a:lnSpc>
                <a:spcPct val="100000"/>
              </a:lnSpc>
              <a:spcBef>
                <a:spcPts val="635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503045" algn="l"/>
              </a:tabLst>
            </a:pPr>
            <a:r>
              <a:rPr sz="1800" spc="-30" dirty="0">
                <a:latin typeface="Arial"/>
                <a:cs typeface="Arial"/>
              </a:rPr>
              <a:t>Tã </a:t>
            </a:r>
            <a:r>
              <a:rPr sz="1800" spc="5" dirty="0">
                <a:latin typeface="Arial"/>
                <a:cs typeface="Arial"/>
              </a:rPr>
              <a:t>lót trẻ </a:t>
            </a:r>
            <a:r>
              <a:rPr sz="1800" spc="-15" dirty="0">
                <a:latin typeface="Arial"/>
                <a:cs typeface="Arial"/>
              </a:rPr>
              <a:t>em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Bia [0.5%, </a:t>
            </a:r>
            <a:r>
              <a:rPr sz="1800" spc="-25" dirty="0">
                <a:latin typeface="Arial"/>
                <a:cs typeface="Arial"/>
              </a:rPr>
              <a:t>75%] </a:t>
            </a:r>
            <a:r>
              <a:rPr sz="1800" spc="15" dirty="0">
                <a:latin typeface="Arial"/>
                <a:cs typeface="Arial"/>
              </a:rPr>
              <a:t>(hỗ </a:t>
            </a:r>
            <a:r>
              <a:rPr sz="1800" spc="5" dirty="0">
                <a:latin typeface="Arial"/>
                <a:cs typeface="Arial"/>
              </a:rPr>
              <a:t>trợ, </a:t>
            </a:r>
            <a:r>
              <a:rPr sz="1800" spc="-5" dirty="0">
                <a:latin typeface="Arial"/>
                <a:cs typeface="Arial"/>
              </a:rPr>
              <a:t>tin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cậy)</a:t>
            </a:r>
            <a:endParaRPr sz="18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615"/>
              </a:spcBef>
              <a:buClr>
                <a:srgbClr val="93B6D2"/>
              </a:buClr>
              <a:buSzPct val="71428"/>
              <a:buChar char=""/>
              <a:tabLst>
                <a:tab pos="1226185" algn="l"/>
              </a:tabLst>
            </a:pPr>
            <a:r>
              <a:rPr sz="2100" spc="-45" dirty="0">
                <a:latin typeface="Arial"/>
                <a:cs typeface="Arial"/>
              </a:rPr>
              <a:t>Tập </a:t>
            </a:r>
            <a:r>
              <a:rPr sz="2100" spc="20" dirty="0">
                <a:latin typeface="Arial"/>
                <a:cs typeface="Arial"/>
              </a:rPr>
              <a:t>mục </a:t>
            </a:r>
            <a:r>
              <a:rPr sz="2100" dirty="0">
                <a:latin typeface="Arial"/>
                <a:cs typeface="Arial"/>
              </a:rPr>
              <a:t>có </a:t>
            </a:r>
            <a:r>
              <a:rPr sz="2100" spc="-20" dirty="0">
                <a:latin typeface="Arial"/>
                <a:cs typeface="Arial"/>
              </a:rPr>
              <a:t>kết </a:t>
            </a:r>
            <a:r>
              <a:rPr sz="2100" spc="-5" dirty="0">
                <a:latin typeface="Arial"/>
                <a:cs typeface="Arial"/>
              </a:rPr>
              <a:t>hợp </a:t>
            </a:r>
            <a:r>
              <a:rPr sz="2100" spc="5" dirty="0">
                <a:latin typeface="Arial"/>
                <a:cs typeface="Arial"/>
              </a:rPr>
              <a:t>mạnh </a:t>
            </a:r>
            <a:r>
              <a:rPr sz="2100" spc="20" dirty="0">
                <a:latin typeface="Arial"/>
                <a:cs typeface="Arial"/>
              </a:rPr>
              <a:t>mẽ </a:t>
            </a:r>
            <a:r>
              <a:rPr sz="2100" spc="10" dirty="0">
                <a:latin typeface="Arial"/>
                <a:cs typeface="Arial"/>
              </a:rPr>
              <a:t>thì cũng </a:t>
            </a:r>
            <a:r>
              <a:rPr sz="2100" dirty="0">
                <a:latin typeface="Arial"/>
                <a:cs typeface="Arial"/>
              </a:rPr>
              <a:t>có </a:t>
            </a:r>
            <a:r>
              <a:rPr sz="2100" spc="-5" dirty="0">
                <a:latin typeface="Arial"/>
                <a:cs typeface="Arial"/>
              </a:rPr>
              <a:t>liên </a:t>
            </a:r>
            <a:r>
              <a:rPr sz="2100" dirty="0">
                <a:latin typeface="Arial"/>
                <a:cs typeface="Arial"/>
              </a:rPr>
              <a:t>quan </a:t>
            </a:r>
            <a:r>
              <a:rPr sz="2100" spc="-5" dirty="0">
                <a:latin typeface="Arial"/>
                <a:cs typeface="Arial"/>
              </a:rPr>
              <a:t>chặt</a:t>
            </a:r>
            <a:r>
              <a:rPr sz="2100" spc="-150" dirty="0">
                <a:latin typeface="Arial"/>
                <a:cs typeface="Arial"/>
              </a:rPr>
              <a:t> </a:t>
            </a:r>
            <a:r>
              <a:rPr sz="2100" spc="-80" dirty="0">
                <a:latin typeface="Arial"/>
                <a:cs typeface="Arial"/>
              </a:rPr>
              <a:t>chẽ?</a:t>
            </a:r>
            <a:endParaRPr sz="2100">
              <a:latin typeface="Arial"/>
              <a:cs typeface="Arial"/>
            </a:endParaRPr>
          </a:p>
          <a:p>
            <a:pPr marL="911225" marR="255904" indent="-324485">
              <a:lnSpc>
                <a:spcPct val="101699"/>
              </a:lnSpc>
              <a:spcBef>
                <a:spcPts val="509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spc="-20" dirty="0">
                <a:latin typeface="Arial"/>
                <a:cs typeface="Arial"/>
              </a:rPr>
              <a:t>Làm </a:t>
            </a:r>
            <a:r>
              <a:rPr sz="2400" spc="5" dirty="0">
                <a:latin typeface="Arial"/>
                <a:cs typeface="Arial"/>
              </a:rPr>
              <a:t>thế </a:t>
            </a:r>
            <a:r>
              <a:rPr sz="2400" spc="-20" dirty="0">
                <a:latin typeface="Arial"/>
                <a:cs typeface="Arial"/>
              </a:rPr>
              <a:t>nào </a:t>
            </a:r>
            <a:r>
              <a:rPr sz="2400" spc="5" dirty="0">
                <a:latin typeface="Arial"/>
                <a:cs typeface="Arial"/>
              </a:rPr>
              <a:t>để </a:t>
            </a:r>
            <a:r>
              <a:rPr sz="2400" spc="-15" dirty="0">
                <a:latin typeface="Arial"/>
                <a:cs typeface="Arial"/>
              </a:rPr>
              <a:t>khai thác </a:t>
            </a:r>
            <a:r>
              <a:rPr sz="2400" spc="-20" dirty="0">
                <a:latin typeface="Arial"/>
                <a:cs typeface="Arial"/>
              </a:rPr>
              <a:t>các </a:t>
            </a:r>
            <a:r>
              <a:rPr sz="2400" spc="-15" dirty="0">
                <a:latin typeface="Arial"/>
                <a:cs typeface="Arial"/>
              </a:rPr>
              <a:t>mẫu </a:t>
            </a:r>
            <a:r>
              <a:rPr sz="2400" spc="-35" dirty="0">
                <a:latin typeface="Arial"/>
                <a:cs typeface="Arial"/>
              </a:rPr>
              <a:t>và </a:t>
            </a:r>
            <a:r>
              <a:rPr sz="2400" spc="-25" dirty="0">
                <a:latin typeface="Arial"/>
                <a:cs typeface="Arial"/>
              </a:rPr>
              <a:t>các </a:t>
            </a:r>
            <a:r>
              <a:rPr sz="2400" spc="-20" dirty="0">
                <a:latin typeface="Arial"/>
                <a:cs typeface="Arial"/>
              </a:rPr>
              <a:t>luật </a:t>
            </a:r>
            <a:r>
              <a:rPr sz="2400" spc="5" dirty="0">
                <a:latin typeface="Arial"/>
                <a:cs typeface="Arial"/>
              </a:rPr>
              <a:t>như </a:t>
            </a:r>
            <a:r>
              <a:rPr sz="2400" spc="-45" dirty="0">
                <a:latin typeface="Arial"/>
                <a:cs typeface="Arial"/>
              </a:rPr>
              <a:t>vậy  </a:t>
            </a:r>
            <a:r>
              <a:rPr sz="2400" dirty="0">
                <a:latin typeface="Arial"/>
                <a:cs typeface="Arial"/>
              </a:rPr>
              <a:t>có </a:t>
            </a:r>
            <a:r>
              <a:rPr sz="2400" spc="-20" dirty="0">
                <a:latin typeface="Arial"/>
                <a:cs typeface="Arial"/>
              </a:rPr>
              <a:t>hiệu </a:t>
            </a:r>
            <a:r>
              <a:rPr sz="2400" spc="-15" dirty="0">
                <a:latin typeface="Arial"/>
                <a:cs typeface="Arial"/>
              </a:rPr>
              <a:t>quả </a:t>
            </a:r>
            <a:r>
              <a:rPr sz="2400" spc="-5" dirty="0">
                <a:latin typeface="Arial"/>
                <a:cs typeface="Arial"/>
              </a:rPr>
              <a:t>trong </a:t>
            </a:r>
            <a:r>
              <a:rPr sz="2400" spc="-25" dirty="0">
                <a:latin typeface="Arial"/>
                <a:cs typeface="Arial"/>
              </a:rPr>
              <a:t>các </a:t>
            </a:r>
            <a:r>
              <a:rPr sz="2400" spc="-20" dirty="0">
                <a:latin typeface="Arial"/>
                <a:cs typeface="Arial"/>
              </a:rPr>
              <a:t>tập </a:t>
            </a:r>
            <a:r>
              <a:rPr sz="2400" spc="-35" dirty="0">
                <a:latin typeface="Arial"/>
                <a:cs typeface="Arial"/>
              </a:rPr>
              <a:t>dữ </a:t>
            </a:r>
            <a:r>
              <a:rPr sz="2400" spc="-25" dirty="0">
                <a:latin typeface="Arial"/>
                <a:cs typeface="Arial"/>
              </a:rPr>
              <a:t>liệu</a:t>
            </a:r>
            <a:r>
              <a:rPr sz="2400" spc="4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lớn?</a:t>
            </a:r>
            <a:endParaRPr sz="2400">
              <a:latin typeface="Arial"/>
              <a:cs typeface="Arial"/>
            </a:endParaRPr>
          </a:p>
          <a:p>
            <a:pPr marL="911225" marR="79375" indent="-324485">
              <a:lnSpc>
                <a:spcPts val="2850"/>
              </a:lnSpc>
              <a:spcBef>
                <a:spcPts val="695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spc="-20" dirty="0">
                <a:latin typeface="Arial"/>
                <a:cs typeface="Arial"/>
              </a:rPr>
              <a:t>Làm </a:t>
            </a:r>
            <a:r>
              <a:rPr sz="2400" spc="5" dirty="0">
                <a:latin typeface="Arial"/>
                <a:cs typeface="Arial"/>
              </a:rPr>
              <a:t>thế </a:t>
            </a:r>
            <a:r>
              <a:rPr sz="2400" spc="-15" dirty="0">
                <a:latin typeface="Arial"/>
                <a:cs typeface="Arial"/>
              </a:rPr>
              <a:t>nào </a:t>
            </a:r>
            <a:r>
              <a:rPr sz="2400" spc="5" dirty="0">
                <a:latin typeface="Arial"/>
                <a:cs typeface="Arial"/>
              </a:rPr>
              <a:t>để </a:t>
            </a:r>
            <a:r>
              <a:rPr sz="2400" dirty="0">
                <a:latin typeface="Arial"/>
                <a:cs typeface="Arial"/>
              </a:rPr>
              <a:t>sử </a:t>
            </a:r>
            <a:r>
              <a:rPr sz="2400" spc="-15" dirty="0">
                <a:latin typeface="Arial"/>
                <a:cs typeface="Arial"/>
              </a:rPr>
              <a:t>dụng </a:t>
            </a:r>
            <a:r>
              <a:rPr sz="2400" spc="-20" dirty="0">
                <a:latin typeface="Arial"/>
                <a:cs typeface="Arial"/>
              </a:rPr>
              <a:t>các </a:t>
            </a:r>
            <a:r>
              <a:rPr sz="2400" spc="-15" dirty="0">
                <a:latin typeface="Arial"/>
                <a:cs typeface="Arial"/>
              </a:rPr>
              <a:t>mẫu </a:t>
            </a:r>
            <a:r>
              <a:rPr sz="2400" spc="5" dirty="0">
                <a:latin typeface="Arial"/>
                <a:cs typeface="Arial"/>
              </a:rPr>
              <a:t>như </a:t>
            </a:r>
            <a:r>
              <a:rPr sz="2400" spc="-45" dirty="0">
                <a:latin typeface="Arial"/>
                <a:cs typeface="Arial"/>
              </a:rPr>
              <a:t>vậy </a:t>
            </a:r>
            <a:r>
              <a:rPr sz="2400" spc="5" dirty="0">
                <a:latin typeface="Arial"/>
                <a:cs typeface="Arial"/>
              </a:rPr>
              <a:t>để </a:t>
            </a:r>
            <a:r>
              <a:rPr sz="2400" spc="-30" dirty="0">
                <a:latin typeface="Arial"/>
                <a:cs typeface="Arial"/>
              </a:rPr>
              <a:t>phân loại,  phân </a:t>
            </a:r>
            <a:r>
              <a:rPr sz="2400" spc="-5" dirty="0">
                <a:latin typeface="Arial"/>
                <a:cs typeface="Arial"/>
              </a:rPr>
              <a:t>nhóm, </a:t>
            </a:r>
            <a:r>
              <a:rPr sz="2400" spc="-40" dirty="0">
                <a:latin typeface="Arial"/>
                <a:cs typeface="Arial"/>
              </a:rPr>
              <a:t>và </a:t>
            </a:r>
            <a:r>
              <a:rPr sz="2400" spc="-20" dirty="0">
                <a:latin typeface="Arial"/>
                <a:cs typeface="Arial"/>
              </a:rPr>
              <a:t>các </a:t>
            </a:r>
            <a:r>
              <a:rPr sz="2400" spc="-10" dirty="0">
                <a:latin typeface="Arial"/>
                <a:cs typeface="Arial"/>
              </a:rPr>
              <a:t>ứng </a:t>
            </a:r>
            <a:r>
              <a:rPr sz="2400" spc="-15" dirty="0">
                <a:latin typeface="Arial"/>
                <a:cs typeface="Arial"/>
              </a:rPr>
              <a:t>dụng</a:t>
            </a:r>
            <a:r>
              <a:rPr sz="2400" spc="3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khác?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Chức </a:t>
            </a:r>
            <a:r>
              <a:rPr spc="-10" dirty="0"/>
              <a:t>năng </a:t>
            </a:r>
            <a:r>
              <a:rPr dirty="0"/>
              <a:t>của </a:t>
            </a:r>
            <a:r>
              <a:rPr spc="-5" dirty="0"/>
              <a:t>khai </a:t>
            </a:r>
            <a:r>
              <a:rPr spc="-10" dirty="0"/>
              <a:t>phá </a:t>
            </a:r>
            <a:r>
              <a:rPr dirty="0"/>
              <a:t>dữ</a:t>
            </a:r>
            <a:r>
              <a:rPr spc="90" dirty="0"/>
              <a:t> </a:t>
            </a:r>
            <a:r>
              <a:rPr spc="-20" dirty="0"/>
              <a:t>liệu?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75" y="1151723"/>
            <a:ext cx="8288020" cy="44335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24</a:t>
            </a:r>
            <a:endParaRPr sz="2000">
              <a:latin typeface="Times New Roman"/>
              <a:cs typeface="Times New Roman"/>
            </a:endParaRPr>
          </a:p>
          <a:p>
            <a:pPr marL="911225" marR="175895" indent="-324485">
              <a:lnSpc>
                <a:spcPct val="102299"/>
              </a:lnSpc>
              <a:spcBef>
                <a:spcPts val="71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750" spc="30" dirty="0">
                <a:latin typeface="Arial"/>
                <a:cs typeface="Arial"/>
              </a:rPr>
              <a:t>Học </a:t>
            </a:r>
            <a:r>
              <a:rPr sz="2750" spc="35" dirty="0">
                <a:latin typeface="Arial"/>
                <a:cs typeface="Arial"/>
              </a:rPr>
              <a:t>không </a:t>
            </a:r>
            <a:r>
              <a:rPr sz="2750" spc="-15" dirty="0">
                <a:latin typeface="Arial"/>
                <a:cs typeface="Arial"/>
              </a:rPr>
              <a:t>giám sát </a:t>
            </a:r>
            <a:r>
              <a:rPr sz="2750" spc="-40" dirty="0">
                <a:latin typeface="Arial"/>
                <a:cs typeface="Arial"/>
              </a:rPr>
              <a:t>(ví </a:t>
            </a:r>
            <a:r>
              <a:rPr sz="2750" spc="30" dirty="0">
                <a:latin typeface="Arial"/>
                <a:cs typeface="Arial"/>
              </a:rPr>
              <a:t>dụ, </a:t>
            </a:r>
            <a:r>
              <a:rPr sz="2750" spc="15" dirty="0">
                <a:latin typeface="Arial"/>
                <a:cs typeface="Arial"/>
              </a:rPr>
              <a:t>nhãn </a:t>
            </a:r>
            <a:r>
              <a:rPr sz="2750" spc="-30" dirty="0">
                <a:latin typeface="Arial"/>
                <a:cs typeface="Arial"/>
              </a:rPr>
              <a:t>lớp </a:t>
            </a:r>
            <a:r>
              <a:rPr sz="2750" spc="-40" dirty="0">
                <a:latin typeface="Arial"/>
                <a:cs typeface="Arial"/>
              </a:rPr>
              <a:t>là </a:t>
            </a:r>
            <a:r>
              <a:rPr sz="2750" spc="35" dirty="0">
                <a:latin typeface="Arial"/>
                <a:cs typeface="Arial"/>
              </a:rPr>
              <a:t>không  </a:t>
            </a:r>
            <a:r>
              <a:rPr sz="2750" spc="10" dirty="0">
                <a:latin typeface="Arial"/>
                <a:cs typeface="Arial"/>
              </a:rPr>
              <a:t>rõ, </a:t>
            </a:r>
            <a:r>
              <a:rPr sz="2750" spc="30" dirty="0">
                <a:latin typeface="Arial"/>
                <a:cs typeface="Arial"/>
              </a:rPr>
              <a:t>chưa </a:t>
            </a:r>
            <a:r>
              <a:rPr sz="2750" spc="-15" dirty="0">
                <a:latin typeface="Arial"/>
                <a:cs typeface="Arial"/>
              </a:rPr>
              <a:t>biết)</a:t>
            </a:r>
            <a:endParaRPr sz="2750">
              <a:latin typeface="Arial"/>
              <a:cs typeface="Arial"/>
            </a:endParaRPr>
          </a:p>
          <a:p>
            <a:pPr marL="911225" marR="415925" indent="-324485">
              <a:lnSpc>
                <a:spcPct val="102499"/>
              </a:lnSpc>
              <a:spcBef>
                <a:spcPts val="67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750" spc="30" dirty="0">
                <a:latin typeface="Arial"/>
                <a:cs typeface="Arial"/>
              </a:rPr>
              <a:t>Gom dữ </a:t>
            </a:r>
            <a:r>
              <a:rPr sz="2750" spc="-50" dirty="0">
                <a:latin typeface="Arial"/>
                <a:cs typeface="Arial"/>
              </a:rPr>
              <a:t>liệu </a:t>
            </a:r>
            <a:r>
              <a:rPr sz="2750" spc="30" dirty="0">
                <a:latin typeface="Arial"/>
                <a:cs typeface="Arial"/>
              </a:rPr>
              <a:t>để </a:t>
            </a:r>
            <a:r>
              <a:rPr sz="2750" spc="-15" dirty="0">
                <a:latin typeface="Arial"/>
                <a:cs typeface="Arial"/>
              </a:rPr>
              <a:t>tạo </a:t>
            </a:r>
            <a:r>
              <a:rPr sz="2750" spc="10" dirty="0">
                <a:latin typeface="Arial"/>
                <a:cs typeface="Arial"/>
              </a:rPr>
              <a:t>thành </a:t>
            </a:r>
            <a:r>
              <a:rPr sz="2750" spc="5" dirty="0">
                <a:latin typeface="Arial"/>
                <a:cs typeface="Arial"/>
              </a:rPr>
              <a:t>các </a:t>
            </a:r>
            <a:r>
              <a:rPr sz="2750" spc="30" dirty="0">
                <a:latin typeface="Arial"/>
                <a:cs typeface="Arial"/>
              </a:rPr>
              <a:t>chủ đề </a:t>
            </a:r>
            <a:r>
              <a:rPr sz="2750" spc="-40" dirty="0">
                <a:latin typeface="Arial"/>
                <a:cs typeface="Arial"/>
              </a:rPr>
              <a:t>(ví </a:t>
            </a:r>
            <a:r>
              <a:rPr sz="2750" spc="30" dirty="0">
                <a:latin typeface="Arial"/>
                <a:cs typeface="Arial"/>
              </a:rPr>
              <a:t>dụ,  cụm)</a:t>
            </a:r>
            <a:endParaRPr sz="2750">
              <a:latin typeface="Arial"/>
              <a:cs typeface="Arial"/>
            </a:endParaRPr>
          </a:p>
          <a:p>
            <a:pPr marL="911225" indent="-324485">
              <a:lnSpc>
                <a:spcPct val="100000"/>
              </a:lnSpc>
              <a:spcBef>
                <a:spcPts val="75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750" spc="-5" dirty="0">
                <a:latin typeface="Arial"/>
                <a:cs typeface="Arial"/>
              </a:rPr>
              <a:t>Nhiều </a:t>
            </a:r>
            <a:r>
              <a:rPr sz="2750" spc="25" dirty="0">
                <a:latin typeface="Arial"/>
                <a:cs typeface="Arial"/>
              </a:rPr>
              <a:t>phương </a:t>
            </a:r>
            <a:r>
              <a:rPr sz="2750" spc="15" dirty="0">
                <a:latin typeface="Arial"/>
                <a:cs typeface="Arial"/>
              </a:rPr>
              <a:t>pháp </a:t>
            </a:r>
            <a:r>
              <a:rPr sz="2750" spc="-45" dirty="0">
                <a:latin typeface="Arial"/>
                <a:cs typeface="Arial"/>
              </a:rPr>
              <a:t>và </a:t>
            </a:r>
            <a:r>
              <a:rPr sz="2750" spc="25" dirty="0">
                <a:latin typeface="Arial"/>
                <a:cs typeface="Arial"/>
              </a:rPr>
              <a:t>ứng</a:t>
            </a:r>
            <a:r>
              <a:rPr sz="2750" spc="480" dirty="0">
                <a:latin typeface="Arial"/>
                <a:cs typeface="Arial"/>
              </a:rPr>
              <a:t> </a:t>
            </a:r>
            <a:r>
              <a:rPr sz="2750" spc="35" dirty="0">
                <a:latin typeface="Arial"/>
                <a:cs typeface="Arial"/>
              </a:rPr>
              <a:t>dụng:</a:t>
            </a:r>
            <a:endParaRPr sz="2750">
              <a:latin typeface="Arial"/>
              <a:cs typeface="Arial"/>
            </a:endParaRPr>
          </a:p>
          <a:p>
            <a:pPr marL="1226185" lvl="1" indent="-276860">
              <a:lnSpc>
                <a:spcPts val="2865"/>
              </a:lnSpc>
              <a:spcBef>
                <a:spcPts val="655"/>
              </a:spcBef>
              <a:buClr>
                <a:srgbClr val="93B6D2"/>
              </a:buClr>
              <a:buSzPct val="68750"/>
              <a:buChar char=""/>
              <a:tabLst>
                <a:tab pos="1226185" algn="l"/>
              </a:tabLst>
            </a:pPr>
            <a:r>
              <a:rPr sz="2400" spc="-30" dirty="0">
                <a:latin typeface="Arial"/>
                <a:cs typeface="Arial"/>
              </a:rPr>
              <a:t>Trong </a:t>
            </a:r>
            <a:r>
              <a:rPr sz="2400" spc="-5" dirty="0">
                <a:latin typeface="Arial"/>
                <a:cs typeface="Arial"/>
              </a:rPr>
              <a:t>kinh </a:t>
            </a:r>
            <a:r>
              <a:rPr sz="2400" spc="-20" dirty="0">
                <a:latin typeface="Arial"/>
                <a:cs typeface="Arial"/>
              </a:rPr>
              <a:t>tế, </a:t>
            </a:r>
            <a:r>
              <a:rPr sz="2400" dirty="0">
                <a:latin typeface="Arial"/>
                <a:cs typeface="Arial"/>
              </a:rPr>
              <a:t>có </a:t>
            </a:r>
            <a:r>
              <a:rPr sz="2400" spc="5" dirty="0">
                <a:latin typeface="Arial"/>
                <a:cs typeface="Arial"/>
              </a:rPr>
              <a:t>thể tìm </a:t>
            </a:r>
            <a:r>
              <a:rPr sz="2400" spc="-20" dirty="0">
                <a:latin typeface="Arial"/>
                <a:cs typeface="Arial"/>
              </a:rPr>
              <a:t>các </a:t>
            </a:r>
            <a:r>
              <a:rPr sz="2400" spc="-30" dirty="0">
                <a:latin typeface="Arial"/>
                <a:cs typeface="Arial"/>
              </a:rPr>
              <a:t>quốc </a:t>
            </a:r>
            <a:r>
              <a:rPr sz="2400" spc="-25" dirty="0">
                <a:latin typeface="Arial"/>
                <a:cs typeface="Arial"/>
              </a:rPr>
              <a:t>gia </a:t>
            </a:r>
            <a:r>
              <a:rPr sz="2400" dirty="0">
                <a:latin typeface="Arial"/>
                <a:cs typeface="Arial"/>
              </a:rPr>
              <a:t>có </a:t>
            </a:r>
            <a:r>
              <a:rPr sz="2400" spc="-20" dirty="0">
                <a:latin typeface="Arial"/>
                <a:cs typeface="Arial"/>
              </a:rPr>
              <a:t>nền </a:t>
            </a:r>
            <a:r>
              <a:rPr sz="2400" dirty="0">
                <a:latin typeface="Arial"/>
                <a:cs typeface="Arial"/>
              </a:rPr>
              <a:t>kinh</a:t>
            </a:r>
            <a:r>
              <a:rPr sz="2400" spc="350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tế</a:t>
            </a:r>
            <a:endParaRPr sz="2400">
              <a:latin typeface="Arial"/>
              <a:cs typeface="Arial"/>
            </a:endParaRPr>
          </a:p>
          <a:p>
            <a:pPr marL="1226185">
              <a:lnSpc>
                <a:spcPts val="2865"/>
              </a:lnSpc>
            </a:pPr>
            <a:r>
              <a:rPr sz="2400" spc="-5" dirty="0">
                <a:latin typeface="Arial"/>
                <a:cs typeface="Arial"/>
              </a:rPr>
              <a:t>tương </a:t>
            </a:r>
            <a:r>
              <a:rPr sz="2400" spc="-25" dirty="0">
                <a:latin typeface="Arial"/>
                <a:cs typeface="Arial"/>
              </a:rPr>
              <a:t>đồng, các </a:t>
            </a:r>
            <a:r>
              <a:rPr sz="2400" spc="-15" dirty="0">
                <a:latin typeface="Arial"/>
                <a:cs typeface="Arial"/>
              </a:rPr>
              <a:t>công </a:t>
            </a:r>
            <a:r>
              <a:rPr sz="2400" dirty="0">
                <a:latin typeface="Arial"/>
                <a:cs typeface="Arial"/>
              </a:rPr>
              <a:t>ty có </a:t>
            </a:r>
            <a:r>
              <a:rPr sz="2400" spc="-20" dirty="0">
                <a:latin typeface="Arial"/>
                <a:cs typeface="Arial"/>
              </a:rPr>
              <a:t>tiềm </a:t>
            </a:r>
            <a:r>
              <a:rPr sz="2400" spc="-15" dirty="0">
                <a:latin typeface="Arial"/>
                <a:cs typeface="Arial"/>
              </a:rPr>
              <a:t>lực </a:t>
            </a:r>
            <a:r>
              <a:rPr sz="2400" spc="5" dirty="0">
                <a:latin typeface="Arial"/>
                <a:cs typeface="Arial"/>
              </a:rPr>
              <a:t>như</a:t>
            </a:r>
            <a:r>
              <a:rPr sz="2400" spc="3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nhau.</a:t>
            </a:r>
            <a:endParaRPr sz="2400">
              <a:latin typeface="Arial"/>
              <a:cs typeface="Arial"/>
            </a:endParaRPr>
          </a:p>
          <a:p>
            <a:pPr marL="1226185" marR="135255" lvl="1" indent="-276860">
              <a:lnSpc>
                <a:spcPts val="2860"/>
              </a:lnSpc>
              <a:spcBef>
                <a:spcPts val="765"/>
              </a:spcBef>
              <a:buClr>
                <a:srgbClr val="93B6D2"/>
              </a:buClr>
              <a:buSzPct val="68750"/>
              <a:buChar char=""/>
              <a:tabLst>
                <a:tab pos="1226185" algn="l"/>
              </a:tabLst>
            </a:pPr>
            <a:r>
              <a:rPr sz="2400" spc="-30" dirty="0">
                <a:latin typeface="Arial"/>
                <a:cs typeface="Arial"/>
              </a:rPr>
              <a:t>Trong </a:t>
            </a:r>
            <a:r>
              <a:rPr sz="2400" dirty="0">
                <a:latin typeface="Arial"/>
                <a:cs typeface="Arial"/>
              </a:rPr>
              <a:t>sinh </a:t>
            </a:r>
            <a:r>
              <a:rPr sz="2400" spc="-15" dirty="0">
                <a:latin typeface="Arial"/>
                <a:cs typeface="Arial"/>
              </a:rPr>
              <a:t>học, </a:t>
            </a:r>
            <a:r>
              <a:rPr sz="2400" dirty="0">
                <a:latin typeface="Arial"/>
                <a:cs typeface="Arial"/>
              </a:rPr>
              <a:t>có </a:t>
            </a:r>
            <a:r>
              <a:rPr sz="2400" spc="5" dirty="0">
                <a:latin typeface="Arial"/>
                <a:cs typeface="Arial"/>
              </a:rPr>
              <a:t>thể </a:t>
            </a:r>
            <a:r>
              <a:rPr sz="2400" spc="-30" dirty="0">
                <a:latin typeface="Arial"/>
                <a:cs typeface="Arial"/>
              </a:rPr>
              <a:t>phân </a:t>
            </a:r>
            <a:r>
              <a:rPr sz="2400" spc="-35" dirty="0">
                <a:latin typeface="Arial"/>
                <a:cs typeface="Arial"/>
              </a:rPr>
              <a:t>loại </a:t>
            </a:r>
            <a:r>
              <a:rPr sz="2400" spc="-5" dirty="0">
                <a:latin typeface="Arial"/>
                <a:cs typeface="Arial"/>
              </a:rPr>
              <a:t>thực </a:t>
            </a:r>
            <a:r>
              <a:rPr sz="2400" spc="-35" dirty="0">
                <a:latin typeface="Arial"/>
                <a:cs typeface="Arial"/>
              </a:rPr>
              <a:t>vật, </a:t>
            </a:r>
            <a:r>
              <a:rPr sz="2400" spc="-10" dirty="0">
                <a:latin typeface="Arial"/>
                <a:cs typeface="Arial"/>
              </a:rPr>
              <a:t>động </a:t>
            </a:r>
            <a:r>
              <a:rPr sz="2400" spc="-150" dirty="0">
                <a:latin typeface="Arial"/>
                <a:cs typeface="Arial"/>
              </a:rPr>
              <a:t>vật,  </a:t>
            </a:r>
            <a:r>
              <a:rPr sz="2400" spc="-25" dirty="0">
                <a:latin typeface="Arial"/>
                <a:cs typeface="Arial"/>
              </a:rPr>
              <a:t>các </a:t>
            </a:r>
            <a:r>
              <a:rPr sz="2400" spc="-15" dirty="0">
                <a:latin typeface="Arial"/>
                <a:cs typeface="Arial"/>
              </a:rPr>
              <a:t>mẫu </a:t>
            </a:r>
            <a:r>
              <a:rPr sz="2400" spc="-40" dirty="0">
                <a:latin typeface="Arial"/>
                <a:cs typeface="Arial"/>
              </a:rPr>
              <a:t>gen </a:t>
            </a:r>
            <a:r>
              <a:rPr sz="2400" dirty="0">
                <a:latin typeface="Arial"/>
                <a:cs typeface="Arial"/>
              </a:rPr>
              <a:t>có </a:t>
            </a:r>
            <a:r>
              <a:rPr sz="2400" spc="-5" dirty="0">
                <a:latin typeface="Arial"/>
                <a:cs typeface="Arial"/>
              </a:rPr>
              <a:t>chức </a:t>
            </a:r>
            <a:r>
              <a:rPr sz="2400" spc="-10" dirty="0">
                <a:latin typeface="Arial"/>
                <a:cs typeface="Arial"/>
              </a:rPr>
              <a:t>năng </a:t>
            </a:r>
            <a:r>
              <a:rPr sz="2400" spc="-5" dirty="0">
                <a:latin typeface="Arial"/>
                <a:cs typeface="Arial"/>
              </a:rPr>
              <a:t>tương</a:t>
            </a:r>
            <a:r>
              <a:rPr sz="2400" spc="32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đồng.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Chức </a:t>
            </a:r>
            <a:r>
              <a:rPr spc="-10" dirty="0"/>
              <a:t>năng </a:t>
            </a:r>
            <a:r>
              <a:rPr dirty="0"/>
              <a:t>của </a:t>
            </a:r>
            <a:r>
              <a:rPr spc="-5" dirty="0"/>
              <a:t>khai </a:t>
            </a:r>
            <a:r>
              <a:rPr spc="-10" dirty="0"/>
              <a:t>phá </a:t>
            </a:r>
            <a:r>
              <a:rPr dirty="0"/>
              <a:t>dữ</a:t>
            </a:r>
            <a:r>
              <a:rPr spc="90" dirty="0"/>
              <a:t> </a:t>
            </a:r>
            <a:r>
              <a:rPr spc="-20" dirty="0"/>
              <a:t>liệu?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75" y="1151723"/>
            <a:ext cx="8463280" cy="41662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2000">
              <a:latin typeface="Times New Roman"/>
              <a:cs typeface="Times New Roman"/>
            </a:endParaRPr>
          </a:p>
          <a:p>
            <a:pPr marL="911225" indent="-324485">
              <a:lnSpc>
                <a:spcPct val="100000"/>
              </a:lnSpc>
              <a:spcBef>
                <a:spcPts val="79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750" spc="15" dirty="0">
                <a:latin typeface="Arial"/>
                <a:cs typeface="Arial"/>
              </a:rPr>
              <a:t>Phân </a:t>
            </a:r>
            <a:r>
              <a:rPr sz="2750" spc="-15" dirty="0">
                <a:latin typeface="Arial"/>
                <a:cs typeface="Arial"/>
              </a:rPr>
              <a:t>tích </a:t>
            </a:r>
            <a:r>
              <a:rPr sz="2750" spc="20" dirty="0">
                <a:latin typeface="Arial"/>
                <a:cs typeface="Arial"/>
              </a:rPr>
              <a:t>ngoại </a:t>
            </a:r>
            <a:r>
              <a:rPr sz="2750" spc="-40" dirty="0">
                <a:latin typeface="Arial"/>
                <a:cs typeface="Arial"/>
              </a:rPr>
              <a:t>lai</a:t>
            </a:r>
            <a:r>
              <a:rPr sz="2750" spc="395" dirty="0">
                <a:latin typeface="Arial"/>
                <a:cs typeface="Arial"/>
              </a:rPr>
              <a:t> </a:t>
            </a:r>
            <a:r>
              <a:rPr sz="2750" spc="-20" dirty="0">
                <a:latin typeface="Arial"/>
                <a:cs typeface="Arial"/>
              </a:rPr>
              <a:t>(outlier)</a:t>
            </a:r>
            <a:endParaRPr sz="2750">
              <a:latin typeface="Arial"/>
              <a:cs typeface="Arial"/>
            </a:endParaRPr>
          </a:p>
          <a:p>
            <a:pPr marL="1226185" marR="68580" lvl="1" indent="-276860">
              <a:lnSpc>
                <a:spcPts val="2850"/>
              </a:lnSpc>
              <a:spcBef>
                <a:spcPts val="770"/>
              </a:spcBef>
              <a:buClr>
                <a:srgbClr val="93B6D2"/>
              </a:buClr>
              <a:buSzPct val="68750"/>
              <a:buChar char=""/>
              <a:tabLst>
                <a:tab pos="1226185" algn="l"/>
              </a:tabLst>
            </a:pPr>
            <a:r>
              <a:rPr sz="2400" spc="-5" dirty="0">
                <a:latin typeface="Arial"/>
                <a:cs typeface="Arial"/>
              </a:rPr>
              <a:t>Outlier: </a:t>
            </a:r>
            <a:r>
              <a:rPr sz="2400" spc="-15" dirty="0">
                <a:latin typeface="Arial"/>
                <a:cs typeface="Arial"/>
              </a:rPr>
              <a:t>Một </a:t>
            </a:r>
            <a:r>
              <a:rPr sz="2400" spc="-20" dirty="0">
                <a:latin typeface="Arial"/>
                <a:cs typeface="Arial"/>
              </a:rPr>
              <a:t>đối </a:t>
            </a:r>
            <a:r>
              <a:rPr sz="2400" spc="-5" dirty="0">
                <a:latin typeface="Arial"/>
                <a:cs typeface="Arial"/>
              </a:rPr>
              <a:t>tượng </a:t>
            </a:r>
            <a:r>
              <a:rPr sz="2400" spc="-35" dirty="0">
                <a:latin typeface="Arial"/>
                <a:cs typeface="Arial"/>
              </a:rPr>
              <a:t>dữ </a:t>
            </a:r>
            <a:r>
              <a:rPr sz="2400" spc="-25" dirty="0">
                <a:latin typeface="Arial"/>
                <a:cs typeface="Arial"/>
              </a:rPr>
              <a:t>liệu </a:t>
            </a:r>
            <a:r>
              <a:rPr sz="2400" spc="10" dirty="0">
                <a:latin typeface="Arial"/>
                <a:cs typeface="Arial"/>
              </a:rPr>
              <a:t>mà </a:t>
            </a:r>
            <a:r>
              <a:rPr sz="2400" spc="-10" dirty="0">
                <a:latin typeface="Arial"/>
                <a:cs typeface="Arial"/>
              </a:rPr>
              <a:t>không </a:t>
            </a:r>
            <a:r>
              <a:rPr sz="2400" spc="-15" dirty="0">
                <a:latin typeface="Arial"/>
                <a:cs typeface="Arial"/>
              </a:rPr>
              <a:t>tuân </a:t>
            </a:r>
            <a:r>
              <a:rPr sz="2400" spc="5" dirty="0">
                <a:latin typeface="Arial"/>
                <a:cs typeface="Arial"/>
              </a:rPr>
              <a:t>thủ </a:t>
            </a:r>
            <a:r>
              <a:rPr sz="2400" spc="-165" dirty="0">
                <a:latin typeface="Arial"/>
                <a:cs typeface="Arial"/>
              </a:rPr>
              <a:t>các  </a:t>
            </a:r>
            <a:r>
              <a:rPr sz="2400" spc="-10" dirty="0">
                <a:latin typeface="Arial"/>
                <a:cs typeface="Arial"/>
              </a:rPr>
              <a:t>hành </a:t>
            </a:r>
            <a:r>
              <a:rPr sz="2400" spc="-35" dirty="0">
                <a:latin typeface="Arial"/>
                <a:cs typeface="Arial"/>
              </a:rPr>
              <a:t>vi </a:t>
            </a:r>
            <a:r>
              <a:rPr sz="2400" spc="5" dirty="0">
                <a:latin typeface="Arial"/>
                <a:cs typeface="Arial"/>
              </a:rPr>
              <a:t>chung của </a:t>
            </a:r>
            <a:r>
              <a:rPr sz="2400" spc="-35" dirty="0">
                <a:latin typeface="Arial"/>
                <a:cs typeface="Arial"/>
              </a:rPr>
              <a:t>dữ</a:t>
            </a:r>
            <a:r>
              <a:rPr sz="2400" spc="15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liệu.</a:t>
            </a:r>
            <a:endParaRPr sz="2400">
              <a:latin typeface="Arial"/>
              <a:cs typeface="Arial"/>
            </a:endParaRPr>
          </a:p>
          <a:p>
            <a:pPr marL="1226185" lvl="1" indent="-276860">
              <a:lnSpc>
                <a:spcPts val="2865"/>
              </a:lnSpc>
              <a:spcBef>
                <a:spcPts val="565"/>
              </a:spcBef>
              <a:buClr>
                <a:srgbClr val="93B6D2"/>
              </a:buClr>
              <a:buSzPct val="68750"/>
              <a:buChar char=""/>
              <a:tabLst>
                <a:tab pos="1226185" algn="l"/>
              </a:tabLst>
            </a:pPr>
            <a:r>
              <a:rPr sz="2400" spc="-15" dirty="0">
                <a:latin typeface="Arial"/>
                <a:cs typeface="Arial"/>
              </a:rPr>
              <a:t>Nhiễu </a:t>
            </a:r>
            <a:r>
              <a:rPr sz="2400" spc="-20" dirty="0">
                <a:latin typeface="Arial"/>
                <a:cs typeface="Arial"/>
              </a:rPr>
              <a:t>hay </a:t>
            </a:r>
            <a:r>
              <a:rPr sz="2400" spc="-40" dirty="0">
                <a:latin typeface="Arial"/>
                <a:cs typeface="Arial"/>
              </a:rPr>
              <a:t>ngoại </a:t>
            </a:r>
            <a:r>
              <a:rPr sz="2400" spc="-25" dirty="0">
                <a:latin typeface="Arial"/>
                <a:cs typeface="Arial"/>
              </a:rPr>
              <a:t>lệ?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25" dirty="0">
                <a:latin typeface="Arial"/>
                <a:cs typeface="Arial"/>
              </a:rPr>
              <a:t>Rác </a:t>
            </a:r>
            <a:r>
              <a:rPr sz="2400" spc="-15" dirty="0">
                <a:latin typeface="Arial"/>
                <a:cs typeface="Arial"/>
              </a:rPr>
              <a:t>thải </a:t>
            </a:r>
            <a:r>
              <a:rPr sz="2400" dirty="0">
                <a:latin typeface="Arial"/>
                <a:cs typeface="Arial"/>
              </a:rPr>
              <a:t>của </a:t>
            </a:r>
            <a:r>
              <a:rPr sz="2400" spc="-15" dirty="0">
                <a:latin typeface="Arial"/>
                <a:cs typeface="Arial"/>
              </a:rPr>
              <a:t>một </a:t>
            </a:r>
            <a:r>
              <a:rPr sz="2400" spc="-20" dirty="0">
                <a:latin typeface="Arial"/>
                <a:cs typeface="Arial"/>
              </a:rPr>
              <a:t>người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thể</a:t>
            </a:r>
            <a:endParaRPr sz="2400">
              <a:latin typeface="Arial"/>
              <a:cs typeface="Arial"/>
            </a:endParaRPr>
          </a:p>
          <a:p>
            <a:pPr marL="1226185">
              <a:lnSpc>
                <a:spcPts val="2865"/>
              </a:lnSpc>
            </a:pPr>
            <a:r>
              <a:rPr sz="2400" spc="-5" dirty="0">
                <a:latin typeface="Arial"/>
                <a:cs typeface="Arial"/>
              </a:rPr>
              <a:t>là </a:t>
            </a:r>
            <a:r>
              <a:rPr sz="2400" dirty="0">
                <a:latin typeface="Arial"/>
                <a:cs typeface="Arial"/>
              </a:rPr>
              <a:t>kho </a:t>
            </a:r>
            <a:r>
              <a:rPr sz="2400" spc="-40" dirty="0">
                <a:latin typeface="Arial"/>
                <a:cs typeface="Arial"/>
              </a:rPr>
              <a:t>báu </a:t>
            </a:r>
            <a:r>
              <a:rPr sz="2400" dirty="0">
                <a:latin typeface="Arial"/>
                <a:cs typeface="Arial"/>
              </a:rPr>
              <a:t>của </a:t>
            </a:r>
            <a:r>
              <a:rPr sz="2400" spc="-15" dirty="0">
                <a:latin typeface="Arial"/>
                <a:cs typeface="Arial"/>
              </a:rPr>
              <a:t>người</a:t>
            </a:r>
            <a:r>
              <a:rPr sz="2400" spc="19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khác.</a:t>
            </a:r>
            <a:endParaRPr sz="2400">
              <a:latin typeface="Arial"/>
              <a:cs typeface="Arial"/>
            </a:endParaRPr>
          </a:p>
          <a:p>
            <a:pPr marL="1226185" marR="5080" lvl="1" indent="-276860">
              <a:lnSpc>
                <a:spcPts val="2850"/>
              </a:lnSpc>
              <a:spcBef>
                <a:spcPts val="770"/>
              </a:spcBef>
              <a:buClr>
                <a:srgbClr val="93B6D2"/>
              </a:buClr>
              <a:buSzPct val="68750"/>
              <a:buChar char=""/>
              <a:tabLst>
                <a:tab pos="1226185" algn="l"/>
              </a:tabLst>
            </a:pPr>
            <a:r>
              <a:rPr sz="2400" spc="-5" dirty="0">
                <a:latin typeface="Arial"/>
                <a:cs typeface="Arial"/>
              </a:rPr>
              <a:t>Phương </a:t>
            </a:r>
            <a:r>
              <a:rPr sz="2400" spc="-40" dirty="0">
                <a:latin typeface="Arial"/>
                <a:cs typeface="Arial"/>
              </a:rPr>
              <a:t>pháp: </a:t>
            </a:r>
            <a:r>
              <a:rPr sz="2400" spc="-15" dirty="0">
                <a:latin typeface="Arial"/>
                <a:cs typeface="Arial"/>
              </a:rPr>
              <a:t>theo </a:t>
            </a:r>
            <a:r>
              <a:rPr sz="2400" spc="-25" dirty="0">
                <a:latin typeface="Arial"/>
                <a:cs typeface="Arial"/>
              </a:rPr>
              <a:t>kết </a:t>
            </a:r>
            <a:r>
              <a:rPr sz="2400" spc="-20" dirty="0">
                <a:latin typeface="Arial"/>
                <a:cs typeface="Arial"/>
              </a:rPr>
              <a:t>quả </a:t>
            </a:r>
            <a:r>
              <a:rPr sz="2400" dirty="0">
                <a:latin typeface="Arial"/>
                <a:cs typeface="Arial"/>
              </a:rPr>
              <a:t>của </a:t>
            </a:r>
            <a:r>
              <a:rPr sz="2400" spc="-30" dirty="0">
                <a:latin typeface="Arial"/>
                <a:cs typeface="Arial"/>
              </a:rPr>
              <a:t>phân </a:t>
            </a:r>
            <a:r>
              <a:rPr sz="2400" dirty="0">
                <a:latin typeface="Arial"/>
                <a:cs typeface="Arial"/>
              </a:rPr>
              <a:t>cụm </a:t>
            </a:r>
            <a:r>
              <a:rPr sz="2400" spc="-30" dirty="0">
                <a:latin typeface="Arial"/>
                <a:cs typeface="Arial"/>
              </a:rPr>
              <a:t>hoặc </a:t>
            </a:r>
            <a:r>
              <a:rPr sz="2400" spc="-140" dirty="0">
                <a:latin typeface="Arial"/>
                <a:cs typeface="Arial"/>
              </a:rPr>
              <a:t>phân  </a:t>
            </a:r>
            <a:r>
              <a:rPr sz="2400" dirty="0">
                <a:latin typeface="Arial"/>
                <a:cs typeface="Arial"/>
              </a:rPr>
              <a:t>tích </a:t>
            </a:r>
            <a:r>
              <a:rPr sz="2400" spc="-20" dirty="0">
                <a:latin typeface="Arial"/>
                <a:cs typeface="Arial"/>
              </a:rPr>
              <a:t>hồi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quy,...</a:t>
            </a:r>
            <a:endParaRPr sz="2400">
              <a:latin typeface="Arial"/>
              <a:cs typeface="Arial"/>
            </a:endParaRPr>
          </a:p>
          <a:p>
            <a:pPr marL="1226185" marR="368935" lvl="1" indent="-276860">
              <a:lnSpc>
                <a:spcPct val="101699"/>
              </a:lnSpc>
              <a:spcBef>
                <a:spcPts val="439"/>
              </a:spcBef>
              <a:buClr>
                <a:srgbClr val="93B6D2"/>
              </a:buClr>
              <a:buSzPct val="68750"/>
              <a:buChar char=""/>
              <a:tabLst>
                <a:tab pos="1226185" algn="l"/>
              </a:tabLst>
            </a:pPr>
            <a:r>
              <a:rPr sz="2400" spc="-15" dirty="0">
                <a:latin typeface="Arial"/>
                <a:cs typeface="Arial"/>
              </a:rPr>
              <a:t>Hữu </a:t>
            </a:r>
            <a:r>
              <a:rPr sz="2400" dirty="0">
                <a:latin typeface="Arial"/>
                <a:cs typeface="Arial"/>
              </a:rPr>
              <a:t>ích </a:t>
            </a:r>
            <a:r>
              <a:rPr sz="2400" spc="-5" dirty="0">
                <a:latin typeface="Arial"/>
                <a:cs typeface="Arial"/>
              </a:rPr>
              <a:t>trong </a:t>
            </a:r>
            <a:r>
              <a:rPr sz="2400" spc="-40" dirty="0">
                <a:latin typeface="Arial"/>
                <a:cs typeface="Arial"/>
              </a:rPr>
              <a:t>việc </a:t>
            </a:r>
            <a:r>
              <a:rPr sz="2400" spc="-30" dirty="0">
                <a:latin typeface="Arial"/>
                <a:cs typeface="Arial"/>
              </a:rPr>
              <a:t>phát </a:t>
            </a:r>
            <a:r>
              <a:rPr sz="2400" spc="-20" dirty="0">
                <a:latin typeface="Arial"/>
                <a:cs typeface="Arial"/>
              </a:rPr>
              <a:t>hiện </a:t>
            </a:r>
            <a:r>
              <a:rPr sz="2400" spc="-35" dirty="0">
                <a:latin typeface="Arial"/>
                <a:cs typeface="Arial"/>
              </a:rPr>
              <a:t>gian </a:t>
            </a:r>
            <a:r>
              <a:rPr sz="2400" spc="-20" dirty="0">
                <a:latin typeface="Arial"/>
                <a:cs typeface="Arial"/>
              </a:rPr>
              <a:t>lận, </a:t>
            </a:r>
            <a:r>
              <a:rPr sz="2400" spc="-30" dirty="0">
                <a:latin typeface="Arial"/>
                <a:cs typeface="Arial"/>
              </a:rPr>
              <a:t>phân </a:t>
            </a:r>
            <a:r>
              <a:rPr sz="2400" dirty="0">
                <a:latin typeface="Arial"/>
                <a:cs typeface="Arial"/>
              </a:rPr>
              <a:t>tích </a:t>
            </a:r>
            <a:r>
              <a:rPr sz="2400" spc="-215" dirty="0">
                <a:latin typeface="Arial"/>
                <a:cs typeface="Arial"/>
              </a:rPr>
              <a:t>sự  </a:t>
            </a:r>
            <a:r>
              <a:rPr sz="2400" spc="-20" dirty="0">
                <a:latin typeface="Arial"/>
                <a:cs typeface="Arial"/>
              </a:rPr>
              <a:t>kiện </a:t>
            </a:r>
            <a:r>
              <a:rPr sz="2400" spc="-15" dirty="0">
                <a:latin typeface="Arial"/>
                <a:cs typeface="Arial"/>
              </a:rPr>
              <a:t>hiếm</a:t>
            </a:r>
            <a:r>
              <a:rPr sz="2400" spc="15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hoi.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93B6D2"/>
          </a:solidFill>
        </p:spPr>
        <p:txBody>
          <a:bodyPr vert="horz" wrap="square" lIns="0" tIns="23876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880"/>
              </a:spcBef>
            </a:pPr>
            <a:r>
              <a:rPr sz="3200" spc="15" dirty="0">
                <a:solidFill>
                  <a:srgbClr val="FFFFFF"/>
                </a:solidFill>
              </a:rPr>
              <a:t>Những </a:t>
            </a:r>
            <a:r>
              <a:rPr sz="3200" spc="20" dirty="0">
                <a:solidFill>
                  <a:srgbClr val="FFFFFF"/>
                </a:solidFill>
              </a:rPr>
              <a:t>công</a:t>
            </a:r>
            <a:r>
              <a:rPr sz="3200" spc="-665" dirty="0">
                <a:solidFill>
                  <a:srgbClr val="FFFFFF"/>
                </a:solidFill>
              </a:rPr>
              <a:t> </a:t>
            </a:r>
            <a:r>
              <a:rPr sz="3200" spc="15" dirty="0">
                <a:solidFill>
                  <a:srgbClr val="FFFFFF"/>
                </a:solidFill>
              </a:rPr>
              <a:t>nghệ </a:t>
            </a:r>
            <a:r>
              <a:rPr sz="3200" spc="10" dirty="0">
                <a:solidFill>
                  <a:srgbClr val="FFFFFF"/>
                </a:solidFill>
              </a:rPr>
              <a:t>nào </a:t>
            </a:r>
            <a:r>
              <a:rPr sz="3200" spc="15" dirty="0">
                <a:solidFill>
                  <a:srgbClr val="FFFFFF"/>
                </a:solidFill>
              </a:rPr>
              <a:t>được </a:t>
            </a:r>
            <a:r>
              <a:rPr sz="3200" spc="30" dirty="0">
                <a:solidFill>
                  <a:srgbClr val="FFFFFF"/>
                </a:solidFill>
              </a:rPr>
              <a:t>sử </a:t>
            </a:r>
            <a:r>
              <a:rPr sz="3200" spc="10" dirty="0">
                <a:solidFill>
                  <a:srgbClr val="FFFFFF"/>
                </a:solidFill>
              </a:rPr>
              <a:t>dụng?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3730625" y="6327803"/>
            <a:ext cx="223583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5" dirty="0">
                <a:solidFill>
                  <a:srgbClr val="775F54"/>
                </a:solidFill>
                <a:latin typeface="Arial"/>
                <a:cs typeface="Arial"/>
              </a:rPr>
              <a:t>Khai </a:t>
            </a:r>
            <a:r>
              <a:rPr sz="1400" spc="10" dirty="0">
                <a:solidFill>
                  <a:srgbClr val="775F54"/>
                </a:solidFill>
                <a:latin typeface="Arial"/>
                <a:cs typeface="Arial"/>
              </a:rPr>
              <a:t>phá </a:t>
            </a:r>
            <a:r>
              <a:rPr sz="1400" spc="30" dirty="0">
                <a:solidFill>
                  <a:srgbClr val="775F54"/>
                </a:solidFill>
                <a:latin typeface="Arial"/>
                <a:cs typeface="Arial"/>
              </a:rPr>
              <a:t>dữ</a:t>
            </a:r>
            <a:r>
              <a:rPr sz="1400" spc="-275" dirty="0">
                <a:solidFill>
                  <a:srgbClr val="775F54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775F54"/>
                </a:solidFill>
                <a:latin typeface="Arial"/>
                <a:cs typeface="Arial"/>
              </a:rPr>
              <a:t>liệu - </a:t>
            </a:r>
            <a:r>
              <a:rPr sz="1400" spc="10" dirty="0">
                <a:solidFill>
                  <a:srgbClr val="775F54"/>
                </a:solidFill>
                <a:latin typeface="Arial"/>
                <a:cs typeface="Arial"/>
              </a:rPr>
              <a:t>ĐHSPHN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26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390525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Khai </a:t>
            </a:r>
            <a:r>
              <a:rPr spc="-10" dirty="0"/>
              <a:t>phá </a:t>
            </a:r>
            <a:r>
              <a:rPr dirty="0"/>
              <a:t>dữ</a:t>
            </a:r>
            <a:r>
              <a:rPr spc="5" dirty="0"/>
              <a:t> </a:t>
            </a:r>
            <a:r>
              <a:rPr spc="-20" dirty="0"/>
              <a:t>liệu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75" y="1140825"/>
            <a:ext cx="8159750" cy="124904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27</a:t>
            </a:r>
            <a:endParaRPr sz="2000">
              <a:latin typeface="Times New Roman"/>
              <a:cs typeface="Times New Roman"/>
            </a:endParaRPr>
          </a:p>
          <a:p>
            <a:pPr marL="911225" marR="5080" indent="-324485">
              <a:lnSpc>
                <a:spcPct val="101699"/>
              </a:lnSpc>
              <a:spcBef>
                <a:spcPts val="71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spc="-20" dirty="0">
                <a:latin typeface="Arial"/>
                <a:cs typeface="Arial"/>
              </a:rPr>
              <a:t>Khai phá </a:t>
            </a:r>
            <a:r>
              <a:rPr sz="2400" spc="-35" dirty="0">
                <a:latin typeface="Arial"/>
                <a:cs typeface="Arial"/>
              </a:rPr>
              <a:t>dữ </a:t>
            </a:r>
            <a:r>
              <a:rPr sz="2400" spc="-25" dirty="0">
                <a:latin typeface="Arial"/>
                <a:cs typeface="Arial"/>
              </a:rPr>
              <a:t>liệu </a:t>
            </a:r>
            <a:r>
              <a:rPr sz="2400" spc="-5" dirty="0">
                <a:latin typeface="Arial"/>
                <a:cs typeface="Arial"/>
              </a:rPr>
              <a:t>là </a:t>
            </a:r>
            <a:r>
              <a:rPr sz="2400" spc="-15" dirty="0">
                <a:latin typeface="Arial"/>
                <a:cs typeface="Arial"/>
              </a:rPr>
              <a:t>một </a:t>
            </a:r>
            <a:r>
              <a:rPr sz="2400" dirty="0">
                <a:latin typeface="Arial"/>
                <a:cs typeface="Arial"/>
              </a:rPr>
              <a:t>lĩnh </a:t>
            </a:r>
            <a:r>
              <a:rPr sz="2400" spc="-35" dirty="0">
                <a:latin typeface="Arial"/>
                <a:cs typeface="Arial"/>
              </a:rPr>
              <a:t>vực </a:t>
            </a:r>
            <a:r>
              <a:rPr sz="2400" spc="-25" dirty="0">
                <a:latin typeface="Arial"/>
                <a:cs typeface="Arial"/>
              </a:rPr>
              <a:t>liên </a:t>
            </a:r>
            <a:r>
              <a:rPr sz="2400" spc="-20" dirty="0">
                <a:latin typeface="Arial"/>
                <a:cs typeface="Arial"/>
              </a:rPr>
              <a:t>ngành, </a:t>
            </a:r>
            <a:r>
              <a:rPr sz="2400" dirty="0">
                <a:latin typeface="Arial"/>
                <a:cs typeface="Arial"/>
              </a:rPr>
              <a:t>nơi </a:t>
            </a:r>
            <a:r>
              <a:rPr sz="2400" spc="-20" dirty="0">
                <a:latin typeface="Arial"/>
                <a:cs typeface="Arial"/>
              </a:rPr>
              <a:t>hội </a:t>
            </a:r>
            <a:r>
              <a:rPr sz="2400" spc="5" dirty="0">
                <a:latin typeface="Arial"/>
                <a:cs typeface="Arial"/>
              </a:rPr>
              <a:t>tụ  </a:t>
            </a:r>
            <a:r>
              <a:rPr sz="2400" dirty="0">
                <a:latin typeface="Arial"/>
                <a:cs typeface="Arial"/>
              </a:rPr>
              <a:t>của </a:t>
            </a:r>
            <a:r>
              <a:rPr sz="2400" spc="-10" dirty="0">
                <a:latin typeface="Arial"/>
                <a:cs typeface="Arial"/>
              </a:rPr>
              <a:t>nhiều </a:t>
            </a:r>
            <a:r>
              <a:rPr sz="2400" spc="-20" dirty="0">
                <a:latin typeface="Arial"/>
                <a:cs typeface="Arial"/>
              </a:rPr>
              <a:t>học thuyết </a:t>
            </a:r>
            <a:r>
              <a:rPr sz="2400" spc="-40" dirty="0">
                <a:latin typeface="Arial"/>
                <a:cs typeface="Arial"/>
              </a:rPr>
              <a:t>và </a:t>
            </a:r>
            <a:r>
              <a:rPr sz="2400" spc="-15" dirty="0">
                <a:latin typeface="Arial"/>
                <a:cs typeface="Arial"/>
              </a:rPr>
              <a:t>công</a:t>
            </a:r>
            <a:r>
              <a:rPr sz="2400" spc="30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nghệ.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90900" y="4181475"/>
            <a:ext cx="2371725" cy="1143000"/>
            <a:chOff x="3390900" y="4181475"/>
            <a:chExt cx="2371725" cy="1143000"/>
          </a:xfrm>
        </p:grpSpPr>
        <p:sp>
          <p:nvSpPr>
            <p:cNvPr id="5" name="object 5"/>
            <p:cNvSpPr/>
            <p:nvPr/>
          </p:nvSpPr>
          <p:spPr>
            <a:xfrm>
              <a:off x="3390900" y="4181475"/>
              <a:ext cx="2362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86150" y="4438650"/>
              <a:ext cx="2276475" cy="723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29000" y="4191000"/>
              <a:ext cx="2286000" cy="1066800"/>
            </a:xfrm>
            <a:custGeom>
              <a:avLst/>
              <a:gdLst/>
              <a:ahLst/>
              <a:cxnLst/>
              <a:rect l="l" t="t" r="r" b="b"/>
              <a:pathLst>
                <a:path w="2286000" h="1066800">
                  <a:moveTo>
                    <a:pt x="1143000" y="0"/>
                  </a:moveTo>
                  <a:lnTo>
                    <a:pt x="1078134" y="844"/>
                  </a:lnTo>
                  <a:lnTo>
                    <a:pt x="1014218" y="3346"/>
                  </a:lnTo>
                  <a:lnTo>
                    <a:pt x="951348" y="7462"/>
                  </a:lnTo>
                  <a:lnTo>
                    <a:pt x="889622" y="13147"/>
                  </a:lnTo>
                  <a:lnTo>
                    <a:pt x="829134" y="20355"/>
                  </a:lnTo>
                  <a:lnTo>
                    <a:pt x="769983" y="29041"/>
                  </a:lnTo>
                  <a:lnTo>
                    <a:pt x="712264" y="39161"/>
                  </a:lnTo>
                  <a:lnTo>
                    <a:pt x="656073" y="50669"/>
                  </a:lnTo>
                  <a:lnTo>
                    <a:pt x="601507" y="63521"/>
                  </a:lnTo>
                  <a:lnTo>
                    <a:pt x="548663" y="77671"/>
                  </a:lnTo>
                  <a:lnTo>
                    <a:pt x="497637" y="93075"/>
                  </a:lnTo>
                  <a:lnTo>
                    <a:pt x="448526" y="109687"/>
                  </a:lnTo>
                  <a:lnTo>
                    <a:pt x="401425" y="127463"/>
                  </a:lnTo>
                  <a:lnTo>
                    <a:pt x="356432" y="146357"/>
                  </a:lnTo>
                  <a:lnTo>
                    <a:pt x="313642" y="166325"/>
                  </a:lnTo>
                  <a:lnTo>
                    <a:pt x="273153" y="187321"/>
                  </a:lnTo>
                  <a:lnTo>
                    <a:pt x="235061" y="209301"/>
                  </a:lnTo>
                  <a:lnTo>
                    <a:pt x="199461" y="232219"/>
                  </a:lnTo>
                  <a:lnTo>
                    <a:pt x="166451" y="256031"/>
                  </a:lnTo>
                  <a:lnTo>
                    <a:pt x="136128" y="280692"/>
                  </a:lnTo>
                  <a:lnTo>
                    <a:pt x="83924" y="332379"/>
                  </a:lnTo>
                  <a:lnTo>
                    <a:pt x="43622" y="386920"/>
                  </a:lnTo>
                  <a:lnTo>
                    <a:pt x="15993" y="443956"/>
                  </a:lnTo>
                  <a:lnTo>
                    <a:pt x="1809" y="503126"/>
                  </a:lnTo>
                  <a:lnTo>
                    <a:pt x="0" y="533400"/>
                  </a:lnTo>
                  <a:lnTo>
                    <a:pt x="1809" y="563673"/>
                  </a:lnTo>
                  <a:lnTo>
                    <a:pt x="15993" y="622843"/>
                  </a:lnTo>
                  <a:lnTo>
                    <a:pt x="43622" y="679879"/>
                  </a:lnTo>
                  <a:lnTo>
                    <a:pt x="83924" y="734420"/>
                  </a:lnTo>
                  <a:lnTo>
                    <a:pt x="136128" y="786107"/>
                  </a:lnTo>
                  <a:lnTo>
                    <a:pt x="166451" y="810768"/>
                  </a:lnTo>
                  <a:lnTo>
                    <a:pt x="199461" y="834580"/>
                  </a:lnTo>
                  <a:lnTo>
                    <a:pt x="235061" y="857498"/>
                  </a:lnTo>
                  <a:lnTo>
                    <a:pt x="273153" y="879478"/>
                  </a:lnTo>
                  <a:lnTo>
                    <a:pt x="313642" y="900474"/>
                  </a:lnTo>
                  <a:lnTo>
                    <a:pt x="356432" y="920442"/>
                  </a:lnTo>
                  <a:lnTo>
                    <a:pt x="401425" y="939336"/>
                  </a:lnTo>
                  <a:lnTo>
                    <a:pt x="448526" y="957112"/>
                  </a:lnTo>
                  <a:lnTo>
                    <a:pt x="497637" y="973724"/>
                  </a:lnTo>
                  <a:lnTo>
                    <a:pt x="548663" y="989128"/>
                  </a:lnTo>
                  <a:lnTo>
                    <a:pt x="601507" y="1003278"/>
                  </a:lnTo>
                  <a:lnTo>
                    <a:pt x="656073" y="1016130"/>
                  </a:lnTo>
                  <a:lnTo>
                    <a:pt x="712264" y="1027638"/>
                  </a:lnTo>
                  <a:lnTo>
                    <a:pt x="769983" y="1037758"/>
                  </a:lnTo>
                  <a:lnTo>
                    <a:pt x="829134" y="1046444"/>
                  </a:lnTo>
                  <a:lnTo>
                    <a:pt x="889622" y="1053652"/>
                  </a:lnTo>
                  <a:lnTo>
                    <a:pt x="951348" y="1059337"/>
                  </a:lnTo>
                  <a:lnTo>
                    <a:pt x="1014218" y="1063453"/>
                  </a:lnTo>
                  <a:lnTo>
                    <a:pt x="1078134" y="1065955"/>
                  </a:lnTo>
                  <a:lnTo>
                    <a:pt x="1143000" y="1066800"/>
                  </a:lnTo>
                  <a:lnTo>
                    <a:pt x="1207865" y="1065955"/>
                  </a:lnTo>
                  <a:lnTo>
                    <a:pt x="1271781" y="1063453"/>
                  </a:lnTo>
                  <a:lnTo>
                    <a:pt x="1334651" y="1059337"/>
                  </a:lnTo>
                  <a:lnTo>
                    <a:pt x="1396377" y="1053652"/>
                  </a:lnTo>
                  <a:lnTo>
                    <a:pt x="1456865" y="1046444"/>
                  </a:lnTo>
                  <a:lnTo>
                    <a:pt x="1516016" y="1037758"/>
                  </a:lnTo>
                  <a:lnTo>
                    <a:pt x="1573735" y="1027638"/>
                  </a:lnTo>
                  <a:lnTo>
                    <a:pt x="1629926" y="1016130"/>
                  </a:lnTo>
                  <a:lnTo>
                    <a:pt x="1684492" y="1003278"/>
                  </a:lnTo>
                  <a:lnTo>
                    <a:pt x="1737336" y="989128"/>
                  </a:lnTo>
                  <a:lnTo>
                    <a:pt x="1788362" y="973724"/>
                  </a:lnTo>
                  <a:lnTo>
                    <a:pt x="1837473" y="957112"/>
                  </a:lnTo>
                  <a:lnTo>
                    <a:pt x="1884574" y="939336"/>
                  </a:lnTo>
                  <a:lnTo>
                    <a:pt x="1929567" y="920442"/>
                  </a:lnTo>
                  <a:lnTo>
                    <a:pt x="1972357" y="900474"/>
                  </a:lnTo>
                  <a:lnTo>
                    <a:pt x="2012846" y="879478"/>
                  </a:lnTo>
                  <a:lnTo>
                    <a:pt x="2050938" y="857498"/>
                  </a:lnTo>
                  <a:lnTo>
                    <a:pt x="2086538" y="834580"/>
                  </a:lnTo>
                  <a:lnTo>
                    <a:pt x="2119548" y="810768"/>
                  </a:lnTo>
                  <a:lnTo>
                    <a:pt x="2149871" y="786107"/>
                  </a:lnTo>
                  <a:lnTo>
                    <a:pt x="2202075" y="734420"/>
                  </a:lnTo>
                  <a:lnTo>
                    <a:pt x="2242377" y="679879"/>
                  </a:lnTo>
                  <a:lnTo>
                    <a:pt x="2270006" y="622843"/>
                  </a:lnTo>
                  <a:lnTo>
                    <a:pt x="2284190" y="563673"/>
                  </a:lnTo>
                  <a:lnTo>
                    <a:pt x="2286000" y="533400"/>
                  </a:lnTo>
                  <a:lnTo>
                    <a:pt x="2284190" y="503126"/>
                  </a:lnTo>
                  <a:lnTo>
                    <a:pt x="2270006" y="443956"/>
                  </a:lnTo>
                  <a:lnTo>
                    <a:pt x="2242377" y="386920"/>
                  </a:lnTo>
                  <a:lnTo>
                    <a:pt x="2202075" y="332379"/>
                  </a:lnTo>
                  <a:lnTo>
                    <a:pt x="2149871" y="280692"/>
                  </a:lnTo>
                  <a:lnTo>
                    <a:pt x="2119548" y="256031"/>
                  </a:lnTo>
                  <a:lnTo>
                    <a:pt x="2086538" y="232219"/>
                  </a:lnTo>
                  <a:lnTo>
                    <a:pt x="2050938" y="209301"/>
                  </a:lnTo>
                  <a:lnTo>
                    <a:pt x="2012846" y="187321"/>
                  </a:lnTo>
                  <a:lnTo>
                    <a:pt x="1972357" y="166325"/>
                  </a:lnTo>
                  <a:lnTo>
                    <a:pt x="1929567" y="146357"/>
                  </a:lnTo>
                  <a:lnTo>
                    <a:pt x="1884574" y="127463"/>
                  </a:lnTo>
                  <a:lnTo>
                    <a:pt x="1837473" y="109687"/>
                  </a:lnTo>
                  <a:lnTo>
                    <a:pt x="1788362" y="93075"/>
                  </a:lnTo>
                  <a:lnTo>
                    <a:pt x="1737336" y="77671"/>
                  </a:lnTo>
                  <a:lnTo>
                    <a:pt x="1684492" y="63521"/>
                  </a:lnTo>
                  <a:lnTo>
                    <a:pt x="1629926" y="50669"/>
                  </a:lnTo>
                  <a:lnTo>
                    <a:pt x="1573735" y="39161"/>
                  </a:lnTo>
                  <a:lnTo>
                    <a:pt x="1516016" y="29041"/>
                  </a:lnTo>
                  <a:lnTo>
                    <a:pt x="1456865" y="20355"/>
                  </a:lnTo>
                  <a:lnTo>
                    <a:pt x="1396377" y="13147"/>
                  </a:lnTo>
                  <a:lnTo>
                    <a:pt x="1334651" y="7462"/>
                  </a:lnTo>
                  <a:lnTo>
                    <a:pt x="1271781" y="3346"/>
                  </a:lnTo>
                  <a:lnTo>
                    <a:pt x="1207865" y="844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29000" y="4191000"/>
              <a:ext cx="2286000" cy="1066800"/>
            </a:xfrm>
            <a:custGeom>
              <a:avLst/>
              <a:gdLst/>
              <a:ahLst/>
              <a:cxnLst/>
              <a:rect l="l" t="t" r="r" b="b"/>
              <a:pathLst>
                <a:path w="2286000" h="1066800">
                  <a:moveTo>
                    <a:pt x="0" y="533400"/>
                  </a:moveTo>
                  <a:lnTo>
                    <a:pt x="7172" y="473297"/>
                  </a:lnTo>
                  <a:lnTo>
                    <a:pt x="28175" y="415149"/>
                  </a:lnTo>
                  <a:lnTo>
                    <a:pt x="62237" y="359315"/>
                  </a:lnTo>
                  <a:lnTo>
                    <a:pt x="108586" y="306156"/>
                  </a:lnTo>
                  <a:lnTo>
                    <a:pt x="166451" y="256031"/>
                  </a:lnTo>
                  <a:lnTo>
                    <a:pt x="199461" y="232219"/>
                  </a:lnTo>
                  <a:lnTo>
                    <a:pt x="235061" y="209301"/>
                  </a:lnTo>
                  <a:lnTo>
                    <a:pt x="273153" y="187321"/>
                  </a:lnTo>
                  <a:lnTo>
                    <a:pt x="313642" y="166325"/>
                  </a:lnTo>
                  <a:lnTo>
                    <a:pt x="356432" y="146357"/>
                  </a:lnTo>
                  <a:lnTo>
                    <a:pt x="401425" y="127463"/>
                  </a:lnTo>
                  <a:lnTo>
                    <a:pt x="448526" y="109687"/>
                  </a:lnTo>
                  <a:lnTo>
                    <a:pt x="497637" y="93075"/>
                  </a:lnTo>
                  <a:lnTo>
                    <a:pt x="548663" y="77671"/>
                  </a:lnTo>
                  <a:lnTo>
                    <a:pt x="601507" y="63521"/>
                  </a:lnTo>
                  <a:lnTo>
                    <a:pt x="656073" y="50669"/>
                  </a:lnTo>
                  <a:lnTo>
                    <a:pt x="712264" y="39161"/>
                  </a:lnTo>
                  <a:lnTo>
                    <a:pt x="769983" y="29041"/>
                  </a:lnTo>
                  <a:lnTo>
                    <a:pt x="829134" y="20355"/>
                  </a:lnTo>
                  <a:lnTo>
                    <a:pt x="889622" y="13147"/>
                  </a:lnTo>
                  <a:lnTo>
                    <a:pt x="951348" y="7462"/>
                  </a:lnTo>
                  <a:lnTo>
                    <a:pt x="1014218" y="3346"/>
                  </a:lnTo>
                  <a:lnTo>
                    <a:pt x="1078134" y="844"/>
                  </a:lnTo>
                  <a:lnTo>
                    <a:pt x="1143000" y="0"/>
                  </a:lnTo>
                  <a:lnTo>
                    <a:pt x="1207865" y="844"/>
                  </a:lnTo>
                  <a:lnTo>
                    <a:pt x="1271781" y="3346"/>
                  </a:lnTo>
                  <a:lnTo>
                    <a:pt x="1334651" y="7462"/>
                  </a:lnTo>
                  <a:lnTo>
                    <a:pt x="1396377" y="13147"/>
                  </a:lnTo>
                  <a:lnTo>
                    <a:pt x="1456865" y="20355"/>
                  </a:lnTo>
                  <a:lnTo>
                    <a:pt x="1516016" y="29041"/>
                  </a:lnTo>
                  <a:lnTo>
                    <a:pt x="1573735" y="39161"/>
                  </a:lnTo>
                  <a:lnTo>
                    <a:pt x="1629926" y="50669"/>
                  </a:lnTo>
                  <a:lnTo>
                    <a:pt x="1684492" y="63521"/>
                  </a:lnTo>
                  <a:lnTo>
                    <a:pt x="1737336" y="77671"/>
                  </a:lnTo>
                  <a:lnTo>
                    <a:pt x="1788362" y="93075"/>
                  </a:lnTo>
                  <a:lnTo>
                    <a:pt x="1837473" y="109687"/>
                  </a:lnTo>
                  <a:lnTo>
                    <a:pt x="1884574" y="127463"/>
                  </a:lnTo>
                  <a:lnTo>
                    <a:pt x="1929567" y="146357"/>
                  </a:lnTo>
                  <a:lnTo>
                    <a:pt x="1972357" y="166325"/>
                  </a:lnTo>
                  <a:lnTo>
                    <a:pt x="2012846" y="187321"/>
                  </a:lnTo>
                  <a:lnTo>
                    <a:pt x="2050938" y="209301"/>
                  </a:lnTo>
                  <a:lnTo>
                    <a:pt x="2086538" y="232219"/>
                  </a:lnTo>
                  <a:lnTo>
                    <a:pt x="2119548" y="256031"/>
                  </a:lnTo>
                  <a:lnTo>
                    <a:pt x="2149871" y="280692"/>
                  </a:lnTo>
                  <a:lnTo>
                    <a:pt x="2202075" y="332379"/>
                  </a:lnTo>
                  <a:lnTo>
                    <a:pt x="2242377" y="386920"/>
                  </a:lnTo>
                  <a:lnTo>
                    <a:pt x="2270006" y="443956"/>
                  </a:lnTo>
                  <a:lnTo>
                    <a:pt x="2284190" y="503126"/>
                  </a:lnTo>
                  <a:lnTo>
                    <a:pt x="2286000" y="533400"/>
                  </a:lnTo>
                  <a:lnTo>
                    <a:pt x="2284190" y="563673"/>
                  </a:lnTo>
                  <a:lnTo>
                    <a:pt x="2270006" y="622843"/>
                  </a:lnTo>
                  <a:lnTo>
                    <a:pt x="2242377" y="679879"/>
                  </a:lnTo>
                  <a:lnTo>
                    <a:pt x="2202075" y="734420"/>
                  </a:lnTo>
                  <a:lnTo>
                    <a:pt x="2149871" y="786107"/>
                  </a:lnTo>
                  <a:lnTo>
                    <a:pt x="2119548" y="810768"/>
                  </a:lnTo>
                  <a:lnTo>
                    <a:pt x="2086538" y="834580"/>
                  </a:lnTo>
                  <a:lnTo>
                    <a:pt x="2050938" y="857498"/>
                  </a:lnTo>
                  <a:lnTo>
                    <a:pt x="2012846" y="879478"/>
                  </a:lnTo>
                  <a:lnTo>
                    <a:pt x="1972357" y="900474"/>
                  </a:lnTo>
                  <a:lnTo>
                    <a:pt x="1929567" y="920442"/>
                  </a:lnTo>
                  <a:lnTo>
                    <a:pt x="1884574" y="939336"/>
                  </a:lnTo>
                  <a:lnTo>
                    <a:pt x="1837473" y="957112"/>
                  </a:lnTo>
                  <a:lnTo>
                    <a:pt x="1788362" y="973724"/>
                  </a:lnTo>
                  <a:lnTo>
                    <a:pt x="1737336" y="989128"/>
                  </a:lnTo>
                  <a:lnTo>
                    <a:pt x="1684492" y="1003278"/>
                  </a:lnTo>
                  <a:lnTo>
                    <a:pt x="1629926" y="1016130"/>
                  </a:lnTo>
                  <a:lnTo>
                    <a:pt x="1573735" y="1027638"/>
                  </a:lnTo>
                  <a:lnTo>
                    <a:pt x="1516016" y="1037758"/>
                  </a:lnTo>
                  <a:lnTo>
                    <a:pt x="1456865" y="1046444"/>
                  </a:lnTo>
                  <a:lnTo>
                    <a:pt x="1396377" y="1053652"/>
                  </a:lnTo>
                  <a:lnTo>
                    <a:pt x="1334651" y="1059337"/>
                  </a:lnTo>
                  <a:lnTo>
                    <a:pt x="1271781" y="1063453"/>
                  </a:lnTo>
                  <a:lnTo>
                    <a:pt x="1207865" y="1065955"/>
                  </a:lnTo>
                  <a:lnTo>
                    <a:pt x="1143000" y="1066800"/>
                  </a:lnTo>
                  <a:lnTo>
                    <a:pt x="1078134" y="1065955"/>
                  </a:lnTo>
                  <a:lnTo>
                    <a:pt x="1014218" y="1063453"/>
                  </a:lnTo>
                  <a:lnTo>
                    <a:pt x="951348" y="1059337"/>
                  </a:lnTo>
                  <a:lnTo>
                    <a:pt x="889622" y="1053652"/>
                  </a:lnTo>
                  <a:lnTo>
                    <a:pt x="829134" y="1046444"/>
                  </a:lnTo>
                  <a:lnTo>
                    <a:pt x="769983" y="1037758"/>
                  </a:lnTo>
                  <a:lnTo>
                    <a:pt x="712264" y="1027638"/>
                  </a:lnTo>
                  <a:lnTo>
                    <a:pt x="656073" y="1016130"/>
                  </a:lnTo>
                  <a:lnTo>
                    <a:pt x="601507" y="1003278"/>
                  </a:lnTo>
                  <a:lnTo>
                    <a:pt x="548663" y="989128"/>
                  </a:lnTo>
                  <a:lnTo>
                    <a:pt x="497637" y="973724"/>
                  </a:lnTo>
                  <a:lnTo>
                    <a:pt x="448526" y="957112"/>
                  </a:lnTo>
                  <a:lnTo>
                    <a:pt x="401425" y="939336"/>
                  </a:lnTo>
                  <a:lnTo>
                    <a:pt x="356432" y="920442"/>
                  </a:lnTo>
                  <a:lnTo>
                    <a:pt x="313642" y="900474"/>
                  </a:lnTo>
                  <a:lnTo>
                    <a:pt x="273153" y="879478"/>
                  </a:lnTo>
                  <a:lnTo>
                    <a:pt x="235061" y="857498"/>
                  </a:lnTo>
                  <a:lnTo>
                    <a:pt x="199461" y="834580"/>
                  </a:lnTo>
                  <a:lnTo>
                    <a:pt x="166451" y="810768"/>
                  </a:lnTo>
                  <a:lnTo>
                    <a:pt x="136128" y="786107"/>
                  </a:lnTo>
                  <a:lnTo>
                    <a:pt x="83924" y="734420"/>
                  </a:lnTo>
                  <a:lnTo>
                    <a:pt x="43622" y="679879"/>
                  </a:lnTo>
                  <a:lnTo>
                    <a:pt x="15993" y="622843"/>
                  </a:lnTo>
                  <a:lnTo>
                    <a:pt x="1809" y="563673"/>
                  </a:lnTo>
                  <a:lnTo>
                    <a:pt x="0" y="533400"/>
                  </a:lnTo>
                  <a:close/>
                </a:path>
              </a:pathLst>
            </a:custGeom>
            <a:ln w="9999">
              <a:solidFill>
                <a:srgbClr val="DD80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703320" y="4525581"/>
            <a:ext cx="17659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5" dirty="0">
                <a:solidFill>
                  <a:srgbClr val="FFFFFF"/>
                </a:solidFill>
                <a:latin typeface="Arial"/>
                <a:cs typeface="Arial"/>
              </a:rPr>
              <a:t>Mining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09650" y="2543175"/>
            <a:ext cx="6048375" cy="3486150"/>
            <a:chOff x="1009650" y="2543175"/>
            <a:chExt cx="6048375" cy="3486150"/>
          </a:xfrm>
        </p:grpSpPr>
        <p:sp>
          <p:nvSpPr>
            <p:cNvPr id="11" name="object 11"/>
            <p:cNvSpPr/>
            <p:nvPr/>
          </p:nvSpPr>
          <p:spPr>
            <a:xfrm>
              <a:off x="2314575" y="4552950"/>
              <a:ext cx="1238250" cy="2476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62200" y="4610100"/>
              <a:ext cx="1066800" cy="76200"/>
            </a:xfrm>
            <a:custGeom>
              <a:avLst/>
              <a:gdLst/>
              <a:ahLst/>
              <a:cxnLst/>
              <a:rect l="l" t="t" r="r" b="b"/>
              <a:pathLst>
                <a:path w="1066800" h="76200">
                  <a:moveTo>
                    <a:pt x="990600" y="0"/>
                  </a:moveTo>
                  <a:lnTo>
                    <a:pt x="990600" y="76200"/>
                  </a:lnTo>
                  <a:lnTo>
                    <a:pt x="1054100" y="44450"/>
                  </a:lnTo>
                  <a:lnTo>
                    <a:pt x="1003300" y="44450"/>
                  </a:lnTo>
                  <a:lnTo>
                    <a:pt x="1003300" y="31750"/>
                  </a:lnTo>
                  <a:lnTo>
                    <a:pt x="1054100" y="31750"/>
                  </a:lnTo>
                  <a:lnTo>
                    <a:pt x="990600" y="0"/>
                  </a:lnTo>
                  <a:close/>
                </a:path>
                <a:path w="1066800" h="76200">
                  <a:moveTo>
                    <a:pt x="9906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990600" y="44450"/>
                  </a:lnTo>
                  <a:lnTo>
                    <a:pt x="990600" y="31750"/>
                  </a:lnTo>
                  <a:close/>
                </a:path>
                <a:path w="1066800" h="76200">
                  <a:moveTo>
                    <a:pt x="1054100" y="31750"/>
                  </a:moveTo>
                  <a:lnTo>
                    <a:pt x="1003300" y="31750"/>
                  </a:lnTo>
                  <a:lnTo>
                    <a:pt x="1003300" y="44450"/>
                  </a:lnTo>
                  <a:lnTo>
                    <a:pt x="1054100" y="44450"/>
                  </a:lnTo>
                  <a:lnTo>
                    <a:pt x="1066800" y="38100"/>
                  </a:lnTo>
                  <a:lnTo>
                    <a:pt x="1054100" y="31750"/>
                  </a:lnTo>
                  <a:close/>
                </a:path>
              </a:pathLst>
            </a:custGeom>
            <a:solidFill>
              <a:srgbClr val="A4AB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38375" y="3409950"/>
              <a:ext cx="2076450" cy="9334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83586" y="3423158"/>
              <a:ext cx="1907539" cy="775335"/>
            </a:xfrm>
            <a:custGeom>
              <a:avLst/>
              <a:gdLst/>
              <a:ahLst/>
              <a:cxnLst/>
              <a:rect l="l" t="t" r="r" b="b"/>
              <a:pathLst>
                <a:path w="1907539" h="775335">
                  <a:moveTo>
                    <a:pt x="1834257" y="745462"/>
                  </a:moveTo>
                  <a:lnTo>
                    <a:pt x="1822450" y="774953"/>
                  </a:lnTo>
                  <a:lnTo>
                    <a:pt x="1907413" y="767841"/>
                  </a:lnTo>
                  <a:lnTo>
                    <a:pt x="1891697" y="750188"/>
                  </a:lnTo>
                  <a:lnTo>
                    <a:pt x="1846072" y="750188"/>
                  </a:lnTo>
                  <a:lnTo>
                    <a:pt x="1834257" y="745462"/>
                  </a:lnTo>
                  <a:close/>
                </a:path>
                <a:path w="1907539" h="775335">
                  <a:moveTo>
                    <a:pt x="1838981" y="733662"/>
                  </a:moveTo>
                  <a:lnTo>
                    <a:pt x="1834257" y="745462"/>
                  </a:lnTo>
                  <a:lnTo>
                    <a:pt x="1846072" y="750188"/>
                  </a:lnTo>
                  <a:lnTo>
                    <a:pt x="1850771" y="738377"/>
                  </a:lnTo>
                  <a:lnTo>
                    <a:pt x="1838981" y="733662"/>
                  </a:lnTo>
                  <a:close/>
                </a:path>
                <a:path w="1907539" h="775335">
                  <a:moveTo>
                    <a:pt x="1850771" y="704214"/>
                  </a:moveTo>
                  <a:lnTo>
                    <a:pt x="1838981" y="733662"/>
                  </a:lnTo>
                  <a:lnTo>
                    <a:pt x="1850771" y="738377"/>
                  </a:lnTo>
                  <a:lnTo>
                    <a:pt x="1846072" y="750188"/>
                  </a:lnTo>
                  <a:lnTo>
                    <a:pt x="1891697" y="750188"/>
                  </a:lnTo>
                  <a:lnTo>
                    <a:pt x="1850771" y="704214"/>
                  </a:lnTo>
                  <a:close/>
                </a:path>
                <a:path w="1907539" h="775335">
                  <a:moveTo>
                    <a:pt x="4825" y="0"/>
                  </a:moveTo>
                  <a:lnTo>
                    <a:pt x="0" y="11683"/>
                  </a:lnTo>
                  <a:lnTo>
                    <a:pt x="1834257" y="745462"/>
                  </a:lnTo>
                  <a:lnTo>
                    <a:pt x="1838981" y="733662"/>
                  </a:lnTo>
                  <a:lnTo>
                    <a:pt x="4825" y="0"/>
                  </a:lnTo>
                  <a:close/>
                </a:path>
              </a:pathLst>
            </a:custGeom>
            <a:solidFill>
              <a:srgbClr val="A4AB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52975" y="3333750"/>
              <a:ext cx="2076450" cy="10096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76800" y="3346958"/>
              <a:ext cx="1907539" cy="848360"/>
            </a:xfrm>
            <a:custGeom>
              <a:avLst/>
              <a:gdLst/>
              <a:ahLst/>
              <a:cxnLst/>
              <a:rect l="l" t="t" r="r" b="b"/>
              <a:pathLst>
                <a:path w="1907540" h="848360">
                  <a:moveTo>
                    <a:pt x="54355" y="778509"/>
                  </a:moveTo>
                  <a:lnTo>
                    <a:pt x="0" y="844041"/>
                  </a:lnTo>
                  <a:lnTo>
                    <a:pt x="85089" y="848232"/>
                  </a:lnTo>
                  <a:lnTo>
                    <a:pt x="74509" y="824229"/>
                  </a:lnTo>
                  <a:lnTo>
                    <a:pt x="60705" y="824229"/>
                  </a:lnTo>
                  <a:lnTo>
                    <a:pt x="55499" y="812672"/>
                  </a:lnTo>
                  <a:lnTo>
                    <a:pt x="67154" y="807544"/>
                  </a:lnTo>
                  <a:lnTo>
                    <a:pt x="54355" y="778509"/>
                  </a:lnTo>
                  <a:close/>
                </a:path>
                <a:path w="1907540" h="848360">
                  <a:moveTo>
                    <a:pt x="67154" y="807544"/>
                  </a:moveTo>
                  <a:lnTo>
                    <a:pt x="55499" y="812672"/>
                  </a:lnTo>
                  <a:lnTo>
                    <a:pt x="60705" y="824229"/>
                  </a:lnTo>
                  <a:lnTo>
                    <a:pt x="72267" y="819143"/>
                  </a:lnTo>
                  <a:lnTo>
                    <a:pt x="67154" y="807544"/>
                  </a:lnTo>
                  <a:close/>
                </a:path>
                <a:path w="1907540" h="848360">
                  <a:moveTo>
                    <a:pt x="72267" y="819143"/>
                  </a:moveTo>
                  <a:lnTo>
                    <a:pt x="60705" y="824229"/>
                  </a:lnTo>
                  <a:lnTo>
                    <a:pt x="74509" y="824229"/>
                  </a:lnTo>
                  <a:lnTo>
                    <a:pt x="72267" y="819143"/>
                  </a:lnTo>
                  <a:close/>
                </a:path>
                <a:path w="1907540" h="848360">
                  <a:moveTo>
                    <a:pt x="1902459" y="0"/>
                  </a:moveTo>
                  <a:lnTo>
                    <a:pt x="67154" y="807544"/>
                  </a:lnTo>
                  <a:lnTo>
                    <a:pt x="72267" y="819143"/>
                  </a:lnTo>
                  <a:lnTo>
                    <a:pt x="1907540" y="11683"/>
                  </a:lnTo>
                  <a:lnTo>
                    <a:pt x="1902459" y="0"/>
                  </a:lnTo>
                  <a:close/>
                </a:path>
              </a:pathLst>
            </a:custGeom>
            <a:solidFill>
              <a:srgbClr val="A4AB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91175" y="4552950"/>
              <a:ext cx="1238250" cy="2476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15000" y="4610100"/>
              <a:ext cx="1066800" cy="76200"/>
            </a:xfrm>
            <a:custGeom>
              <a:avLst/>
              <a:gdLst/>
              <a:ahLst/>
              <a:cxnLst/>
              <a:rect l="l" t="t" r="r" b="b"/>
              <a:pathLst>
                <a:path w="10668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106680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1066800" h="76200">
                  <a:moveTo>
                    <a:pt x="106680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1066800" y="44450"/>
                  </a:lnTo>
                  <a:lnTo>
                    <a:pt x="1066800" y="31750"/>
                  </a:lnTo>
                  <a:close/>
                </a:path>
              </a:pathLst>
            </a:custGeom>
            <a:solidFill>
              <a:srgbClr val="A4AB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05375" y="5086350"/>
              <a:ext cx="2152650" cy="9429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29200" y="5173345"/>
              <a:ext cx="1983739" cy="776605"/>
            </a:xfrm>
            <a:custGeom>
              <a:avLst/>
              <a:gdLst/>
              <a:ahLst/>
              <a:cxnLst/>
              <a:rect l="l" t="t" r="r" b="b"/>
              <a:pathLst>
                <a:path w="1983740" h="776604">
                  <a:moveTo>
                    <a:pt x="73387" y="29681"/>
                  </a:moveTo>
                  <a:lnTo>
                    <a:pt x="68829" y="41498"/>
                  </a:lnTo>
                  <a:lnTo>
                    <a:pt x="1978914" y="776185"/>
                  </a:lnTo>
                  <a:lnTo>
                    <a:pt x="1983485" y="764324"/>
                  </a:lnTo>
                  <a:lnTo>
                    <a:pt x="73387" y="29681"/>
                  </a:lnTo>
                  <a:close/>
                </a:path>
                <a:path w="1983740" h="776604">
                  <a:moveTo>
                    <a:pt x="84836" y="0"/>
                  </a:moveTo>
                  <a:lnTo>
                    <a:pt x="0" y="8254"/>
                  </a:lnTo>
                  <a:lnTo>
                    <a:pt x="57403" y="71119"/>
                  </a:lnTo>
                  <a:lnTo>
                    <a:pt x="68829" y="41498"/>
                  </a:lnTo>
                  <a:lnTo>
                    <a:pt x="57023" y="36956"/>
                  </a:lnTo>
                  <a:lnTo>
                    <a:pt x="61595" y="25145"/>
                  </a:lnTo>
                  <a:lnTo>
                    <a:pt x="75136" y="25145"/>
                  </a:lnTo>
                  <a:lnTo>
                    <a:pt x="84836" y="0"/>
                  </a:lnTo>
                  <a:close/>
                </a:path>
                <a:path w="1983740" h="776604">
                  <a:moveTo>
                    <a:pt x="61595" y="25145"/>
                  </a:moveTo>
                  <a:lnTo>
                    <a:pt x="57023" y="36956"/>
                  </a:lnTo>
                  <a:lnTo>
                    <a:pt x="68829" y="41498"/>
                  </a:lnTo>
                  <a:lnTo>
                    <a:pt x="73387" y="29681"/>
                  </a:lnTo>
                  <a:lnTo>
                    <a:pt x="61595" y="25145"/>
                  </a:lnTo>
                  <a:close/>
                </a:path>
                <a:path w="1983740" h="776604">
                  <a:moveTo>
                    <a:pt x="75136" y="25145"/>
                  </a:moveTo>
                  <a:lnTo>
                    <a:pt x="61595" y="25145"/>
                  </a:lnTo>
                  <a:lnTo>
                    <a:pt x="73387" y="29681"/>
                  </a:lnTo>
                  <a:lnTo>
                    <a:pt x="75136" y="25145"/>
                  </a:lnTo>
                  <a:close/>
                </a:path>
              </a:pathLst>
            </a:custGeom>
            <a:solidFill>
              <a:srgbClr val="A4AB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90775" y="5086350"/>
              <a:ext cx="1771650" cy="9429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35733" y="5179948"/>
              <a:ext cx="1603375" cy="769620"/>
            </a:xfrm>
            <a:custGeom>
              <a:avLst/>
              <a:gdLst/>
              <a:ahLst/>
              <a:cxnLst/>
              <a:rect l="l" t="t" r="r" b="b"/>
              <a:pathLst>
                <a:path w="1603375" h="769620">
                  <a:moveTo>
                    <a:pt x="1531315" y="28708"/>
                  </a:moveTo>
                  <a:lnTo>
                    <a:pt x="0" y="757923"/>
                  </a:lnTo>
                  <a:lnTo>
                    <a:pt x="5334" y="769378"/>
                  </a:lnTo>
                  <a:lnTo>
                    <a:pt x="1536759" y="40145"/>
                  </a:lnTo>
                  <a:lnTo>
                    <a:pt x="1531315" y="28708"/>
                  </a:lnTo>
                  <a:close/>
                </a:path>
                <a:path w="1603375" h="769620">
                  <a:moveTo>
                    <a:pt x="1586011" y="23240"/>
                  </a:moveTo>
                  <a:lnTo>
                    <a:pt x="1542795" y="23240"/>
                  </a:lnTo>
                  <a:lnTo>
                    <a:pt x="1548257" y="34670"/>
                  </a:lnTo>
                  <a:lnTo>
                    <a:pt x="1536759" y="40145"/>
                  </a:lnTo>
                  <a:lnTo>
                    <a:pt x="1550416" y="68834"/>
                  </a:lnTo>
                  <a:lnTo>
                    <a:pt x="1586011" y="23240"/>
                  </a:lnTo>
                  <a:close/>
                </a:path>
                <a:path w="1603375" h="769620">
                  <a:moveTo>
                    <a:pt x="1542795" y="23240"/>
                  </a:moveTo>
                  <a:lnTo>
                    <a:pt x="1531315" y="28708"/>
                  </a:lnTo>
                  <a:lnTo>
                    <a:pt x="1536759" y="40145"/>
                  </a:lnTo>
                  <a:lnTo>
                    <a:pt x="1548257" y="34670"/>
                  </a:lnTo>
                  <a:lnTo>
                    <a:pt x="1542795" y="23240"/>
                  </a:lnTo>
                  <a:close/>
                </a:path>
                <a:path w="1603375" h="769620">
                  <a:moveTo>
                    <a:pt x="1517650" y="0"/>
                  </a:moveTo>
                  <a:lnTo>
                    <a:pt x="1531315" y="28708"/>
                  </a:lnTo>
                  <a:lnTo>
                    <a:pt x="1542795" y="23240"/>
                  </a:lnTo>
                  <a:lnTo>
                    <a:pt x="1586011" y="23240"/>
                  </a:lnTo>
                  <a:lnTo>
                    <a:pt x="1602867" y="1650"/>
                  </a:lnTo>
                  <a:lnTo>
                    <a:pt x="1517650" y="0"/>
                  </a:lnTo>
                  <a:close/>
                </a:path>
              </a:pathLst>
            </a:custGeom>
            <a:solidFill>
              <a:srgbClr val="A4AB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9650" y="2571750"/>
              <a:ext cx="2171700" cy="94297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76350" y="2543175"/>
              <a:ext cx="1714500" cy="109537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66800" y="2590800"/>
              <a:ext cx="2057400" cy="838200"/>
            </a:xfrm>
            <a:custGeom>
              <a:avLst/>
              <a:gdLst/>
              <a:ahLst/>
              <a:cxnLst/>
              <a:rect l="l" t="t" r="r" b="b"/>
              <a:pathLst>
                <a:path w="2057400" h="838200">
                  <a:moveTo>
                    <a:pt x="1028700" y="0"/>
                  </a:moveTo>
                  <a:lnTo>
                    <a:pt x="963636" y="824"/>
                  </a:lnTo>
                  <a:lnTo>
                    <a:pt x="899649" y="3264"/>
                  </a:lnTo>
                  <a:lnTo>
                    <a:pt x="836859" y="7271"/>
                  </a:lnTo>
                  <a:lnTo>
                    <a:pt x="775386" y="12796"/>
                  </a:lnTo>
                  <a:lnTo>
                    <a:pt x="715351" y="19789"/>
                  </a:lnTo>
                  <a:lnTo>
                    <a:pt x="656873" y="28203"/>
                  </a:lnTo>
                  <a:lnTo>
                    <a:pt x="600075" y="37986"/>
                  </a:lnTo>
                  <a:lnTo>
                    <a:pt x="545075" y="49092"/>
                  </a:lnTo>
                  <a:lnTo>
                    <a:pt x="491994" y="61470"/>
                  </a:lnTo>
                  <a:lnTo>
                    <a:pt x="440954" y="75072"/>
                  </a:lnTo>
                  <a:lnTo>
                    <a:pt x="392073" y="89849"/>
                  </a:lnTo>
                  <a:lnTo>
                    <a:pt x="345474" y="105751"/>
                  </a:lnTo>
                  <a:lnTo>
                    <a:pt x="301275" y="122729"/>
                  </a:lnTo>
                  <a:lnTo>
                    <a:pt x="259598" y="140735"/>
                  </a:lnTo>
                  <a:lnTo>
                    <a:pt x="220564" y="159719"/>
                  </a:lnTo>
                  <a:lnTo>
                    <a:pt x="184291" y="179633"/>
                  </a:lnTo>
                  <a:lnTo>
                    <a:pt x="150902" y="200427"/>
                  </a:lnTo>
                  <a:lnTo>
                    <a:pt x="93253" y="244460"/>
                  </a:lnTo>
                  <a:lnTo>
                    <a:pt x="48582" y="291426"/>
                  </a:lnTo>
                  <a:lnTo>
                    <a:pt x="17850" y="340933"/>
                  </a:lnTo>
                  <a:lnTo>
                    <a:pt x="2023" y="392589"/>
                  </a:lnTo>
                  <a:lnTo>
                    <a:pt x="0" y="419100"/>
                  </a:lnTo>
                  <a:lnTo>
                    <a:pt x="2023" y="445610"/>
                  </a:lnTo>
                  <a:lnTo>
                    <a:pt x="17850" y="497266"/>
                  </a:lnTo>
                  <a:lnTo>
                    <a:pt x="48582" y="546773"/>
                  </a:lnTo>
                  <a:lnTo>
                    <a:pt x="93253" y="593739"/>
                  </a:lnTo>
                  <a:lnTo>
                    <a:pt x="150902" y="637772"/>
                  </a:lnTo>
                  <a:lnTo>
                    <a:pt x="184291" y="658566"/>
                  </a:lnTo>
                  <a:lnTo>
                    <a:pt x="220564" y="678480"/>
                  </a:lnTo>
                  <a:lnTo>
                    <a:pt x="259598" y="697464"/>
                  </a:lnTo>
                  <a:lnTo>
                    <a:pt x="301275" y="715470"/>
                  </a:lnTo>
                  <a:lnTo>
                    <a:pt x="345474" y="732448"/>
                  </a:lnTo>
                  <a:lnTo>
                    <a:pt x="392073" y="748350"/>
                  </a:lnTo>
                  <a:lnTo>
                    <a:pt x="440954" y="763127"/>
                  </a:lnTo>
                  <a:lnTo>
                    <a:pt x="491994" y="776729"/>
                  </a:lnTo>
                  <a:lnTo>
                    <a:pt x="545075" y="789107"/>
                  </a:lnTo>
                  <a:lnTo>
                    <a:pt x="600075" y="800213"/>
                  </a:lnTo>
                  <a:lnTo>
                    <a:pt x="656873" y="809996"/>
                  </a:lnTo>
                  <a:lnTo>
                    <a:pt x="715351" y="818410"/>
                  </a:lnTo>
                  <a:lnTo>
                    <a:pt x="775386" y="825403"/>
                  </a:lnTo>
                  <a:lnTo>
                    <a:pt x="836859" y="830928"/>
                  </a:lnTo>
                  <a:lnTo>
                    <a:pt x="899649" y="834935"/>
                  </a:lnTo>
                  <a:lnTo>
                    <a:pt x="963636" y="837375"/>
                  </a:lnTo>
                  <a:lnTo>
                    <a:pt x="1028700" y="838200"/>
                  </a:lnTo>
                  <a:lnTo>
                    <a:pt x="1093763" y="837375"/>
                  </a:lnTo>
                  <a:lnTo>
                    <a:pt x="1157750" y="834935"/>
                  </a:lnTo>
                  <a:lnTo>
                    <a:pt x="1220540" y="830928"/>
                  </a:lnTo>
                  <a:lnTo>
                    <a:pt x="1282013" y="825403"/>
                  </a:lnTo>
                  <a:lnTo>
                    <a:pt x="1342048" y="818410"/>
                  </a:lnTo>
                  <a:lnTo>
                    <a:pt x="1400526" y="809996"/>
                  </a:lnTo>
                  <a:lnTo>
                    <a:pt x="1457324" y="800213"/>
                  </a:lnTo>
                  <a:lnTo>
                    <a:pt x="1512324" y="789107"/>
                  </a:lnTo>
                  <a:lnTo>
                    <a:pt x="1565405" y="776729"/>
                  </a:lnTo>
                  <a:lnTo>
                    <a:pt x="1616445" y="763127"/>
                  </a:lnTo>
                  <a:lnTo>
                    <a:pt x="1665326" y="748350"/>
                  </a:lnTo>
                  <a:lnTo>
                    <a:pt x="1711925" y="732448"/>
                  </a:lnTo>
                  <a:lnTo>
                    <a:pt x="1756124" y="715470"/>
                  </a:lnTo>
                  <a:lnTo>
                    <a:pt x="1797801" y="697464"/>
                  </a:lnTo>
                  <a:lnTo>
                    <a:pt x="1836835" y="678480"/>
                  </a:lnTo>
                  <a:lnTo>
                    <a:pt x="1873108" y="658566"/>
                  </a:lnTo>
                  <a:lnTo>
                    <a:pt x="1906497" y="637772"/>
                  </a:lnTo>
                  <a:lnTo>
                    <a:pt x="1964146" y="593739"/>
                  </a:lnTo>
                  <a:lnTo>
                    <a:pt x="2008817" y="546773"/>
                  </a:lnTo>
                  <a:lnTo>
                    <a:pt x="2039549" y="497266"/>
                  </a:lnTo>
                  <a:lnTo>
                    <a:pt x="2055376" y="445610"/>
                  </a:lnTo>
                  <a:lnTo>
                    <a:pt x="2057400" y="419100"/>
                  </a:lnTo>
                  <a:lnTo>
                    <a:pt x="2055376" y="392589"/>
                  </a:lnTo>
                  <a:lnTo>
                    <a:pt x="2039549" y="340933"/>
                  </a:lnTo>
                  <a:lnTo>
                    <a:pt x="2008817" y="291426"/>
                  </a:lnTo>
                  <a:lnTo>
                    <a:pt x="1964146" y="244460"/>
                  </a:lnTo>
                  <a:lnTo>
                    <a:pt x="1906497" y="200427"/>
                  </a:lnTo>
                  <a:lnTo>
                    <a:pt x="1873108" y="179633"/>
                  </a:lnTo>
                  <a:lnTo>
                    <a:pt x="1836835" y="159719"/>
                  </a:lnTo>
                  <a:lnTo>
                    <a:pt x="1797801" y="140735"/>
                  </a:lnTo>
                  <a:lnTo>
                    <a:pt x="1756124" y="122729"/>
                  </a:lnTo>
                  <a:lnTo>
                    <a:pt x="1711925" y="105751"/>
                  </a:lnTo>
                  <a:lnTo>
                    <a:pt x="1665326" y="89849"/>
                  </a:lnTo>
                  <a:lnTo>
                    <a:pt x="1616445" y="75072"/>
                  </a:lnTo>
                  <a:lnTo>
                    <a:pt x="1565405" y="61470"/>
                  </a:lnTo>
                  <a:lnTo>
                    <a:pt x="1512324" y="49092"/>
                  </a:lnTo>
                  <a:lnTo>
                    <a:pt x="1457324" y="37986"/>
                  </a:lnTo>
                  <a:lnTo>
                    <a:pt x="1400526" y="28203"/>
                  </a:lnTo>
                  <a:lnTo>
                    <a:pt x="1342048" y="19789"/>
                  </a:lnTo>
                  <a:lnTo>
                    <a:pt x="1282013" y="12796"/>
                  </a:lnTo>
                  <a:lnTo>
                    <a:pt x="1220540" y="7271"/>
                  </a:lnTo>
                  <a:lnTo>
                    <a:pt x="1157750" y="3264"/>
                  </a:lnTo>
                  <a:lnTo>
                    <a:pt x="1093763" y="824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A4AB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66800" y="2590800"/>
              <a:ext cx="2057400" cy="838200"/>
            </a:xfrm>
            <a:custGeom>
              <a:avLst/>
              <a:gdLst/>
              <a:ahLst/>
              <a:cxnLst/>
              <a:rect l="l" t="t" r="r" b="b"/>
              <a:pathLst>
                <a:path w="2057400" h="838200">
                  <a:moveTo>
                    <a:pt x="0" y="419100"/>
                  </a:moveTo>
                  <a:lnTo>
                    <a:pt x="8014" y="366517"/>
                  </a:lnTo>
                  <a:lnTo>
                    <a:pt x="31413" y="315887"/>
                  </a:lnTo>
                  <a:lnTo>
                    <a:pt x="69235" y="267601"/>
                  </a:lnTo>
                  <a:lnTo>
                    <a:pt x="120516" y="222053"/>
                  </a:lnTo>
                  <a:lnTo>
                    <a:pt x="184291" y="179633"/>
                  </a:lnTo>
                  <a:lnTo>
                    <a:pt x="220564" y="159719"/>
                  </a:lnTo>
                  <a:lnTo>
                    <a:pt x="259598" y="140735"/>
                  </a:lnTo>
                  <a:lnTo>
                    <a:pt x="301275" y="122729"/>
                  </a:lnTo>
                  <a:lnTo>
                    <a:pt x="345474" y="105751"/>
                  </a:lnTo>
                  <a:lnTo>
                    <a:pt x="392073" y="89849"/>
                  </a:lnTo>
                  <a:lnTo>
                    <a:pt x="440954" y="75072"/>
                  </a:lnTo>
                  <a:lnTo>
                    <a:pt x="491994" y="61470"/>
                  </a:lnTo>
                  <a:lnTo>
                    <a:pt x="545075" y="49092"/>
                  </a:lnTo>
                  <a:lnTo>
                    <a:pt x="600075" y="37986"/>
                  </a:lnTo>
                  <a:lnTo>
                    <a:pt x="656873" y="28203"/>
                  </a:lnTo>
                  <a:lnTo>
                    <a:pt x="715351" y="19789"/>
                  </a:lnTo>
                  <a:lnTo>
                    <a:pt x="775386" y="12796"/>
                  </a:lnTo>
                  <a:lnTo>
                    <a:pt x="836859" y="7271"/>
                  </a:lnTo>
                  <a:lnTo>
                    <a:pt x="899649" y="3264"/>
                  </a:lnTo>
                  <a:lnTo>
                    <a:pt x="963636" y="824"/>
                  </a:lnTo>
                  <a:lnTo>
                    <a:pt x="1028700" y="0"/>
                  </a:lnTo>
                  <a:lnTo>
                    <a:pt x="1093763" y="824"/>
                  </a:lnTo>
                  <a:lnTo>
                    <a:pt x="1157750" y="3264"/>
                  </a:lnTo>
                  <a:lnTo>
                    <a:pt x="1220540" y="7271"/>
                  </a:lnTo>
                  <a:lnTo>
                    <a:pt x="1282013" y="12796"/>
                  </a:lnTo>
                  <a:lnTo>
                    <a:pt x="1342048" y="19789"/>
                  </a:lnTo>
                  <a:lnTo>
                    <a:pt x="1400526" y="28203"/>
                  </a:lnTo>
                  <a:lnTo>
                    <a:pt x="1457324" y="37986"/>
                  </a:lnTo>
                  <a:lnTo>
                    <a:pt x="1512324" y="49092"/>
                  </a:lnTo>
                  <a:lnTo>
                    <a:pt x="1565405" y="61470"/>
                  </a:lnTo>
                  <a:lnTo>
                    <a:pt x="1616445" y="75072"/>
                  </a:lnTo>
                  <a:lnTo>
                    <a:pt x="1665326" y="89849"/>
                  </a:lnTo>
                  <a:lnTo>
                    <a:pt x="1711925" y="105751"/>
                  </a:lnTo>
                  <a:lnTo>
                    <a:pt x="1756124" y="122729"/>
                  </a:lnTo>
                  <a:lnTo>
                    <a:pt x="1797801" y="140735"/>
                  </a:lnTo>
                  <a:lnTo>
                    <a:pt x="1836835" y="159719"/>
                  </a:lnTo>
                  <a:lnTo>
                    <a:pt x="1873108" y="179633"/>
                  </a:lnTo>
                  <a:lnTo>
                    <a:pt x="1906497" y="200427"/>
                  </a:lnTo>
                  <a:lnTo>
                    <a:pt x="1964146" y="244460"/>
                  </a:lnTo>
                  <a:lnTo>
                    <a:pt x="2008817" y="291426"/>
                  </a:lnTo>
                  <a:lnTo>
                    <a:pt x="2039549" y="340933"/>
                  </a:lnTo>
                  <a:lnTo>
                    <a:pt x="2055376" y="392589"/>
                  </a:lnTo>
                  <a:lnTo>
                    <a:pt x="2057400" y="419100"/>
                  </a:lnTo>
                  <a:lnTo>
                    <a:pt x="2055376" y="445610"/>
                  </a:lnTo>
                  <a:lnTo>
                    <a:pt x="2039549" y="497266"/>
                  </a:lnTo>
                  <a:lnTo>
                    <a:pt x="2008817" y="546773"/>
                  </a:lnTo>
                  <a:lnTo>
                    <a:pt x="1964146" y="593739"/>
                  </a:lnTo>
                  <a:lnTo>
                    <a:pt x="1906497" y="637772"/>
                  </a:lnTo>
                  <a:lnTo>
                    <a:pt x="1873108" y="658566"/>
                  </a:lnTo>
                  <a:lnTo>
                    <a:pt x="1836835" y="678480"/>
                  </a:lnTo>
                  <a:lnTo>
                    <a:pt x="1797801" y="697464"/>
                  </a:lnTo>
                  <a:lnTo>
                    <a:pt x="1756124" y="715470"/>
                  </a:lnTo>
                  <a:lnTo>
                    <a:pt x="1711925" y="732448"/>
                  </a:lnTo>
                  <a:lnTo>
                    <a:pt x="1665326" y="748350"/>
                  </a:lnTo>
                  <a:lnTo>
                    <a:pt x="1616445" y="763127"/>
                  </a:lnTo>
                  <a:lnTo>
                    <a:pt x="1565405" y="776729"/>
                  </a:lnTo>
                  <a:lnTo>
                    <a:pt x="1512324" y="789107"/>
                  </a:lnTo>
                  <a:lnTo>
                    <a:pt x="1457324" y="800213"/>
                  </a:lnTo>
                  <a:lnTo>
                    <a:pt x="1400526" y="809996"/>
                  </a:lnTo>
                  <a:lnTo>
                    <a:pt x="1342048" y="818410"/>
                  </a:lnTo>
                  <a:lnTo>
                    <a:pt x="1282013" y="825403"/>
                  </a:lnTo>
                  <a:lnTo>
                    <a:pt x="1220540" y="830928"/>
                  </a:lnTo>
                  <a:lnTo>
                    <a:pt x="1157750" y="834935"/>
                  </a:lnTo>
                  <a:lnTo>
                    <a:pt x="1093763" y="837375"/>
                  </a:lnTo>
                  <a:lnTo>
                    <a:pt x="1028700" y="838200"/>
                  </a:lnTo>
                  <a:lnTo>
                    <a:pt x="963636" y="837375"/>
                  </a:lnTo>
                  <a:lnTo>
                    <a:pt x="899649" y="834935"/>
                  </a:lnTo>
                  <a:lnTo>
                    <a:pt x="836859" y="830928"/>
                  </a:lnTo>
                  <a:lnTo>
                    <a:pt x="775386" y="825403"/>
                  </a:lnTo>
                  <a:lnTo>
                    <a:pt x="715351" y="818410"/>
                  </a:lnTo>
                  <a:lnTo>
                    <a:pt x="656873" y="809996"/>
                  </a:lnTo>
                  <a:lnTo>
                    <a:pt x="600075" y="800213"/>
                  </a:lnTo>
                  <a:lnTo>
                    <a:pt x="545075" y="789107"/>
                  </a:lnTo>
                  <a:lnTo>
                    <a:pt x="491994" y="776729"/>
                  </a:lnTo>
                  <a:lnTo>
                    <a:pt x="440954" y="763127"/>
                  </a:lnTo>
                  <a:lnTo>
                    <a:pt x="392073" y="748350"/>
                  </a:lnTo>
                  <a:lnTo>
                    <a:pt x="345474" y="732448"/>
                  </a:lnTo>
                  <a:lnTo>
                    <a:pt x="301275" y="715470"/>
                  </a:lnTo>
                  <a:lnTo>
                    <a:pt x="259598" y="697464"/>
                  </a:lnTo>
                  <a:lnTo>
                    <a:pt x="220564" y="678480"/>
                  </a:lnTo>
                  <a:lnTo>
                    <a:pt x="184291" y="658566"/>
                  </a:lnTo>
                  <a:lnTo>
                    <a:pt x="150902" y="637772"/>
                  </a:lnTo>
                  <a:lnTo>
                    <a:pt x="93253" y="593739"/>
                  </a:lnTo>
                  <a:lnTo>
                    <a:pt x="48582" y="546773"/>
                  </a:lnTo>
                  <a:lnTo>
                    <a:pt x="17850" y="497266"/>
                  </a:lnTo>
                  <a:lnTo>
                    <a:pt x="2023" y="445610"/>
                  </a:lnTo>
                  <a:lnTo>
                    <a:pt x="0" y="419100"/>
                  </a:lnTo>
                  <a:close/>
                </a:path>
              </a:pathLst>
            </a:custGeom>
            <a:ln w="9999">
              <a:solidFill>
                <a:srgbClr val="A4AB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496060" y="2625661"/>
            <a:ext cx="1203960" cy="7639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19050">
              <a:lnSpc>
                <a:spcPct val="101699"/>
              </a:lnSpc>
              <a:spcBef>
                <a:spcPts val="50"/>
              </a:spcBef>
            </a:pP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810250" y="2571750"/>
            <a:ext cx="2171700" cy="866775"/>
            <a:chOff x="5810250" y="2571750"/>
            <a:chExt cx="2171700" cy="866775"/>
          </a:xfrm>
        </p:grpSpPr>
        <p:sp>
          <p:nvSpPr>
            <p:cNvPr id="29" name="object 29"/>
            <p:cNvSpPr/>
            <p:nvPr/>
          </p:nvSpPr>
          <p:spPr>
            <a:xfrm>
              <a:off x="5810250" y="2571750"/>
              <a:ext cx="2171700" cy="86677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57900" y="2686050"/>
              <a:ext cx="1752600" cy="7239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867400" y="2590800"/>
              <a:ext cx="2057400" cy="762000"/>
            </a:xfrm>
            <a:custGeom>
              <a:avLst/>
              <a:gdLst/>
              <a:ahLst/>
              <a:cxnLst/>
              <a:rect l="l" t="t" r="r" b="b"/>
              <a:pathLst>
                <a:path w="2057400" h="762000">
                  <a:moveTo>
                    <a:pt x="1028700" y="0"/>
                  </a:moveTo>
                  <a:lnTo>
                    <a:pt x="961055" y="810"/>
                  </a:lnTo>
                  <a:lnTo>
                    <a:pt x="894580" y="3207"/>
                  </a:lnTo>
                  <a:lnTo>
                    <a:pt x="829410" y="7142"/>
                  </a:lnTo>
                  <a:lnTo>
                    <a:pt x="765681" y="12563"/>
                  </a:lnTo>
                  <a:lnTo>
                    <a:pt x="703527" y="19421"/>
                  </a:lnTo>
                  <a:lnTo>
                    <a:pt x="643084" y="27666"/>
                  </a:lnTo>
                  <a:lnTo>
                    <a:pt x="584488" y="37247"/>
                  </a:lnTo>
                  <a:lnTo>
                    <a:pt x="527874" y="48114"/>
                  </a:lnTo>
                  <a:lnTo>
                    <a:pt x="473378" y="60216"/>
                  </a:lnTo>
                  <a:lnTo>
                    <a:pt x="421136" y="73505"/>
                  </a:lnTo>
                  <a:lnTo>
                    <a:pt x="371281" y="87929"/>
                  </a:lnTo>
                  <a:lnTo>
                    <a:pt x="323951" y="103439"/>
                  </a:lnTo>
                  <a:lnTo>
                    <a:pt x="279281" y="119984"/>
                  </a:lnTo>
                  <a:lnTo>
                    <a:pt x="237406" y="137513"/>
                  </a:lnTo>
                  <a:lnTo>
                    <a:pt x="198461" y="155978"/>
                  </a:lnTo>
                  <a:lnTo>
                    <a:pt x="162582" y="175327"/>
                  </a:lnTo>
                  <a:lnTo>
                    <a:pt x="129905" y="195511"/>
                  </a:lnTo>
                  <a:lnTo>
                    <a:pt x="74697" y="238181"/>
                  </a:lnTo>
                  <a:lnTo>
                    <a:pt x="33921" y="283587"/>
                  </a:lnTo>
                  <a:lnTo>
                    <a:pt x="8661" y="331327"/>
                  </a:lnTo>
                  <a:lnTo>
                    <a:pt x="0" y="381000"/>
                  </a:lnTo>
                  <a:lnTo>
                    <a:pt x="2187" y="406052"/>
                  </a:lnTo>
                  <a:lnTo>
                    <a:pt x="19284" y="454809"/>
                  </a:lnTo>
                  <a:lnTo>
                    <a:pt x="52437" y="501432"/>
                  </a:lnTo>
                  <a:lnTo>
                    <a:pt x="100565" y="545520"/>
                  </a:lnTo>
                  <a:lnTo>
                    <a:pt x="162582" y="586672"/>
                  </a:lnTo>
                  <a:lnTo>
                    <a:pt x="198461" y="606021"/>
                  </a:lnTo>
                  <a:lnTo>
                    <a:pt x="237406" y="624486"/>
                  </a:lnTo>
                  <a:lnTo>
                    <a:pt x="279281" y="642015"/>
                  </a:lnTo>
                  <a:lnTo>
                    <a:pt x="323951" y="658560"/>
                  </a:lnTo>
                  <a:lnTo>
                    <a:pt x="371281" y="674070"/>
                  </a:lnTo>
                  <a:lnTo>
                    <a:pt x="421136" y="688494"/>
                  </a:lnTo>
                  <a:lnTo>
                    <a:pt x="473378" y="701783"/>
                  </a:lnTo>
                  <a:lnTo>
                    <a:pt x="527874" y="713885"/>
                  </a:lnTo>
                  <a:lnTo>
                    <a:pt x="584488" y="724752"/>
                  </a:lnTo>
                  <a:lnTo>
                    <a:pt x="643084" y="734333"/>
                  </a:lnTo>
                  <a:lnTo>
                    <a:pt x="703527" y="742578"/>
                  </a:lnTo>
                  <a:lnTo>
                    <a:pt x="765681" y="749436"/>
                  </a:lnTo>
                  <a:lnTo>
                    <a:pt x="829410" y="754857"/>
                  </a:lnTo>
                  <a:lnTo>
                    <a:pt x="894580" y="758792"/>
                  </a:lnTo>
                  <a:lnTo>
                    <a:pt x="961055" y="761189"/>
                  </a:lnTo>
                  <a:lnTo>
                    <a:pt x="1028700" y="762000"/>
                  </a:lnTo>
                  <a:lnTo>
                    <a:pt x="1096344" y="761189"/>
                  </a:lnTo>
                  <a:lnTo>
                    <a:pt x="1162819" y="758792"/>
                  </a:lnTo>
                  <a:lnTo>
                    <a:pt x="1227989" y="754857"/>
                  </a:lnTo>
                  <a:lnTo>
                    <a:pt x="1291718" y="749436"/>
                  </a:lnTo>
                  <a:lnTo>
                    <a:pt x="1353872" y="742578"/>
                  </a:lnTo>
                  <a:lnTo>
                    <a:pt x="1414315" y="734333"/>
                  </a:lnTo>
                  <a:lnTo>
                    <a:pt x="1472911" y="724752"/>
                  </a:lnTo>
                  <a:lnTo>
                    <a:pt x="1529525" y="713885"/>
                  </a:lnTo>
                  <a:lnTo>
                    <a:pt x="1584021" y="701783"/>
                  </a:lnTo>
                  <a:lnTo>
                    <a:pt x="1636263" y="688494"/>
                  </a:lnTo>
                  <a:lnTo>
                    <a:pt x="1686118" y="674070"/>
                  </a:lnTo>
                  <a:lnTo>
                    <a:pt x="1733448" y="658560"/>
                  </a:lnTo>
                  <a:lnTo>
                    <a:pt x="1778118" y="642015"/>
                  </a:lnTo>
                  <a:lnTo>
                    <a:pt x="1819993" y="624486"/>
                  </a:lnTo>
                  <a:lnTo>
                    <a:pt x="1858938" y="606021"/>
                  </a:lnTo>
                  <a:lnTo>
                    <a:pt x="1894817" y="586672"/>
                  </a:lnTo>
                  <a:lnTo>
                    <a:pt x="1927494" y="566488"/>
                  </a:lnTo>
                  <a:lnTo>
                    <a:pt x="1982702" y="523818"/>
                  </a:lnTo>
                  <a:lnTo>
                    <a:pt x="2023478" y="478412"/>
                  </a:lnTo>
                  <a:lnTo>
                    <a:pt x="2048738" y="430672"/>
                  </a:lnTo>
                  <a:lnTo>
                    <a:pt x="2057400" y="381000"/>
                  </a:lnTo>
                  <a:lnTo>
                    <a:pt x="2055212" y="355947"/>
                  </a:lnTo>
                  <a:lnTo>
                    <a:pt x="2038115" y="307190"/>
                  </a:lnTo>
                  <a:lnTo>
                    <a:pt x="2004962" y="260567"/>
                  </a:lnTo>
                  <a:lnTo>
                    <a:pt x="1956834" y="216479"/>
                  </a:lnTo>
                  <a:lnTo>
                    <a:pt x="1894817" y="175327"/>
                  </a:lnTo>
                  <a:lnTo>
                    <a:pt x="1858938" y="155978"/>
                  </a:lnTo>
                  <a:lnTo>
                    <a:pt x="1819993" y="137513"/>
                  </a:lnTo>
                  <a:lnTo>
                    <a:pt x="1778118" y="119984"/>
                  </a:lnTo>
                  <a:lnTo>
                    <a:pt x="1733448" y="103439"/>
                  </a:lnTo>
                  <a:lnTo>
                    <a:pt x="1686118" y="87929"/>
                  </a:lnTo>
                  <a:lnTo>
                    <a:pt x="1636263" y="73505"/>
                  </a:lnTo>
                  <a:lnTo>
                    <a:pt x="1584021" y="60216"/>
                  </a:lnTo>
                  <a:lnTo>
                    <a:pt x="1529525" y="48114"/>
                  </a:lnTo>
                  <a:lnTo>
                    <a:pt x="1472911" y="37247"/>
                  </a:lnTo>
                  <a:lnTo>
                    <a:pt x="1414315" y="27666"/>
                  </a:lnTo>
                  <a:lnTo>
                    <a:pt x="1353872" y="19421"/>
                  </a:lnTo>
                  <a:lnTo>
                    <a:pt x="1291718" y="12563"/>
                  </a:lnTo>
                  <a:lnTo>
                    <a:pt x="1227989" y="7142"/>
                  </a:lnTo>
                  <a:lnTo>
                    <a:pt x="1162819" y="3207"/>
                  </a:lnTo>
                  <a:lnTo>
                    <a:pt x="1096344" y="81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A4AB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67400" y="2590800"/>
              <a:ext cx="2057400" cy="762000"/>
            </a:xfrm>
            <a:custGeom>
              <a:avLst/>
              <a:gdLst/>
              <a:ahLst/>
              <a:cxnLst/>
              <a:rect l="l" t="t" r="r" b="b"/>
              <a:pathLst>
                <a:path w="2057400" h="762000">
                  <a:moveTo>
                    <a:pt x="0" y="381000"/>
                  </a:moveTo>
                  <a:lnTo>
                    <a:pt x="8661" y="331327"/>
                  </a:lnTo>
                  <a:lnTo>
                    <a:pt x="33921" y="283587"/>
                  </a:lnTo>
                  <a:lnTo>
                    <a:pt x="74697" y="238181"/>
                  </a:lnTo>
                  <a:lnTo>
                    <a:pt x="129905" y="195511"/>
                  </a:lnTo>
                  <a:lnTo>
                    <a:pt x="162582" y="175327"/>
                  </a:lnTo>
                  <a:lnTo>
                    <a:pt x="198461" y="155978"/>
                  </a:lnTo>
                  <a:lnTo>
                    <a:pt x="237406" y="137513"/>
                  </a:lnTo>
                  <a:lnTo>
                    <a:pt x="279281" y="119984"/>
                  </a:lnTo>
                  <a:lnTo>
                    <a:pt x="323951" y="103439"/>
                  </a:lnTo>
                  <a:lnTo>
                    <a:pt x="371281" y="87929"/>
                  </a:lnTo>
                  <a:lnTo>
                    <a:pt x="421136" y="73505"/>
                  </a:lnTo>
                  <a:lnTo>
                    <a:pt x="473378" y="60216"/>
                  </a:lnTo>
                  <a:lnTo>
                    <a:pt x="527874" y="48114"/>
                  </a:lnTo>
                  <a:lnTo>
                    <a:pt x="584488" y="37247"/>
                  </a:lnTo>
                  <a:lnTo>
                    <a:pt x="643084" y="27666"/>
                  </a:lnTo>
                  <a:lnTo>
                    <a:pt x="703527" y="19421"/>
                  </a:lnTo>
                  <a:lnTo>
                    <a:pt x="765681" y="12563"/>
                  </a:lnTo>
                  <a:lnTo>
                    <a:pt x="829410" y="7142"/>
                  </a:lnTo>
                  <a:lnTo>
                    <a:pt x="894580" y="3207"/>
                  </a:lnTo>
                  <a:lnTo>
                    <a:pt x="961055" y="810"/>
                  </a:lnTo>
                  <a:lnTo>
                    <a:pt x="1028700" y="0"/>
                  </a:lnTo>
                  <a:lnTo>
                    <a:pt x="1096344" y="810"/>
                  </a:lnTo>
                  <a:lnTo>
                    <a:pt x="1162819" y="3207"/>
                  </a:lnTo>
                  <a:lnTo>
                    <a:pt x="1227989" y="7142"/>
                  </a:lnTo>
                  <a:lnTo>
                    <a:pt x="1291718" y="12563"/>
                  </a:lnTo>
                  <a:lnTo>
                    <a:pt x="1353872" y="19421"/>
                  </a:lnTo>
                  <a:lnTo>
                    <a:pt x="1414315" y="27666"/>
                  </a:lnTo>
                  <a:lnTo>
                    <a:pt x="1472911" y="37247"/>
                  </a:lnTo>
                  <a:lnTo>
                    <a:pt x="1529525" y="48114"/>
                  </a:lnTo>
                  <a:lnTo>
                    <a:pt x="1584021" y="60216"/>
                  </a:lnTo>
                  <a:lnTo>
                    <a:pt x="1636263" y="73505"/>
                  </a:lnTo>
                  <a:lnTo>
                    <a:pt x="1686118" y="87929"/>
                  </a:lnTo>
                  <a:lnTo>
                    <a:pt x="1733448" y="103439"/>
                  </a:lnTo>
                  <a:lnTo>
                    <a:pt x="1778118" y="119984"/>
                  </a:lnTo>
                  <a:lnTo>
                    <a:pt x="1819993" y="137513"/>
                  </a:lnTo>
                  <a:lnTo>
                    <a:pt x="1858938" y="155978"/>
                  </a:lnTo>
                  <a:lnTo>
                    <a:pt x="1894817" y="175327"/>
                  </a:lnTo>
                  <a:lnTo>
                    <a:pt x="1927494" y="195511"/>
                  </a:lnTo>
                  <a:lnTo>
                    <a:pt x="1982702" y="238181"/>
                  </a:lnTo>
                  <a:lnTo>
                    <a:pt x="2023478" y="283587"/>
                  </a:lnTo>
                  <a:lnTo>
                    <a:pt x="2048738" y="331327"/>
                  </a:lnTo>
                  <a:lnTo>
                    <a:pt x="2057400" y="381000"/>
                  </a:lnTo>
                  <a:lnTo>
                    <a:pt x="2055212" y="406052"/>
                  </a:lnTo>
                  <a:lnTo>
                    <a:pt x="2038115" y="454809"/>
                  </a:lnTo>
                  <a:lnTo>
                    <a:pt x="2004962" y="501432"/>
                  </a:lnTo>
                  <a:lnTo>
                    <a:pt x="1956834" y="545520"/>
                  </a:lnTo>
                  <a:lnTo>
                    <a:pt x="1894817" y="586672"/>
                  </a:lnTo>
                  <a:lnTo>
                    <a:pt x="1858938" y="606021"/>
                  </a:lnTo>
                  <a:lnTo>
                    <a:pt x="1819993" y="624486"/>
                  </a:lnTo>
                  <a:lnTo>
                    <a:pt x="1778118" y="642015"/>
                  </a:lnTo>
                  <a:lnTo>
                    <a:pt x="1733448" y="658560"/>
                  </a:lnTo>
                  <a:lnTo>
                    <a:pt x="1686118" y="674070"/>
                  </a:lnTo>
                  <a:lnTo>
                    <a:pt x="1636263" y="688494"/>
                  </a:lnTo>
                  <a:lnTo>
                    <a:pt x="1584021" y="701783"/>
                  </a:lnTo>
                  <a:lnTo>
                    <a:pt x="1529525" y="713885"/>
                  </a:lnTo>
                  <a:lnTo>
                    <a:pt x="1472911" y="724752"/>
                  </a:lnTo>
                  <a:lnTo>
                    <a:pt x="1414315" y="734333"/>
                  </a:lnTo>
                  <a:lnTo>
                    <a:pt x="1353872" y="742578"/>
                  </a:lnTo>
                  <a:lnTo>
                    <a:pt x="1291718" y="749436"/>
                  </a:lnTo>
                  <a:lnTo>
                    <a:pt x="1227989" y="754857"/>
                  </a:lnTo>
                  <a:lnTo>
                    <a:pt x="1162819" y="758792"/>
                  </a:lnTo>
                  <a:lnTo>
                    <a:pt x="1096344" y="761189"/>
                  </a:lnTo>
                  <a:lnTo>
                    <a:pt x="1028700" y="762000"/>
                  </a:lnTo>
                  <a:lnTo>
                    <a:pt x="961055" y="761189"/>
                  </a:lnTo>
                  <a:lnTo>
                    <a:pt x="894580" y="758792"/>
                  </a:lnTo>
                  <a:lnTo>
                    <a:pt x="829410" y="754857"/>
                  </a:lnTo>
                  <a:lnTo>
                    <a:pt x="765681" y="749436"/>
                  </a:lnTo>
                  <a:lnTo>
                    <a:pt x="703527" y="742578"/>
                  </a:lnTo>
                  <a:lnTo>
                    <a:pt x="643084" y="734333"/>
                  </a:lnTo>
                  <a:lnTo>
                    <a:pt x="584488" y="724752"/>
                  </a:lnTo>
                  <a:lnTo>
                    <a:pt x="527874" y="713885"/>
                  </a:lnTo>
                  <a:lnTo>
                    <a:pt x="473378" y="701783"/>
                  </a:lnTo>
                  <a:lnTo>
                    <a:pt x="421136" y="688494"/>
                  </a:lnTo>
                  <a:lnTo>
                    <a:pt x="371281" y="674070"/>
                  </a:lnTo>
                  <a:lnTo>
                    <a:pt x="323951" y="658560"/>
                  </a:lnTo>
                  <a:lnTo>
                    <a:pt x="279281" y="642015"/>
                  </a:lnTo>
                  <a:lnTo>
                    <a:pt x="237406" y="624486"/>
                  </a:lnTo>
                  <a:lnTo>
                    <a:pt x="198461" y="606021"/>
                  </a:lnTo>
                  <a:lnTo>
                    <a:pt x="162582" y="586672"/>
                  </a:lnTo>
                  <a:lnTo>
                    <a:pt x="129905" y="566488"/>
                  </a:lnTo>
                  <a:lnTo>
                    <a:pt x="74697" y="523818"/>
                  </a:lnTo>
                  <a:lnTo>
                    <a:pt x="33921" y="478412"/>
                  </a:lnTo>
                  <a:lnTo>
                    <a:pt x="8661" y="430672"/>
                  </a:lnTo>
                  <a:lnTo>
                    <a:pt x="0" y="381000"/>
                  </a:lnTo>
                  <a:close/>
                </a:path>
              </a:pathLst>
            </a:custGeom>
            <a:ln w="9999">
              <a:solidFill>
                <a:srgbClr val="A4AB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282690" y="2770441"/>
            <a:ext cx="12382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Statistics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47650" y="4248150"/>
            <a:ext cx="2209800" cy="942975"/>
            <a:chOff x="247650" y="4248150"/>
            <a:chExt cx="2209800" cy="942975"/>
          </a:xfrm>
        </p:grpSpPr>
        <p:sp>
          <p:nvSpPr>
            <p:cNvPr id="35" name="object 35"/>
            <p:cNvSpPr/>
            <p:nvPr/>
          </p:nvSpPr>
          <p:spPr>
            <a:xfrm>
              <a:off x="247650" y="4248150"/>
              <a:ext cx="2171700" cy="94297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4800" y="4400550"/>
              <a:ext cx="2152650" cy="7239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4800" y="4267200"/>
              <a:ext cx="2057400" cy="838200"/>
            </a:xfrm>
            <a:custGeom>
              <a:avLst/>
              <a:gdLst/>
              <a:ahLst/>
              <a:cxnLst/>
              <a:rect l="l" t="t" r="r" b="b"/>
              <a:pathLst>
                <a:path w="2057400" h="838200">
                  <a:moveTo>
                    <a:pt x="1028700" y="0"/>
                  </a:moveTo>
                  <a:lnTo>
                    <a:pt x="963643" y="824"/>
                  </a:lnTo>
                  <a:lnTo>
                    <a:pt x="899662" y="3264"/>
                  </a:lnTo>
                  <a:lnTo>
                    <a:pt x="836876" y="7271"/>
                  </a:lnTo>
                  <a:lnTo>
                    <a:pt x="775407" y="12796"/>
                  </a:lnTo>
                  <a:lnTo>
                    <a:pt x="715375" y="19789"/>
                  </a:lnTo>
                  <a:lnTo>
                    <a:pt x="656899" y="28203"/>
                  </a:lnTo>
                  <a:lnTo>
                    <a:pt x="600102" y="37986"/>
                  </a:lnTo>
                  <a:lnTo>
                    <a:pt x="545103" y="49092"/>
                  </a:lnTo>
                  <a:lnTo>
                    <a:pt x="492022" y="61470"/>
                  </a:lnTo>
                  <a:lnTo>
                    <a:pt x="440981" y="75072"/>
                  </a:lnTo>
                  <a:lnTo>
                    <a:pt x="392100" y="89849"/>
                  </a:lnTo>
                  <a:lnTo>
                    <a:pt x="345499" y="105751"/>
                  </a:lnTo>
                  <a:lnTo>
                    <a:pt x="301299" y="122729"/>
                  </a:lnTo>
                  <a:lnTo>
                    <a:pt x="259620" y="140735"/>
                  </a:lnTo>
                  <a:lnTo>
                    <a:pt x="220583" y="159719"/>
                  </a:lnTo>
                  <a:lnTo>
                    <a:pt x="184308" y="179633"/>
                  </a:lnTo>
                  <a:lnTo>
                    <a:pt x="150917" y="200427"/>
                  </a:lnTo>
                  <a:lnTo>
                    <a:pt x="93263" y="244460"/>
                  </a:lnTo>
                  <a:lnTo>
                    <a:pt x="48587" y="291426"/>
                  </a:lnTo>
                  <a:lnTo>
                    <a:pt x="17853" y="340933"/>
                  </a:lnTo>
                  <a:lnTo>
                    <a:pt x="2023" y="392589"/>
                  </a:lnTo>
                  <a:lnTo>
                    <a:pt x="0" y="419100"/>
                  </a:lnTo>
                  <a:lnTo>
                    <a:pt x="2023" y="445610"/>
                  </a:lnTo>
                  <a:lnTo>
                    <a:pt x="17853" y="497266"/>
                  </a:lnTo>
                  <a:lnTo>
                    <a:pt x="48587" y="546773"/>
                  </a:lnTo>
                  <a:lnTo>
                    <a:pt x="93263" y="593739"/>
                  </a:lnTo>
                  <a:lnTo>
                    <a:pt x="150917" y="637772"/>
                  </a:lnTo>
                  <a:lnTo>
                    <a:pt x="184308" y="658566"/>
                  </a:lnTo>
                  <a:lnTo>
                    <a:pt x="220583" y="678480"/>
                  </a:lnTo>
                  <a:lnTo>
                    <a:pt x="259620" y="697464"/>
                  </a:lnTo>
                  <a:lnTo>
                    <a:pt x="301299" y="715470"/>
                  </a:lnTo>
                  <a:lnTo>
                    <a:pt x="345499" y="732448"/>
                  </a:lnTo>
                  <a:lnTo>
                    <a:pt x="392100" y="748350"/>
                  </a:lnTo>
                  <a:lnTo>
                    <a:pt x="440981" y="763127"/>
                  </a:lnTo>
                  <a:lnTo>
                    <a:pt x="492022" y="776729"/>
                  </a:lnTo>
                  <a:lnTo>
                    <a:pt x="545103" y="789107"/>
                  </a:lnTo>
                  <a:lnTo>
                    <a:pt x="600102" y="800213"/>
                  </a:lnTo>
                  <a:lnTo>
                    <a:pt x="656899" y="809996"/>
                  </a:lnTo>
                  <a:lnTo>
                    <a:pt x="715375" y="818410"/>
                  </a:lnTo>
                  <a:lnTo>
                    <a:pt x="775407" y="825403"/>
                  </a:lnTo>
                  <a:lnTo>
                    <a:pt x="836876" y="830928"/>
                  </a:lnTo>
                  <a:lnTo>
                    <a:pt x="899662" y="834935"/>
                  </a:lnTo>
                  <a:lnTo>
                    <a:pt x="963643" y="837375"/>
                  </a:lnTo>
                  <a:lnTo>
                    <a:pt x="1028700" y="838200"/>
                  </a:lnTo>
                  <a:lnTo>
                    <a:pt x="1093763" y="837375"/>
                  </a:lnTo>
                  <a:lnTo>
                    <a:pt x="1157750" y="834935"/>
                  </a:lnTo>
                  <a:lnTo>
                    <a:pt x="1220540" y="830928"/>
                  </a:lnTo>
                  <a:lnTo>
                    <a:pt x="1282013" y="825403"/>
                  </a:lnTo>
                  <a:lnTo>
                    <a:pt x="1342048" y="818410"/>
                  </a:lnTo>
                  <a:lnTo>
                    <a:pt x="1400526" y="809996"/>
                  </a:lnTo>
                  <a:lnTo>
                    <a:pt x="1457324" y="800213"/>
                  </a:lnTo>
                  <a:lnTo>
                    <a:pt x="1512324" y="789107"/>
                  </a:lnTo>
                  <a:lnTo>
                    <a:pt x="1565405" y="776729"/>
                  </a:lnTo>
                  <a:lnTo>
                    <a:pt x="1616445" y="763127"/>
                  </a:lnTo>
                  <a:lnTo>
                    <a:pt x="1665326" y="748350"/>
                  </a:lnTo>
                  <a:lnTo>
                    <a:pt x="1711925" y="732448"/>
                  </a:lnTo>
                  <a:lnTo>
                    <a:pt x="1756124" y="715470"/>
                  </a:lnTo>
                  <a:lnTo>
                    <a:pt x="1797801" y="697464"/>
                  </a:lnTo>
                  <a:lnTo>
                    <a:pt x="1836835" y="678480"/>
                  </a:lnTo>
                  <a:lnTo>
                    <a:pt x="1873108" y="658566"/>
                  </a:lnTo>
                  <a:lnTo>
                    <a:pt x="1906497" y="637772"/>
                  </a:lnTo>
                  <a:lnTo>
                    <a:pt x="1964146" y="593739"/>
                  </a:lnTo>
                  <a:lnTo>
                    <a:pt x="2008817" y="546773"/>
                  </a:lnTo>
                  <a:lnTo>
                    <a:pt x="2039549" y="497266"/>
                  </a:lnTo>
                  <a:lnTo>
                    <a:pt x="2055376" y="445610"/>
                  </a:lnTo>
                  <a:lnTo>
                    <a:pt x="2057400" y="419100"/>
                  </a:lnTo>
                  <a:lnTo>
                    <a:pt x="2055376" y="392589"/>
                  </a:lnTo>
                  <a:lnTo>
                    <a:pt x="2039549" y="340933"/>
                  </a:lnTo>
                  <a:lnTo>
                    <a:pt x="2008817" y="291426"/>
                  </a:lnTo>
                  <a:lnTo>
                    <a:pt x="1964146" y="244460"/>
                  </a:lnTo>
                  <a:lnTo>
                    <a:pt x="1906497" y="200427"/>
                  </a:lnTo>
                  <a:lnTo>
                    <a:pt x="1873108" y="179633"/>
                  </a:lnTo>
                  <a:lnTo>
                    <a:pt x="1836835" y="159719"/>
                  </a:lnTo>
                  <a:lnTo>
                    <a:pt x="1797801" y="140735"/>
                  </a:lnTo>
                  <a:lnTo>
                    <a:pt x="1756124" y="122729"/>
                  </a:lnTo>
                  <a:lnTo>
                    <a:pt x="1711925" y="105751"/>
                  </a:lnTo>
                  <a:lnTo>
                    <a:pt x="1665326" y="89849"/>
                  </a:lnTo>
                  <a:lnTo>
                    <a:pt x="1616445" y="75072"/>
                  </a:lnTo>
                  <a:lnTo>
                    <a:pt x="1565405" y="61470"/>
                  </a:lnTo>
                  <a:lnTo>
                    <a:pt x="1512324" y="49092"/>
                  </a:lnTo>
                  <a:lnTo>
                    <a:pt x="1457324" y="37986"/>
                  </a:lnTo>
                  <a:lnTo>
                    <a:pt x="1400526" y="28203"/>
                  </a:lnTo>
                  <a:lnTo>
                    <a:pt x="1342048" y="19789"/>
                  </a:lnTo>
                  <a:lnTo>
                    <a:pt x="1282013" y="12796"/>
                  </a:lnTo>
                  <a:lnTo>
                    <a:pt x="1220540" y="7271"/>
                  </a:lnTo>
                  <a:lnTo>
                    <a:pt x="1157750" y="3264"/>
                  </a:lnTo>
                  <a:lnTo>
                    <a:pt x="1093763" y="824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A4AB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4800" y="4267200"/>
              <a:ext cx="2057400" cy="838200"/>
            </a:xfrm>
            <a:custGeom>
              <a:avLst/>
              <a:gdLst/>
              <a:ahLst/>
              <a:cxnLst/>
              <a:rect l="l" t="t" r="r" b="b"/>
              <a:pathLst>
                <a:path w="2057400" h="838200">
                  <a:moveTo>
                    <a:pt x="0" y="419100"/>
                  </a:moveTo>
                  <a:lnTo>
                    <a:pt x="8015" y="366517"/>
                  </a:lnTo>
                  <a:lnTo>
                    <a:pt x="31417" y="315887"/>
                  </a:lnTo>
                  <a:lnTo>
                    <a:pt x="69243" y="267601"/>
                  </a:lnTo>
                  <a:lnTo>
                    <a:pt x="120528" y="222053"/>
                  </a:lnTo>
                  <a:lnTo>
                    <a:pt x="184308" y="179633"/>
                  </a:lnTo>
                  <a:lnTo>
                    <a:pt x="220583" y="159719"/>
                  </a:lnTo>
                  <a:lnTo>
                    <a:pt x="259620" y="140735"/>
                  </a:lnTo>
                  <a:lnTo>
                    <a:pt x="301299" y="122729"/>
                  </a:lnTo>
                  <a:lnTo>
                    <a:pt x="345499" y="105751"/>
                  </a:lnTo>
                  <a:lnTo>
                    <a:pt x="392100" y="89849"/>
                  </a:lnTo>
                  <a:lnTo>
                    <a:pt x="440981" y="75072"/>
                  </a:lnTo>
                  <a:lnTo>
                    <a:pt x="492022" y="61470"/>
                  </a:lnTo>
                  <a:lnTo>
                    <a:pt x="545103" y="49092"/>
                  </a:lnTo>
                  <a:lnTo>
                    <a:pt x="600102" y="37986"/>
                  </a:lnTo>
                  <a:lnTo>
                    <a:pt x="656899" y="28203"/>
                  </a:lnTo>
                  <a:lnTo>
                    <a:pt x="715375" y="19789"/>
                  </a:lnTo>
                  <a:lnTo>
                    <a:pt x="775407" y="12796"/>
                  </a:lnTo>
                  <a:lnTo>
                    <a:pt x="836876" y="7271"/>
                  </a:lnTo>
                  <a:lnTo>
                    <a:pt x="899662" y="3264"/>
                  </a:lnTo>
                  <a:lnTo>
                    <a:pt x="963643" y="824"/>
                  </a:lnTo>
                  <a:lnTo>
                    <a:pt x="1028700" y="0"/>
                  </a:lnTo>
                  <a:lnTo>
                    <a:pt x="1093763" y="824"/>
                  </a:lnTo>
                  <a:lnTo>
                    <a:pt x="1157750" y="3264"/>
                  </a:lnTo>
                  <a:lnTo>
                    <a:pt x="1220540" y="7271"/>
                  </a:lnTo>
                  <a:lnTo>
                    <a:pt x="1282013" y="12796"/>
                  </a:lnTo>
                  <a:lnTo>
                    <a:pt x="1342048" y="19789"/>
                  </a:lnTo>
                  <a:lnTo>
                    <a:pt x="1400526" y="28203"/>
                  </a:lnTo>
                  <a:lnTo>
                    <a:pt x="1457324" y="37986"/>
                  </a:lnTo>
                  <a:lnTo>
                    <a:pt x="1512324" y="49092"/>
                  </a:lnTo>
                  <a:lnTo>
                    <a:pt x="1565405" y="61470"/>
                  </a:lnTo>
                  <a:lnTo>
                    <a:pt x="1616445" y="75072"/>
                  </a:lnTo>
                  <a:lnTo>
                    <a:pt x="1665326" y="89849"/>
                  </a:lnTo>
                  <a:lnTo>
                    <a:pt x="1711925" y="105751"/>
                  </a:lnTo>
                  <a:lnTo>
                    <a:pt x="1756124" y="122729"/>
                  </a:lnTo>
                  <a:lnTo>
                    <a:pt x="1797801" y="140735"/>
                  </a:lnTo>
                  <a:lnTo>
                    <a:pt x="1836835" y="159719"/>
                  </a:lnTo>
                  <a:lnTo>
                    <a:pt x="1873108" y="179633"/>
                  </a:lnTo>
                  <a:lnTo>
                    <a:pt x="1906497" y="200427"/>
                  </a:lnTo>
                  <a:lnTo>
                    <a:pt x="1964146" y="244460"/>
                  </a:lnTo>
                  <a:lnTo>
                    <a:pt x="2008817" y="291426"/>
                  </a:lnTo>
                  <a:lnTo>
                    <a:pt x="2039549" y="340933"/>
                  </a:lnTo>
                  <a:lnTo>
                    <a:pt x="2055376" y="392589"/>
                  </a:lnTo>
                  <a:lnTo>
                    <a:pt x="2057400" y="419100"/>
                  </a:lnTo>
                  <a:lnTo>
                    <a:pt x="2055376" y="445610"/>
                  </a:lnTo>
                  <a:lnTo>
                    <a:pt x="2039549" y="497266"/>
                  </a:lnTo>
                  <a:lnTo>
                    <a:pt x="2008817" y="546773"/>
                  </a:lnTo>
                  <a:lnTo>
                    <a:pt x="1964146" y="593739"/>
                  </a:lnTo>
                  <a:lnTo>
                    <a:pt x="1906497" y="637772"/>
                  </a:lnTo>
                  <a:lnTo>
                    <a:pt x="1873108" y="658566"/>
                  </a:lnTo>
                  <a:lnTo>
                    <a:pt x="1836835" y="678480"/>
                  </a:lnTo>
                  <a:lnTo>
                    <a:pt x="1797801" y="697464"/>
                  </a:lnTo>
                  <a:lnTo>
                    <a:pt x="1756124" y="715470"/>
                  </a:lnTo>
                  <a:lnTo>
                    <a:pt x="1711925" y="732448"/>
                  </a:lnTo>
                  <a:lnTo>
                    <a:pt x="1665326" y="748350"/>
                  </a:lnTo>
                  <a:lnTo>
                    <a:pt x="1616445" y="763127"/>
                  </a:lnTo>
                  <a:lnTo>
                    <a:pt x="1565405" y="776729"/>
                  </a:lnTo>
                  <a:lnTo>
                    <a:pt x="1512324" y="789107"/>
                  </a:lnTo>
                  <a:lnTo>
                    <a:pt x="1457324" y="800213"/>
                  </a:lnTo>
                  <a:lnTo>
                    <a:pt x="1400526" y="809996"/>
                  </a:lnTo>
                  <a:lnTo>
                    <a:pt x="1342048" y="818410"/>
                  </a:lnTo>
                  <a:lnTo>
                    <a:pt x="1282013" y="825403"/>
                  </a:lnTo>
                  <a:lnTo>
                    <a:pt x="1220540" y="830928"/>
                  </a:lnTo>
                  <a:lnTo>
                    <a:pt x="1157750" y="834935"/>
                  </a:lnTo>
                  <a:lnTo>
                    <a:pt x="1093763" y="837375"/>
                  </a:lnTo>
                  <a:lnTo>
                    <a:pt x="1028700" y="838200"/>
                  </a:lnTo>
                  <a:lnTo>
                    <a:pt x="963643" y="837375"/>
                  </a:lnTo>
                  <a:lnTo>
                    <a:pt x="899662" y="834935"/>
                  </a:lnTo>
                  <a:lnTo>
                    <a:pt x="836876" y="830928"/>
                  </a:lnTo>
                  <a:lnTo>
                    <a:pt x="775407" y="825403"/>
                  </a:lnTo>
                  <a:lnTo>
                    <a:pt x="715375" y="818410"/>
                  </a:lnTo>
                  <a:lnTo>
                    <a:pt x="656899" y="809996"/>
                  </a:lnTo>
                  <a:lnTo>
                    <a:pt x="600102" y="800213"/>
                  </a:lnTo>
                  <a:lnTo>
                    <a:pt x="545103" y="789107"/>
                  </a:lnTo>
                  <a:lnTo>
                    <a:pt x="492022" y="776729"/>
                  </a:lnTo>
                  <a:lnTo>
                    <a:pt x="440981" y="763127"/>
                  </a:lnTo>
                  <a:lnTo>
                    <a:pt x="392100" y="748350"/>
                  </a:lnTo>
                  <a:lnTo>
                    <a:pt x="345499" y="732448"/>
                  </a:lnTo>
                  <a:lnTo>
                    <a:pt x="301299" y="715470"/>
                  </a:lnTo>
                  <a:lnTo>
                    <a:pt x="259620" y="697464"/>
                  </a:lnTo>
                  <a:lnTo>
                    <a:pt x="220583" y="678480"/>
                  </a:lnTo>
                  <a:lnTo>
                    <a:pt x="184308" y="658566"/>
                  </a:lnTo>
                  <a:lnTo>
                    <a:pt x="150917" y="637772"/>
                  </a:lnTo>
                  <a:lnTo>
                    <a:pt x="93263" y="593739"/>
                  </a:lnTo>
                  <a:lnTo>
                    <a:pt x="48587" y="546773"/>
                  </a:lnTo>
                  <a:lnTo>
                    <a:pt x="17853" y="497266"/>
                  </a:lnTo>
                  <a:lnTo>
                    <a:pt x="2023" y="445610"/>
                  </a:lnTo>
                  <a:lnTo>
                    <a:pt x="0" y="419100"/>
                  </a:lnTo>
                  <a:close/>
                </a:path>
              </a:pathLst>
            </a:custGeom>
            <a:ln w="9999">
              <a:solidFill>
                <a:srgbClr val="A4AB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23557" y="4487481"/>
            <a:ext cx="163766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76250" y="5695950"/>
            <a:ext cx="2171700" cy="942975"/>
            <a:chOff x="476250" y="5695950"/>
            <a:chExt cx="2171700" cy="942975"/>
          </a:xfrm>
        </p:grpSpPr>
        <p:sp>
          <p:nvSpPr>
            <p:cNvPr id="41" name="object 41"/>
            <p:cNvSpPr/>
            <p:nvPr/>
          </p:nvSpPr>
          <p:spPr>
            <a:xfrm>
              <a:off x="476250" y="5695950"/>
              <a:ext cx="2171700" cy="94297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95325" y="5848350"/>
              <a:ext cx="1819275" cy="7239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33400" y="5715000"/>
              <a:ext cx="2057400" cy="838200"/>
            </a:xfrm>
            <a:custGeom>
              <a:avLst/>
              <a:gdLst/>
              <a:ahLst/>
              <a:cxnLst/>
              <a:rect l="l" t="t" r="r" b="b"/>
              <a:pathLst>
                <a:path w="2057400" h="838200">
                  <a:moveTo>
                    <a:pt x="1028700" y="0"/>
                  </a:moveTo>
                  <a:lnTo>
                    <a:pt x="963643" y="824"/>
                  </a:lnTo>
                  <a:lnTo>
                    <a:pt x="899662" y="3265"/>
                  </a:lnTo>
                  <a:lnTo>
                    <a:pt x="836876" y="7273"/>
                  </a:lnTo>
                  <a:lnTo>
                    <a:pt x="775407" y="12800"/>
                  </a:lnTo>
                  <a:lnTo>
                    <a:pt x="715375" y="19795"/>
                  </a:lnTo>
                  <a:lnTo>
                    <a:pt x="656899" y="28210"/>
                  </a:lnTo>
                  <a:lnTo>
                    <a:pt x="600102" y="37997"/>
                  </a:lnTo>
                  <a:lnTo>
                    <a:pt x="545103" y="49105"/>
                  </a:lnTo>
                  <a:lnTo>
                    <a:pt x="492022" y="61485"/>
                  </a:lnTo>
                  <a:lnTo>
                    <a:pt x="440981" y="75090"/>
                  </a:lnTo>
                  <a:lnTo>
                    <a:pt x="392100" y="89868"/>
                  </a:lnTo>
                  <a:lnTo>
                    <a:pt x="345499" y="105773"/>
                  </a:lnTo>
                  <a:lnTo>
                    <a:pt x="301299" y="122753"/>
                  </a:lnTo>
                  <a:lnTo>
                    <a:pt x="259620" y="140761"/>
                  </a:lnTo>
                  <a:lnTo>
                    <a:pt x="220583" y="159746"/>
                  </a:lnTo>
                  <a:lnTo>
                    <a:pt x="184308" y="179661"/>
                  </a:lnTo>
                  <a:lnTo>
                    <a:pt x="150917" y="200455"/>
                  </a:lnTo>
                  <a:lnTo>
                    <a:pt x="93263" y="244488"/>
                  </a:lnTo>
                  <a:lnTo>
                    <a:pt x="48587" y="291450"/>
                  </a:lnTo>
                  <a:lnTo>
                    <a:pt x="17853" y="340951"/>
                  </a:lnTo>
                  <a:lnTo>
                    <a:pt x="2023" y="392595"/>
                  </a:lnTo>
                  <a:lnTo>
                    <a:pt x="0" y="419100"/>
                  </a:lnTo>
                  <a:lnTo>
                    <a:pt x="2023" y="445604"/>
                  </a:lnTo>
                  <a:lnTo>
                    <a:pt x="17853" y="497248"/>
                  </a:lnTo>
                  <a:lnTo>
                    <a:pt x="48587" y="546749"/>
                  </a:lnTo>
                  <a:lnTo>
                    <a:pt x="93263" y="593711"/>
                  </a:lnTo>
                  <a:lnTo>
                    <a:pt x="150917" y="637744"/>
                  </a:lnTo>
                  <a:lnTo>
                    <a:pt x="184308" y="658538"/>
                  </a:lnTo>
                  <a:lnTo>
                    <a:pt x="220583" y="678453"/>
                  </a:lnTo>
                  <a:lnTo>
                    <a:pt x="259620" y="697438"/>
                  </a:lnTo>
                  <a:lnTo>
                    <a:pt x="301299" y="715446"/>
                  </a:lnTo>
                  <a:lnTo>
                    <a:pt x="345499" y="732426"/>
                  </a:lnTo>
                  <a:lnTo>
                    <a:pt x="392100" y="748331"/>
                  </a:lnTo>
                  <a:lnTo>
                    <a:pt x="440981" y="763109"/>
                  </a:lnTo>
                  <a:lnTo>
                    <a:pt x="492022" y="776714"/>
                  </a:lnTo>
                  <a:lnTo>
                    <a:pt x="545103" y="789094"/>
                  </a:lnTo>
                  <a:lnTo>
                    <a:pt x="600102" y="800202"/>
                  </a:lnTo>
                  <a:lnTo>
                    <a:pt x="656899" y="809989"/>
                  </a:lnTo>
                  <a:lnTo>
                    <a:pt x="715375" y="818404"/>
                  </a:lnTo>
                  <a:lnTo>
                    <a:pt x="775407" y="825399"/>
                  </a:lnTo>
                  <a:lnTo>
                    <a:pt x="836876" y="830926"/>
                  </a:lnTo>
                  <a:lnTo>
                    <a:pt x="899662" y="834934"/>
                  </a:lnTo>
                  <a:lnTo>
                    <a:pt x="963643" y="837375"/>
                  </a:lnTo>
                  <a:lnTo>
                    <a:pt x="1028700" y="838200"/>
                  </a:lnTo>
                  <a:lnTo>
                    <a:pt x="1093763" y="837375"/>
                  </a:lnTo>
                  <a:lnTo>
                    <a:pt x="1157750" y="834934"/>
                  </a:lnTo>
                  <a:lnTo>
                    <a:pt x="1220540" y="830926"/>
                  </a:lnTo>
                  <a:lnTo>
                    <a:pt x="1282013" y="825399"/>
                  </a:lnTo>
                  <a:lnTo>
                    <a:pt x="1342048" y="818404"/>
                  </a:lnTo>
                  <a:lnTo>
                    <a:pt x="1400526" y="809989"/>
                  </a:lnTo>
                  <a:lnTo>
                    <a:pt x="1457324" y="800202"/>
                  </a:lnTo>
                  <a:lnTo>
                    <a:pt x="1512324" y="789094"/>
                  </a:lnTo>
                  <a:lnTo>
                    <a:pt x="1565405" y="776714"/>
                  </a:lnTo>
                  <a:lnTo>
                    <a:pt x="1616445" y="763109"/>
                  </a:lnTo>
                  <a:lnTo>
                    <a:pt x="1665326" y="748331"/>
                  </a:lnTo>
                  <a:lnTo>
                    <a:pt x="1711925" y="732426"/>
                  </a:lnTo>
                  <a:lnTo>
                    <a:pt x="1756124" y="715446"/>
                  </a:lnTo>
                  <a:lnTo>
                    <a:pt x="1797801" y="697438"/>
                  </a:lnTo>
                  <a:lnTo>
                    <a:pt x="1836835" y="678453"/>
                  </a:lnTo>
                  <a:lnTo>
                    <a:pt x="1873108" y="658538"/>
                  </a:lnTo>
                  <a:lnTo>
                    <a:pt x="1906497" y="637744"/>
                  </a:lnTo>
                  <a:lnTo>
                    <a:pt x="1964146" y="593711"/>
                  </a:lnTo>
                  <a:lnTo>
                    <a:pt x="2008817" y="546749"/>
                  </a:lnTo>
                  <a:lnTo>
                    <a:pt x="2039549" y="497248"/>
                  </a:lnTo>
                  <a:lnTo>
                    <a:pt x="2055376" y="445604"/>
                  </a:lnTo>
                  <a:lnTo>
                    <a:pt x="2057400" y="419100"/>
                  </a:lnTo>
                  <a:lnTo>
                    <a:pt x="2055376" y="392595"/>
                  </a:lnTo>
                  <a:lnTo>
                    <a:pt x="2039549" y="340951"/>
                  </a:lnTo>
                  <a:lnTo>
                    <a:pt x="2008817" y="291450"/>
                  </a:lnTo>
                  <a:lnTo>
                    <a:pt x="1964146" y="244488"/>
                  </a:lnTo>
                  <a:lnTo>
                    <a:pt x="1906497" y="200455"/>
                  </a:lnTo>
                  <a:lnTo>
                    <a:pt x="1873108" y="179661"/>
                  </a:lnTo>
                  <a:lnTo>
                    <a:pt x="1836835" y="159746"/>
                  </a:lnTo>
                  <a:lnTo>
                    <a:pt x="1797801" y="140761"/>
                  </a:lnTo>
                  <a:lnTo>
                    <a:pt x="1756124" y="122753"/>
                  </a:lnTo>
                  <a:lnTo>
                    <a:pt x="1711925" y="105773"/>
                  </a:lnTo>
                  <a:lnTo>
                    <a:pt x="1665326" y="89868"/>
                  </a:lnTo>
                  <a:lnTo>
                    <a:pt x="1616445" y="75090"/>
                  </a:lnTo>
                  <a:lnTo>
                    <a:pt x="1565405" y="61485"/>
                  </a:lnTo>
                  <a:lnTo>
                    <a:pt x="1512324" y="49105"/>
                  </a:lnTo>
                  <a:lnTo>
                    <a:pt x="1457324" y="37997"/>
                  </a:lnTo>
                  <a:lnTo>
                    <a:pt x="1400526" y="28210"/>
                  </a:lnTo>
                  <a:lnTo>
                    <a:pt x="1342048" y="19795"/>
                  </a:lnTo>
                  <a:lnTo>
                    <a:pt x="1282013" y="12800"/>
                  </a:lnTo>
                  <a:lnTo>
                    <a:pt x="1220540" y="7273"/>
                  </a:lnTo>
                  <a:lnTo>
                    <a:pt x="1157750" y="3265"/>
                  </a:lnTo>
                  <a:lnTo>
                    <a:pt x="1093763" y="824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A4AB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33400" y="5715000"/>
              <a:ext cx="2057400" cy="838200"/>
            </a:xfrm>
            <a:custGeom>
              <a:avLst/>
              <a:gdLst/>
              <a:ahLst/>
              <a:cxnLst/>
              <a:rect l="l" t="t" r="r" b="b"/>
              <a:pathLst>
                <a:path w="2057400" h="838200">
                  <a:moveTo>
                    <a:pt x="0" y="419100"/>
                  </a:moveTo>
                  <a:lnTo>
                    <a:pt x="8015" y="366529"/>
                  </a:lnTo>
                  <a:lnTo>
                    <a:pt x="31417" y="315908"/>
                  </a:lnTo>
                  <a:lnTo>
                    <a:pt x="69243" y="267627"/>
                  </a:lnTo>
                  <a:lnTo>
                    <a:pt x="120528" y="222081"/>
                  </a:lnTo>
                  <a:lnTo>
                    <a:pt x="184308" y="179661"/>
                  </a:lnTo>
                  <a:lnTo>
                    <a:pt x="220583" y="159746"/>
                  </a:lnTo>
                  <a:lnTo>
                    <a:pt x="259620" y="140761"/>
                  </a:lnTo>
                  <a:lnTo>
                    <a:pt x="301299" y="122753"/>
                  </a:lnTo>
                  <a:lnTo>
                    <a:pt x="345499" y="105773"/>
                  </a:lnTo>
                  <a:lnTo>
                    <a:pt x="392100" y="89868"/>
                  </a:lnTo>
                  <a:lnTo>
                    <a:pt x="440981" y="75090"/>
                  </a:lnTo>
                  <a:lnTo>
                    <a:pt x="492022" y="61485"/>
                  </a:lnTo>
                  <a:lnTo>
                    <a:pt x="545103" y="49105"/>
                  </a:lnTo>
                  <a:lnTo>
                    <a:pt x="600102" y="37997"/>
                  </a:lnTo>
                  <a:lnTo>
                    <a:pt x="656899" y="28210"/>
                  </a:lnTo>
                  <a:lnTo>
                    <a:pt x="715375" y="19795"/>
                  </a:lnTo>
                  <a:lnTo>
                    <a:pt x="775407" y="12800"/>
                  </a:lnTo>
                  <a:lnTo>
                    <a:pt x="836876" y="7273"/>
                  </a:lnTo>
                  <a:lnTo>
                    <a:pt x="899662" y="3265"/>
                  </a:lnTo>
                  <a:lnTo>
                    <a:pt x="963643" y="824"/>
                  </a:lnTo>
                  <a:lnTo>
                    <a:pt x="1028700" y="0"/>
                  </a:lnTo>
                  <a:lnTo>
                    <a:pt x="1093763" y="824"/>
                  </a:lnTo>
                  <a:lnTo>
                    <a:pt x="1157750" y="3265"/>
                  </a:lnTo>
                  <a:lnTo>
                    <a:pt x="1220540" y="7273"/>
                  </a:lnTo>
                  <a:lnTo>
                    <a:pt x="1282013" y="12800"/>
                  </a:lnTo>
                  <a:lnTo>
                    <a:pt x="1342048" y="19795"/>
                  </a:lnTo>
                  <a:lnTo>
                    <a:pt x="1400526" y="28210"/>
                  </a:lnTo>
                  <a:lnTo>
                    <a:pt x="1457324" y="37997"/>
                  </a:lnTo>
                  <a:lnTo>
                    <a:pt x="1512324" y="49105"/>
                  </a:lnTo>
                  <a:lnTo>
                    <a:pt x="1565405" y="61485"/>
                  </a:lnTo>
                  <a:lnTo>
                    <a:pt x="1616445" y="75090"/>
                  </a:lnTo>
                  <a:lnTo>
                    <a:pt x="1665326" y="89868"/>
                  </a:lnTo>
                  <a:lnTo>
                    <a:pt x="1711925" y="105773"/>
                  </a:lnTo>
                  <a:lnTo>
                    <a:pt x="1756124" y="122753"/>
                  </a:lnTo>
                  <a:lnTo>
                    <a:pt x="1797801" y="140761"/>
                  </a:lnTo>
                  <a:lnTo>
                    <a:pt x="1836835" y="159746"/>
                  </a:lnTo>
                  <a:lnTo>
                    <a:pt x="1873108" y="179661"/>
                  </a:lnTo>
                  <a:lnTo>
                    <a:pt x="1906497" y="200455"/>
                  </a:lnTo>
                  <a:lnTo>
                    <a:pt x="1964146" y="244488"/>
                  </a:lnTo>
                  <a:lnTo>
                    <a:pt x="2008817" y="291450"/>
                  </a:lnTo>
                  <a:lnTo>
                    <a:pt x="2039549" y="340951"/>
                  </a:lnTo>
                  <a:lnTo>
                    <a:pt x="2055376" y="392595"/>
                  </a:lnTo>
                  <a:lnTo>
                    <a:pt x="2057400" y="419100"/>
                  </a:lnTo>
                  <a:lnTo>
                    <a:pt x="2055376" y="445604"/>
                  </a:lnTo>
                  <a:lnTo>
                    <a:pt x="2039549" y="497248"/>
                  </a:lnTo>
                  <a:lnTo>
                    <a:pt x="2008817" y="546749"/>
                  </a:lnTo>
                  <a:lnTo>
                    <a:pt x="1964146" y="593711"/>
                  </a:lnTo>
                  <a:lnTo>
                    <a:pt x="1906497" y="637744"/>
                  </a:lnTo>
                  <a:lnTo>
                    <a:pt x="1873108" y="658538"/>
                  </a:lnTo>
                  <a:lnTo>
                    <a:pt x="1836835" y="678453"/>
                  </a:lnTo>
                  <a:lnTo>
                    <a:pt x="1797801" y="697438"/>
                  </a:lnTo>
                  <a:lnTo>
                    <a:pt x="1756124" y="715446"/>
                  </a:lnTo>
                  <a:lnTo>
                    <a:pt x="1711925" y="732426"/>
                  </a:lnTo>
                  <a:lnTo>
                    <a:pt x="1665326" y="748331"/>
                  </a:lnTo>
                  <a:lnTo>
                    <a:pt x="1616445" y="763109"/>
                  </a:lnTo>
                  <a:lnTo>
                    <a:pt x="1565405" y="776714"/>
                  </a:lnTo>
                  <a:lnTo>
                    <a:pt x="1512324" y="789094"/>
                  </a:lnTo>
                  <a:lnTo>
                    <a:pt x="1457324" y="800202"/>
                  </a:lnTo>
                  <a:lnTo>
                    <a:pt x="1400526" y="809989"/>
                  </a:lnTo>
                  <a:lnTo>
                    <a:pt x="1342048" y="818404"/>
                  </a:lnTo>
                  <a:lnTo>
                    <a:pt x="1282013" y="825399"/>
                  </a:lnTo>
                  <a:lnTo>
                    <a:pt x="1220540" y="830926"/>
                  </a:lnTo>
                  <a:lnTo>
                    <a:pt x="1157750" y="834934"/>
                  </a:lnTo>
                  <a:lnTo>
                    <a:pt x="1093763" y="837375"/>
                  </a:lnTo>
                  <a:lnTo>
                    <a:pt x="1028700" y="838200"/>
                  </a:lnTo>
                  <a:lnTo>
                    <a:pt x="963643" y="837375"/>
                  </a:lnTo>
                  <a:lnTo>
                    <a:pt x="899662" y="834934"/>
                  </a:lnTo>
                  <a:lnTo>
                    <a:pt x="836876" y="830926"/>
                  </a:lnTo>
                  <a:lnTo>
                    <a:pt x="775407" y="825399"/>
                  </a:lnTo>
                  <a:lnTo>
                    <a:pt x="715375" y="818404"/>
                  </a:lnTo>
                  <a:lnTo>
                    <a:pt x="656899" y="809989"/>
                  </a:lnTo>
                  <a:lnTo>
                    <a:pt x="600102" y="800202"/>
                  </a:lnTo>
                  <a:lnTo>
                    <a:pt x="545103" y="789094"/>
                  </a:lnTo>
                  <a:lnTo>
                    <a:pt x="492022" y="776714"/>
                  </a:lnTo>
                  <a:lnTo>
                    <a:pt x="440981" y="763109"/>
                  </a:lnTo>
                  <a:lnTo>
                    <a:pt x="392100" y="748331"/>
                  </a:lnTo>
                  <a:lnTo>
                    <a:pt x="345499" y="732426"/>
                  </a:lnTo>
                  <a:lnTo>
                    <a:pt x="301299" y="715446"/>
                  </a:lnTo>
                  <a:lnTo>
                    <a:pt x="259620" y="697438"/>
                  </a:lnTo>
                  <a:lnTo>
                    <a:pt x="220583" y="678453"/>
                  </a:lnTo>
                  <a:lnTo>
                    <a:pt x="184308" y="658538"/>
                  </a:lnTo>
                  <a:lnTo>
                    <a:pt x="150917" y="637744"/>
                  </a:lnTo>
                  <a:lnTo>
                    <a:pt x="93263" y="593711"/>
                  </a:lnTo>
                  <a:lnTo>
                    <a:pt x="48587" y="546749"/>
                  </a:lnTo>
                  <a:lnTo>
                    <a:pt x="17853" y="497248"/>
                  </a:lnTo>
                  <a:lnTo>
                    <a:pt x="2023" y="445604"/>
                  </a:lnTo>
                  <a:lnTo>
                    <a:pt x="0" y="419100"/>
                  </a:lnTo>
                  <a:close/>
                </a:path>
              </a:pathLst>
            </a:custGeom>
            <a:ln w="9999">
              <a:solidFill>
                <a:srgbClr val="A4AB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914400" y="5937250"/>
            <a:ext cx="13004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go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448050" y="2543175"/>
            <a:ext cx="2190750" cy="1095375"/>
            <a:chOff x="3448050" y="2543175"/>
            <a:chExt cx="2190750" cy="1095375"/>
          </a:xfrm>
        </p:grpSpPr>
        <p:sp>
          <p:nvSpPr>
            <p:cNvPr id="47" name="object 47"/>
            <p:cNvSpPr/>
            <p:nvPr/>
          </p:nvSpPr>
          <p:spPr>
            <a:xfrm>
              <a:off x="3448050" y="2571750"/>
              <a:ext cx="2171700" cy="94297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514725" y="2543175"/>
              <a:ext cx="2124075" cy="109537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505200" y="2590800"/>
              <a:ext cx="2057400" cy="838200"/>
            </a:xfrm>
            <a:custGeom>
              <a:avLst/>
              <a:gdLst/>
              <a:ahLst/>
              <a:cxnLst/>
              <a:rect l="l" t="t" r="r" b="b"/>
              <a:pathLst>
                <a:path w="2057400" h="838200">
                  <a:moveTo>
                    <a:pt x="1028700" y="0"/>
                  </a:moveTo>
                  <a:lnTo>
                    <a:pt x="963636" y="824"/>
                  </a:lnTo>
                  <a:lnTo>
                    <a:pt x="899649" y="3264"/>
                  </a:lnTo>
                  <a:lnTo>
                    <a:pt x="836859" y="7271"/>
                  </a:lnTo>
                  <a:lnTo>
                    <a:pt x="775386" y="12796"/>
                  </a:lnTo>
                  <a:lnTo>
                    <a:pt x="715351" y="19789"/>
                  </a:lnTo>
                  <a:lnTo>
                    <a:pt x="656873" y="28203"/>
                  </a:lnTo>
                  <a:lnTo>
                    <a:pt x="600075" y="37986"/>
                  </a:lnTo>
                  <a:lnTo>
                    <a:pt x="545075" y="49092"/>
                  </a:lnTo>
                  <a:lnTo>
                    <a:pt x="491994" y="61470"/>
                  </a:lnTo>
                  <a:lnTo>
                    <a:pt x="440954" y="75072"/>
                  </a:lnTo>
                  <a:lnTo>
                    <a:pt x="392073" y="89849"/>
                  </a:lnTo>
                  <a:lnTo>
                    <a:pt x="345474" y="105751"/>
                  </a:lnTo>
                  <a:lnTo>
                    <a:pt x="301275" y="122729"/>
                  </a:lnTo>
                  <a:lnTo>
                    <a:pt x="259598" y="140735"/>
                  </a:lnTo>
                  <a:lnTo>
                    <a:pt x="220564" y="159719"/>
                  </a:lnTo>
                  <a:lnTo>
                    <a:pt x="184291" y="179633"/>
                  </a:lnTo>
                  <a:lnTo>
                    <a:pt x="150902" y="200427"/>
                  </a:lnTo>
                  <a:lnTo>
                    <a:pt x="93253" y="244460"/>
                  </a:lnTo>
                  <a:lnTo>
                    <a:pt x="48582" y="291426"/>
                  </a:lnTo>
                  <a:lnTo>
                    <a:pt x="17850" y="340933"/>
                  </a:lnTo>
                  <a:lnTo>
                    <a:pt x="2023" y="392589"/>
                  </a:lnTo>
                  <a:lnTo>
                    <a:pt x="0" y="419100"/>
                  </a:lnTo>
                  <a:lnTo>
                    <a:pt x="2023" y="445610"/>
                  </a:lnTo>
                  <a:lnTo>
                    <a:pt x="17850" y="497266"/>
                  </a:lnTo>
                  <a:lnTo>
                    <a:pt x="48582" y="546773"/>
                  </a:lnTo>
                  <a:lnTo>
                    <a:pt x="93253" y="593739"/>
                  </a:lnTo>
                  <a:lnTo>
                    <a:pt x="150902" y="637772"/>
                  </a:lnTo>
                  <a:lnTo>
                    <a:pt x="184291" y="658566"/>
                  </a:lnTo>
                  <a:lnTo>
                    <a:pt x="220564" y="678480"/>
                  </a:lnTo>
                  <a:lnTo>
                    <a:pt x="259598" y="697464"/>
                  </a:lnTo>
                  <a:lnTo>
                    <a:pt x="301275" y="715470"/>
                  </a:lnTo>
                  <a:lnTo>
                    <a:pt x="345474" y="732448"/>
                  </a:lnTo>
                  <a:lnTo>
                    <a:pt x="392073" y="748350"/>
                  </a:lnTo>
                  <a:lnTo>
                    <a:pt x="440954" y="763127"/>
                  </a:lnTo>
                  <a:lnTo>
                    <a:pt x="491994" y="776729"/>
                  </a:lnTo>
                  <a:lnTo>
                    <a:pt x="545075" y="789107"/>
                  </a:lnTo>
                  <a:lnTo>
                    <a:pt x="600075" y="800213"/>
                  </a:lnTo>
                  <a:lnTo>
                    <a:pt x="656873" y="809996"/>
                  </a:lnTo>
                  <a:lnTo>
                    <a:pt x="715351" y="818410"/>
                  </a:lnTo>
                  <a:lnTo>
                    <a:pt x="775386" y="825403"/>
                  </a:lnTo>
                  <a:lnTo>
                    <a:pt x="836859" y="830928"/>
                  </a:lnTo>
                  <a:lnTo>
                    <a:pt x="899649" y="834935"/>
                  </a:lnTo>
                  <a:lnTo>
                    <a:pt x="963636" y="837375"/>
                  </a:lnTo>
                  <a:lnTo>
                    <a:pt x="1028700" y="838200"/>
                  </a:lnTo>
                  <a:lnTo>
                    <a:pt x="1093763" y="837375"/>
                  </a:lnTo>
                  <a:lnTo>
                    <a:pt x="1157750" y="834935"/>
                  </a:lnTo>
                  <a:lnTo>
                    <a:pt x="1220540" y="830928"/>
                  </a:lnTo>
                  <a:lnTo>
                    <a:pt x="1282013" y="825403"/>
                  </a:lnTo>
                  <a:lnTo>
                    <a:pt x="1342048" y="818410"/>
                  </a:lnTo>
                  <a:lnTo>
                    <a:pt x="1400526" y="809996"/>
                  </a:lnTo>
                  <a:lnTo>
                    <a:pt x="1457324" y="800213"/>
                  </a:lnTo>
                  <a:lnTo>
                    <a:pt x="1512324" y="789107"/>
                  </a:lnTo>
                  <a:lnTo>
                    <a:pt x="1565405" y="776729"/>
                  </a:lnTo>
                  <a:lnTo>
                    <a:pt x="1616445" y="763127"/>
                  </a:lnTo>
                  <a:lnTo>
                    <a:pt x="1665326" y="748350"/>
                  </a:lnTo>
                  <a:lnTo>
                    <a:pt x="1711925" y="732448"/>
                  </a:lnTo>
                  <a:lnTo>
                    <a:pt x="1756124" y="715470"/>
                  </a:lnTo>
                  <a:lnTo>
                    <a:pt x="1797801" y="697464"/>
                  </a:lnTo>
                  <a:lnTo>
                    <a:pt x="1836835" y="678480"/>
                  </a:lnTo>
                  <a:lnTo>
                    <a:pt x="1873108" y="658566"/>
                  </a:lnTo>
                  <a:lnTo>
                    <a:pt x="1906497" y="637772"/>
                  </a:lnTo>
                  <a:lnTo>
                    <a:pt x="1964146" y="593739"/>
                  </a:lnTo>
                  <a:lnTo>
                    <a:pt x="2008817" y="546773"/>
                  </a:lnTo>
                  <a:lnTo>
                    <a:pt x="2039549" y="497266"/>
                  </a:lnTo>
                  <a:lnTo>
                    <a:pt x="2055376" y="445610"/>
                  </a:lnTo>
                  <a:lnTo>
                    <a:pt x="2057400" y="419100"/>
                  </a:lnTo>
                  <a:lnTo>
                    <a:pt x="2055376" y="392589"/>
                  </a:lnTo>
                  <a:lnTo>
                    <a:pt x="2039549" y="340933"/>
                  </a:lnTo>
                  <a:lnTo>
                    <a:pt x="2008817" y="291426"/>
                  </a:lnTo>
                  <a:lnTo>
                    <a:pt x="1964146" y="244460"/>
                  </a:lnTo>
                  <a:lnTo>
                    <a:pt x="1906497" y="200427"/>
                  </a:lnTo>
                  <a:lnTo>
                    <a:pt x="1873108" y="179633"/>
                  </a:lnTo>
                  <a:lnTo>
                    <a:pt x="1836835" y="159719"/>
                  </a:lnTo>
                  <a:lnTo>
                    <a:pt x="1797801" y="140735"/>
                  </a:lnTo>
                  <a:lnTo>
                    <a:pt x="1756124" y="122729"/>
                  </a:lnTo>
                  <a:lnTo>
                    <a:pt x="1711925" y="105751"/>
                  </a:lnTo>
                  <a:lnTo>
                    <a:pt x="1665326" y="89849"/>
                  </a:lnTo>
                  <a:lnTo>
                    <a:pt x="1616445" y="75072"/>
                  </a:lnTo>
                  <a:lnTo>
                    <a:pt x="1565405" y="61470"/>
                  </a:lnTo>
                  <a:lnTo>
                    <a:pt x="1512324" y="49092"/>
                  </a:lnTo>
                  <a:lnTo>
                    <a:pt x="1457324" y="37986"/>
                  </a:lnTo>
                  <a:lnTo>
                    <a:pt x="1400526" y="28203"/>
                  </a:lnTo>
                  <a:lnTo>
                    <a:pt x="1342048" y="19789"/>
                  </a:lnTo>
                  <a:lnTo>
                    <a:pt x="1282013" y="12796"/>
                  </a:lnTo>
                  <a:lnTo>
                    <a:pt x="1220540" y="7271"/>
                  </a:lnTo>
                  <a:lnTo>
                    <a:pt x="1157750" y="3264"/>
                  </a:lnTo>
                  <a:lnTo>
                    <a:pt x="1093763" y="824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A4AB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505200" y="2590800"/>
              <a:ext cx="2057400" cy="838200"/>
            </a:xfrm>
            <a:custGeom>
              <a:avLst/>
              <a:gdLst/>
              <a:ahLst/>
              <a:cxnLst/>
              <a:rect l="l" t="t" r="r" b="b"/>
              <a:pathLst>
                <a:path w="2057400" h="838200">
                  <a:moveTo>
                    <a:pt x="0" y="419100"/>
                  </a:moveTo>
                  <a:lnTo>
                    <a:pt x="8014" y="366517"/>
                  </a:lnTo>
                  <a:lnTo>
                    <a:pt x="31413" y="315887"/>
                  </a:lnTo>
                  <a:lnTo>
                    <a:pt x="69235" y="267601"/>
                  </a:lnTo>
                  <a:lnTo>
                    <a:pt x="120516" y="222053"/>
                  </a:lnTo>
                  <a:lnTo>
                    <a:pt x="184291" y="179633"/>
                  </a:lnTo>
                  <a:lnTo>
                    <a:pt x="220564" y="159719"/>
                  </a:lnTo>
                  <a:lnTo>
                    <a:pt x="259598" y="140735"/>
                  </a:lnTo>
                  <a:lnTo>
                    <a:pt x="301275" y="122729"/>
                  </a:lnTo>
                  <a:lnTo>
                    <a:pt x="345474" y="105751"/>
                  </a:lnTo>
                  <a:lnTo>
                    <a:pt x="392073" y="89849"/>
                  </a:lnTo>
                  <a:lnTo>
                    <a:pt x="440954" y="75072"/>
                  </a:lnTo>
                  <a:lnTo>
                    <a:pt x="491994" y="61470"/>
                  </a:lnTo>
                  <a:lnTo>
                    <a:pt x="545075" y="49092"/>
                  </a:lnTo>
                  <a:lnTo>
                    <a:pt x="600075" y="37986"/>
                  </a:lnTo>
                  <a:lnTo>
                    <a:pt x="656873" y="28203"/>
                  </a:lnTo>
                  <a:lnTo>
                    <a:pt x="715351" y="19789"/>
                  </a:lnTo>
                  <a:lnTo>
                    <a:pt x="775386" y="12796"/>
                  </a:lnTo>
                  <a:lnTo>
                    <a:pt x="836859" y="7271"/>
                  </a:lnTo>
                  <a:lnTo>
                    <a:pt x="899649" y="3264"/>
                  </a:lnTo>
                  <a:lnTo>
                    <a:pt x="963636" y="824"/>
                  </a:lnTo>
                  <a:lnTo>
                    <a:pt x="1028700" y="0"/>
                  </a:lnTo>
                  <a:lnTo>
                    <a:pt x="1093763" y="824"/>
                  </a:lnTo>
                  <a:lnTo>
                    <a:pt x="1157750" y="3264"/>
                  </a:lnTo>
                  <a:lnTo>
                    <a:pt x="1220540" y="7271"/>
                  </a:lnTo>
                  <a:lnTo>
                    <a:pt x="1282013" y="12796"/>
                  </a:lnTo>
                  <a:lnTo>
                    <a:pt x="1342048" y="19789"/>
                  </a:lnTo>
                  <a:lnTo>
                    <a:pt x="1400526" y="28203"/>
                  </a:lnTo>
                  <a:lnTo>
                    <a:pt x="1457324" y="37986"/>
                  </a:lnTo>
                  <a:lnTo>
                    <a:pt x="1512324" y="49092"/>
                  </a:lnTo>
                  <a:lnTo>
                    <a:pt x="1565405" y="61470"/>
                  </a:lnTo>
                  <a:lnTo>
                    <a:pt x="1616445" y="75072"/>
                  </a:lnTo>
                  <a:lnTo>
                    <a:pt x="1665326" y="89849"/>
                  </a:lnTo>
                  <a:lnTo>
                    <a:pt x="1711925" y="105751"/>
                  </a:lnTo>
                  <a:lnTo>
                    <a:pt x="1756124" y="122729"/>
                  </a:lnTo>
                  <a:lnTo>
                    <a:pt x="1797801" y="140735"/>
                  </a:lnTo>
                  <a:lnTo>
                    <a:pt x="1836835" y="159719"/>
                  </a:lnTo>
                  <a:lnTo>
                    <a:pt x="1873108" y="179633"/>
                  </a:lnTo>
                  <a:lnTo>
                    <a:pt x="1906497" y="200427"/>
                  </a:lnTo>
                  <a:lnTo>
                    <a:pt x="1964146" y="244460"/>
                  </a:lnTo>
                  <a:lnTo>
                    <a:pt x="2008817" y="291426"/>
                  </a:lnTo>
                  <a:lnTo>
                    <a:pt x="2039549" y="340933"/>
                  </a:lnTo>
                  <a:lnTo>
                    <a:pt x="2055376" y="392589"/>
                  </a:lnTo>
                  <a:lnTo>
                    <a:pt x="2057400" y="419100"/>
                  </a:lnTo>
                  <a:lnTo>
                    <a:pt x="2055376" y="445610"/>
                  </a:lnTo>
                  <a:lnTo>
                    <a:pt x="2039549" y="497266"/>
                  </a:lnTo>
                  <a:lnTo>
                    <a:pt x="2008817" y="546773"/>
                  </a:lnTo>
                  <a:lnTo>
                    <a:pt x="1964146" y="593739"/>
                  </a:lnTo>
                  <a:lnTo>
                    <a:pt x="1906497" y="637772"/>
                  </a:lnTo>
                  <a:lnTo>
                    <a:pt x="1873108" y="658566"/>
                  </a:lnTo>
                  <a:lnTo>
                    <a:pt x="1836835" y="678480"/>
                  </a:lnTo>
                  <a:lnTo>
                    <a:pt x="1797801" y="697464"/>
                  </a:lnTo>
                  <a:lnTo>
                    <a:pt x="1756124" y="715470"/>
                  </a:lnTo>
                  <a:lnTo>
                    <a:pt x="1711925" y="732448"/>
                  </a:lnTo>
                  <a:lnTo>
                    <a:pt x="1665326" y="748350"/>
                  </a:lnTo>
                  <a:lnTo>
                    <a:pt x="1616445" y="763127"/>
                  </a:lnTo>
                  <a:lnTo>
                    <a:pt x="1565405" y="776729"/>
                  </a:lnTo>
                  <a:lnTo>
                    <a:pt x="1512324" y="789107"/>
                  </a:lnTo>
                  <a:lnTo>
                    <a:pt x="1457324" y="800213"/>
                  </a:lnTo>
                  <a:lnTo>
                    <a:pt x="1400526" y="809996"/>
                  </a:lnTo>
                  <a:lnTo>
                    <a:pt x="1342048" y="818410"/>
                  </a:lnTo>
                  <a:lnTo>
                    <a:pt x="1282013" y="825403"/>
                  </a:lnTo>
                  <a:lnTo>
                    <a:pt x="1220540" y="830928"/>
                  </a:lnTo>
                  <a:lnTo>
                    <a:pt x="1157750" y="834935"/>
                  </a:lnTo>
                  <a:lnTo>
                    <a:pt x="1093763" y="837375"/>
                  </a:lnTo>
                  <a:lnTo>
                    <a:pt x="1028700" y="838200"/>
                  </a:lnTo>
                  <a:lnTo>
                    <a:pt x="963636" y="837375"/>
                  </a:lnTo>
                  <a:lnTo>
                    <a:pt x="899649" y="834935"/>
                  </a:lnTo>
                  <a:lnTo>
                    <a:pt x="836859" y="830928"/>
                  </a:lnTo>
                  <a:lnTo>
                    <a:pt x="775386" y="825403"/>
                  </a:lnTo>
                  <a:lnTo>
                    <a:pt x="715351" y="818410"/>
                  </a:lnTo>
                  <a:lnTo>
                    <a:pt x="656873" y="809996"/>
                  </a:lnTo>
                  <a:lnTo>
                    <a:pt x="600075" y="800213"/>
                  </a:lnTo>
                  <a:lnTo>
                    <a:pt x="545075" y="789107"/>
                  </a:lnTo>
                  <a:lnTo>
                    <a:pt x="491994" y="776729"/>
                  </a:lnTo>
                  <a:lnTo>
                    <a:pt x="440954" y="763127"/>
                  </a:lnTo>
                  <a:lnTo>
                    <a:pt x="392073" y="748350"/>
                  </a:lnTo>
                  <a:lnTo>
                    <a:pt x="345474" y="732448"/>
                  </a:lnTo>
                  <a:lnTo>
                    <a:pt x="301275" y="715470"/>
                  </a:lnTo>
                  <a:lnTo>
                    <a:pt x="259598" y="697464"/>
                  </a:lnTo>
                  <a:lnTo>
                    <a:pt x="220564" y="678480"/>
                  </a:lnTo>
                  <a:lnTo>
                    <a:pt x="184291" y="658566"/>
                  </a:lnTo>
                  <a:lnTo>
                    <a:pt x="150902" y="637772"/>
                  </a:lnTo>
                  <a:lnTo>
                    <a:pt x="93253" y="593739"/>
                  </a:lnTo>
                  <a:lnTo>
                    <a:pt x="48582" y="546773"/>
                  </a:lnTo>
                  <a:lnTo>
                    <a:pt x="17850" y="497266"/>
                  </a:lnTo>
                  <a:lnTo>
                    <a:pt x="2023" y="445610"/>
                  </a:lnTo>
                  <a:lnTo>
                    <a:pt x="0" y="419100"/>
                  </a:lnTo>
                  <a:close/>
                </a:path>
              </a:pathLst>
            </a:custGeom>
            <a:ln w="9999">
              <a:solidFill>
                <a:srgbClr val="A4AB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736721" y="2625661"/>
            <a:ext cx="1605280" cy="7639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304800">
              <a:lnSpc>
                <a:spcPct val="101699"/>
              </a:lnSpc>
              <a:spcBef>
                <a:spcPts val="50"/>
              </a:spcBef>
            </a:pP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Pattern 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og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ti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6324600" y="5848350"/>
            <a:ext cx="2295525" cy="942975"/>
            <a:chOff x="6324600" y="5848350"/>
            <a:chExt cx="2295525" cy="942975"/>
          </a:xfrm>
        </p:grpSpPr>
        <p:sp>
          <p:nvSpPr>
            <p:cNvPr id="53" name="object 53"/>
            <p:cNvSpPr/>
            <p:nvPr/>
          </p:nvSpPr>
          <p:spPr>
            <a:xfrm>
              <a:off x="6343650" y="5848350"/>
              <a:ext cx="2171700" cy="94297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324600" y="5915025"/>
              <a:ext cx="2295525" cy="84772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400800" y="5867400"/>
              <a:ext cx="2057400" cy="838200"/>
            </a:xfrm>
            <a:custGeom>
              <a:avLst/>
              <a:gdLst/>
              <a:ahLst/>
              <a:cxnLst/>
              <a:rect l="l" t="t" r="r" b="b"/>
              <a:pathLst>
                <a:path w="2057400" h="838200">
                  <a:moveTo>
                    <a:pt x="1028700" y="0"/>
                  </a:moveTo>
                  <a:lnTo>
                    <a:pt x="963636" y="824"/>
                  </a:lnTo>
                  <a:lnTo>
                    <a:pt x="899649" y="3265"/>
                  </a:lnTo>
                  <a:lnTo>
                    <a:pt x="836859" y="7273"/>
                  </a:lnTo>
                  <a:lnTo>
                    <a:pt x="775386" y="12800"/>
                  </a:lnTo>
                  <a:lnTo>
                    <a:pt x="715351" y="19795"/>
                  </a:lnTo>
                  <a:lnTo>
                    <a:pt x="656873" y="28210"/>
                  </a:lnTo>
                  <a:lnTo>
                    <a:pt x="600075" y="37997"/>
                  </a:lnTo>
                  <a:lnTo>
                    <a:pt x="545075" y="49105"/>
                  </a:lnTo>
                  <a:lnTo>
                    <a:pt x="491994" y="61485"/>
                  </a:lnTo>
                  <a:lnTo>
                    <a:pt x="440954" y="75090"/>
                  </a:lnTo>
                  <a:lnTo>
                    <a:pt x="392073" y="89868"/>
                  </a:lnTo>
                  <a:lnTo>
                    <a:pt x="345474" y="105773"/>
                  </a:lnTo>
                  <a:lnTo>
                    <a:pt x="301275" y="122753"/>
                  </a:lnTo>
                  <a:lnTo>
                    <a:pt x="259598" y="140761"/>
                  </a:lnTo>
                  <a:lnTo>
                    <a:pt x="220564" y="159746"/>
                  </a:lnTo>
                  <a:lnTo>
                    <a:pt x="184291" y="179661"/>
                  </a:lnTo>
                  <a:lnTo>
                    <a:pt x="150902" y="200455"/>
                  </a:lnTo>
                  <a:lnTo>
                    <a:pt x="93253" y="244488"/>
                  </a:lnTo>
                  <a:lnTo>
                    <a:pt x="48582" y="291450"/>
                  </a:lnTo>
                  <a:lnTo>
                    <a:pt x="17850" y="340951"/>
                  </a:lnTo>
                  <a:lnTo>
                    <a:pt x="2023" y="392595"/>
                  </a:lnTo>
                  <a:lnTo>
                    <a:pt x="0" y="419100"/>
                  </a:lnTo>
                  <a:lnTo>
                    <a:pt x="2023" y="445604"/>
                  </a:lnTo>
                  <a:lnTo>
                    <a:pt x="17850" y="497248"/>
                  </a:lnTo>
                  <a:lnTo>
                    <a:pt x="48582" y="546749"/>
                  </a:lnTo>
                  <a:lnTo>
                    <a:pt x="93253" y="593711"/>
                  </a:lnTo>
                  <a:lnTo>
                    <a:pt x="150902" y="637744"/>
                  </a:lnTo>
                  <a:lnTo>
                    <a:pt x="184291" y="658538"/>
                  </a:lnTo>
                  <a:lnTo>
                    <a:pt x="220564" y="678453"/>
                  </a:lnTo>
                  <a:lnTo>
                    <a:pt x="259598" y="697438"/>
                  </a:lnTo>
                  <a:lnTo>
                    <a:pt x="301275" y="715446"/>
                  </a:lnTo>
                  <a:lnTo>
                    <a:pt x="345474" y="732426"/>
                  </a:lnTo>
                  <a:lnTo>
                    <a:pt x="392073" y="748331"/>
                  </a:lnTo>
                  <a:lnTo>
                    <a:pt x="440954" y="763109"/>
                  </a:lnTo>
                  <a:lnTo>
                    <a:pt x="491994" y="776714"/>
                  </a:lnTo>
                  <a:lnTo>
                    <a:pt x="545075" y="789094"/>
                  </a:lnTo>
                  <a:lnTo>
                    <a:pt x="600075" y="800202"/>
                  </a:lnTo>
                  <a:lnTo>
                    <a:pt x="656873" y="809989"/>
                  </a:lnTo>
                  <a:lnTo>
                    <a:pt x="715351" y="818404"/>
                  </a:lnTo>
                  <a:lnTo>
                    <a:pt x="775386" y="825399"/>
                  </a:lnTo>
                  <a:lnTo>
                    <a:pt x="836859" y="830926"/>
                  </a:lnTo>
                  <a:lnTo>
                    <a:pt x="899649" y="834934"/>
                  </a:lnTo>
                  <a:lnTo>
                    <a:pt x="963636" y="837375"/>
                  </a:lnTo>
                  <a:lnTo>
                    <a:pt x="1028700" y="838200"/>
                  </a:lnTo>
                  <a:lnTo>
                    <a:pt x="1093763" y="837375"/>
                  </a:lnTo>
                  <a:lnTo>
                    <a:pt x="1157750" y="834934"/>
                  </a:lnTo>
                  <a:lnTo>
                    <a:pt x="1220540" y="830926"/>
                  </a:lnTo>
                  <a:lnTo>
                    <a:pt x="1282013" y="825399"/>
                  </a:lnTo>
                  <a:lnTo>
                    <a:pt x="1342048" y="818404"/>
                  </a:lnTo>
                  <a:lnTo>
                    <a:pt x="1400526" y="809989"/>
                  </a:lnTo>
                  <a:lnTo>
                    <a:pt x="1457324" y="800202"/>
                  </a:lnTo>
                  <a:lnTo>
                    <a:pt x="1512324" y="789094"/>
                  </a:lnTo>
                  <a:lnTo>
                    <a:pt x="1565405" y="776714"/>
                  </a:lnTo>
                  <a:lnTo>
                    <a:pt x="1616445" y="763109"/>
                  </a:lnTo>
                  <a:lnTo>
                    <a:pt x="1665326" y="748331"/>
                  </a:lnTo>
                  <a:lnTo>
                    <a:pt x="1711925" y="732426"/>
                  </a:lnTo>
                  <a:lnTo>
                    <a:pt x="1756124" y="715446"/>
                  </a:lnTo>
                  <a:lnTo>
                    <a:pt x="1797801" y="697438"/>
                  </a:lnTo>
                  <a:lnTo>
                    <a:pt x="1836835" y="678453"/>
                  </a:lnTo>
                  <a:lnTo>
                    <a:pt x="1873108" y="658538"/>
                  </a:lnTo>
                  <a:lnTo>
                    <a:pt x="1906497" y="637744"/>
                  </a:lnTo>
                  <a:lnTo>
                    <a:pt x="1964146" y="593711"/>
                  </a:lnTo>
                  <a:lnTo>
                    <a:pt x="2008817" y="546749"/>
                  </a:lnTo>
                  <a:lnTo>
                    <a:pt x="2039549" y="497248"/>
                  </a:lnTo>
                  <a:lnTo>
                    <a:pt x="2055376" y="445604"/>
                  </a:lnTo>
                  <a:lnTo>
                    <a:pt x="2057400" y="419100"/>
                  </a:lnTo>
                  <a:lnTo>
                    <a:pt x="2055376" y="392595"/>
                  </a:lnTo>
                  <a:lnTo>
                    <a:pt x="2039549" y="340951"/>
                  </a:lnTo>
                  <a:lnTo>
                    <a:pt x="2008817" y="291450"/>
                  </a:lnTo>
                  <a:lnTo>
                    <a:pt x="1964146" y="244488"/>
                  </a:lnTo>
                  <a:lnTo>
                    <a:pt x="1906497" y="200455"/>
                  </a:lnTo>
                  <a:lnTo>
                    <a:pt x="1873108" y="179661"/>
                  </a:lnTo>
                  <a:lnTo>
                    <a:pt x="1836835" y="159746"/>
                  </a:lnTo>
                  <a:lnTo>
                    <a:pt x="1797801" y="140761"/>
                  </a:lnTo>
                  <a:lnTo>
                    <a:pt x="1756124" y="122753"/>
                  </a:lnTo>
                  <a:lnTo>
                    <a:pt x="1711925" y="105773"/>
                  </a:lnTo>
                  <a:lnTo>
                    <a:pt x="1665326" y="89868"/>
                  </a:lnTo>
                  <a:lnTo>
                    <a:pt x="1616445" y="75090"/>
                  </a:lnTo>
                  <a:lnTo>
                    <a:pt x="1565405" y="61485"/>
                  </a:lnTo>
                  <a:lnTo>
                    <a:pt x="1512324" y="49105"/>
                  </a:lnTo>
                  <a:lnTo>
                    <a:pt x="1457324" y="37997"/>
                  </a:lnTo>
                  <a:lnTo>
                    <a:pt x="1400526" y="28210"/>
                  </a:lnTo>
                  <a:lnTo>
                    <a:pt x="1342048" y="19795"/>
                  </a:lnTo>
                  <a:lnTo>
                    <a:pt x="1282013" y="12800"/>
                  </a:lnTo>
                  <a:lnTo>
                    <a:pt x="1220540" y="7273"/>
                  </a:lnTo>
                  <a:lnTo>
                    <a:pt x="1157750" y="3265"/>
                  </a:lnTo>
                  <a:lnTo>
                    <a:pt x="1093763" y="824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A4AB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400800" y="5867400"/>
              <a:ext cx="2057400" cy="838200"/>
            </a:xfrm>
            <a:custGeom>
              <a:avLst/>
              <a:gdLst/>
              <a:ahLst/>
              <a:cxnLst/>
              <a:rect l="l" t="t" r="r" b="b"/>
              <a:pathLst>
                <a:path w="2057400" h="838200">
                  <a:moveTo>
                    <a:pt x="0" y="419100"/>
                  </a:moveTo>
                  <a:lnTo>
                    <a:pt x="8014" y="366529"/>
                  </a:lnTo>
                  <a:lnTo>
                    <a:pt x="31413" y="315908"/>
                  </a:lnTo>
                  <a:lnTo>
                    <a:pt x="69235" y="267627"/>
                  </a:lnTo>
                  <a:lnTo>
                    <a:pt x="120516" y="222081"/>
                  </a:lnTo>
                  <a:lnTo>
                    <a:pt x="184291" y="179661"/>
                  </a:lnTo>
                  <a:lnTo>
                    <a:pt x="220564" y="159746"/>
                  </a:lnTo>
                  <a:lnTo>
                    <a:pt x="259598" y="140761"/>
                  </a:lnTo>
                  <a:lnTo>
                    <a:pt x="301275" y="122753"/>
                  </a:lnTo>
                  <a:lnTo>
                    <a:pt x="345474" y="105773"/>
                  </a:lnTo>
                  <a:lnTo>
                    <a:pt x="392073" y="89868"/>
                  </a:lnTo>
                  <a:lnTo>
                    <a:pt x="440954" y="75090"/>
                  </a:lnTo>
                  <a:lnTo>
                    <a:pt x="491994" y="61485"/>
                  </a:lnTo>
                  <a:lnTo>
                    <a:pt x="545075" y="49105"/>
                  </a:lnTo>
                  <a:lnTo>
                    <a:pt x="600075" y="37997"/>
                  </a:lnTo>
                  <a:lnTo>
                    <a:pt x="656873" y="28210"/>
                  </a:lnTo>
                  <a:lnTo>
                    <a:pt x="715351" y="19795"/>
                  </a:lnTo>
                  <a:lnTo>
                    <a:pt x="775386" y="12800"/>
                  </a:lnTo>
                  <a:lnTo>
                    <a:pt x="836859" y="7273"/>
                  </a:lnTo>
                  <a:lnTo>
                    <a:pt x="899649" y="3265"/>
                  </a:lnTo>
                  <a:lnTo>
                    <a:pt x="963636" y="824"/>
                  </a:lnTo>
                  <a:lnTo>
                    <a:pt x="1028700" y="0"/>
                  </a:lnTo>
                  <a:lnTo>
                    <a:pt x="1093763" y="824"/>
                  </a:lnTo>
                  <a:lnTo>
                    <a:pt x="1157750" y="3265"/>
                  </a:lnTo>
                  <a:lnTo>
                    <a:pt x="1220540" y="7273"/>
                  </a:lnTo>
                  <a:lnTo>
                    <a:pt x="1282013" y="12800"/>
                  </a:lnTo>
                  <a:lnTo>
                    <a:pt x="1342048" y="19795"/>
                  </a:lnTo>
                  <a:lnTo>
                    <a:pt x="1400526" y="28210"/>
                  </a:lnTo>
                  <a:lnTo>
                    <a:pt x="1457324" y="37997"/>
                  </a:lnTo>
                  <a:lnTo>
                    <a:pt x="1512324" y="49105"/>
                  </a:lnTo>
                  <a:lnTo>
                    <a:pt x="1565405" y="61485"/>
                  </a:lnTo>
                  <a:lnTo>
                    <a:pt x="1616445" y="75090"/>
                  </a:lnTo>
                  <a:lnTo>
                    <a:pt x="1665326" y="89868"/>
                  </a:lnTo>
                  <a:lnTo>
                    <a:pt x="1711925" y="105773"/>
                  </a:lnTo>
                  <a:lnTo>
                    <a:pt x="1756124" y="122753"/>
                  </a:lnTo>
                  <a:lnTo>
                    <a:pt x="1797801" y="140761"/>
                  </a:lnTo>
                  <a:lnTo>
                    <a:pt x="1836835" y="159746"/>
                  </a:lnTo>
                  <a:lnTo>
                    <a:pt x="1873108" y="179661"/>
                  </a:lnTo>
                  <a:lnTo>
                    <a:pt x="1906497" y="200455"/>
                  </a:lnTo>
                  <a:lnTo>
                    <a:pt x="1964146" y="244488"/>
                  </a:lnTo>
                  <a:lnTo>
                    <a:pt x="2008817" y="291450"/>
                  </a:lnTo>
                  <a:lnTo>
                    <a:pt x="2039549" y="340951"/>
                  </a:lnTo>
                  <a:lnTo>
                    <a:pt x="2055376" y="392595"/>
                  </a:lnTo>
                  <a:lnTo>
                    <a:pt x="2057400" y="419100"/>
                  </a:lnTo>
                  <a:lnTo>
                    <a:pt x="2055376" y="445604"/>
                  </a:lnTo>
                  <a:lnTo>
                    <a:pt x="2039549" y="497248"/>
                  </a:lnTo>
                  <a:lnTo>
                    <a:pt x="2008817" y="546749"/>
                  </a:lnTo>
                  <a:lnTo>
                    <a:pt x="1964146" y="593711"/>
                  </a:lnTo>
                  <a:lnTo>
                    <a:pt x="1906497" y="637744"/>
                  </a:lnTo>
                  <a:lnTo>
                    <a:pt x="1873108" y="658538"/>
                  </a:lnTo>
                  <a:lnTo>
                    <a:pt x="1836835" y="678453"/>
                  </a:lnTo>
                  <a:lnTo>
                    <a:pt x="1797801" y="697438"/>
                  </a:lnTo>
                  <a:lnTo>
                    <a:pt x="1756124" y="715446"/>
                  </a:lnTo>
                  <a:lnTo>
                    <a:pt x="1711925" y="732426"/>
                  </a:lnTo>
                  <a:lnTo>
                    <a:pt x="1665326" y="748331"/>
                  </a:lnTo>
                  <a:lnTo>
                    <a:pt x="1616445" y="763109"/>
                  </a:lnTo>
                  <a:lnTo>
                    <a:pt x="1565405" y="776714"/>
                  </a:lnTo>
                  <a:lnTo>
                    <a:pt x="1512324" y="789094"/>
                  </a:lnTo>
                  <a:lnTo>
                    <a:pt x="1457324" y="800202"/>
                  </a:lnTo>
                  <a:lnTo>
                    <a:pt x="1400526" y="809989"/>
                  </a:lnTo>
                  <a:lnTo>
                    <a:pt x="1342048" y="818404"/>
                  </a:lnTo>
                  <a:lnTo>
                    <a:pt x="1282013" y="825399"/>
                  </a:lnTo>
                  <a:lnTo>
                    <a:pt x="1220540" y="830926"/>
                  </a:lnTo>
                  <a:lnTo>
                    <a:pt x="1157750" y="834934"/>
                  </a:lnTo>
                  <a:lnTo>
                    <a:pt x="1093763" y="837375"/>
                  </a:lnTo>
                  <a:lnTo>
                    <a:pt x="1028700" y="838200"/>
                  </a:lnTo>
                  <a:lnTo>
                    <a:pt x="963636" y="837375"/>
                  </a:lnTo>
                  <a:lnTo>
                    <a:pt x="899649" y="834934"/>
                  </a:lnTo>
                  <a:lnTo>
                    <a:pt x="836859" y="830926"/>
                  </a:lnTo>
                  <a:lnTo>
                    <a:pt x="775386" y="825399"/>
                  </a:lnTo>
                  <a:lnTo>
                    <a:pt x="715351" y="818404"/>
                  </a:lnTo>
                  <a:lnTo>
                    <a:pt x="656873" y="809989"/>
                  </a:lnTo>
                  <a:lnTo>
                    <a:pt x="600075" y="800202"/>
                  </a:lnTo>
                  <a:lnTo>
                    <a:pt x="545075" y="789094"/>
                  </a:lnTo>
                  <a:lnTo>
                    <a:pt x="491994" y="776714"/>
                  </a:lnTo>
                  <a:lnTo>
                    <a:pt x="440954" y="763109"/>
                  </a:lnTo>
                  <a:lnTo>
                    <a:pt x="392073" y="748331"/>
                  </a:lnTo>
                  <a:lnTo>
                    <a:pt x="345474" y="732426"/>
                  </a:lnTo>
                  <a:lnTo>
                    <a:pt x="301275" y="715446"/>
                  </a:lnTo>
                  <a:lnTo>
                    <a:pt x="259598" y="697438"/>
                  </a:lnTo>
                  <a:lnTo>
                    <a:pt x="220564" y="678453"/>
                  </a:lnTo>
                  <a:lnTo>
                    <a:pt x="184291" y="658538"/>
                  </a:lnTo>
                  <a:lnTo>
                    <a:pt x="150902" y="637744"/>
                  </a:lnTo>
                  <a:lnTo>
                    <a:pt x="93253" y="593711"/>
                  </a:lnTo>
                  <a:lnTo>
                    <a:pt x="48582" y="546749"/>
                  </a:lnTo>
                  <a:lnTo>
                    <a:pt x="17850" y="497248"/>
                  </a:lnTo>
                  <a:lnTo>
                    <a:pt x="2023" y="445604"/>
                  </a:lnTo>
                  <a:lnTo>
                    <a:pt x="0" y="419100"/>
                  </a:lnTo>
                  <a:close/>
                </a:path>
              </a:pathLst>
            </a:custGeom>
            <a:ln w="9999">
              <a:solidFill>
                <a:srgbClr val="A4AB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501765" y="5998209"/>
            <a:ext cx="1888489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4650" marR="5080" indent="-362585">
              <a:lnSpc>
                <a:spcPct val="100800"/>
              </a:lnSpc>
              <a:spcBef>
                <a:spcPts val="85"/>
              </a:spcBef>
            </a:pP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"/>
                <a:cs typeface="Arial"/>
              </a:rPr>
              <a:t>gh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rm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ce 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Computing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724650" y="4171950"/>
            <a:ext cx="2238375" cy="942975"/>
            <a:chOff x="6724650" y="4171950"/>
            <a:chExt cx="2238375" cy="942975"/>
          </a:xfrm>
        </p:grpSpPr>
        <p:sp>
          <p:nvSpPr>
            <p:cNvPr id="59" name="object 59"/>
            <p:cNvSpPr/>
            <p:nvPr/>
          </p:nvSpPr>
          <p:spPr>
            <a:xfrm>
              <a:off x="6724650" y="4171950"/>
              <a:ext cx="2171700" cy="94297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753225" y="4314825"/>
              <a:ext cx="2209800" cy="7239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781800" y="4191000"/>
              <a:ext cx="2057400" cy="838200"/>
            </a:xfrm>
            <a:custGeom>
              <a:avLst/>
              <a:gdLst/>
              <a:ahLst/>
              <a:cxnLst/>
              <a:rect l="l" t="t" r="r" b="b"/>
              <a:pathLst>
                <a:path w="2057400" h="838200">
                  <a:moveTo>
                    <a:pt x="1028700" y="0"/>
                  </a:moveTo>
                  <a:lnTo>
                    <a:pt x="963636" y="824"/>
                  </a:lnTo>
                  <a:lnTo>
                    <a:pt x="899649" y="3264"/>
                  </a:lnTo>
                  <a:lnTo>
                    <a:pt x="836859" y="7271"/>
                  </a:lnTo>
                  <a:lnTo>
                    <a:pt x="775386" y="12796"/>
                  </a:lnTo>
                  <a:lnTo>
                    <a:pt x="715351" y="19789"/>
                  </a:lnTo>
                  <a:lnTo>
                    <a:pt x="656873" y="28203"/>
                  </a:lnTo>
                  <a:lnTo>
                    <a:pt x="600075" y="37986"/>
                  </a:lnTo>
                  <a:lnTo>
                    <a:pt x="545075" y="49092"/>
                  </a:lnTo>
                  <a:lnTo>
                    <a:pt x="491994" y="61470"/>
                  </a:lnTo>
                  <a:lnTo>
                    <a:pt x="440954" y="75072"/>
                  </a:lnTo>
                  <a:lnTo>
                    <a:pt x="392073" y="89849"/>
                  </a:lnTo>
                  <a:lnTo>
                    <a:pt x="345474" y="105751"/>
                  </a:lnTo>
                  <a:lnTo>
                    <a:pt x="301275" y="122729"/>
                  </a:lnTo>
                  <a:lnTo>
                    <a:pt x="259598" y="140735"/>
                  </a:lnTo>
                  <a:lnTo>
                    <a:pt x="220564" y="159719"/>
                  </a:lnTo>
                  <a:lnTo>
                    <a:pt x="184291" y="179633"/>
                  </a:lnTo>
                  <a:lnTo>
                    <a:pt x="150902" y="200427"/>
                  </a:lnTo>
                  <a:lnTo>
                    <a:pt x="93253" y="244460"/>
                  </a:lnTo>
                  <a:lnTo>
                    <a:pt x="48582" y="291426"/>
                  </a:lnTo>
                  <a:lnTo>
                    <a:pt x="17850" y="340933"/>
                  </a:lnTo>
                  <a:lnTo>
                    <a:pt x="2023" y="392589"/>
                  </a:lnTo>
                  <a:lnTo>
                    <a:pt x="0" y="419100"/>
                  </a:lnTo>
                  <a:lnTo>
                    <a:pt x="2023" y="445610"/>
                  </a:lnTo>
                  <a:lnTo>
                    <a:pt x="17850" y="497266"/>
                  </a:lnTo>
                  <a:lnTo>
                    <a:pt x="48582" y="546773"/>
                  </a:lnTo>
                  <a:lnTo>
                    <a:pt x="93253" y="593739"/>
                  </a:lnTo>
                  <a:lnTo>
                    <a:pt x="150902" y="637772"/>
                  </a:lnTo>
                  <a:lnTo>
                    <a:pt x="184291" y="658566"/>
                  </a:lnTo>
                  <a:lnTo>
                    <a:pt x="220564" y="678480"/>
                  </a:lnTo>
                  <a:lnTo>
                    <a:pt x="259598" y="697464"/>
                  </a:lnTo>
                  <a:lnTo>
                    <a:pt x="301275" y="715470"/>
                  </a:lnTo>
                  <a:lnTo>
                    <a:pt x="345474" y="732448"/>
                  </a:lnTo>
                  <a:lnTo>
                    <a:pt x="392073" y="748350"/>
                  </a:lnTo>
                  <a:lnTo>
                    <a:pt x="440954" y="763127"/>
                  </a:lnTo>
                  <a:lnTo>
                    <a:pt x="491994" y="776729"/>
                  </a:lnTo>
                  <a:lnTo>
                    <a:pt x="545075" y="789107"/>
                  </a:lnTo>
                  <a:lnTo>
                    <a:pt x="600075" y="800213"/>
                  </a:lnTo>
                  <a:lnTo>
                    <a:pt x="656873" y="809996"/>
                  </a:lnTo>
                  <a:lnTo>
                    <a:pt x="715351" y="818410"/>
                  </a:lnTo>
                  <a:lnTo>
                    <a:pt x="775386" y="825403"/>
                  </a:lnTo>
                  <a:lnTo>
                    <a:pt x="836859" y="830928"/>
                  </a:lnTo>
                  <a:lnTo>
                    <a:pt x="899649" y="834935"/>
                  </a:lnTo>
                  <a:lnTo>
                    <a:pt x="963636" y="837375"/>
                  </a:lnTo>
                  <a:lnTo>
                    <a:pt x="1028700" y="838200"/>
                  </a:lnTo>
                  <a:lnTo>
                    <a:pt x="1093763" y="837375"/>
                  </a:lnTo>
                  <a:lnTo>
                    <a:pt x="1157750" y="834935"/>
                  </a:lnTo>
                  <a:lnTo>
                    <a:pt x="1220540" y="830928"/>
                  </a:lnTo>
                  <a:lnTo>
                    <a:pt x="1282013" y="825403"/>
                  </a:lnTo>
                  <a:lnTo>
                    <a:pt x="1342048" y="818410"/>
                  </a:lnTo>
                  <a:lnTo>
                    <a:pt x="1400526" y="809996"/>
                  </a:lnTo>
                  <a:lnTo>
                    <a:pt x="1457324" y="800213"/>
                  </a:lnTo>
                  <a:lnTo>
                    <a:pt x="1512324" y="789107"/>
                  </a:lnTo>
                  <a:lnTo>
                    <a:pt x="1565405" y="776729"/>
                  </a:lnTo>
                  <a:lnTo>
                    <a:pt x="1616445" y="763127"/>
                  </a:lnTo>
                  <a:lnTo>
                    <a:pt x="1665326" y="748350"/>
                  </a:lnTo>
                  <a:lnTo>
                    <a:pt x="1711925" y="732448"/>
                  </a:lnTo>
                  <a:lnTo>
                    <a:pt x="1756124" y="715470"/>
                  </a:lnTo>
                  <a:lnTo>
                    <a:pt x="1797801" y="697464"/>
                  </a:lnTo>
                  <a:lnTo>
                    <a:pt x="1836835" y="678480"/>
                  </a:lnTo>
                  <a:lnTo>
                    <a:pt x="1873108" y="658566"/>
                  </a:lnTo>
                  <a:lnTo>
                    <a:pt x="1906497" y="637772"/>
                  </a:lnTo>
                  <a:lnTo>
                    <a:pt x="1964146" y="593739"/>
                  </a:lnTo>
                  <a:lnTo>
                    <a:pt x="2008817" y="546773"/>
                  </a:lnTo>
                  <a:lnTo>
                    <a:pt x="2039549" y="497266"/>
                  </a:lnTo>
                  <a:lnTo>
                    <a:pt x="2055376" y="445610"/>
                  </a:lnTo>
                  <a:lnTo>
                    <a:pt x="2057400" y="419100"/>
                  </a:lnTo>
                  <a:lnTo>
                    <a:pt x="2055376" y="392589"/>
                  </a:lnTo>
                  <a:lnTo>
                    <a:pt x="2039549" y="340933"/>
                  </a:lnTo>
                  <a:lnTo>
                    <a:pt x="2008817" y="291426"/>
                  </a:lnTo>
                  <a:lnTo>
                    <a:pt x="1964146" y="244460"/>
                  </a:lnTo>
                  <a:lnTo>
                    <a:pt x="1906497" y="200427"/>
                  </a:lnTo>
                  <a:lnTo>
                    <a:pt x="1873108" y="179633"/>
                  </a:lnTo>
                  <a:lnTo>
                    <a:pt x="1836835" y="159719"/>
                  </a:lnTo>
                  <a:lnTo>
                    <a:pt x="1797801" y="140735"/>
                  </a:lnTo>
                  <a:lnTo>
                    <a:pt x="1756124" y="122729"/>
                  </a:lnTo>
                  <a:lnTo>
                    <a:pt x="1711925" y="105751"/>
                  </a:lnTo>
                  <a:lnTo>
                    <a:pt x="1665326" y="89849"/>
                  </a:lnTo>
                  <a:lnTo>
                    <a:pt x="1616445" y="75072"/>
                  </a:lnTo>
                  <a:lnTo>
                    <a:pt x="1565405" y="61470"/>
                  </a:lnTo>
                  <a:lnTo>
                    <a:pt x="1512324" y="49092"/>
                  </a:lnTo>
                  <a:lnTo>
                    <a:pt x="1457324" y="37986"/>
                  </a:lnTo>
                  <a:lnTo>
                    <a:pt x="1400526" y="28203"/>
                  </a:lnTo>
                  <a:lnTo>
                    <a:pt x="1342048" y="19789"/>
                  </a:lnTo>
                  <a:lnTo>
                    <a:pt x="1282013" y="12796"/>
                  </a:lnTo>
                  <a:lnTo>
                    <a:pt x="1220540" y="7271"/>
                  </a:lnTo>
                  <a:lnTo>
                    <a:pt x="1157750" y="3264"/>
                  </a:lnTo>
                  <a:lnTo>
                    <a:pt x="1093763" y="824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A4AB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781800" y="4191000"/>
              <a:ext cx="2057400" cy="838200"/>
            </a:xfrm>
            <a:custGeom>
              <a:avLst/>
              <a:gdLst/>
              <a:ahLst/>
              <a:cxnLst/>
              <a:rect l="l" t="t" r="r" b="b"/>
              <a:pathLst>
                <a:path w="2057400" h="838200">
                  <a:moveTo>
                    <a:pt x="0" y="419100"/>
                  </a:moveTo>
                  <a:lnTo>
                    <a:pt x="8014" y="366517"/>
                  </a:lnTo>
                  <a:lnTo>
                    <a:pt x="31413" y="315887"/>
                  </a:lnTo>
                  <a:lnTo>
                    <a:pt x="69235" y="267601"/>
                  </a:lnTo>
                  <a:lnTo>
                    <a:pt x="120516" y="222053"/>
                  </a:lnTo>
                  <a:lnTo>
                    <a:pt x="184291" y="179633"/>
                  </a:lnTo>
                  <a:lnTo>
                    <a:pt x="220564" y="159719"/>
                  </a:lnTo>
                  <a:lnTo>
                    <a:pt x="259598" y="140735"/>
                  </a:lnTo>
                  <a:lnTo>
                    <a:pt x="301275" y="122729"/>
                  </a:lnTo>
                  <a:lnTo>
                    <a:pt x="345474" y="105751"/>
                  </a:lnTo>
                  <a:lnTo>
                    <a:pt x="392073" y="89849"/>
                  </a:lnTo>
                  <a:lnTo>
                    <a:pt x="440954" y="75072"/>
                  </a:lnTo>
                  <a:lnTo>
                    <a:pt x="491994" y="61470"/>
                  </a:lnTo>
                  <a:lnTo>
                    <a:pt x="545075" y="49092"/>
                  </a:lnTo>
                  <a:lnTo>
                    <a:pt x="600075" y="37986"/>
                  </a:lnTo>
                  <a:lnTo>
                    <a:pt x="656873" y="28203"/>
                  </a:lnTo>
                  <a:lnTo>
                    <a:pt x="715351" y="19789"/>
                  </a:lnTo>
                  <a:lnTo>
                    <a:pt x="775386" y="12796"/>
                  </a:lnTo>
                  <a:lnTo>
                    <a:pt x="836859" y="7271"/>
                  </a:lnTo>
                  <a:lnTo>
                    <a:pt x="899649" y="3264"/>
                  </a:lnTo>
                  <a:lnTo>
                    <a:pt x="963636" y="824"/>
                  </a:lnTo>
                  <a:lnTo>
                    <a:pt x="1028700" y="0"/>
                  </a:lnTo>
                  <a:lnTo>
                    <a:pt x="1093763" y="824"/>
                  </a:lnTo>
                  <a:lnTo>
                    <a:pt x="1157750" y="3264"/>
                  </a:lnTo>
                  <a:lnTo>
                    <a:pt x="1220540" y="7271"/>
                  </a:lnTo>
                  <a:lnTo>
                    <a:pt x="1282013" y="12796"/>
                  </a:lnTo>
                  <a:lnTo>
                    <a:pt x="1342048" y="19789"/>
                  </a:lnTo>
                  <a:lnTo>
                    <a:pt x="1400526" y="28203"/>
                  </a:lnTo>
                  <a:lnTo>
                    <a:pt x="1457324" y="37986"/>
                  </a:lnTo>
                  <a:lnTo>
                    <a:pt x="1512324" y="49092"/>
                  </a:lnTo>
                  <a:lnTo>
                    <a:pt x="1565405" y="61470"/>
                  </a:lnTo>
                  <a:lnTo>
                    <a:pt x="1616445" y="75072"/>
                  </a:lnTo>
                  <a:lnTo>
                    <a:pt x="1665326" y="89849"/>
                  </a:lnTo>
                  <a:lnTo>
                    <a:pt x="1711925" y="105751"/>
                  </a:lnTo>
                  <a:lnTo>
                    <a:pt x="1756124" y="122729"/>
                  </a:lnTo>
                  <a:lnTo>
                    <a:pt x="1797801" y="140735"/>
                  </a:lnTo>
                  <a:lnTo>
                    <a:pt x="1836835" y="159719"/>
                  </a:lnTo>
                  <a:lnTo>
                    <a:pt x="1873108" y="179633"/>
                  </a:lnTo>
                  <a:lnTo>
                    <a:pt x="1906497" y="200427"/>
                  </a:lnTo>
                  <a:lnTo>
                    <a:pt x="1964146" y="244460"/>
                  </a:lnTo>
                  <a:lnTo>
                    <a:pt x="2008817" y="291426"/>
                  </a:lnTo>
                  <a:lnTo>
                    <a:pt x="2039549" y="340933"/>
                  </a:lnTo>
                  <a:lnTo>
                    <a:pt x="2055376" y="392589"/>
                  </a:lnTo>
                  <a:lnTo>
                    <a:pt x="2057400" y="419100"/>
                  </a:lnTo>
                  <a:lnTo>
                    <a:pt x="2055376" y="445610"/>
                  </a:lnTo>
                  <a:lnTo>
                    <a:pt x="2039549" y="497266"/>
                  </a:lnTo>
                  <a:lnTo>
                    <a:pt x="2008817" y="546773"/>
                  </a:lnTo>
                  <a:lnTo>
                    <a:pt x="1964146" y="593739"/>
                  </a:lnTo>
                  <a:lnTo>
                    <a:pt x="1906497" y="637772"/>
                  </a:lnTo>
                  <a:lnTo>
                    <a:pt x="1873108" y="658566"/>
                  </a:lnTo>
                  <a:lnTo>
                    <a:pt x="1836835" y="678480"/>
                  </a:lnTo>
                  <a:lnTo>
                    <a:pt x="1797801" y="697464"/>
                  </a:lnTo>
                  <a:lnTo>
                    <a:pt x="1756124" y="715470"/>
                  </a:lnTo>
                  <a:lnTo>
                    <a:pt x="1711925" y="732448"/>
                  </a:lnTo>
                  <a:lnTo>
                    <a:pt x="1665326" y="748350"/>
                  </a:lnTo>
                  <a:lnTo>
                    <a:pt x="1616445" y="763127"/>
                  </a:lnTo>
                  <a:lnTo>
                    <a:pt x="1565405" y="776729"/>
                  </a:lnTo>
                  <a:lnTo>
                    <a:pt x="1512324" y="789107"/>
                  </a:lnTo>
                  <a:lnTo>
                    <a:pt x="1457324" y="800213"/>
                  </a:lnTo>
                  <a:lnTo>
                    <a:pt x="1400526" y="809996"/>
                  </a:lnTo>
                  <a:lnTo>
                    <a:pt x="1342048" y="818410"/>
                  </a:lnTo>
                  <a:lnTo>
                    <a:pt x="1282013" y="825403"/>
                  </a:lnTo>
                  <a:lnTo>
                    <a:pt x="1220540" y="830928"/>
                  </a:lnTo>
                  <a:lnTo>
                    <a:pt x="1157750" y="834935"/>
                  </a:lnTo>
                  <a:lnTo>
                    <a:pt x="1093763" y="837375"/>
                  </a:lnTo>
                  <a:lnTo>
                    <a:pt x="1028700" y="838200"/>
                  </a:lnTo>
                  <a:lnTo>
                    <a:pt x="963636" y="837375"/>
                  </a:lnTo>
                  <a:lnTo>
                    <a:pt x="899649" y="834935"/>
                  </a:lnTo>
                  <a:lnTo>
                    <a:pt x="836859" y="830928"/>
                  </a:lnTo>
                  <a:lnTo>
                    <a:pt x="775386" y="825403"/>
                  </a:lnTo>
                  <a:lnTo>
                    <a:pt x="715351" y="818410"/>
                  </a:lnTo>
                  <a:lnTo>
                    <a:pt x="656873" y="809996"/>
                  </a:lnTo>
                  <a:lnTo>
                    <a:pt x="600075" y="800213"/>
                  </a:lnTo>
                  <a:lnTo>
                    <a:pt x="545075" y="789107"/>
                  </a:lnTo>
                  <a:lnTo>
                    <a:pt x="491994" y="776729"/>
                  </a:lnTo>
                  <a:lnTo>
                    <a:pt x="440954" y="763127"/>
                  </a:lnTo>
                  <a:lnTo>
                    <a:pt x="392073" y="748350"/>
                  </a:lnTo>
                  <a:lnTo>
                    <a:pt x="345474" y="732448"/>
                  </a:lnTo>
                  <a:lnTo>
                    <a:pt x="301275" y="715470"/>
                  </a:lnTo>
                  <a:lnTo>
                    <a:pt x="259598" y="697464"/>
                  </a:lnTo>
                  <a:lnTo>
                    <a:pt x="220564" y="678480"/>
                  </a:lnTo>
                  <a:lnTo>
                    <a:pt x="184291" y="658566"/>
                  </a:lnTo>
                  <a:lnTo>
                    <a:pt x="150902" y="637772"/>
                  </a:lnTo>
                  <a:lnTo>
                    <a:pt x="93253" y="593739"/>
                  </a:lnTo>
                  <a:lnTo>
                    <a:pt x="48582" y="546773"/>
                  </a:lnTo>
                  <a:lnTo>
                    <a:pt x="17850" y="497266"/>
                  </a:lnTo>
                  <a:lnTo>
                    <a:pt x="2023" y="445610"/>
                  </a:lnTo>
                  <a:lnTo>
                    <a:pt x="0" y="419100"/>
                  </a:lnTo>
                  <a:close/>
                </a:path>
              </a:pathLst>
            </a:custGeom>
            <a:ln w="9999">
              <a:solidFill>
                <a:srgbClr val="A4AB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978650" y="4402391"/>
            <a:ext cx="16935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Visualization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3448050" y="5162550"/>
            <a:ext cx="2171700" cy="1676400"/>
            <a:chOff x="3448050" y="5162550"/>
            <a:chExt cx="2171700" cy="1676400"/>
          </a:xfrm>
        </p:grpSpPr>
        <p:sp>
          <p:nvSpPr>
            <p:cNvPr id="65" name="object 65"/>
            <p:cNvSpPr/>
            <p:nvPr/>
          </p:nvSpPr>
          <p:spPr>
            <a:xfrm>
              <a:off x="4371975" y="5162550"/>
              <a:ext cx="247650" cy="100965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457700" y="5257800"/>
              <a:ext cx="76200" cy="838200"/>
            </a:xfrm>
            <a:custGeom>
              <a:avLst/>
              <a:gdLst/>
              <a:ahLst/>
              <a:cxnLst/>
              <a:rect l="l" t="t" r="r" b="b"/>
              <a:pathLst>
                <a:path w="76200" h="838200">
                  <a:moveTo>
                    <a:pt x="44450" y="63500"/>
                  </a:moveTo>
                  <a:lnTo>
                    <a:pt x="31750" y="63500"/>
                  </a:lnTo>
                  <a:lnTo>
                    <a:pt x="31750" y="838200"/>
                  </a:lnTo>
                  <a:lnTo>
                    <a:pt x="44450" y="838200"/>
                  </a:lnTo>
                  <a:lnTo>
                    <a:pt x="44450" y="63500"/>
                  </a:lnTo>
                  <a:close/>
                </a:path>
                <a:path w="76200" h="838200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838200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A4AB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448050" y="5772150"/>
              <a:ext cx="2171700" cy="94297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562350" y="5743575"/>
              <a:ext cx="2038350" cy="109537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505200" y="5791200"/>
              <a:ext cx="2057400" cy="838200"/>
            </a:xfrm>
            <a:custGeom>
              <a:avLst/>
              <a:gdLst/>
              <a:ahLst/>
              <a:cxnLst/>
              <a:rect l="l" t="t" r="r" b="b"/>
              <a:pathLst>
                <a:path w="2057400" h="838200">
                  <a:moveTo>
                    <a:pt x="1028700" y="0"/>
                  </a:moveTo>
                  <a:lnTo>
                    <a:pt x="963636" y="824"/>
                  </a:lnTo>
                  <a:lnTo>
                    <a:pt x="899649" y="3265"/>
                  </a:lnTo>
                  <a:lnTo>
                    <a:pt x="836859" y="7273"/>
                  </a:lnTo>
                  <a:lnTo>
                    <a:pt x="775386" y="12800"/>
                  </a:lnTo>
                  <a:lnTo>
                    <a:pt x="715351" y="19795"/>
                  </a:lnTo>
                  <a:lnTo>
                    <a:pt x="656873" y="28210"/>
                  </a:lnTo>
                  <a:lnTo>
                    <a:pt x="600075" y="37997"/>
                  </a:lnTo>
                  <a:lnTo>
                    <a:pt x="545075" y="49105"/>
                  </a:lnTo>
                  <a:lnTo>
                    <a:pt x="491994" y="61485"/>
                  </a:lnTo>
                  <a:lnTo>
                    <a:pt x="440954" y="75090"/>
                  </a:lnTo>
                  <a:lnTo>
                    <a:pt x="392073" y="89868"/>
                  </a:lnTo>
                  <a:lnTo>
                    <a:pt x="345474" y="105773"/>
                  </a:lnTo>
                  <a:lnTo>
                    <a:pt x="301275" y="122753"/>
                  </a:lnTo>
                  <a:lnTo>
                    <a:pt x="259598" y="140761"/>
                  </a:lnTo>
                  <a:lnTo>
                    <a:pt x="220564" y="159746"/>
                  </a:lnTo>
                  <a:lnTo>
                    <a:pt x="184291" y="179661"/>
                  </a:lnTo>
                  <a:lnTo>
                    <a:pt x="150902" y="200455"/>
                  </a:lnTo>
                  <a:lnTo>
                    <a:pt x="93253" y="244488"/>
                  </a:lnTo>
                  <a:lnTo>
                    <a:pt x="48582" y="291450"/>
                  </a:lnTo>
                  <a:lnTo>
                    <a:pt x="17850" y="340951"/>
                  </a:lnTo>
                  <a:lnTo>
                    <a:pt x="2023" y="392595"/>
                  </a:lnTo>
                  <a:lnTo>
                    <a:pt x="0" y="419100"/>
                  </a:lnTo>
                  <a:lnTo>
                    <a:pt x="2023" y="445604"/>
                  </a:lnTo>
                  <a:lnTo>
                    <a:pt x="17850" y="497248"/>
                  </a:lnTo>
                  <a:lnTo>
                    <a:pt x="48582" y="546749"/>
                  </a:lnTo>
                  <a:lnTo>
                    <a:pt x="93253" y="593711"/>
                  </a:lnTo>
                  <a:lnTo>
                    <a:pt x="150902" y="637744"/>
                  </a:lnTo>
                  <a:lnTo>
                    <a:pt x="184291" y="658538"/>
                  </a:lnTo>
                  <a:lnTo>
                    <a:pt x="220564" y="678453"/>
                  </a:lnTo>
                  <a:lnTo>
                    <a:pt x="259598" y="697438"/>
                  </a:lnTo>
                  <a:lnTo>
                    <a:pt x="301275" y="715446"/>
                  </a:lnTo>
                  <a:lnTo>
                    <a:pt x="345474" y="732426"/>
                  </a:lnTo>
                  <a:lnTo>
                    <a:pt x="392073" y="748331"/>
                  </a:lnTo>
                  <a:lnTo>
                    <a:pt x="440954" y="763109"/>
                  </a:lnTo>
                  <a:lnTo>
                    <a:pt x="491994" y="776714"/>
                  </a:lnTo>
                  <a:lnTo>
                    <a:pt x="545075" y="789094"/>
                  </a:lnTo>
                  <a:lnTo>
                    <a:pt x="600075" y="800202"/>
                  </a:lnTo>
                  <a:lnTo>
                    <a:pt x="656873" y="809989"/>
                  </a:lnTo>
                  <a:lnTo>
                    <a:pt x="715351" y="818404"/>
                  </a:lnTo>
                  <a:lnTo>
                    <a:pt x="775386" y="825399"/>
                  </a:lnTo>
                  <a:lnTo>
                    <a:pt x="836859" y="830926"/>
                  </a:lnTo>
                  <a:lnTo>
                    <a:pt x="899649" y="834934"/>
                  </a:lnTo>
                  <a:lnTo>
                    <a:pt x="963636" y="837375"/>
                  </a:lnTo>
                  <a:lnTo>
                    <a:pt x="1028700" y="838200"/>
                  </a:lnTo>
                  <a:lnTo>
                    <a:pt x="1093763" y="837375"/>
                  </a:lnTo>
                  <a:lnTo>
                    <a:pt x="1157750" y="834934"/>
                  </a:lnTo>
                  <a:lnTo>
                    <a:pt x="1220540" y="830926"/>
                  </a:lnTo>
                  <a:lnTo>
                    <a:pt x="1282013" y="825399"/>
                  </a:lnTo>
                  <a:lnTo>
                    <a:pt x="1342048" y="818404"/>
                  </a:lnTo>
                  <a:lnTo>
                    <a:pt x="1400526" y="809989"/>
                  </a:lnTo>
                  <a:lnTo>
                    <a:pt x="1457324" y="800202"/>
                  </a:lnTo>
                  <a:lnTo>
                    <a:pt x="1512324" y="789094"/>
                  </a:lnTo>
                  <a:lnTo>
                    <a:pt x="1565405" y="776714"/>
                  </a:lnTo>
                  <a:lnTo>
                    <a:pt x="1616445" y="763109"/>
                  </a:lnTo>
                  <a:lnTo>
                    <a:pt x="1665326" y="748331"/>
                  </a:lnTo>
                  <a:lnTo>
                    <a:pt x="1711925" y="732426"/>
                  </a:lnTo>
                  <a:lnTo>
                    <a:pt x="1756124" y="715446"/>
                  </a:lnTo>
                  <a:lnTo>
                    <a:pt x="1797801" y="697438"/>
                  </a:lnTo>
                  <a:lnTo>
                    <a:pt x="1836835" y="678453"/>
                  </a:lnTo>
                  <a:lnTo>
                    <a:pt x="1873108" y="658538"/>
                  </a:lnTo>
                  <a:lnTo>
                    <a:pt x="1906497" y="637744"/>
                  </a:lnTo>
                  <a:lnTo>
                    <a:pt x="1964146" y="593711"/>
                  </a:lnTo>
                  <a:lnTo>
                    <a:pt x="2008817" y="546749"/>
                  </a:lnTo>
                  <a:lnTo>
                    <a:pt x="2039549" y="497248"/>
                  </a:lnTo>
                  <a:lnTo>
                    <a:pt x="2055376" y="445604"/>
                  </a:lnTo>
                  <a:lnTo>
                    <a:pt x="2057400" y="419100"/>
                  </a:lnTo>
                  <a:lnTo>
                    <a:pt x="2055376" y="392595"/>
                  </a:lnTo>
                  <a:lnTo>
                    <a:pt x="2039549" y="340951"/>
                  </a:lnTo>
                  <a:lnTo>
                    <a:pt x="2008817" y="291450"/>
                  </a:lnTo>
                  <a:lnTo>
                    <a:pt x="1964146" y="244488"/>
                  </a:lnTo>
                  <a:lnTo>
                    <a:pt x="1906497" y="200455"/>
                  </a:lnTo>
                  <a:lnTo>
                    <a:pt x="1873108" y="179661"/>
                  </a:lnTo>
                  <a:lnTo>
                    <a:pt x="1836835" y="159746"/>
                  </a:lnTo>
                  <a:lnTo>
                    <a:pt x="1797801" y="140761"/>
                  </a:lnTo>
                  <a:lnTo>
                    <a:pt x="1756124" y="122753"/>
                  </a:lnTo>
                  <a:lnTo>
                    <a:pt x="1711925" y="105773"/>
                  </a:lnTo>
                  <a:lnTo>
                    <a:pt x="1665326" y="89868"/>
                  </a:lnTo>
                  <a:lnTo>
                    <a:pt x="1616445" y="75090"/>
                  </a:lnTo>
                  <a:lnTo>
                    <a:pt x="1565405" y="61485"/>
                  </a:lnTo>
                  <a:lnTo>
                    <a:pt x="1512324" y="49105"/>
                  </a:lnTo>
                  <a:lnTo>
                    <a:pt x="1457324" y="37997"/>
                  </a:lnTo>
                  <a:lnTo>
                    <a:pt x="1400526" y="28210"/>
                  </a:lnTo>
                  <a:lnTo>
                    <a:pt x="1342048" y="19795"/>
                  </a:lnTo>
                  <a:lnTo>
                    <a:pt x="1282013" y="12800"/>
                  </a:lnTo>
                  <a:lnTo>
                    <a:pt x="1220540" y="7273"/>
                  </a:lnTo>
                  <a:lnTo>
                    <a:pt x="1157750" y="3265"/>
                  </a:lnTo>
                  <a:lnTo>
                    <a:pt x="1093763" y="824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A4AB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505200" y="5791200"/>
              <a:ext cx="2057400" cy="838200"/>
            </a:xfrm>
            <a:custGeom>
              <a:avLst/>
              <a:gdLst/>
              <a:ahLst/>
              <a:cxnLst/>
              <a:rect l="l" t="t" r="r" b="b"/>
              <a:pathLst>
                <a:path w="2057400" h="838200">
                  <a:moveTo>
                    <a:pt x="0" y="419100"/>
                  </a:moveTo>
                  <a:lnTo>
                    <a:pt x="8014" y="366529"/>
                  </a:lnTo>
                  <a:lnTo>
                    <a:pt x="31413" y="315908"/>
                  </a:lnTo>
                  <a:lnTo>
                    <a:pt x="69235" y="267627"/>
                  </a:lnTo>
                  <a:lnTo>
                    <a:pt x="120516" y="222081"/>
                  </a:lnTo>
                  <a:lnTo>
                    <a:pt x="184291" y="179661"/>
                  </a:lnTo>
                  <a:lnTo>
                    <a:pt x="220564" y="159746"/>
                  </a:lnTo>
                  <a:lnTo>
                    <a:pt x="259598" y="140761"/>
                  </a:lnTo>
                  <a:lnTo>
                    <a:pt x="301275" y="122753"/>
                  </a:lnTo>
                  <a:lnTo>
                    <a:pt x="345474" y="105773"/>
                  </a:lnTo>
                  <a:lnTo>
                    <a:pt x="392073" y="89868"/>
                  </a:lnTo>
                  <a:lnTo>
                    <a:pt x="440954" y="75090"/>
                  </a:lnTo>
                  <a:lnTo>
                    <a:pt x="491994" y="61485"/>
                  </a:lnTo>
                  <a:lnTo>
                    <a:pt x="545075" y="49105"/>
                  </a:lnTo>
                  <a:lnTo>
                    <a:pt x="600075" y="37997"/>
                  </a:lnTo>
                  <a:lnTo>
                    <a:pt x="656873" y="28210"/>
                  </a:lnTo>
                  <a:lnTo>
                    <a:pt x="715351" y="19795"/>
                  </a:lnTo>
                  <a:lnTo>
                    <a:pt x="775386" y="12800"/>
                  </a:lnTo>
                  <a:lnTo>
                    <a:pt x="836859" y="7273"/>
                  </a:lnTo>
                  <a:lnTo>
                    <a:pt x="899649" y="3265"/>
                  </a:lnTo>
                  <a:lnTo>
                    <a:pt x="963636" y="824"/>
                  </a:lnTo>
                  <a:lnTo>
                    <a:pt x="1028700" y="0"/>
                  </a:lnTo>
                  <a:lnTo>
                    <a:pt x="1093763" y="824"/>
                  </a:lnTo>
                  <a:lnTo>
                    <a:pt x="1157750" y="3265"/>
                  </a:lnTo>
                  <a:lnTo>
                    <a:pt x="1220540" y="7273"/>
                  </a:lnTo>
                  <a:lnTo>
                    <a:pt x="1282013" y="12800"/>
                  </a:lnTo>
                  <a:lnTo>
                    <a:pt x="1342048" y="19795"/>
                  </a:lnTo>
                  <a:lnTo>
                    <a:pt x="1400526" y="28210"/>
                  </a:lnTo>
                  <a:lnTo>
                    <a:pt x="1457324" y="37997"/>
                  </a:lnTo>
                  <a:lnTo>
                    <a:pt x="1512324" y="49105"/>
                  </a:lnTo>
                  <a:lnTo>
                    <a:pt x="1565405" y="61485"/>
                  </a:lnTo>
                  <a:lnTo>
                    <a:pt x="1616445" y="75090"/>
                  </a:lnTo>
                  <a:lnTo>
                    <a:pt x="1665326" y="89868"/>
                  </a:lnTo>
                  <a:lnTo>
                    <a:pt x="1711925" y="105773"/>
                  </a:lnTo>
                  <a:lnTo>
                    <a:pt x="1756124" y="122753"/>
                  </a:lnTo>
                  <a:lnTo>
                    <a:pt x="1797801" y="140761"/>
                  </a:lnTo>
                  <a:lnTo>
                    <a:pt x="1836835" y="159746"/>
                  </a:lnTo>
                  <a:lnTo>
                    <a:pt x="1873108" y="179661"/>
                  </a:lnTo>
                  <a:lnTo>
                    <a:pt x="1906497" y="200455"/>
                  </a:lnTo>
                  <a:lnTo>
                    <a:pt x="1964146" y="244488"/>
                  </a:lnTo>
                  <a:lnTo>
                    <a:pt x="2008817" y="291450"/>
                  </a:lnTo>
                  <a:lnTo>
                    <a:pt x="2039549" y="340951"/>
                  </a:lnTo>
                  <a:lnTo>
                    <a:pt x="2055376" y="392595"/>
                  </a:lnTo>
                  <a:lnTo>
                    <a:pt x="2057400" y="419100"/>
                  </a:lnTo>
                  <a:lnTo>
                    <a:pt x="2055376" y="445604"/>
                  </a:lnTo>
                  <a:lnTo>
                    <a:pt x="2039549" y="497248"/>
                  </a:lnTo>
                  <a:lnTo>
                    <a:pt x="2008817" y="546749"/>
                  </a:lnTo>
                  <a:lnTo>
                    <a:pt x="1964146" y="593711"/>
                  </a:lnTo>
                  <a:lnTo>
                    <a:pt x="1906497" y="637744"/>
                  </a:lnTo>
                  <a:lnTo>
                    <a:pt x="1873108" y="658538"/>
                  </a:lnTo>
                  <a:lnTo>
                    <a:pt x="1836835" y="678453"/>
                  </a:lnTo>
                  <a:lnTo>
                    <a:pt x="1797801" y="697438"/>
                  </a:lnTo>
                  <a:lnTo>
                    <a:pt x="1756124" y="715446"/>
                  </a:lnTo>
                  <a:lnTo>
                    <a:pt x="1711925" y="732426"/>
                  </a:lnTo>
                  <a:lnTo>
                    <a:pt x="1665326" y="748331"/>
                  </a:lnTo>
                  <a:lnTo>
                    <a:pt x="1616445" y="763109"/>
                  </a:lnTo>
                  <a:lnTo>
                    <a:pt x="1565405" y="776714"/>
                  </a:lnTo>
                  <a:lnTo>
                    <a:pt x="1512324" y="789094"/>
                  </a:lnTo>
                  <a:lnTo>
                    <a:pt x="1457324" y="800202"/>
                  </a:lnTo>
                  <a:lnTo>
                    <a:pt x="1400526" y="809989"/>
                  </a:lnTo>
                  <a:lnTo>
                    <a:pt x="1342048" y="818404"/>
                  </a:lnTo>
                  <a:lnTo>
                    <a:pt x="1282013" y="825399"/>
                  </a:lnTo>
                  <a:lnTo>
                    <a:pt x="1220540" y="830926"/>
                  </a:lnTo>
                  <a:lnTo>
                    <a:pt x="1157750" y="834934"/>
                  </a:lnTo>
                  <a:lnTo>
                    <a:pt x="1093763" y="837375"/>
                  </a:lnTo>
                  <a:lnTo>
                    <a:pt x="1028700" y="838200"/>
                  </a:lnTo>
                  <a:lnTo>
                    <a:pt x="963636" y="837375"/>
                  </a:lnTo>
                  <a:lnTo>
                    <a:pt x="899649" y="834934"/>
                  </a:lnTo>
                  <a:lnTo>
                    <a:pt x="836859" y="830926"/>
                  </a:lnTo>
                  <a:lnTo>
                    <a:pt x="775386" y="825399"/>
                  </a:lnTo>
                  <a:lnTo>
                    <a:pt x="715351" y="818404"/>
                  </a:lnTo>
                  <a:lnTo>
                    <a:pt x="656873" y="809989"/>
                  </a:lnTo>
                  <a:lnTo>
                    <a:pt x="600075" y="800202"/>
                  </a:lnTo>
                  <a:lnTo>
                    <a:pt x="545075" y="789094"/>
                  </a:lnTo>
                  <a:lnTo>
                    <a:pt x="491994" y="776714"/>
                  </a:lnTo>
                  <a:lnTo>
                    <a:pt x="440954" y="763109"/>
                  </a:lnTo>
                  <a:lnTo>
                    <a:pt x="392073" y="748331"/>
                  </a:lnTo>
                  <a:lnTo>
                    <a:pt x="345474" y="732426"/>
                  </a:lnTo>
                  <a:lnTo>
                    <a:pt x="301275" y="715446"/>
                  </a:lnTo>
                  <a:lnTo>
                    <a:pt x="259598" y="697438"/>
                  </a:lnTo>
                  <a:lnTo>
                    <a:pt x="220564" y="678453"/>
                  </a:lnTo>
                  <a:lnTo>
                    <a:pt x="184291" y="658538"/>
                  </a:lnTo>
                  <a:lnTo>
                    <a:pt x="150902" y="637744"/>
                  </a:lnTo>
                  <a:lnTo>
                    <a:pt x="93253" y="593711"/>
                  </a:lnTo>
                  <a:lnTo>
                    <a:pt x="48582" y="546749"/>
                  </a:lnTo>
                  <a:lnTo>
                    <a:pt x="17850" y="497248"/>
                  </a:lnTo>
                  <a:lnTo>
                    <a:pt x="2023" y="445604"/>
                  </a:lnTo>
                  <a:lnTo>
                    <a:pt x="0" y="419100"/>
                  </a:lnTo>
                  <a:close/>
                </a:path>
              </a:pathLst>
            </a:custGeom>
            <a:ln w="9999">
              <a:solidFill>
                <a:srgbClr val="A4AB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3784346" y="5830252"/>
            <a:ext cx="1530350" cy="763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05"/>
              </a:spcBef>
            </a:pP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400" spc="-3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og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4371975" y="3409950"/>
            <a:ext cx="247650" cy="933450"/>
            <a:chOff x="4371975" y="3409950"/>
            <a:chExt cx="247650" cy="933450"/>
          </a:xfrm>
        </p:grpSpPr>
        <p:sp>
          <p:nvSpPr>
            <p:cNvPr id="73" name="object 73"/>
            <p:cNvSpPr/>
            <p:nvPr/>
          </p:nvSpPr>
          <p:spPr>
            <a:xfrm>
              <a:off x="4371975" y="3409950"/>
              <a:ext cx="247650" cy="93345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57700" y="3429000"/>
              <a:ext cx="76200" cy="762000"/>
            </a:xfrm>
            <a:custGeom>
              <a:avLst/>
              <a:gdLst/>
              <a:ahLst/>
              <a:cxnLst/>
              <a:rect l="l" t="t" r="r" b="b"/>
              <a:pathLst>
                <a:path w="76200" h="762000">
                  <a:moveTo>
                    <a:pt x="31750" y="685800"/>
                  </a:moveTo>
                  <a:lnTo>
                    <a:pt x="0" y="685800"/>
                  </a:lnTo>
                  <a:lnTo>
                    <a:pt x="38100" y="762000"/>
                  </a:lnTo>
                  <a:lnTo>
                    <a:pt x="69850" y="698500"/>
                  </a:lnTo>
                  <a:lnTo>
                    <a:pt x="31750" y="698500"/>
                  </a:lnTo>
                  <a:lnTo>
                    <a:pt x="31750" y="685800"/>
                  </a:lnTo>
                  <a:close/>
                </a:path>
                <a:path w="76200" h="762000">
                  <a:moveTo>
                    <a:pt x="44450" y="0"/>
                  </a:moveTo>
                  <a:lnTo>
                    <a:pt x="31750" y="0"/>
                  </a:lnTo>
                  <a:lnTo>
                    <a:pt x="31750" y="698500"/>
                  </a:lnTo>
                  <a:lnTo>
                    <a:pt x="44450" y="698500"/>
                  </a:lnTo>
                  <a:lnTo>
                    <a:pt x="44450" y="0"/>
                  </a:lnTo>
                  <a:close/>
                </a:path>
                <a:path w="76200" h="762000">
                  <a:moveTo>
                    <a:pt x="76200" y="685800"/>
                  </a:moveTo>
                  <a:lnTo>
                    <a:pt x="44450" y="685800"/>
                  </a:lnTo>
                  <a:lnTo>
                    <a:pt x="44450" y="698500"/>
                  </a:lnTo>
                  <a:lnTo>
                    <a:pt x="69850" y="698500"/>
                  </a:lnTo>
                  <a:lnTo>
                    <a:pt x="76200" y="685800"/>
                  </a:lnTo>
                  <a:close/>
                </a:path>
              </a:pathLst>
            </a:custGeom>
            <a:solidFill>
              <a:srgbClr val="A4AB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568769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Tại </a:t>
            </a:r>
            <a:r>
              <a:rPr dirty="0"/>
              <a:t>sao cần </a:t>
            </a:r>
            <a:r>
              <a:rPr spc="-20" dirty="0"/>
              <a:t>liên</a:t>
            </a:r>
            <a:r>
              <a:rPr spc="-80" dirty="0"/>
              <a:t> </a:t>
            </a:r>
            <a:r>
              <a:rPr spc="-10" dirty="0"/>
              <a:t>ngành?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75" y="1205625"/>
            <a:ext cx="8018145" cy="459168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28</a:t>
            </a:r>
            <a:endParaRPr sz="2000">
              <a:latin typeface="Times New Roman"/>
              <a:cs typeface="Times New Roman"/>
            </a:endParaRPr>
          </a:p>
          <a:p>
            <a:pPr marL="911225" indent="-324485">
              <a:lnSpc>
                <a:spcPct val="100000"/>
              </a:lnSpc>
              <a:spcBef>
                <a:spcPts val="185"/>
              </a:spcBef>
              <a:buClr>
                <a:srgbClr val="DD8046"/>
              </a:buClr>
              <a:buSzPct val="61224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50" spc="5" dirty="0">
                <a:latin typeface="Arial"/>
                <a:cs typeface="Arial"/>
              </a:rPr>
              <a:t>Lượng </a:t>
            </a:r>
            <a:r>
              <a:rPr sz="2450" spc="10" dirty="0">
                <a:latin typeface="Arial"/>
                <a:cs typeface="Arial"/>
              </a:rPr>
              <a:t>lớn </a:t>
            </a:r>
            <a:r>
              <a:rPr sz="2450" dirty="0">
                <a:latin typeface="Arial"/>
                <a:cs typeface="Arial"/>
              </a:rPr>
              <a:t>dữ</a:t>
            </a:r>
            <a:r>
              <a:rPr sz="2450" spc="185" dirty="0">
                <a:latin typeface="Arial"/>
                <a:cs typeface="Arial"/>
              </a:rPr>
              <a:t> </a:t>
            </a:r>
            <a:r>
              <a:rPr sz="2450" spc="-35" dirty="0">
                <a:latin typeface="Arial"/>
                <a:cs typeface="Arial"/>
              </a:rPr>
              <a:t>liệu</a:t>
            </a:r>
            <a:endParaRPr sz="245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365"/>
              </a:spcBef>
              <a:buClr>
                <a:srgbClr val="93B6D2"/>
              </a:buClr>
              <a:buSzPct val="72093"/>
              <a:buChar char=""/>
              <a:tabLst>
                <a:tab pos="1226185" algn="l"/>
              </a:tabLst>
            </a:pPr>
            <a:r>
              <a:rPr sz="2150" spc="10" dirty="0">
                <a:latin typeface="Arial"/>
                <a:cs typeface="Arial"/>
              </a:rPr>
              <a:t>Các </a:t>
            </a:r>
            <a:r>
              <a:rPr sz="2150" dirty="0">
                <a:latin typeface="Arial"/>
                <a:cs typeface="Arial"/>
              </a:rPr>
              <a:t>thuật </a:t>
            </a:r>
            <a:r>
              <a:rPr sz="2150" spc="5" dirty="0">
                <a:latin typeface="Arial"/>
                <a:cs typeface="Arial"/>
              </a:rPr>
              <a:t>toán </a:t>
            </a:r>
            <a:r>
              <a:rPr sz="2150" dirty="0">
                <a:latin typeface="Arial"/>
                <a:cs typeface="Arial"/>
              </a:rPr>
              <a:t>phải được </a:t>
            </a:r>
            <a:r>
              <a:rPr sz="2150" spc="50" dirty="0">
                <a:latin typeface="Arial"/>
                <a:cs typeface="Arial"/>
              </a:rPr>
              <a:t>mở </a:t>
            </a:r>
            <a:r>
              <a:rPr sz="2150" spc="10" dirty="0">
                <a:latin typeface="Arial"/>
                <a:cs typeface="Arial"/>
              </a:rPr>
              <a:t>rộng </a:t>
            </a:r>
            <a:r>
              <a:rPr sz="2150" spc="5" dirty="0">
                <a:latin typeface="Arial"/>
                <a:cs typeface="Arial"/>
              </a:rPr>
              <a:t>để </a:t>
            </a:r>
            <a:r>
              <a:rPr sz="2150" spc="-45" dirty="0">
                <a:latin typeface="Arial"/>
                <a:cs typeface="Arial"/>
              </a:rPr>
              <a:t>xử </a:t>
            </a:r>
            <a:r>
              <a:rPr sz="2150" spc="25" dirty="0">
                <a:latin typeface="Arial"/>
                <a:cs typeface="Arial"/>
              </a:rPr>
              <a:t>lý </a:t>
            </a:r>
            <a:r>
              <a:rPr sz="2150" spc="5" dirty="0">
                <a:latin typeface="Arial"/>
                <a:cs typeface="Arial"/>
              </a:rPr>
              <a:t>dữ </a:t>
            </a:r>
            <a:r>
              <a:rPr sz="2150" spc="20" dirty="0">
                <a:latin typeface="Arial"/>
                <a:cs typeface="Arial"/>
              </a:rPr>
              <a:t>liệu</a:t>
            </a:r>
            <a:r>
              <a:rPr sz="2150" spc="80" dirty="0">
                <a:latin typeface="Arial"/>
                <a:cs typeface="Arial"/>
              </a:rPr>
              <a:t> </a:t>
            </a:r>
            <a:r>
              <a:rPr sz="2150" spc="-85" dirty="0">
                <a:latin typeface="Arial"/>
                <a:cs typeface="Arial"/>
              </a:rPr>
              <a:t>lớn</a:t>
            </a:r>
            <a:endParaRPr sz="2150">
              <a:latin typeface="Arial"/>
              <a:cs typeface="Arial"/>
            </a:endParaRPr>
          </a:p>
          <a:p>
            <a:pPr marL="911225" indent="-324485">
              <a:lnSpc>
                <a:spcPct val="100000"/>
              </a:lnSpc>
              <a:spcBef>
                <a:spcPts val="350"/>
              </a:spcBef>
              <a:buClr>
                <a:srgbClr val="DD8046"/>
              </a:buClr>
              <a:buSzPct val="61224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50" spc="20" dirty="0">
                <a:latin typeface="Arial"/>
                <a:cs typeface="Arial"/>
              </a:rPr>
              <a:t>Dữ </a:t>
            </a:r>
            <a:r>
              <a:rPr sz="2450" spc="-35" dirty="0">
                <a:latin typeface="Arial"/>
                <a:cs typeface="Arial"/>
              </a:rPr>
              <a:t>liệu </a:t>
            </a:r>
            <a:r>
              <a:rPr sz="2450" dirty="0">
                <a:latin typeface="Arial"/>
                <a:cs typeface="Arial"/>
              </a:rPr>
              <a:t>đa</a:t>
            </a:r>
            <a:r>
              <a:rPr sz="2450" spc="-345" dirty="0">
                <a:latin typeface="Arial"/>
                <a:cs typeface="Arial"/>
              </a:rPr>
              <a:t> </a:t>
            </a:r>
            <a:r>
              <a:rPr sz="2450" spc="-15" dirty="0">
                <a:latin typeface="Arial"/>
                <a:cs typeface="Arial"/>
              </a:rPr>
              <a:t>chiều</a:t>
            </a:r>
            <a:endParaRPr sz="245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360"/>
              </a:spcBef>
              <a:buClr>
                <a:srgbClr val="93B6D2"/>
              </a:buClr>
              <a:buSzPct val="72093"/>
              <a:buChar char=""/>
              <a:tabLst>
                <a:tab pos="1226185" algn="l"/>
              </a:tabLst>
            </a:pPr>
            <a:r>
              <a:rPr sz="2150" spc="10" dirty="0">
                <a:latin typeface="Arial"/>
                <a:cs typeface="Arial"/>
              </a:rPr>
              <a:t>Micro-array </a:t>
            </a:r>
            <a:r>
              <a:rPr sz="2150" spc="25" dirty="0">
                <a:latin typeface="Arial"/>
                <a:cs typeface="Arial"/>
              </a:rPr>
              <a:t>có </a:t>
            </a:r>
            <a:r>
              <a:rPr sz="2150" dirty="0">
                <a:latin typeface="Arial"/>
                <a:cs typeface="Arial"/>
              </a:rPr>
              <a:t>thể </a:t>
            </a:r>
            <a:r>
              <a:rPr sz="2150" spc="25" dirty="0">
                <a:latin typeface="Arial"/>
                <a:cs typeface="Arial"/>
              </a:rPr>
              <a:t>có </a:t>
            </a:r>
            <a:r>
              <a:rPr sz="2150" dirty="0">
                <a:latin typeface="Arial"/>
                <a:cs typeface="Arial"/>
              </a:rPr>
              <a:t>hàng </a:t>
            </a:r>
            <a:r>
              <a:rPr sz="2150" spc="10" dirty="0">
                <a:latin typeface="Arial"/>
                <a:cs typeface="Arial"/>
              </a:rPr>
              <a:t>chục </a:t>
            </a:r>
            <a:r>
              <a:rPr sz="2150" dirty="0">
                <a:latin typeface="Arial"/>
                <a:cs typeface="Arial"/>
              </a:rPr>
              <a:t>ngàn</a:t>
            </a:r>
            <a:r>
              <a:rPr sz="2150" spc="325" dirty="0">
                <a:latin typeface="Arial"/>
                <a:cs typeface="Arial"/>
              </a:rPr>
              <a:t> </a:t>
            </a:r>
            <a:r>
              <a:rPr sz="2150" spc="20" dirty="0">
                <a:latin typeface="Arial"/>
                <a:cs typeface="Arial"/>
              </a:rPr>
              <a:t>chiều</a:t>
            </a:r>
            <a:endParaRPr sz="2150">
              <a:latin typeface="Arial"/>
              <a:cs typeface="Arial"/>
            </a:endParaRPr>
          </a:p>
          <a:p>
            <a:pPr marL="911225" indent="-324485">
              <a:lnSpc>
                <a:spcPct val="100000"/>
              </a:lnSpc>
              <a:spcBef>
                <a:spcPts val="355"/>
              </a:spcBef>
              <a:buClr>
                <a:srgbClr val="DD8046"/>
              </a:buClr>
              <a:buSzPct val="61224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50" spc="20" dirty="0">
                <a:latin typeface="Arial"/>
                <a:cs typeface="Arial"/>
              </a:rPr>
              <a:t>Dữ </a:t>
            </a:r>
            <a:r>
              <a:rPr sz="2450" spc="-35" dirty="0">
                <a:latin typeface="Arial"/>
                <a:cs typeface="Arial"/>
              </a:rPr>
              <a:t>liệu </a:t>
            </a:r>
            <a:r>
              <a:rPr sz="2450" spc="25" dirty="0">
                <a:latin typeface="Arial"/>
                <a:cs typeface="Arial"/>
              </a:rPr>
              <a:t>có </a:t>
            </a:r>
            <a:r>
              <a:rPr sz="2450" dirty="0">
                <a:latin typeface="Arial"/>
                <a:cs typeface="Arial"/>
              </a:rPr>
              <a:t>độ </a:t>
            </a:r>
            <a:r>
              <a:rPr sz="2450" spc="-5" dirty="0">
                <a:latin typeface="Arial"/>
                <a:cs typeface="Arial"/>
              </a:rPr>
              <a:t>phức </a:t>
            </a:r>
            <a:r>
              <a:rPr sz="2450" spc="-30" dirty="0">
                <a:latin typeface="Arial"/>
                <a:cs typeface="Arial"/>
              </a:rPr>
              <a:t>tạp</a:t>
            </a:r>
            <a:r>
              <a:rPr sz="2450" spc="-105" dirty="0">
                <a:latin typeface="Arial"/>
                <a:cs typeface="Arial"/>
              </a:rPr>
              <a:t> </a:t>
            </a:r>
            <a:r>
              <a:rPr sz="2450" spc="-15" dirty="0">
                <a:latin typeface="Arial"/>
                <a:cs typeface="Arial"/>
              </a:rPr>
              <a:t>cao</a:t>
            </a:r>
            <a:endParaRPr sz="245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285"/>
              </a:spcBef>
              <a:buClr>
                <a:srgbClr val="93B6D2"/>
              </a:buClr>
              <a:buSzPct val="72093"/>
              <a:buChar char=""/>
              <a:tabLst>
                <a:tab pos="1226185" algn="l"/>
              </a:tabLst>
            </a:pPr>
            <a:r>
              <a:rPr sz="2150" spc="15" dirty="0">
                <a:latin typeface="Arial"/>
                <a:cs typeface="Arial"/>
              </a:rPr>
              <a:t>Dữ </a:t>
            </a:r>
            <a:r>
              <a:rPr sz="2150" spc="25" dirty="0">
                <a:latin typeface="Arial"/>
                <a:cs typeface="Arial"/>
              </a:rPr>
              <a:t>liệu </a:t>
            </a:r>
            <a:r>
              <a:rPr sz="2150" spc="10" dirty="0">
                <a:latin typeface="Arial"/>
                <a:cs typeface="Arial"/>
              </a:rPr>
              <a:t>luồng </a:t>
            </a:r>
            <a:r>
              <a:rPr sz="2150" spc="-45" dirty="0">
                <a:latin typeface="Arial"/>
                <a:cs typeface="Arial"/>
              </a:rPr>
              <a:t>và </a:t>
            </a:r>
            <a:r>
              <a:rPr sz="2150" spc="10" dirty="0">
                <a:latin typeface="Arial"/>
                <a:cs typeface="Arial"/>
              </a:rPr>
              <a:t>dữ </a:t>
            </a:r>
            <a:r>
              <a:rPr sz="2150" spc="25" dirty="0">
                <a:latin typeface="Arial"/>
                <a:cs typeface="Arial"/>
              </a:rPr>
              <a:t>liệu </a:t>
            </a:r>
            <a:r>
              <a:rPr sz="2150" spc="20" dirty="0">
                <a:latin typeface="Arial"/>
                <a:cs typeface="Arial"/>
              </a:rPr>
              <a:t>cảm</a:t>
            </a:r>
            <a:r>
              <a:rPr sz="2150" spc="295" dirty="0">
                <a:latin typeface="Arial"/>
                <a:cs typeface="Arial"/>
              </a:rPr>
              <a:t> </a:t>
            </a:r>
            <a:r>
              <a:rPr sz="2150" spc="10" dirty="0">
                <a:latin typeface="Arial"/>
                <a:cs typeface="Arial"/>
              </a:rPr>
              <a:t>biến</a:t>
            </a:r>
            <a:endParaRPr sz="215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350"/>
              </a:spcBef>
              <a:buClr>
                <a:srgbClr val="93B6D2"/>
              </a:buClr>
              <a:buSzPct val="72093"/>
              <a:buChar char=""/>
              <a:tabLst>
                <a:tab pos="1226185" algn="l"/>
              </a:tabLst>
            </a:pPr>
            <a:r>
              <a:rPr sz="2150" spc="15" dirty="0">
                <a:latin typeface="Arial"/>
                <a:cs typeface="Arial"/>
              </a:rPr>
              <a:t>Dữ </a:t>
            </a:r>
            <a:r>
              <a:rPr sz="2150" spc="20" dirty="0">
                <a:latin typeface="Arial"/>
                <a:cs typeface="Arial"/>
              </a:rPr>
              <a:t>liệu </a:t>
            </a:r>
            <a:r>
              <a:rPr sz="2150" spc="5" dirty="0">
                <a:latin typeface="Arial"/>
                <a:cs typeface="Arial"/>
              </a:rPr>
              <a:t>chuỗi </a:t>
            </a:r>
            <a:r>
              <a:rPr sz="2150" dirty="0">
                <a:latin typeface="Arial"/>
                <a:cs typeface="Arial"/>
              </a:rPr>
              <a:t>thời </a:t>
            </a:r>
            <a:r>
              <a:rPr sz="2150" spc="5" dirty="0">
                <a:latin typeface="Arial"/>
                <a:cs typeface="Arial"/>
              </a:rPr>
              <a:t>gian, dữ </a:t>
            </a:r>
            <a:r>
              <a:rPr sz="2150" spc="20" dirty="0">
                <a:latin typeface="Arial"/>
                <a:cs typeface="Arial"/>
              </a:rPr>
              <a:t>liệu </a:t>
            </a:r>
            <a:r>
              <a:rPr sz="2150" spc="5" dirty="0">
                <a:latin typeface="Arial"/>
                <a:cs typeface="Arial"/>
              </a:rPr>
              <a:t>tạm </a:t>
            </a:r>
            <a:r>
              <a:rPr sz="2150" spc="10" dirty="0">
                <a:latin typeface="Arial"/>
                <a:cs typeface="Arial"/>
              </a:rPr>
              <a:t>thời, chuỗi </a:t>
            </a:r>
            <a:r>
              <a:rPr sz="2150" spc="5" dirty="0">
                <a:latin typeface="Arial"/>
                <a:cs typeface="Arial"/>
              </a:rPr>
              <a:t>dữ</a:t>
            </a:r>
            <a:r>
              <a:rPr sz="2150" spc="465" dirty="0">
                <a:latin typeface="Arial"/>
                <a:cs typeface="Arial"/>
              </a:rPr>
              <a:t> </a:t>
            </a:r>
            <a:r>
              <a:rPr sz="2150" spc="20" dirty="0">
                <a:latin typeface="Arial"/>
                <a:cs typeface="Arial"/>
              </a:rPr>
              <a:t>liệu</a:t>
            </a:r>
            <a:endParaRPr sz="215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350"/>
              </a:spcBef>
              <a:buClr>
                <a:srgbClr val="93B6D2"/>
              </a:buClr>
              <a:buSzPct val="72093"/>
              <a:buChar char=""/>
              <a:tabLst>
                <a:tab pos="1226185" algn="l"/>
              </a:tabLst>
            </a:pPr>
            <a:r>
              <a:rPr sz="2150" spc="10" dirty="0">
                <a:latin typeface="Arial"/>
                <a:cs typeface="Arial"/>
              </a:rPr>
              <a:t>Cấu trúc </a:t>
            </a:r>
            <a:r>
              <a:rPr sz="2150" spc="5" dirty="0">
                <a:latin typeface="Arial"/>
                <a:cs typeface="Arial"/>
              </a:rPr>
              <a:t>dữ </a:t>
            </a:r>
            <a:r>
              <a:rPr sz="2150" spc="15" dirty="0">
                <a:latin typeface="Arial"/>
                <a:cs typeface="Arial"/>
              </a:rPr>
              <a:t>liệu, </a:t>
            </a:r>
            <a:r>
              <a:rPr sz="2150" spc="5" dirty="0">
                <a:latin typeface="Arial"/>
                <a:cs typeface="Arial"/>
              </a:rPr>
              <a:t>đồ </a:t>
            </a:r>
            <a:r>
              <a:rPr sz="2150" spc="10" dirty="0">
                <a:latin typeface="Arial"/>
                <a:cs typeface="Arial"/>
              </a:rPr>
              <a:t>thị, </a:t>
            </a:r>
            <a:r>
              <a:rPr sz="2150" spc="20" dirty="0">
                <a:latin typeface="Arial"/>
                <a:cs typeface="Arial"/>
              </a:rPr>
              <a:t>mạng </a:t>
            </a:r>
            <a:r>
              <a:rPr sz="2150" spc="-45" dirty="0">
                <a:latin typeface="Arial"/>
                <a:cs typeface="Arial"/>
              </a:rPr>
              <a:t>xã </a:t>
            </a:r>
            <a:r>
              <a:rPr sz="2150" dirty="0">
                <a:latin typeface="Arial"/>
                <a:cs typeface="Arial"/>
              </a:rPr>
              <a:t>hội </a:t>
            </a:r>
            <a:r>
              <a:rPr sz="2150" spc="-45" dirty="0">
                <a:latin typeface="Arial"/>
                <a:cs typeface="Arial"/>
              </a:rPr>
              <a:t>và </a:t>
            </a:r>
            <a:r>
              <a:rPr sz="2150" dirty="0">
                <a:latin typeface="Arial"/>
                <a:cs typeface="Arial"/>
              </a:rPr>
              <a:t>thông </a:t>
            </a:r>
            <a:r>
              <a:rPr sz="2150" spc="120" dirty="0">
                <a:latin typeface="Arial"/>
                <a:cs typeface="Arial"/>
              </a:rPr>
              <a:t> </a:t>
            </a:r>
            <a:r>
              <a:rPr sz="2150" spc="20" dirty="0">
                <a:latin typeface="Arial"/>
                <a:cs typeface="Arial"/>
              </a:rPr>
              <a:t>tin</a:t>
            </a:r>
            <a:endParaRPr sz="215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345"/>
              </a:spcBef>
              <a:buClr>
                <a:srgbClr val="93B6D2"/>
              </a:buClr>
              <a:buSzPct val="72093"/>
              <a:buChar char=""/>
              <a:tabLst>
                <a:tab pos="1226185" algn="l"/>
              </a:tabLst>
            </a:pPr>
            <a:r>
              <a:rPr sz="2150" dirty="0">
                <a:latin typeface="Arial"/>
                <a:cs typeface="Arial"/>
              </a:rPr>
              <a:t>Không </a:t>
            </a:r>
            <a:r>
              <a:rPr sz="2150" spc="5" dirty="0">
                <a:latin typeface="Arial"/>
                <a:cs typeface="Arial"/>
              </a:rPr>
              <a:t>gian, đa </a:t>
            </a:r>
            <a:r>
              <a:rPr sz="2150" dirty="0">
                <a:latin typeface="Arial"/>
                <a:cs typeface="Arial"/>
              </a:rPr>
              <a:t>phương </a:t>
            </a:r>
            <a:r>
              <a:rPr sz="2150" spc="10" dirty="0">
                <a:latin typeface="Arial"/>
                <a:cs typeface="Arial"/>
              </a:rPr>
              <a:t>tiện, </a:t>
            </a:r>
            <a:r>
              <a:rPr sz="2150" spc="-30" dirty="0">
                <a:latin typeface="Arial"/>
                <a:cs typeface="Arial"/>
              </a:rPr>
              <a:t>văn </a:t>
            </a:r>
            <a:r>
              <a:rPr sz="2150" spc="5" dirty="0">
                <a:latin typeface="Arial"/>
                <a:cs typeface="Arial"/>
              </a:rPr>
              <a:t>bản </a:t>
            </a:r>
            <a:r>
              <a:rPr sz="2150" spc="-45" dirty="0">
                <a:latin typeface="Arial"/>
                <a:cs typeface="Arial"/>
              </a:rPr>
              <a:t>và </a:t>
            </a:r>
            <a:r>
              <a:rPr sz="2150" spc="5" dirty="0">
                <a:latin typeface="Arial"/>
                <a:cs typeface="Arial"/>
              </a:rPr>
              <a:t>dữ </a:t>
            </a:r>
            <a:r>
              <a:rPr sz="2150" spc="20" dirty="0">
                <a:latin typeface="Arial"/>
                <a:cs typeface="Arial"/>
              </a:rPr>
              <a:t>liệu </a:t>
            </a:r>
            <a:r>
              <a:rPr sz="2150" spc="285" dirty="0">
                <a:latin typeface="Arial"/>
                <a:cs typeface="Arial"/>
              </a:rPr>
              <a:t> </a:t>
            </a:r>
            <a:r>
              <a:rPr sz="2150" spc="50" dirty="0">
                <a:latin typeface="Arial"/>
                <a:cs typeface="Arial"/>
              </a:rPr>
              <a:t>Web</a:t>
            </a:r>
            <a:endParaRPr sz="215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275"/>
              </a:spcBef>
              <a:buClr>
                <a:srgbClr val="93B6D2"/>
              </a:buClr>
              <a:buSzPct val="72093"/>
              <a:buChar char=""/>
              <a:tabLst>
                <a:tab pos="1226185" algn="l"/>
              </a:tabLst>
            </a:pPr>
            <a:r>
              <a:rPr sz="2150" spc="10" dirty="0">
                <a:latin typeface="Arial"/>
                <a:cs typeface="Arial"/>
              </a:rPr>
              <a:t>Các </a:t>
            </a:r>
            <a:r>
              <a:rPr sz="2150" spc="5" dirty="0">
                <a:latin typeface="Arial"/>
                <a:cs typeface="Arial"/>
              </a:rPr>
              <a:t>chương </a:t>
            </a:r>
            <a:r>
              <a:rPr sz="2150" spc="20" dirty="0">
                <a:latin typeface="Arial"/>
                <a:cs typeface="Arial"/>
              </a:rPr>
              <a:t>trình </a:t>
            </a:r>
            <a:r>
              <a:rPr sz="2150" dirty="0">
                <a:latin typeface="Arial"/>
                <a:cs typeface="Arial"/>
              </a:rPr>
              <a:t>phần </a:t>
            </a:r>
            <a:r>
              <a:rPr sz="2150" spc="40" dirty="0">
                <a:latin typeface="Arial"/>
                <a:cs typeface="Arial"/>
              </a:rPr>
              <a:t>mềm, </a:t>
            </a:r>
            <a:r>
              <a:rPr sz="2150" spc="45" dirty="0">
                <a:latin typeface="Arial"/>
                <a:cs typeface="Arial"/>
              </a:rPr>
              <a:t>mô </a:t>
            </a:r>
            <a:r>
              <a:rPr sz="2150" dirty="0">
                <a:latin typeface="Arial"/>
                <a:cs typeface="Arial"/>
              </a:rPr>
              <a:t>phỏng </a:t>
            </a:r>
            <a:r>
              <a:rPr sz="2150" spc="-5" dirty="0">
                <a:latin typeface="Arial"/>
                <a:cs typeface="Arial"/>
              </a:rPr>
              <a:t>khoa</a:t>
            </a:r>
            <a:r>
              <a:rPr sz="2150" spc="37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học</a:t>
            </a:r>
            <a:endParaRPr sz="2150">
              <a:latin typeface="Arial"/>
              <a:cs typeface="Arial"/>
            </a:endParaRPr>
          </a:p>
          <a:p>
            <a:pPr marL="911225" indent="-324485">
              <a:lnSpc>
                <a:spcPct val="100000"/>
              </a:lnSpc>
              <a:spcBef>
                <a:spcPts val="355"/>
              </a:spcBef>
              <a:buClr>
                <a:srgbClr val="DD8046"/>
              </a:buClr>
              <a:buSzPct val="61224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50" spc="-20" dirty="0">
                <a:latin typeface="Arial"/>
                <a:cs typeface="Arial"/>
              </a:rPr>
              <a:t>Các </a:t>
            </a:r>
            <a:r>
              <a:rPr sz="2450" dirty="0">
                <a:latin typeface="Arial"/>
                <a:cs typeface="Arial"/>
              </a:rPr>
              <a:t>ứng </a:t>
            </a:r>
            <a:r>
              <a:rPr sz="2450" spc="-10" dirty="0">
                <a:latin typeface="Arial"/>
                <a:cs typeface="Arial"/>
              </a:rPr>
              <a:t>dụng </a:t>
            </a:r>
            <a:r>
              <a:rPr sz="2450" spc="10" dirty="0">
                <a:latin typeface="Arial"/>
                <a:cs typeface="Arial"/>
              </a:rPr>
              <a:t>mới </a:t>
            </a:r>
            <a:r>
              <a:rPr sz="2450" spc="-45" dirty="0">
                <a:latin typeface="Arial"/>
                <a:cs typeface="Arial"/>
              </a:rPr>
              <a:t>và </a:t>
            </a:r>
            <a:r>
              <a:rPr sz="2450" spc="-10" dirty="0">
                <a:latin typeface="Arial"/>
                <a:cs typeface="Arial"/>
              </a:rPr>
              <a:t>tinh</a:t>
            </a:r>
            <a:r>
              <a:rPr sz="2450" spc="35" dirty="0">
                <a:latin typeface="Arial"/>
                <a:cs typeface="Arial"/>
              </a:rPr>
              <a:t> </a:t>
            </a:r>
            <a:r>
              <a:rPr sz="2450" spc="-50" dirty="0">
                <a:latin typeface="Arial"/>
                <a:cs typeface="Arial"/>
              </a:rPr>
              <a:t>vi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427990"/>
            <a:ext cx="766572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Khai phá dữ </a:t>
            </a:r>
            <a:r>
              <a:rPr sz="3600" spc="-25" dirty="0"/>
              <a:t>liệu </a:t>
            </a:r>
            <a:r>
              <a:rPr sz="3600" spc="35" dirty="0"/>
              <a:t>và </a:t>
            </a:r>
            <a:r>
              <a:rPr sz="3600" spc="-30" dirty="0"/>
              <a:t>lý </a:t>
            </a:r>
            <a:r>
              <a:rPr sz="3600" spc="-10" dirty="0"/>
              <a:t>thuyết </a:t>
            </a:r>
            <a:r>
              <a:rPr sz="3600" spc="5" dirty="0"/>
              <a:t>thống</a:t>
            </a:r>
            <a:r>
              <a:rPr sz="3600" spc="-229" dirty="0"/>
              <a:t> </a:t>
            </a:r>
            <a:r>
              <a:rPr sz="3600" dirty="0"/>
              <a:t>kê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847716" y="2438412"/>
            <a:ext cx="1324610" cy="70802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210820" marR="141605" indent="-105410">
              <a:lnSpc>
                <a:spcPct val="100000"/>
              </a:lnSpc>
              <a:spcBef>
                <a:spcPts val="340"/>
              </a:spcBef>
            </a:pPr>
            <a:r>
              <a:rPr sz="2000" dirty="0">
                <a:latin typeface="Arial"/>
                <a:cs typeface="Arial"/>
              </a:rPr>
              <a:t>Thống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kê  </a:t>
            </a:r>
            <a:r>
              <a:rPr sz="2000" spc="10" dirty="0">
                <a:latin typeface="Arial"/>
                <a:cs typeface="Arial"/>
              </a:rPr>
              <a:t>quy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nạp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59301" y="1600136"/>
            <a:ext cx="1210945" cy="40068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30"/>
              </a:spcBef>
            </a:pPr>
            <a:r>
              <a:rPr sz="2000" spc="15" dirty="0">
                <a:solidFill>
                  <a:srgbClr val="FF3300"/>
                </a:solidFill>
                <a:latin typeface="Arial"/>
                <a:cs typeface="Arial"/>
              </a:rPr>
              <a:t>Statistics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3716" y="2438412"/>
            <a:ext cx="1324610" cy="70802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342265" marR="142875" indent="-238760">
              <a:lnSpc>
                <a:spcPct val="100000"/>
              </a:lnSpc>
              <a:spcBef>
                <a:spcPts val="340"/>
              </a:spcBef>
            </a:pPr>
            <a:r>
              <a:rPr sz="2000" dirty="0">
                <a:latin typeface="Arial"/>
                <a:cs typeface="Arial"/>
              </a:rPr>
              <a:t>Thống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kê  </a:t>
            </a:r>
            <a:r>
              <a:rPr sz="2000" spc="-5" dirty="0">
                <a:latin typeface="Arial"/>
                <a:cs typeface="Arial"/>
              </a:rPr>
              <a:t>mô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tả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87901" y="2043937"/>
            <a:ext cx="762000" cy="394970"/>
          </a:xfrm>
          <a:custGeom>
            <a:avLst/>
            <a:gdLst/>
            <a:ahLst/>
            <a:cxnLst/>
            <a:rect l="l" t="t" r="r" b="b"/>
            <a:pathLst>
              <a:path w="762000" h="394969">
                <a:moveTo>
                  <a:pt x="761873" y="394462"/>
                </a:moveTo>
                <a:lnTo>
                  <a:pt x="743940" y="340614"/>
                </a:lnTo>
                <a:lnTo>
                  <a:pt x="721487" y="273177"/>
                </a:lnTo>
                <a:lnTo>
                  <a:pt x="694512" y="300189"/>
                </a:lnTo>
                <a:lnTo>
                  <a:pt x="394462" y="0"/>
                </a:lnTo>
                <a:lnTo>
                  <a:pt x="380936" y="13462"/>
                </a:lnTo>
                <a:lnTo>
                  <a:pt x="367411" y="0"/>
                </a:lnTo>
                <a:lnTo>
                  <a:pt x="67348" y="300189"/>
                </a:lnTo>
                <a:lnTo>
                  <a:pt x="40386" y="273177"/>
                </a:lnTo>
                <a:lnTo>
                  <a:pt x="0" y="394462"/>
                </a:lnTo>
                <a:lnTo>
                  <a:pt x="121158" y="354076"/>
                </a:lnTo>
                <a:lnTo>
                  <a:pt x="107708" y="340614"/>
                </a:lnTo>
                <a:lnTo>
                  <a:pt x="94246" y="327139"/>
                </a:lnTo>
                <a:lnTo>
                  <a:pt x="380923" y="40462"/>
                </a:lnTo>
                <a:lnTo>
                  <a:pt x="667613" y="327139"/>
                </a:lnTo>
                <a:lnTo>
                  <a:pt x="640715" y="354076"/>
                </a:lnTo>
                <a:lnTo>
                  <a:pt x="761873" y="394462"/>
                </a:lnTo>
                <a:close/>
              </a:path>
            </a:pathLst>
          </a:custGeom>
          <a:solidFill>
            <a:srgbClr val="00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533400" y="2263775"/>
            <a:ext cx="3667760" cy="3895725"/>
            <a:chOff x="533400" y="2263775"/>
            <a:chExt cx="3667760" cy="3895725"/>
          </a:xfrm>
        </p:grpSpPr>
        <p:sp>
          <p:nvSpPr>
            <p:cNvPr id="8" name="object 8"/>
            <p:cNvSpPr/>
            <p:nvPr/>
          </p:nvSpPr>
          <p:spPr>
            <a:xfrm>
              <a:off x="2438400" y="4859146"/>
              <a:ext cx="1752600" cy="12908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3701" y="4851463"/>
              <a:ext cx="1762125" cy="1303655"/>
            </a:xfrm>
            <a:custGeom>
              <a:avLst/>
              <a:gdLst/>
              <a:ahLst/>
              <a:cxnLst/>
              <a:rect l="l" t="t" r="r" b="b"/>
              <a:pathLst>
                <a:path w="1762125" h="1303654">
                  <a:moveTo>
                    <a:pt x="0" y="1303274"/>
                  </a:moveTo>
                  <a:lnTo>
                    <a:pt x="1762125" y="1303274"/>
                  </a:lnTo>
                  <a:lnTo>
                    <a:pt x="1762125" y="0"/>
                  </a:lnTo>
                  <a:lnTo>
                    <a:pt x="0" y="0"/>
                  </a:lnTo>
                  <a:lnTo>
                    <a:pt x="0" y="1303274"/>
                  </a:lnTo>
                  <a:close/>
                </a:path>
              </a:pathLst>
            </a:custGeom>
            <a:ln w="9534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3400" y="2263775"/>
              <a:ext cx="1876425" cy="3829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19350" y="2785998"/>
              <a:ext cx="904875" cy="1430655"/>
            </a:xfrm>
            <a:custGeom>
              <a:avLst/>
              <a:gdLst/>
              <a:ahLst/>
              <a:cxnLst/>
              <a:rect l="l" t="t" r="r" b="b"/>
              <a:pathLst>
                <a:path w="904875" h="1430654">
                  <a:moveTo>
                    <a:pt x="76200" y="1354201"/>
                  </a:moveTo>
                  <a:lnTo>
                    <a:pt x="0" y="1392301"/>
                  </a:lnTo>
                  <a:lnTo>
                    <a:pt x="76200" y="1430401"/>
                  </a:lnTo>
                  <a:lnTo>
                    <a:pt x="76200" y="1398651"/>
                  </a:lnTo>
                  <a:lnTo>
                    <a:pt x="63500" y="1398651"/>
                  </a:lnTo>
                  <a:lnTo>
                    <a:pt x="63500" y="1385951"/>
                  </a:lnTo>
                  <a:lnTo>
                    <a:pt x="76200" y="1385951"/>
                  </a:lnTo>
                  <a:lnTo>
                    <a:pt x="76200" y="1354201"/>
                  </a:lnTo>
                  <a:close/>
                </a:path>
                <a:path w="904875" h="1430654">
                  <a:moveTo>
                    <a:pt x="76200" y="1385951"/>
                  </a:moveTo>
                  <a:lnTo>
                    <a:pt x="63500" y="1385951"/>
                  </a:lnTo>
                  <a:lnTo>
                    <a:pt x="63500" y="1398651"/>
                  </a:lnTo>
                  <a:lnTo>
                    <a:pt x="76200" y="1398651"/>
                  </a:lnTo>
                  <a:lnTo>
                    <a:pt x="76200" y="1385951"/>
                  </a:lnTo>
                  <a:close/>
                </a:path>
                <a:path w="904875" h="1430654">
                  <a:moveTo>
                    <a:pt x="445897" y="1385951"/>
                  </a:moveTo>
                  <a:lnTo>
                    <a:pt x="76200" y="1385951"/>
                  </a:lnTo>
                  <a:lnTo>
                    <a:pt x="76200" y="1398651"/>
                  </a:lnTo>
                  <a:lnTo>
                    <a:pt x="458597" y="1398651"/>
                  </a:lnTo>
                  <a:lnTo>
                    <a:pt x="458597" y="1392301"/>
                  </a:lnTo>
                  <a:lnTo>
                    <a:pt x="445897" y="1392301"/>
                  </a:lnTo>
                  <a:lnTo>
                    <a:pt x="445897" y="1385951"/>
                  </a:lnTo>
                  <a:close/>
                </a:path>
                <a:path w="904875" h="1430654">
                  <a:moveTo>
                    <a:pt x="904366" y="0"/>
                  </a:moveTo>
                  <a:lnTo>
                    <a:pt x="445897" y="0"/>
                  </a:lnTo>
                  <a:lnTo>
                    <a:pt x="445897" y="1392301"/>
                  </a:lnTo>
                  <a:lnTo>
                    <a:pt x="452247" y="1385951"/>
                  </a:lnTo>
                  <a:lnTo>
                    <a:pt x="458597" y="1385951"/>
                  </a:lnTo>
                  <a:lnTo>
                    <a:pt x="458597" y="12700"/>
                  </a:lnTo>
                  <a:lnTo>
                    <a:pt x="452247" y="12700"/>
                  </a:lnTo>
                  <a:lnTo>
                    <a:pt x="458597" y="6350"/>
                  </a:lnTo>
                  <a:lnTo>
                    <a:pt x="904366" y="6350"/>
                  </a:lnTo>
                  <a:lnTo>
                    <a:pt x="904366" y="0"/>
                  </a:lnTo>
                  <a:close/>
                </a:path>
                <a:path w="904875" h="1430654">
                  <a:moveTo>
                    <a:pt x="458597" y="1385951"/>
                  </a:moveTo>
                  <a:lnTo>
                    <a:pt x="452247" y="1385951"/>
                  </a:lnTo>
                  <a:lnTo>
                    <a:pt x="445897" y="1392301"/>
                  </a:lnTo>
                  <a:lnTo>
                    <a:pt x="458597" y="1392301"/>
                  </a:lnTo>
                  <a:lnTo>
                    <a:pt x="458597" y="1385951"/>
                  </a:lnTo>
                  <a:close/>
                </a:path>
                <a:path w="904875" h="1430654">
                  <a:moveTo>
                    <a:pt x="458597" y="6350"/>
                  </a:moveTo>
                  <a:lnTo>
                    <a:pt x="452247" y="12700"/>
                  </a:lnTo>
                  <a:lnTo>
                    <a:pt x="458597" y="12700"/>
                  </a:lnTo>
                  <a:lnTo>
                    <a:pt x="458597" y="6350"/>
                  </a:lnTo>
                  <a:close/>
                </a:path>
                <a:path w="904875" h="1430654">
                  <a:moveTo>
                    <a:pt x="904366" y="6350"/>
                  </a:moveTo>
                  <a:lnTo>
                    <a:pt x="458597" y="6350"/>
                  </a:lnTo>
                  <a:lnTo>
                    <a:pt x="458597" y="12700"/>
                  </a:lnTo>
                  <a:lnTo>
                    <a:pt x="904366" y="12700"/>
                  </a:lnTo>
                  <a:lnTo>
                    <a:pt x="904366" y="6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333933" y="4519607"/>
            <a:ext cx="1696085" cy="1259205"/>
            <a:chOff x="4333933" y="4519607"/>
            <a:chExt cx="1696085" cy="1259205"/>
          </a:xfrm>
        </p:grpSpPr>
        <p:sp>
          <p:nvSpPr>
            <p:cNvPr id="13" name="object 13"/>
            <p:cNvSpPr/>
            <p:nvPr/>
          </p:nvSpPr>
          <p:spPr>
            <a:xfrm>
              <a:off x="4343400" y="4529137"/>
              <a:ext cx="1676400" cy="12398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38701" y="4524375"/>
              <a:ext cx="1685925" cy="1249680"/>
            </a:xfrm>
            <a:custGeom>
              <a:avLst/>
              <a:gdLst/>
              <a:ahLst/>
              <a:cxnLst/>
              <a:rect l="l" t="t" r="r" b="b"/>
              <a:pathLst>
                <a:path w="1685925" h="1249679">
                  <a:moveTo>
                    <a:pt x="0" y="1249362"/>
                  </a:moveTo>
                  <a:lnTo>
                    <a:pt x="1685925" y="1249362"/>
                  </a:lnTo>
                  <a:lnTo>
                    <a:pt x="1685925" y="0"/>
                  </a:lnTo>
                  <a:lnTo>
                    <a:pt x="0" y="0"/>
                  </a:lnTo>
                  <a:lnTo>
                    <a:pt x="0" y="1249362"/>
                  </a:lnTo>
                  <a:close/>
                </a:path>
              </a:pathLst>
            </a:custGeom>
            <a:ln w="9534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562343" y="5419090"/>
            <a:ext cx="2023745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spc="-20" dirty="0">
                <a:latin typeface="Arial"/>
                <a:cs typeface="Arial"/>
              </a:rPr>
              <a:t>Hai </a:t>
            </a:r>
            <a:r>
              <a:rPr sz="1800" spc="-5" dirty="0">
                <a:latin typeface="Arial"/>
                <a:cs typeface="Arial"/>
              </a:rPr>
              <a:t>tập </a:t>
            </a:r>
            <a:r>
              <a:rPr sz="1800" spc="20" dirty="0">
                <a:latin typeface="Arial"/>
                <a:cs typeface="Arial"/>
              </a:rPr>
              <a:t>dữ </a:t>
            </a:r>
            <a:r>
              <a:rPr sz="1800" spc="-5" dirty="0">
                <a:latin typeface="Arial"/>
                <a:cs typeface="Arial"/>
              </a:rPr>
              <a:t>liệu </a:t>
            </a:r>
            <a:r>
              <a:rPr sz="1800" spc="-10" dirty="0">
                <a:latin typeface="Arial"/>
                <a:cs typeface="Arial"/>
              </a:rPr>
              <a:t>mẫu  </a:t>
            </a:r>
            <a:r>
              <a:rPr sz="1800" dirty="0">
                <a:latin typeface="Arial"/>
                <a:cs typeface="Arial"/>
              </a:rPr>
              <a:t>có </a:t>
            </a:r>
            <a:r>
              <a:rPr sz="1800" spc="25" dirty="0">
                <a:latin typeface="Arial"/>
                <a:cs typeface="Arial"/>
              </a:rPr>
              <a:t>cùng </a:t>
            </a:r>
            <a:r>
              <a:rPr sz="1800" spc="15" dirty="0">
                <a:latin typeface="Arial"/>
                <a:cs typeface="Arial"/>
              </a:rPr>
              <a:t>phân</a:t>
            </a:r>
            <a:r>
              <a:rPr sz="1800" spc="-22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bố?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72200" y="2785998"/>
            <a:ext cx="1827473" cy="22032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194425" y="3327082"/>
            <a:ext cx="1086485" cy="54800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07950" marR="5080" indent="-95250">
              <a:lnSpc>
                <a:spcPts val="1950"/>
              </a:lnSpc>
              <a:spcBef>
                <a:spcPts val="340"/>
              </a:spcBef>
            </a:pPr>
            <a:r>
              <a:rPr sz="1800" spc="-15" dirty="0">
                <a:solidFill>
                  <a:srgbClr val="4D4D4D"/>
                </a:solidFill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ự </a:t>
            </a:r>
            <a:r>
              <a:rPr sz="1800" spc="5" dirty="0">
                <a:latin typeface="Arial"/>
                <a:cs typeface="Arial"/>
              </a:rPr>
              <a:t>báo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và  </a:t>
            </a:r>
            <a:r>
              <a:rPr sz="1800" spc="15" dirty="0">
                <a:latin typeface="Arial"/>
                <a:cs typeface="Arial"/>
              </a:rPr>
              <a:t>suy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luận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97835" y="3479482"/>
            <a:ext cx="13620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4D4D4D"/>
                </a:solidFill>
                <a:latin typeface="Arial"/>
                <a:cs typeface="Arial"/>
              </a:rPr>
              <a:t>M</a:t>
            </a:r>
            <a:r>
              <a:rPr sz="1800" spc="-40" dirty="0">
                <a:latin typeface="Arial"/>
                <a:cs typeface="Arial"/>
              </a:rPr>
              <a:t>ô </a:t>
            </a:r>
            <a:r>
              <a:rPr sz="1800" spc="10" dirty="0">
                <a:latin typeface="Arial"/>
                <a:cs typeface="Arial"/>
              </a:rPr>
              <a:t>tả </a:t>
            </a:r>
            <a:r>
              <a:rPr sz="1800" spc="20" dirty="0">
                <a:latin typeface="Arial"/>
                <a:cs typeface="Arial"/>
              </a:rPr>
              <a:t>dữ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liệu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267200" y="5883275"/>
            <a:ext cx="2133600" cy="76200"/>
          </a:xfrm>
          <a:custGeom>
            <a:avLst/>
            <a:gdLst/>
            <a:ahLst/>
            <a:cxnLst/>
            <a:rect l="l" t="t" r="r" b="b"/>
            <a:pathLst>
              <a:path w="2133600" h="76200">
                <a:moveTo>
                  <a:pt x="2057400" y="0"/>
                </a:moveTo>
                <a:lnTo>
                  <a:pt x="2057400" y="76200"/>
                </a:lnTo>
                <a:lnTo>
                  <a:pt x="2120900" y="44450"/>
                </a:lnTo>
                <a:lnTo>
                  <a:pt x="2070100" y="44450"/>
                </a:lnTo>
                <a:lnTo>
                  <a:pt x="2070100" y="31750"/>
                </a:lnTo>
                <a:lnTo>
                  <a:pt x="2120900" y="31750"/>
                </a:lnTo>
                <a:lnTo>
                  <a:pt x="2057400" y="0"/>
                </a:lnTo>
                <a:close/>
              </a:path>
              <a:path w="2133600" h="76200">
                <a:moveTo>
                  <a:pt x="20574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057400" y="44450"/>
                </a:lnTo>
                <a:lnTo>
                  <a:pt x="2057400" y="31750"/>
                </a:lnTo>
                <a:close/>
              </a:path>
              <a:path w="2133600" h="76200">
                <a:moveTo>
                  <a:pt x="2120900" y="31750"/>
                </a:moveTo>
                <a:lnTo>
                  <a:pt x="2070100" y="31750"/>
                </a:lnTo>
                <a:lnTo>
                  <a:pt x="2070100" y="44450"/>
                </a:lnTo>
                <a:lnTo>
                  <a:pt x="2120900" y="44450"/>
                </a:lnTo>
                <a:lnTo>
                  <a:pt x="2133600" y="38100"/>
                </a:lnTo>
                <a:lnTo>
                  <a:pt x="2120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96000" y="5502275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28600" y="0"/>
                </a:moveTo>
                <a:lnTo>
                  <a:pt x="228600" y="76200"/>
                </a:lnTo>
                <a:lnTo>
                  <a:pt x="292100" y="44450"/>
                </a:lnTo>
                <a:lnTo>
                  <a:pt x="241300" y="44450"/>
                </a:lnTo>
                <a:lnTo>
                  <a:pt x="241300" y="31750"/>
                </a:lnTo>
                <a:lnTo>
                  <a:pt x="292100" y="31750"/>
                </a:lnTo>
                <a:lnTo>
                  <a:pt x="228600" y="0"/>
                </a:lnTo>
                <a:close/>
              </a:path>
              <a:path w="304800" h="76200">
                <a:moveTo>
                  <a:pt x="228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28600" y="44450"/>
                </a:lnTo>
                <a:lnTo>
                  <a:pt x="228600" y="31750"/>
                </a:lnTo>
                <a:close/>
              </a:path>
              <a:path w="304800" h="76200">
                <a:moveTo>
                  <a:pt x="292100" y="31750"/>
                </a:moveTo>
                <a:lnTo>
                  <a:pt x="241300" y="31750"/>
                </a:lnTo>
                <a:lnTo>
                  <a:pt x="241300" y="44450"/>
                </a:lnTo>
                <a:lnTo>
                  <a:pt x="292100" y="44450"/>
                </a:lnTo>
                <a:lnTo>
                  <a:pt x="304800" y="38100"/>
                </a:lnTo>
                <a:lnTo>
                  <a:pt x="292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29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679005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Khai </a:t>
            </a:r>
            <a:r>
              <a:rPr spc="-10" dirty="0"/>
              <a:t>phá </a:t>
            </a:r>
            <a:r>
              <a:rPr dirty="0"/>
              <a:t>dữ </a:t>
            </a:r>
            <a:r>
              <a:rPr spc="-20" dirty="0"/>
              <a:t>liệu </a:t>
            </a:r>
            <a:r>
              <a:rPr spc="35" dirty="0"/>
              <a:t>và </a:t>
            </a:r>
            <a:r>
              <a:rPr spc="-10" dirty="0"/>
              <a:t>học</a:t>
            </a:r>
            <a:r>
              <a:rPr spc="-15" dirty="0"/>
              <a:t> </a:t>
            </a:r>
            <a:r>
              <a:rPr spc="5" dirty="0"/>
              <a:t>máy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75225" y="2362200"/>
            <a:ext cx="1349375" cy="43497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40"/>
              </a:spcBef>
            </a:pPr>
            <a:r>
              <a:rPr sz="2000" spc="-5" dirty="0">
                <a:latin typeface="Times New Roman"/>
                <a:cs typeface="Times New Roman"/>
              </a:rPr>
              <a:t>Supervised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40151" y="1600200"/>
            <a:ext cx="2089150" cy="43497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330"/>
              </a:spcBef>
            </a:pPr>
            <a:r>
              <a:rPr sz="2000" spc="10" dirty="0">
                <a:solidFill>
                  <a:srgbClr val="FF3300"/>
                </a:solidFill>
                <a:latin typeface="Times New Roman"/>
                <a:cs typeface="Times New Roman"/>
              </a:rPr>
              <a:t>Machine</a:t>
            </a:r>
            <a:r>
              <a:rPr sz="2000" spc="-13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3300"/>
                </a:solidFill>
                <a:latin typeface="Times New Roman"/>
                <a:cs typeface="Times New Roman"/>
              </a:rPr>
              <a:t>Learning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1951" y="2362200"/>
            <a:ext cx="1617980" cy="43497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340"/>
              </a:spcBef>
            </a:pPr>
            <a:r>
              <a:rPr sz="2000" spc="-5" dirty="0">
                <a:latin typeface="Times New Roman"/>
                <a:cs typeface="Times New Roman"/>
              </a:rPr>
              <a:t>Unsupervised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3551" y="2895600"/>
            <a:ext cx="1941830" cy="43497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latin typeface="Times New Roman"/>
                <a:cs typeface="Times New Roman"/>
              </a:rPr>
              <a:t>Reinforcement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97351" y="2039746"/>
            <a:ext cx="1524000" cy="855980"/>
          </a:xfrm>
          <a:custGeom>
            <a:avLst/>
            <a:gdLst/>
            <a:ahLst/>
            <a:cxnLst/>
            <a:rect l="l" t="t" r="r" b="b"/>
            <a:pathLst>
              <a:path w="1524000" h="855980">
                <a:moveTo>
                  <a:pt x="1523873" y="322453"/>
                </a:moveTo>
                <a:lnTo>
                  <a:pt x="1508188" y="304800"/>
                </a:lnTo>
                <a:lnTo>
                  <a:pt x="1439037" y="226949"/>
                </a:lnTo>
                <a:lnTo>
                  <a:pt x="1424901" y="262305"/>
                </a:lnTo>
                <a:lnTo>
                  <a:pt x="768985" y="0"/>
                </a:lnTo>
                <a:lnTo>
                  <a:pt x="761936" y="17653"/>
                </a:lnTo>
                <a:lnTo>
                  <a:pt x="754888" y="0"/>
                </a:lnTo>
                <a:lnTo>
                  <a:pt x="98958" y="262305"/>
                </a:lnTo>
                <a:lnTo>
                  <a:pt x="84836" y="226949"/>
                </a:lnTo>
                <a:lnTo>
                  <a:pt x="0" y="322453"/>
                </a:lnTo>
                <a:lnTo>
                  <a:pt x="127254" y="333121"/>
                </a:lnTo>
                <a:lnTo>
                  <a:pt x="115938" y="304800"/>
                </a:lnTo>
                <a:lnTo>
                  <a:pt x="113118" y="297751"/>
                </a:lnTo>
                <a:lnTo>
                  <a:pt x="742823" y="45783"/>
                </a:lnTo>
                <a:lnTo>
                  <a:pt x="742937" y="741553"/>
                </a:lnTo>
                <a:lnTo>
                  <a:pt x="704850" y="741553"/>
                </a:lnTo>
                <a:lnTo>
                  <a:pt x="762000" y="855853"/>
                </a:lnTo>
                <a:lnTo>
                  <a:pt x="809625" y="760603"/>
                </a:lnTo>
                <a:lnTo>
                  <a:pt x="819150" y="741553"/>
                </a:lnTo>
                <a:lnTo>
                  <a:pt x="781037" y="741553"/>
                </a:lnTo>
                <a:lnTo>
                  <a:pt x="780923" y="45732"/>
                </a:lnTo>
                <a:lnTo>
                  <a:pt x="1410741" y="297751"/>
                </a:lnTo>
                <a:lnTo>
                  <a:pt x="1396619" y="333121"/>
                </a:lnTo>
                <a:lnTo>
                  <a:pt x="1523873" y="322453"/>
                </a:lnTo>
                <a:close/>
              </a:path>
            </a:pathLst>
          </a:custGeom>
          <a:solidFill>
            <a:srgbClr val="00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4182" y="2838830"/>
            <a:ext cx="211899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110" dirty="0">
                <a:latin typeface="AoyagiKouzanFontT"/>
                <a:cs typeface="AoyagiKouzanFontT"/>
              </a:rPr>
              <a:t>“</a:t>
            </a:r>
            <a:r>
              <a:rPr sz="2000" spc="-110" dirty="0">
                <a:latin typeface="Times New Roman"/>
                <a:cs typeface="Times New Roman"/>
              </a:rPr>
              <a:t>Natural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clustering</a:t>
            </a:r>
            <a:r>
              <a:rPr sz="2000" spc="-90" dirty="0">
                <a:latin typeface="AoyagiKouzanFontT"/>
                <a:cs typeface="AoyagiKouzanFontT"/>
              </a:rPr>
              <a:t>”</a:t>
            </a:r>
            <a:endParaRPr sz="2000">
              <a:latin typeface="AoyagiKouzanFontT"/>
              <a:cs typeface="AoyagiKouzanFont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8766" y="3458553"/>
            <a:ext cx="1363411" cy="10034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30513" y="3013559"/>
            <a:ext cx="1609188" cy="1262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11" y="3536655"/>
            <a:ext cx="1657907" cy="16198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800" y="4579937"/>
            <a:ext cx="1250659" cy="15960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752600" y="4579937"/>
            <a:ext cx="2047875" cy="1593850"/>
            <a:chOff x="1752600" y="4579937"/>
            <a:chExt cx="2047875" cy="1593850"/>
          </a:xfrm>
        </p:grpSpPr>
        <p:sp>
          <p:nvSpPr>
            <p:cNvPr id="14" name="object 14"/>
            <p:cNvSpPr/>
            <p:nvPr/>
          </p:nvSpPr>
          <p:spPr>
            <a:xfrm>
              <a:off x="2590800" y="4656137"/>
              <a:ext cx="1209675" cy="15176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52600" y="4579937"/>
              <a:ext cx="968375" cy="14478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5791200" y="4656137"/>
            <a:ext cx="1315974" cy="1524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85025" y="4960937"/>
            <a:ext cx="1577975" cy="11366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403224"/>
            <a:ext cx="7320280" cy="609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800" spc="-5" dirty="0"/>
              <a:t>Khai phá </a:t>
            </a:r>
            <a:r>
              <a:rPr sz="3800" dirty="0"/>
              <a:t>dữ </a:t>
            </a:r>
            <a:r>
              <a:rPr sz="3800" spc="-15" dirty="0"/>
              <a:t>liệu </a:t>
            </a:r>
            <a:r>
              <a:rPr sz="3800" spc="65" dirty="0"/>
              <a:t>và </a:t>
            </a:r>
            <a:r>
              <a:rPr sz="3800" spc="5" dirty="0"/>
              <a:t>trực </a:t>
            </a:r>
            <a:r>
              <a:rPr sz="3800" spc="-10" dirty="0"/>
              <a:t>quan</a:t>
            </a:r>
            <a:r>
              <a:rPr sz="3800" spc="-245" dirty="0"/>
              <a:t> </a:t>
            </a:r>
            <a:r>
              <a:rPr sz="3800" spc="-5" dirty="0"/>
              <a:t>hóa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117475" y="1155292"/>
            <a:ext cx="4629785" cy="94297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31</a:t>
            </a:r>
            <a:endParaRPr sz="2000">
              <a:latin typeface="Times New Roman"/>
              <a:cs typeface="Times New Roman"/>
            </a:endParaRPr>
          </a:p>
          <a:p>
            <a:pPr marL="911225" indent="-324485">
              <a:lnSpc>
                <a:spcPct val="100000"/>
              </a:lnSpc>
              <a:spcBef>
                <a:spcPts val="79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900" spc="25" dirty="0">
                <a:latin typeface="Arial"/>
                <a:cs typeface="Arial"/>
              </a:rPr>
              <a:t>Phân</a:t>
            </a:r>
            <a:r>
              <a:rPr sz="2900" spc="-135" dirty="0">
                <a:latin typeface="Arial"/>
                <a:cs typeface="Arial"/>
              </a:rPr>
              <a:t> </a:t>
            </a:r>
            <a:r>
              <a:rPr sz="2900" spc="35" dirty="0">
                <a:latin typeface="Arial"/>
                <a:cs typeface="Arial"/>
              </a:rPr>
              <a:t>cụm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các</a:t>
            </a:r>
            <a:r>
              <a:rPr sz="2900" spc="-19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phần</a:t>
            </a:r>
            <a:r>
              <a:rPr sz="2900" spc="-135" dirty="0">
                <a:latin typeface="Arial"/>
                <a:cs typeface="Arial"/>
              </a:rPr>
              <a:t> </a:t>
            </a:r>
            <a:r>
              <a:rPr sz="2900" spc="15" dirty="0">
                <a:latin typeface="Arial"/>
                <a:cs typeface="Arial"/>
              </a:rPr>
              <a:t>tử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600" y="3380994"/>
            <a:ext cx="1885950" cy="2171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10844" y="1760387"/>
            <a:ext cx="2148548" cy="4945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3390519"/>
            <a:ext cx="1847850" cy="2152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31765" y="2360231"/>
            <a:ext cx="1675764" cy="504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105"/>
              </a:spcBef>
            </a:pPr>
            <a:r>
              <a:rPr sz="1550" spc="15" dirty="0">
                <a:latin typeface="Arial"/>
                <a:cs typeface="Arial"/>
              </a:rPr>
              <a:t>Isodata </a:t>
            </a:r>
            <a:r>
              <a:rPr sz="1550" dirty="0">
                <a:latin typeface="Arial"/>
                <a:cs typeface="Arial"/>
              </a:rPr>
              <a:t>(K-means)  Clustering</a:t>
            </a:r>
            <a:endParaRPr sz="1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1052" y="5860415"/>
            <a:ext cx="18923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latin typeface="Arial"/>
                <a:cs typeface="Arial"/>
              </a:rPr>
              <a:t>Mean </a:t>
            </a:r>
            <a:r>
              <a:rPr sz="1550" spc="10" dirty="0">
                <a:latin typeface="Arial"/>
                <a:cs typeface="Arial"/>
              </a:rPr>
              <a:t>Feature</a:t>
            </a:r>
            <a:r>
              <a:rPr sz="1550" spc="95" dirty="0">
                <a:latin typeface="Arial"/>
                <a:cs typeface="Arial"/>
              </a:rPr>
              <a:t> </a:t>
            </a:r>
            <a:r>
              <a:rPr sz="1550" spc="-15" dirty="0">
                <a:latin typeface="Arial"/>
                <a:cs typeface="Arial"/>
              </a:rPr>
              <a:t>Image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64153" y="5874702"/>
            <a:ext cx="11176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0" dirty="0">
                <a:latin typeface="Arial"/>
                <a:cs typeface="Arial"/>
              </a:rPr>
              <a:t>Label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spc="-15" dirty="0">
                <a:latin typeface="Arial"/>
                <a:cs typeface="Arial"/>
              </a:rPr>
              <a:t>Image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93B6D2"/>
          </a:solidFill>
        </p:spPr>
        <p:txBody>
          <a:bodyPr vert="horz" wrap="square" lIns="0" tIns="1473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160"/>
              </a:spcBef>
            </a:pPr>
            <a:r>
              <a:rPr sz="4400" spc="20" dirty="0">
                <a:solidFill>
                  <a:srgbClr val="FFFFFF"/>
                </a:solidFill>
              </a:rPr>
              <a:t>Quy </a:t>
            </a:r>
            <a:r>
              <a:rPr sz="4400" dirty="0">
                <a:solidFill>
                  <a:srgbClr val="FFFFFF"/>
                </a:solidFill>
              </a:rPr>
              <a:t>trình </a:t>
            </a:r>
            <a:r>
              <a:rPr sz="4400" spc="20" dirty="0">
                <a:solidFill>
                  <a:srgbClr val="FFFFFF"/>
                </a:solidFill>
              </a:rPr>
              <a:t>khai phá dữ</a:t>
            </a:r>
            <a:r>
              <a:rPr sz="4400" spc="-409" dirty="0">
                <a:solidFill>
                  <a:srgbClr val="FFFFFF"/>
                </a:solidFill>
              </a:rPr>
              <a:t> </a:t>
            </a:r>
            <a:r>
              <a:rPr sz="4400" spc="5" dirty="0">
                <a:solidFill>
                  <a:srgbClr val="FFFFFF"/>
                </a:solidFill>
              </a:rPr>
              <a:t>liệu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32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317182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" dirty="0"/>
              <a:t>Tình </a:t>
            </a:r>
            <a:r>
              <a:rPr spc="-10" dirty="0"/>
              <a:t>huống</a:t>
            </a:r>
            <a:r>
              <a:rPr spc="-155" dirty="0"/>
              <a:t> </a:t>
            </a:r>
            <a:r>
              <a:rPr dirty="0"/>
              <a:t>2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267450" y="3400425"/>
            <a:ext cx="2876550" cy="1581150"/>
            <a:chOff x="6267450" y="3400425"/>
            <a:chExt cx="2876550" cy="1581150"/>
          </a:xfrm>
        </p:grpSpPr>
        <p:sp>
          <p:nvSpPr>
            <p:cNvPr id="4" name="object 4"/>
            <p:cNvSpPr/>
            <p:nvPr/>
          </p:nvSpPr>
          <p:spPr>
            <a:xfrm>
              <a:off x="6267450" y="3495675"/>
              <a:ext cx="609600" cy="4095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81800" y="3400425"/>
              <a:ext cx="647700" cy="7048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15175" y="3486150"/>
              <a:ext cx="457200" cy="5524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72325" y="3400425"/>
              <a:ext cx="1362075" cy="7048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96250" y="3400425"/>
              <a:ext cx="1047750" cy="7048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00800" y="3838575"/>
              <a:ext cx="2419350" cy="7048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81750" y="4276725"/>
              <a:ext cx="1171575" cy="7048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15175" y="4276725"/>
              <a:ext cx="1609725" cy="70485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248400" y="3423221"/>
            <a:ext cx="2595880" cy="1341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5080" indent="-334010">
              <a:lnSpc>
                <a:spcPct val="1199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Verdana"/>
                <a:cs typeface="Verdana"/>
              </a:rPr>
              <a:t>Ông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A </a:t>
            </a:r>
            <a:r>
              <a:rPr sz="1800" spc="10" dirty="0">
                <a:solidFill>
                  <a:srgbClr val="FF0000"/>
                </a:solidFill>
                <a:latin typeface="Verdana"/>
                <a:cs typeface="Verdana"/>
              </a:rPr>
              <a:t>(</a:t>
            </a:r>
            <a:r>
              <a:rPr sz="2400" spc="10" dirty="0">
                <a:solidFill>
                  <a:srgbClr val="FF0000"/>
                </a:solidFill>
                <a:latin typeface="Verdana"/>
                <a:cs typeface="Verdana"/>
              </a:rPr>
              <a:t>Tid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=</a:t>
            </a:r>
            <a:r>
              <a:rPr sz="2400" spc="-3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Verdana"/>
                <a:cs typeface="Verdana"/>
              </a:rPr>
              <a:t>95)  </a:t>
            </a:r>
            <a:r>
              <a:rPr sz="2400" spc="10" dirty="0">
                <a:solidFill>
                  <a:srgbClr val="FF0000"/>
                </a:solidFill>
                <a:latin typeface="Verdana"/>
                <a:cs typeface="Verdana"/>
              </a:rPr>
              <a:t>có </a:t>
            </a:r>
            <a:r>
              <a:rPr sz="2400" spc="-5" dirty="0">
                <a:solidFill>
                  <a:srgbClr val="FF0000"/>
                </a:solidFill>
                <a:latin typeface="Verdana"/>
                <a:cs typeface="Verdana"/>
              </a:rPr>
              <a:t>khả </a:t>
            </a:r>
            <a:r>
              <a:rPr sz="2400" spc="-15" dirty="0">
                <a:solidFill>
                  <a:srgbClr val="FF0000"/>
                </a:solidFill>
                <a:latin typeface="Verdana"/>
                <a:cs typeface="Verdana"/>
              </a:rPr>
              <a:t>năng 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trốn</a:t>
            </a:r>
            <a:r>
              <a:rPr sz="2400" spc="-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Verdana"/>
                <a:cs typeface="Verdana"/>
              </a:rPr>
              <a:t>thuế???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253032" y="3957632"/>
            <a:ext cx="1000760" cy="314960"/>
            <a:chOff x="5253032" y="3957632"/>
            <a:chExt cx="1000760" cy="314960"/>
          </a:xfrm>
        </p:grpSpPr>
        <p:sp>
          <p:nvSpPr>
            <p:cNvPr id="14" name="object 14"/>
            <p:cNvSpPr/>
            <p:nvPr/>
          </p:nvSpPr>
          <p:spPr>
            <a:xfrm>
              <a:off x="5257800" y="3962400"/>
              <a:ext cx="990600" cy="304800"/>
            </a:xfrm>
            <a:custGeom>
              <a:avLst/>
              <a:gdLst/>
              <a:ahLst/>
              <a:cxnLst/>
              <a:rect l="l" t="t" r="r" b="b"/>
              <a:pathLst>
                <a:path w="990600" h="304800">
                  <a:moveTo>
                    <a:pt x="742950" y="0"/>
                  </a:moveTo>
                  <a:lnTo>
                    <a:pt x="742950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742950" y="228600"/>
                  </a:lnTo>
                  <a:lnTo>
                    <a:pt x="742950" y="304800"/>
                  </a:lnTo>
                  <a:lnTo>
                    <a:pt x="990600" y="1524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57800" y="3962400"/>
              <a:ext cx="990600" cy="304800"/>
            </a:xfrm>
            <a:custGeom>
              <a:avLst/>
              <a:gdLst/>
              <a:ahLst/>
              <a:cxnLst/>
              <a:rect l="l" t="t" r="r" b="b"/>
              <a:pathLst>
                <a:path w="990600" h="304800">
                  <a:moveTo>
                    <a:pt x="0" y="76200"/>
                  </a:moveTo>
                  <a:lnTo>
                    <a:pt x="742950" y="76200"/>
                  </a:lnTo>
                  <a:lnTo>
                    <a:pt x="742950" y="0"/>
                  </a:lnTo>
                  <a:lnTo>
                    <a:pt x="990600" y="152400"/>
                  </a:lnTo>
                  <a:lnTo>
                    <a:pt x="742950" y="304800"/>
                  </a:lnTo>
                  <a:lnTo>
                    <a:pt x="742950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47400" y="1705736"/>
          <a:ext cx="4916803" cy="48855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310"/>
                <a:gridCol w="1067435"/>
                <a:gridCol w="1219834"/>
                <a:gridCol w="1167129"/>
                <a:gridCol w="887095"/>
              </a:tblGrid>
              <a:tr h="609600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000" b="1" spc="-1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Tid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39065" marB="0">
                    <a:solidFill>
                      <a:srgbClr val="DD8046"/>
                    </a:solidFill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0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Refund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39065" marB="0">
                    <a:solidFill>
                      <a:srgbClr val="DD8046"/>
                    </a:solidFill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ts val="2295"/>
                        </a:lnSpc>
                      </a:pPr>
                      <a:r>
                        <a:rPr sz="2000" b="1" spc="-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Marital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285750">
                        <a:lnSpc>
                          <a:spcPct val="100000"/>
                        </a:lnSpc>
                      </a:pPr>
                      <a:r>
                        <a:rPr sz="2000" b="1" spc="-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Status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DD8046"/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ts val="2295"/>
                        </a:lnSpc>
                      </a:pPr>
                      <a:r>
                        <a:rPr sz="2000" b="1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Taxable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201295">
                        <a:lnSpc>
                          <a:spcPct val="100000"/>
                        </a:lnSpc>
                      </a:pPr>
                      <a:r>
                        <a:rPr sz="20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Income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DD8046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000" b="1" spc="-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Evade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39065" marB="0">
                    <a:solidFill>
                      <a:srgbClr val="DD8046"/>
                    </a:solidFill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120" dirty="0">
                          <a:latin typeface="Trebuchet MS"/>
                          <a:cs typeface="Trebuchet MS"/>
                        </a:rPr>
                        <a:t>Yes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60" dirty="0">
                          <a:latin typeface="Trebuchet MS"/>
                          <a:cs typeface="Trebuchet MS"/>
                        </a:rPr>
                        <a:t>Single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5" dirty="0">
                          <a:latin typeface="Trebuchet MS"/>
                          <a:cs typeface="Trebuchet MS"/>
                        </a:rPr>
                        <a:t>125K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No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</a:tr>
              <a:tr h="388492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No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25" dirty="0">
                          <a:latin typeface="Trebuchet MS"/>
                          <a:cs typeface="Trebuchet MS"/>
                        </a:rPr>
                        <a:t>Married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5" dirty="0">
                          <a:latin typeface="Trebuchet MS"/>
                          <a:cs typeface="Trebuchet MS"/>
                        </a:rPr>
                        <a:t>100K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No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No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60" dirty="0">
                          <a:latin typeface="Trebuchet MS"/>
                          <a:cs typeface="Trebuchet MS"/>
                        </a:rPr>
                        <a:t>Single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5" dirty="0">
                          <a:latin typeface="Trebuchet MS"/>
                          <a:cs typeface="Trebuchet MS"/>
                        </a:rPr>
                        <a:t>70K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No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</a:tr>
              <a:tr h="388619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20" dirty="0">
                          <a:latin typeface="Trebuchet MS"/>
                          <a:cs typeface="Trebuchet MS"/>
                        </a:rPr>
                        <a:t>Yes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25" dirty="0">
                          <a:latin typeface="Trebuchet MS"/>
                          <a:cs typeface="Trebuchet MS"/>
                        </a:rPr>
                        <a:t>Married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5" dirty="0">
                          <a:latin typeface="Trebuchet MS"/>
                          <a:cs typeface="Trebuchet MS"/>
                        </a:rPr>
                        <a:t>120K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No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</a:tr>
              <a:tr h="389128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Trebuchet MS"/>
                          <a:cs typeface="Trebuchet MS"/>
                        </a:rPr>
                        <a:t>5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No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95" dirty="0">
                          <a:latin typeface="Trebuchet MS"/>
                          <a:cs typeface="Trebuchet MS"/>
                        </a:rPr>
                        <a:t>Divorced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5" dirty="0">
                          <a:latin typeface="Trebuchet MS"/>
                          <a:cs typeface="Trebuchet MS"/>
                        </a:rPr>
                        <a:t>95K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45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2000" spc="3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</a:tr>
              <a:tr h="388493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Trebuchet MS"/>
                          <a:cs typeface="Trebuchet MS"/>
                        </a:rPr>
                        <a:t>6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No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5" dirty="0">
                          <a:latin typeface="Trebuchet MS"/>
                          <a:cs typeface="Trebuchet MS"/>
                        </a:rPr>
                        <a:t>Married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5" dirty="0">
                          <a:latin typeface="Trebuchet MS"/>
                          <a:cs typeface="Trebuchet MS"/>
                        </a:rPr>
                        <a:t>60K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No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</a:tr>
              <a:tr h="388619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000" b="1" dirty="0">
                          <a:latin typeface="Trebuchet MS"/>
                          <a:cs typeface="Trebuchet MS"/>
                        </a:rPr>
                        <a:t>7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000" spc="-120" dirty="0">
                          <a:latin typeface="Trebuchet MS"/>
                          <a:cs typeface="Trebuchet MS"/>
                        </a:rPr>
                        <a:t>Yes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000" spc="-95" dirty="0">
                          <a:latin typeface="Trebuchet MS"/>
                          <a:cs typeface="Trebuchet MS"/>
                        </a:rPr>
                        <a:t>Divorced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000" spc="5" dirty="0">
                          <a:latin typeface="Trebuchet MS"/>
                          <a:cs typeface="Trebuchet MS"/>
                        </a:rPr>
                        <a:t>220K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No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</a:tr>
              <a:tr h="388619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b="1" dirty="0">
                          <a:latin typeface="Trebuchet MS"/>
                          <a:cs typeface="Trebuchet MS"/>
                        </a:rPr>
                        <a:t>8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No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60" dirty="0">
                          <a:latin typeface="Trebuchet MS"/>
                          <a:cs typeface="Trebuchet MS"/>
                        </a:rPr>
                        <a:t>Single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5" dirty="0">
                          <a:latin typeface="Trebuchet MS"/>
                          <a:cs typeface="Trebuchet MS"/>
                        </a:rPr>
                        <a:t>85K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145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2000" spc="3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</a:tr>
              <a:tr h="388556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latin typeface="Trebuchet MS"/>
                          <a:cs typeface="Trebuchet MS"/>
                        </a:rPr>
                        <a:t>9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No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25" dirty="0">
                          <a:latin typeface="Trebuchet MS"/>
                          <a:cs typeface="Trebuchet MS"/>
                        </a:rPr>
                        <a:t>Married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5" dirty="0">
                          <a:latin typeface="Trebuchet MS"/>
                          <a:cs typeface="Trebuchet MS"/>
                        </a:rPr>
                        <a:t>75K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No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</a:tr>
              <a:tr h="389089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spc="-125" dirty="0">
                          <a:latin typeface="Trebuchet MS"/>
                          <a:cs typeface="Trebuchet MS"/>
                        </a:rPr>
                        <a:t>10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No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60" dirty="0">
                          <a:latin typeface="Trebuchet MS"/>
                          <a:cs typeface="Trebuchet MS"/>
                        </a:rPr>
                        <a:t>Single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5" dirty="0">
                          <a:latin typeface="Trebuchet MS"/>
                          <a:cs typeface="Trebuchet MS"/>
                        </a:rPr>
                        <a:t>90K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145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2000" spc="3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</a:tr>
              <a:tr h="389102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dirty="0">
                          <a:latin typeface="Trebuchet MS"/>
                          <a:cs typeface="Trebuchet MS"/>
                        </a:rPr>
                        <a:t>…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…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…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…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…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184467" y="1221422"/>
            <a:ext cx="15430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427990"/>
            <a:ext cx="52673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5" dirty="0"/>
              <a:t>Quy </a:t>
            </a:r>
            <a:r>
              <a:rPr sz="3600" spc="-10" dirty="0"/>
              <a:t>trình </a:t>
            </a:r>
            <a:r>
              <a:rPr sz="3600" spc="5" dirty="0"/>
              <a:t>khai </a:t>
            </a:r>
            <a:r>
              <a:rPr sz="3600" spc="10" dirty="0"/>
              <a:t>phá dữ</a:t>
            </a:r>
            <a:r>
              <a:rPr sz="3600" spc="-215" dirty="0"/>
              <a:t> </a:t>
            </a:r>
            <a:r>
              <a:rPr sz="3600" spc="-25" dirty="0"/>
              <a:t>liệu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7475" y="1140825"/>
            <a:ext cx="8509635" cy="3929379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33</a:t>
            </a:r>
            <a:endParaRPr sz="2000">
              <a:latin typeface="Times New Roman"/>
              <a:cs typeface="Times New Roman"/>
            </a:endParaRPr>
          </a:p>
          <a:p>
            <a:pPr marL="911225" marR="5080" indent="-324485">
              <a:lnSpc>
                <a:spcPct val="100400"/>
              </a:lnSpc>
              <a:spcBef>
                <a:spcPts val="75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spc="5" dirty="0">
                <a:latin typeface="Arial"/>
                <a:cs typeface="Arial"/>
              </a:rPr>
              <a:t>Quy </a:t>
            </a:r>
            <a:r>
              <a:rPr sz="2400" spc="10" dirty="0">
                <a:latin typeface="Arial"/>
                <a:cs typeface="Arial"/>
              </a:rPr>
              <a:t>trình </a:t>
            </a:r>
            <a:r>
              <a:rPr sz="2400" spc="-15" dirty="0">
                <a:latin typeface="Arial"/>
                <a:cs typeface="Arial"/>
              </a:rPr>
              <a:t>khai </a:t>
            </a:r>
            <a:r>
              <a:rPr sz="2400" spc="-20" dirty="0">
                <a:latin typeface="Arial"/>
                <a:cs typeface="Arial"/>
              </a:rPr>
              <a:t>phá </a:t>
            </a:r>
            <a:r>
              <a:rPr sz="2400" spc="-35" dirty="0">
                <a:latin typeface="Arial"/>
                <a:cs typeface="Arial"/>
              </a:rPr>
              <a:t>dữ </a:t>
            </a:r>
            <a:r>
              <a:rPr sz="2400" spc="-25" dirty="0">
                <a:latin typeface="Arial"/>
                <a:cs typeface="Arial"/>
              </a:rPr>
              <a:t>liệu </a:t>
            </a:r>
            <a:r>
              <a:rPr sz="2400" spc="-5" dirty="0">
                <a:latin typeface="Arial"/>
                <a:cs typeface="Arial"/>
              </a:rPr>
              <a:t>là </a:t>
            </a:r>
            <a:r>
              <a:rPr sz="2400" spc="-15" dirty="0">
                <a:latin typeface="Arial"/>
                <a:cs typeface="Arial"/>
              </a:rPr>
              <a:t>một </a:t>
            </a:r>
            <a:r>
              <a:rPr sz="2400" spc="-10" dirty="0">
                <a:latin typeface="Arial"/>
                <a:cs typeface="Arial"/>
              </a:rPr>
              <a:t>chuỗi </a:t>
            </a:r>
            <a:r>
              <a:rPr sz="2400" spc="-25" dirty="0">
                <a:latin typeface="Arial"/>
                <a:cs typeface="Arial"/>
              </a:rPr>
              <a:t>lặp (iterative) </a:t>
            </a:r>
            <a:r>
              <a:rPr sz="2400" spc="-20" dirty="0">
                <a:latin typeface="Arial"/>
                <a:cs typeface="Arial"/>
              </a:rPr>
              <a:t>(và  </a:t>
            </a:r>
            <a:r>
              <a:rPr sz="2400" spc="-5" dirty="0">
                <a:latin typeface="Arial"/>
                <a:cs typeface="Arial"/>
              </a:rPr>
              <a:t>tương </a:t>
            </a:r>
            <a:r>
              <a:rPr sz="2400" spc="-20" dirty="0">
                <a:latin typeface="Arial"/>
                <a:cs typeface="Arial"/>
              </a:rPr>
              <a:t>tác </a:t>
            </a:r>
            <a:r>
              <a:rPr sz="2400" spc="-15" dirty="0">
                <a:latin typeface="Arial"/>
                <a:cs typeface="Arial"/>
              </a:rPr>
              <a:t>(interactive)) </a:t>
            </a:r>
            <a:r>
              <a:rPr sz="2400" spc="-45" dirty="0">
                <a:latin typeface="Arial"/>
                <a:cs typeface="Arial"/>
              </a:rPr>
              <a:t>gồm </a:t>
            </a:r>
            <a:r>
              <a:rPr sz="2400" spc="-25" dirty="0">
                <a:latin typeface="Arial"/>
                <a:cs typeface="Arial"/>
              </a:rPr>
              <a:t>các bước (giai đoạn) </a:t>
            </a:r>
            <a:r>
              <a:rPr sz="2400" spc="-40" dirty="0">
                <a:latin typeface="Arial"/>
                <a:cs typeface="Arial"/>
              </a:rPr>
              <a:t>bắt  </a:t>
            </a:r>
            <a:r>
              <a:rPr sz="2400" spc="-20" dirty="0">
                <a:latin typeface="Arial"/>
                <a:cs typeface="Arial"/>
              </a:rPr>
              <a:t>đầu </a:t>
            </a:r>
            <a:r>
              <a:rPr sz="2400" spc="-25" dirty="0">
                <a:latin typeface="Arial"/>
                <a:cs typeface="Arial"/>
              </a:rPr>
              <a:t>với </a:t>
            </a:r>
            <a:r>
              <a:rPr sz="2400" spc="-30" dirty="0">
                <a:latin typeface="Arial"/>
                <a:cs typeface="Arial"/>
              </a:rPr>
              <a:t>dữ </a:t>
            </a:r>
            <a:r>
              <a:rPr sz="2400" spc="-20" dirty="0">
                <a:latin typeface="Arial"/>
                <a:cs typeface="Arial"/>
              </a:rPr>
              <a:t>liệu </a:t>
            </a:r>
            <a:r>
              <a:rPr sz="2400" spc="5" dirty="0">
                <a:latin typeface="Arial"/>
                <a:cs typeface="Arial"/>
              </a:rPr>
              <a:t>thô </a:t>
            </a:r>
            <a:r>
              <a:rPr sz="2400" spc="-5" dirty="0">
                <a:latin typeface="Arial"/>
                <a:cs typeface="Arial"/>
              </a:rPr>
              <a:t>(raw </a:t>
            </a:r>
            <a:r>
              <a:rPr sz="2400" spc="-35" dirty="0">
                <a:latin typeface="Arial"/>
                <a:cs typeface="Arial"/>
              </a:rPr>
              <a:t>data) </a:t>
            </a:r>
            <a:r>
              <a:rPr sz="2400" spc="-40" dirty="0">
                <a:latin typeface="Arial"/>
                <a:cs typeface="Arial"/>
              </a:rPr>
              <a:t>và </a:t>
            </a:r>
            <a:r>
              <a:rPr sz="2400" spc="-20" dirty="0">
                <a:latin typeface="Arial"/>
                <a:cs typeface="Arial"/>
              </a:rPr>
              <a:t>kết </a:t>
            </a:r>
            <a:r>
              <a:rPr sz="2400" spc="5" dirty="0">
                <a:latin typeface="Arial"/>
                <a:cs typeface="Arial"/>
              </a:rPr>
              <a:t>thúc </a:t>
            </a:r>
            <a:r>
              <a:rPr sz="2400" spc="-25" dirty="0">
                <a:latin typeface="Arial"/>
                <a:cs typeface="Arial"/>
              </a:rPr>
              <a:t>với </a:t>
            </a:r>
            <a:r>
              <a:rPr sz="2400" spc="5" dirty="0">
                <a:latin typeface="Arial"/>
                <a:cs typeface="Arial"/>
              </a:rPr>
              <a:t>tri </a:t>
            </a:r>
            <a:r>
              <a:rPr sz="2400" spc="-5" dirty="0">
                <a:latin typeface="Arial"/>
                <a:cs typeface="Arial"/>
              </a:rPr>
              <a:t>thức  </a:t>
            </a:r>
            <a:r>
              <a:rPr sz="2400" spc="-25" dirty="0">
                <a:latin typeface="Arial"/>
                <a:cs typeface="Arial"/>
              </a:rPr>
              <a:t>(knowledge </a:t>
            </a:r>
            <a:r>
              <a:rPr sz="2400" spc="-35" dirty="0">
                <a:latin typeface="Arial"/>
                <a:cs typeface="Arial"/>
              </a:rPr>
              <a:t>of </a:t>
            </a:r>
            <a:r>
              <a:rPr sz="2400" spc="-15" dirty="0">
                <a:latin typeface="Arial"/>
                <a:cs typeface="Arial"/>
              </a:rPr>
              <a:t>interest) </a:t>
            </a:r>
            <a:r>
              <a:rPr sz="2400" spc="-20" dirty="0">
                <a:latin typeface="Arial"/>
                <a:cs typeface="Arial"/>
              </a:rPr>
              <a:t>đáp </a:t>
            </a:r>
            <a:r>
              <a:rPr sz="2400" spc="-10" dirty="0">
                <a:latin typeface="Arial"/>
                <a:cs typeface="Arial"/>
              </a:rPr>
              <a:t>ứng </a:t>
            </a:r>
            <a:r>
              <a:rPr sz="2400" spc="-5" dirty="0">
                <a:latin typeface="Arial"/>
                <a:cs typeface="Arial"/>
              </a:rPr>
              <a:t>được </a:t>
            </a:r>
            <a:r>
              <a:rPr sz="2400" dirty="0">
                <a:latin typeface="Arial"/>
                <a:cs typeface="Arial"/>
              </a:rPr>
              <a:t>sự </a:t>
            </a:r>
            <a:r>
              <a:rPr sz="2400" spc="-30" dirty="0">
                <a:latin typeface="Arial"/>
                <a:cs typeface="Arial"/>
              </a:rPr>
              <a:t>quan </a:t>
            </a:r>
            <a:r>
              <a:rPr sz="2400" spc="-20" dirty="0">
                <a:latin typeface="Arial"/>
                <a:cs typeface="Arial"/>
              </a:rPr>
              <a:t>tâm </a:t>
            </a:r>
            <a:r>
              <a:rPr sz="2400" spc="5" dirty="0">
                <a:latin typeface="Arial"/>
                <a:cs typeface="Arial"/>
              </a:rPr>
              <a:t>của  </a:t>
            </a:r>
            <a:r>
              <a:rPr sz="2400" spc="-20" dirty="0">
                <a:latin typeface="Arial"/>
                <a:cs typeface="Arial"/>
              </a:rPr>
              <a:t>người </a:t>
            </a:r>
            <a:r>
              <a:rPr sz="2400" dirty="0">
                <a:latin typeface="Arial"/>
                <a:cs typeface="Arial"/>
              </a:rPr>
              <a:t>sử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dụng.</a:t>
            </a:r>
            <a:endParaRPr sz="2400">
              <a:latin typeface="Arial"/>
              <a:cs typeface="Arial"/>
            </a:endParaRPr>
          </a:p>
          <a:p>
            <a:pPr marL="1226185" marR="52705" lvl="1" indent="-276860">
              <a:lnSpc>
                <a:spcPct val="100000"/>
              </a:lnSpc>
              <a:spcBef>
                <a:spcPts val="1425"/>
              </a:spcBef>
              <a:buClr>
                <a:srgbClr val="93B6D2"/>
              </a:buClr>
              <a:buSzPct val="70000"/>
              <a:buChar char=""/>
              <a:tabLst>
                <a:tab pos="1226185" algn="l"/>
              </a:tabLst>
            </a:pPr>
            <a:r>
              <a:rPr sz="2000" spc="25" dirty="0">
                <a:latin typeface="Arial"/>
                <a:cs typeface="Arial"/>
              </a:rPr>
              <a:t>Cross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Industry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Standard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Process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Data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Mining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(CRISP-DM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170" dirty="0">
                <a:latin typeface="Arial"/>
                <a:cs typeface="Arial"/>
              </a:rPr>
              <a:t>at </a:t>
            </a:r>
            <a:r>
              <a:rPr sz="2000" u="heavy" spc="-1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www.crisp-dm.org</a:t>
            </a:r>
            <a:r>
              <a:rPr sz="2000" spc="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26185" marR="222885" lvl="1" indent="-276860">
              <a:lnSpc>
                <a:spcPct val="100000"/>
              </a:lnSpc>
              <a:spcBef>
                <a:spcPts val="1430"/>
              </a:spcBef>
              <a:buClr>
                <a:srgbClr val="93B6D2"/>
              </a:buClr>
              <a:buSzPct val="70000"/>
              <a:buChar char=""/>
              <a:tabLst>
                <a:tab pos="1226185" algn="l"/>
              </a:tabLst>
            </a:pPr>
            <a:r>
              <a:rPr sz="2000" spc="30" dirty="0">
                <a:latin typeface="Arial"/>
                <a:cs typeface="Arial"/>
              </a:rPr>
              <a:t>SEMMA</a:t>
            </a:r>
            <a:r>
              <a:rPr sz="2000" spc="-26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(</a:t>
            </a:r>
            <a:r>
              <a:rPr sz="2000" b="1" i="1" spc="5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ample,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b="1" i="1" spc="-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xplore,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b="1" i="1" spc="5" dirty="0">
                <a:latin typeface="Arial"/>
                <a:cs typeface="Arial"/>
              </a:rPr>
              <a:t>M</a:t>
            </a:r>
            <a:r>
              <a:rPr sz="2000" spc="5" dirty="0">
                <a:latin typeface="Arial"/>
                <a:cs typeface="Arial"/>
              </a:rPr>
              <a:t>odify,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b="1" i="1" spc="30" dirty="0">
                <a:latin typeface="Arial"/>
                <a:cs typeface="Arial"/>
              </a:rPr>
              <a:t>M</a:t>
            </a:r>
            <a:r>
              <a:rPr sz="2000" spc="30" dirty="0">
                <a:latin typeface="Arial"/>
                <a:cs typeface="Arial"/>
              </a:rPr>
              <a:t>odel,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b="1" i="1" spc="25" dirty="0">
                <a:latin typeface="Arial"/>
                <a:cs typeface="Arial"/>
              </a:rPr>
              <a:t>A</a:t>
            </a:r>
            <a:r>
              <a:rPr sz="2000" spc="25" dirty="0">
                <a:latin typeface="Arial"/>
                <a:cs typeface="Arial"/>
              </a:rPr>
              <a:t>ssess)</a:t>
            </a:r>
            <a:r>
              <a:rPr sz="2000" spc="41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at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the</a:t>
            </a:r>
            <a:r>
              <a:rPr sz="2000" spc="-114" dirty="0">
                <a:latin typeface="Arial"/>
                <a:cs typeface="Arial"/>
              </a:rPr>
              <a:t> SAS  </a:t>
            </a:r>
            <a:r>
              <a:rPr sz="2000" spc="15" dirty="0">
                <a:latin typeface="Arial"/>
                <a:cs typeface="Arial"/>
              </a:rPr>
              <a:t>Institute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6888" y="1660244"/>
            <a:ext cx="5578265" cy="5047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2150" y="372744"/>
            <a:ext cx="498538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10" dirty="0">
                <a:solidFill>
                  <a:srgbClr val="775F54"/>
                </a:solidFill>
                <a:latin typeface="Arial"/>
                <a:cs typeface="Arial"/>
              </a:rPr>
              <a:t>Quy </a:t>
            </a:r>
            <a:r>
              <a:rPr sz="4200" spc="15" dirty="0">
                <a:solidFill>
                  <a:srgbClr val="775F54"/>
                </a:solidFill>
                <a:latin typeface="Arial"/>
                <a:cs typeface="Arial"/>
              </a:rPr>
              <a:t>trình</a:t>
            </a:r>
            <a:r>
              <a:rPr sz="4200" spc="-195" dirty="0">
                <a:solidFill>
                  <a:srgbClr val="775F54"/>
                </a:solidFill>
                <a:latin typeface="Arial"/>
                <a:cs typeface="Arial"/>
              </a:rPr>
              <a:t> </a:t>
            </a:r>
            <a:r>
              <a:rPr sz="4200" spc="-25" dirty="0">
                <a:solidFill>
                  <a:srgbClr val="775F54"/>
                </a:solidFill>
                <a:latin typeface="Arial"/>
                <a:cs typeface="Arial"/>
              </a:rPr>
              <a:t>CRISP-DM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34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448944"/>
            <a:ext cx="789178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/>
              <a:t>Kiến</a:t>
            </a:r>
            <a:r>
              <a:rPr sz="3200" spc="-140" dirty="0"/>
              <a:t> </a:t>
            </a:r>
            <a:r>
              <a:rPr sz="3200" spc="5" dirty="0"/>
              <a:t>trúc</a:t>
            </a:r>
            <a:r>
              <a:rPr sz="3200" spc="-30" dirty="0"/>
              <a:t> </a:t>
            </a:r>
            <a:r>
              <a:rPr sz="3200" spc="25" dirty="0"/>
              <a:t>của</a:t>
            </a:r>
            <a:r>
              <a:rPr sz="3200" spc="-140" dirty="0"/>
              <a:t> </a:t>
            </a:r>
            <a:r>
              <a:rPr sz="3200" spc="15" dirty="0"/>
              <a:t>một</a:t>
            </a:r>
            <a:r>
              <a:rPr sz="3200" spc="-65" dirty="0"/>
              <a:t> </a:t>
            </a:r>
            <a:r>
              <a:rPr sz="3200" spc="10" dirty="0"/>
              <a:t>hệ</a:t>
            </a:r>
            <a:r>
              <a:rPr sz="3200" spc="-65" dirty="0"/>
              <a:t> </a:t>
            </a:r>
            <a:r>
              <a:rPr sz="3200" spc="15" dirty="0"/>
              <a:t>thống</a:t>
            </a:r>
            <a:r>
              <a:rPr sz="3200" spc="-65" dirty="0"/>
              <a:t> </a:t>
            </a:r>
            <a:r>
              <a:rPr sz="3200" spc="20" dirty="0"/>
              <a:t>khai</a:t>
            </a:r>
            <a:r>
              <a:rPr sz="3200" spc="-114" dirty="0"/>
              <a:t> </a:t>
            </a:r>
            <a:r>
              <a:rPr sz="3200" spc="15" dirty="0"/>
              <a:t>phá</a:t>
            </a:r>
            <a:r>
              <a:rPr sz="3200" spc="-65" dirty="0"/>
              <a:t> </a:t>
            </a:r>
            <a:r>
              <a:rPr sz="3200" spc="15" dirty="0"/>
              <a:t>dữ</a:t>
            </a:r>
            <a:r>
              <a:rPr sz="3200" spc="-55" dirty="0"/>
              <a:t> </a:t>
            </a:r>
            <a:r>
              <a:rPr sz="3200" spc="20" dirty="0"/>
              <a:t>liệu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707436" y="2037929"/>
            <a:ext cx="3899001" cy="4337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35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1" y="5027421"/>
            <a:ext cx="2514600" cy="1754505"/>
          </a:xfrm>
          <a:prstGeom prst="rect">
            <a:avLst/>
          </a:prstGeom>
          <a:ln w="28575">
            <a:solidFill>
              <a:srgbClr val="DD8046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00965" marR="79375">
              <a:lnSpc>
                <a:spcPct val="100099"/>
              </a:lnSpc>
              <a:spcBef>
                <a:spcPts val="340"/>
              </a:spcBef>
            </a:pP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DB, </a:t>
            </a:r>
            <a:r>
              <a:rPr sz="1800" b="1" spc="-30" dirty="0">
                <a:solidFill>
                  <a:srgbClr val="FF0000"/>
                </a:solidFill>
                <a:latin typeface="Arial"/>
                <a:cs typeface="Arial"/>
              </a:rPr>
              <a:t>DW, </a:t>
            </a:r>
            <a:r>
              <a:rPr sz="1800" b="1" spc="20" dirty="0">
                <a:solidFill>
                  <a:srgbClr val="FF0000"/>
                </a:solidFill>
                <a:latin typeface="Arial"/>
                <a:cs typeface="Arial"/>
              </a:rPr>
              <a:t>WWW</a:t>
            </a:r>
            <a:r>
              <a:rPr sz="1800" spc="20" dirty="0">
                <a:latin typeface="Arial"/>
                <a:cs typeface="Arial"/>
              </a:rPr>
              <a:t>: là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các  </a:t>
            </a:r>
            <a:r>
              <a:rPr sz="1800" spc="20" dirty="0">
                <a:latin typeface="Arial"/>
                <a:cs typeface="Arial"/>
              </a:rPr>
              <a:t>nguồn dữ </a:t>
            </a:r>
            <a:r>
              <a:rPr sz="1800" spc="10" dirty="0">
                <a:latin typeface="Arial"/>
                <a:cs typeface="Arial"/>
              </a:rPr>
              <a:t>liệu/thông  </a:t>
            </a:r>
            <a:r>
              <a:rPr sz="1800" spc="-5" dirty="0">
                <a:latin typeface="Arial"/>
                <a:cs typeface="Arial"/>
              </a:rPr>
              <a:t>tin </a:t>
            </a:r>
            <a:r>
              <a:rPr sz="1800" dirty="0">
                <a:latin typeface="Arial"/>
                <a:cs typeface="Arial"/>
              </a:rPr>
              <a:t>sẽ </a:t>
            </a:r>
            <a:r>
              <a:rPr sz="1800" spc="-5" dirty="0">
                <a:latin typeface="Arial"/>
                <a:cs typeface="Arial"/>
              </a:rPr>
              <a:t>được </a:t>
            </a:r>
            <a:r>
              <a:rPr sz="1800" dirty="0">
                <a:latin typeface="Arial"/>
                <a:cs typeface="Arial"/>
              </a:rPr>
              <a:t>khai </a:t>
            </a:r>
            <a:r>
              <a:rPr sz="1800" spc="15" dirty="0">
                <a:latin typeface="Arial"/>
                <a:cs typeface="Arial"/>
              </a:rPr>
              <a:t>phá,  </a:t>
            </a:r>
            <a:r>
              <a:rPr sz="1800" spc="20" dirty="0">
                <a:latin typeface="Arial"/>
                <a:cs typeface="Arial"/>
              </a:rPr>
              <a:t>là input </a:t>
            </a:r>
            <a:r>
              <a:rPr sz="1800" spc="15" dirty="0">
                <a:latin typeface="Arial"/>
                <a:cs typeface="Arial"/>
              </a:rPr>
              <a:t>của </a:t>
            </a:r>
            <a:r>
              <a:rPr sz="1800" spc="-10" dirty="0">
                <a:latin typeface="Arial"/>
                <a:cs typeface="Arial"/>
              </a:rPr>
              <a:t>các </a:t>
            </a:r>
            <a:r>
              <a:rPr sz="1800" dirty="0">
                <a:latin typeface="Arial"/>
                <a:cs typeface="Arial"/>
              </a:rPr>
              <a:t>kỹ  </a:t>
            </a:r>
            <a:r>
              <a:rPr sz="1800" spc="15" dirty="0">
                <a:latin typeface="Arial"/>
                <a:cs typeface="Arial"/>
              </a:rPr>
              <a:t>thuật </a:t>
            </a:r>
            <a:r>
              <a:rPr sz="1800" spc="-10" dirty="0">
                <a:latin typeface="Arial"/>
                <a:cs typeface="Arial"/>
              </a:rPr>
              <a:t>tích </a:t>
            </a:r>
            <a:r>
              <a:rPr sz="1800" spc="20" dirty="0">
                <a:latin typeface="Arial"/>
                <a:cs typeface="Arial"/>
              </a:rPr>
              <a:t>hợp </a:t>
            </a:r>
            <a:r>
              <a:rPr sz="1800" spc="-40" dirty="0">
                <a:latin typeface="Arial"/>
                <a:cs typeface="Arial"/>
              </a:rPr>
              <a:t>và </a:t>
            </a:r>
            <a:r>
              <a:rPr sz="1800" spc="5" dirty="0">
                <a:latin typeface="Arial"/>
                <a:cs typeface="Arial"/>
              </a:rPr>
              <a:t>làm  </a:t>
            </a:r>
            <a:r>
              <a:rPr sz="1800" spc="-10" dirty="0">
                <a:latin typeface="Arial"/>
                <a:cs typeface="Arial"/>
              </a:rPr>
              <a:t>sạch </a:t>
            </a:r>
            <a:r>
              <a:rPr sz="1800" spc="20" dirty="0">
                <a:latin typeface="Arial"/>
                <a:cs typeface="Arial"/>
              </a:rPr>
              <a:t>dữ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liệu.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98488" y="4419568"/>
            <a:ext cx="2369820" cy="1477645"/>
          </a:xfrm>
          <a:prstGeom prst="rect">
            <a:avLst/>
          </a:prstGeom>
          <a:ln w="28575">
            <a:solidFill>
              <a:srgbClr val="DD8046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07950" marR="97790">
              <a:lnSpc>
                <a:spcPct val="100800"/>
              </a:lnSpc>
              <a:spcBef>
                <a:spcPts val="315"/>
              </a:spcBef>
            </a:pP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DB,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DW</a:t>
            </a:r>
            <a:r>
              <a:rPr sz="1800" dirty="0">
                <a:latin typeface="Arial"/>
                <a:cs typeface="Arial"/>
              </a:rPr>
              <a:t>: chịu </a:t>
            </a:r>
            <a:r>
              <a:rPr sz="1800" spc="-5" dirty="0">
                <a:latin typeface="Arial"/>
                <a:cs typeface="Arial"/>
              </a:rPr>
              <a:t>trách  </a:t>
            </a:r>
            <a:r>
              <a:rPr sz="1800" spc="5" dirty="0">
                <a:latin typeface="Arial"/>
                <a:cs typeface="Arial"/>
              </a:rPr>
              <a:t>nhiệm </a:t>
            </a:r>
            <a:r>
              <a:rPr sz="1800" spc="10" dirty="0">
                <a:latin typeface="Arial"/>
                <a:cs typeface="Arial"/>
              </a:rPr>
              <a:t>chuẩn </a:t>
            </a:r>
            <a:r>
              <a:rPr sz="1800" spc="20" dirty="0">
                <a:latin typeface="Arial"/>
                <a:cs typeface="Arial"/>
              </a:rPr>
              <a:t>bị dữ  </a:t>
            </a:r>
            <a:r>
              <a:rPr sz="1800" spc="-5" dirty="0">
                <a:latin typeface="Arial"/>
                <a:cs typeface="Arial"/>
              </a:rPr>
              <a:t>liệu </a:t>
            </a:r>
            <a:r>
              <a:rPr sz="1800" dirty="0">
                <a:latin typeface="Arial"/>
                <a:cs typeface="Arial"/>
              </a:rPr>
              <a:t>thích </a:t>
            </a:r>
            <a:r>
              <a:rPr sz="1800" spc="20" dirty="0">
                <a:latin typeface="Arial"/>
                <a:cs typeface="Arial"/>
              </a:rPr>
              <a:t>hợp </a:t>
            </a:r>
            <a:r>
              <a:rPr sz="1800" spc="15" dirty="0">
                <a:latin typeface="Arial"/>
                <a:cs typeface="Arial"/>
              </a:rPr>
              <a:t>cho  </a:t>
            </a:r>
            <a:r>
              <a:rPr sz="1800" spc="-10" dirty="0">
                <a:latin typeface="Arial"/>
                <a:cs typeface="Arial"/>
              </a:rPr>
              <a:t>các yêu cầu </a:t>
            </a:r>
            <a:r>
              <a:rPr sz="1800" dirty="0">
                <a:latin typeface="Arial"/>
                <a:cs typeface="Arial"/>
              </a:rPr>
              <a:t>khai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phá  </a:t>
            </a:r>
            <a:r>
              <a:rPr sz="1800" spc="20" dirty="0">
                <a:latin typeface="Arial"/>
                <a:cs typeface="Arial"/>
              </a:rPr>
              <a:t>dữ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liệu.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98488" y="2819400"/>
            <a:ext cx="2369820" cy="1477645"/>
          </a:xfrm>
          <a:prstGeom prst="rect">
            <a:avLst/>
          </a:prstGeom>
          <a:ln w="28575">
            <a:solidFill>
              <a:srgbClr val="DD8046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8425" marR="184785">
              <a:lnSpc>
                <a:spcPct val="100800"/>
              </a:lnSpc>
              <a:spcBef>
                <a:spcPts val="300"/>
              </a:spcBef>
            </a:pP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KB</a:t>
            </a:r>
            <a:r>
              <a:rPr sz="1800" spc="-20" dirty="0">
                <a:latin typeface="Arial"/>
                <a:cs typeface="Arial"/>
              </a:rPr>
              <a:t>: </a:t>
            </a:r>
            <a:r>
              <a:rPr sz="1800" spc="20" dirty="0">
                <a:latin typeface="Arial"/>
                <a:cs typeface="Arial"/>
              </a:rPr>
              <a:t>là </a:t>
            </a:r>
            <a:r>
              <a:rPr sz="1800" spc="-10" dirty="0">
                <a:latin typeface="Arial"/>
                <a:cs typeface="Arial"/>
              </a:rPr>
              <a:t>các </a:t>
            </a:r>
            <a:r>
              <a:rPr sz="1800" spc="15" dirty="0">
                <a:latin typeface="Arial"/>
                <a:cs typeface="Arial"/>
              </a:rPr>
              <a:t>phân </a:t>
            </a:r>
            <a:r>
              <a:rPr sz="1800" spc="-10" dirty="0">
                <a:latin typeface="Arial"/>
                <a:cs typeface="Arial"/>
              </a:rPr>
              <a:t>cấp  </a:t>
            </a:r>
            <a:r>
              <a:rPr sz="1800" dirty="0">
                <a:latin typeface="Arial"/>
                <a:cs typeface="Arial"/>
              </a:rPr>
              <a:t>khái </a:t>
            </a:r>
            <a:r>
              <a:rPr sz="1800" spc="-5" dirty="0">
                <a:latin typeface="Arial"/>
                <a:cs typeface="Arial"/>
              </a:rPr>
              <a:t>niệm, niềm tin  </a:t>
            </a:r>
            <a:r>
              <a:rPr sz="1800" spc="15" dirty="0">
                <a:latin typeface="Arial"/>
                <a:cs typeface="Arial"/>
              </a:rPr>
              <a:t>của </a:t>
            </a:r>
            <a:r>
              <a:rPr sz="1800" spc="20" dirty="0">
                <a:latin typeface="Arial"/>
                <a:cs typeface="Arial"/>
              </a:rPr>
              <a:t>người </a:t>
            </a:r>
            <a:r>
              <a:rPr sz="1800" dirty="0">
                <a:latin typeface="Arial"/>
                <a:cs typeface="Arial"/>
              </a:rPr>
              <a:t>sử </a:t>
            </a:r>
            <a:r>
              <a:rPr sz="1800" spc="35" dirty="0">
                <a:latin typeface="Arial"/>
                <a:cs typeface="Arial"/>
              </a:rPr>
              <a:t>dụng,  </a:t>
            </a:r>
            <a:r>
              <a:rPr sz="1800" spc="-10" dirty="0">
                <a:latin typeface="Arial"/>
                <a:cs typeface="Arial"/>
              </a:rPr>
              <a:t>các </a:t>
            </a:r>
            <a:r>
              <a:rPr sz="1800" spc="5" dirty="0">
                <a:latin typeface="Arial"/>
                <a:cs typeface="Arial"/>
              </a:rPr>
              <a:t>ràng </a:t>
            </a:r>
            <a:r>
              <a:rPr sz="1800" spc="15" dirty="0">
                <a:latin typeface="Arial"/>
                <a:cs typeface="Arial"/>
              </a:rPr>
              <a:t>buộc </a:t>
            </a:r>
            <a:r>
              <a:rPr sz="1800" spc="5" dirty="0">
                <a:latin typeface="Arial"/>
                <a:cs typeface="Arial"/>
              </a:rPr>
              <a:t>hay  </a:t>
            </a:r>
            <a:r>
              <a:rPr sz="1800" spc="-10" dirty="0">
                <a:latin typeface="Arial"/>
                <a:cs typeface="Arial"/>
              </a:rPr>
              <a:t>các </a:t>
            </a:r>
            <a:r>
              <a:rPr sz="1800" spc="20" dirty="0">
                <a:latin typeface="Arial"/>
                <a:cs typeface="Arial"/>
              </a:rPr>
              <a:t>ngưỡng </a:t>
            </a:r>
            <a:r>
              <a:rPr sz="1800" spc="5" dirty="0">
                <a:latin typeface="Arial"/>
                <a:cs typeface="Arial"/>
              </a:rPr>
              <a:t>giá</a:t>
            </a:r>
            <a:r>
              <a:rPr sz="1800" spc="-25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trị…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200" y="1847672"/>
            <a:ext cx="3657600" cy="1200785"/>
          </a:xfrm>
          <a:custGeom>
            <a:avLst/>
            <a:gdLst/>
            <a:ahLst/>
            <a:cxnLst/>
            <a:rect l="l" t="t" r="r" b="b"/>
            <a:pathLst>
              <a:path w="3657600" h="1200785">
                <a:moveTo>
                  <a:pt x="0" y="1200327"/>
                </a:moveTo>
                <a:lnTo>
                  <a:pt x="3657600" y="1200327"/>
                </a:lnTo>
                <a:lnTo>
                  <a:pt x="3657600" y="0"/>
                </a:lnTo>
                <a:lnTo>
                  <a:pt x="0" y="0"/>
                </a:lnTo>
                <a:lnTo>
                  <a:pt x="0" y="1200327"/>
                </a:lnTo>
                <a:close/>
              </a:path>
            </a:pathLst>
          </a:custGeom>
          <a:ln w="28575">
            <a:solidFill>
              <a:srgbClr val="DD80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200" y="1847672"/>
            <a:ext cx="3657600" cy="1200785"/>
          </a:xfrm>
          <a:prstGeom prst="rect">
            <a:avLst/>
          </a:prstGeom>
          <a:ln w="28575">
            <a:solidFill>
              <a:srgbClr val="DD8046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00965" marR="288290">
              <a:lnSpc>
                <a:spcPct val="100800"/>
              </a:lnSpc>
              <a:spcBef>
                <a:spcPts val="29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PE</a:t>
            </a:r>
            <a:r>
              <a:rPr sz="1800" spc="-5" dirty="0">
                <a:latin typeface="Arial"/>
                <a:cs typeface="Arial"/>
              </a:rPr>
              <a:t>: </a:t>
            </a:r>
            <a:r>
              <a:rPr sz="1800" spc="5" dirty="0">
                <a:latin typeface="Arial"/>
                <a:cs typeface="Arial"/>
              </a:rPr>
              <a:t>làm </a:t>
            </a:r>
            <a:r>
              <a:rPr sz="1800" spc="-35" dirty="0">
                <a:latin typeface="Arial"/>
                <a:cs typeface="Arial"/>
              </a:rPr>
              <a:t>việc </a:t>
            </a:r>
            <a:r>
              <a:rPr sz="1800" spc="-25" dirty="0">
                <a:latin typeface="Arial"/>
                <a:cs typeface="Arial"/>
              </a:rPr>
              <a:t>với </a:t>
            </a:r>
            <a:r>
              <a:rPr sz="1800" spc="-10" dirty="0">
                <a:latin typeface="Arial"/>
                <a:cs typeface="Arial"/>
              </a:rPr>
              <a:t>các </a:t>
            </a:r>
            <a:r>
              <a:rPr sz="1800" spc="-15" dirty="0">
                <a:latin typeface="Arial"/>
                <a:cs typeface="Arial"/>
              </a:rPr>
              <a:t>độ đo </a:t>
            </a:r>
            <a:r>
              <a:rPr sz="1800" spc="-30" dirty="0">
                <a:latin typeface="Arial"/>
                <a:cs typeface="Arial"/>
              </a:rPr>
              <a:t>(và  </a:t>
            </a:r>
            <a:r>
              <a:rPr sz="1800" spc="-10" dirty="0">
                <a:latin typeface="Arial"/>
                <a:cs typeface="Arial"/>
              </a:rPr>
              <a:t>các </a:t>
            </a:r>
            <a:r>
              <a:rPr sz="1800" spc="20" dirty="0">
                <a:latin typeface="Arial"/>
                <a:cs typeface="Arial"/>
              </a:rPr>
              <a:t>ngưỡng </a:t>
            </a:r>
            <a:r>
              <a:rPr sz="1800" spc="5" dirty="0">
                <a:latin typeface="Arial"/>
                <a:cs typeface="Arial"/>
              </a:rPr>
              <a:t>giá </a:t>
            </a:r>
            <a:r>
              <a:rPr sz="1800" spc="-5" dirty="0">
                <a:latin typeface="Arial"/>
                <a:cs typeface="Arial"/>
              </a:rPr>
              <a:t>trị) </a:t>
            </a:r>
            <a:r>
              <a:rPr sz="1800" spc="20" dirty="0">
                <a:latin typeface="Arial"/>
                <a:cs typeface="Arial"/>
              </a:rPr>
              <a:t>hỗ </a:t>
            </a:r>
            <a:r>
              <a:rPr sz="1800" spc="5" dirty="0">
                <a:latin typeface="Arial"/>
                <a:cs typeface="Arial"/>
              </a:rPr>
              <a:t>trợ </a:t>
            </a:r>
            <a:r>
              <a:rPr sz="1800" spc="-15" dirty="0">
                <a:latin typeface="Arial"/>
                <a:cs typeface="Arial"/>
              </a:rPr>
              <a:t>tìm  kiếm </a:t>
            </a:r>
            <a:r>
              <a:rPr sz="1800" spc="-40" dirty="0">
                <a:latin typeface="Arial"/>
                <a:cs typeface="Arial"/>
              </a:rPr>
              <a:t>và </a:t>
            </a:r>
            <a:r>
              <a:rPr sz="1800" spc="-5" dirty="0">
                <a:latin typeface="Arial"/>
                <a:cs typeface="Arial"/>
              </a:rPr>
              <a:t>đánh </a:t>
            </a:r>
            <a:r>
              <a:rPr sz="1800" spc="5" dirty="0">
                <a:latin typeface="Arial"/>
                <a:cs typeface="Arial"/>
              </a:rPr>
              <a:t>giá </a:t>
            </a:r>
            <a:r>
              <a:rPr sz="1800" spc="-10" dirty="0">
                <a:latin typeface="Arial"/>
                <a:cs typeface="Arial"/>
              </a:rPr>
              <a:t>các mẫu </a:t>
            </a:r>
            <a:r>
              <a:rPr sz="1800" spc="-5" dirty="0">
                <a:latin typeface="Arial"/>
                <a:cs typeface="Arial"/>
              </a:rPr>
              <a:t>được  </a:t>
            </a:r>
            <a:r>
              <a:rPr sz="1800" spc="15" dirty="0">
                <a:latin typeface="Arial"/>
                <a:cs typeface="Arial"/>
              </a:rPr>
              <a:t>quan </a:t>
            </a:r>
            <a:r>
              <a:rPr sz="1800" spc="-5" dirty="0">
                <a:latin typeface="Arial"/>
                <a:cs typeface="Arial"/>
              </a:rPr>
              <a:t>tâm </a:t>
            </a:r>
            <a:r>
              <a:rPr sz="1800" spc="20" dirty="0">
                <a:latin typeface="Arial"/>
                <a:cs typeface="Arial"/>
              </a:rPr>
              <a:t>bởi người</a:t>
            </a:r>
            <a:r>
              <a:rPr sz="1800" spc="-3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sử </a:t>
            </a:r>
            <a:r>
              <a:rPr sz="1800" spc="35" dirty="0">
                <a:latin typeface="Arial"/>
                <a:cs typeface="Arial"/>
              </a:rPr>
              <a:t>dụng.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021" y="3200361"/>
            <a:ext cx="3646170" cy="923925"/>
          </a:xfrm>
          <a:custGeom>
            <a:avLst/>
            <a:gdLst/>
            <a:ahLst/>
            <a:cxnLst/>
            <a:rect l="l" t="t" r="r" b="b"/>
            <a:pathLst>
              <a:path w="3646170" h="923925">
                <a:moveTo>
                  <a:pt x="0" y="923328"/>
                </a:moveTo>
                <a:lnTo>
                  <a:pt x="3645662" y="923328"/>
                </a:lnTo>
                <a:lnTo>
                  <a:pt x="3645662" y="0"/>
                </a:lnTo>
                <a:lnTo>
                  <a:pt x="0" y="0"/>
                </a:lnTo>
                <a:lnTo>
                  <a:pt x="0" y="923328"/>
                </a:lnTo>
                <a:close/>
              </a:path>
            </a:pathLst>
          </a:custGeom>
          <a:ln w="28575">
            <a:solidFill>
              <a:srgbClr val="DD80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021" y="3200361"/>
            <a:ext cx="3646170" cy="923925"/>
          </a:xfrm>
          <a:prstGeom prst="rect">
            <a:avLst/>
          </a:prstGeom>
          <a:ln w="28575">
            <a:solidFill>
              <a:srgbClr val="DD8046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00965" marR="318135">
              <a:lnSpc>
                <a:spcPct val="100800"/>
              </a:lnSpc>
              <a:spcBef>
                <a:spcPts val="305"/>
              </a:spcBef>
            </a:pPr>
            <a:r>
              <a:rPr sz="1800" b="1" spc="10" dirty="0">
                <a:solidFill>
                  <a:srgbClr val="FF0000"/>
                </a:solidFill>
                <a:latin typeface="Arial"/>
                <a:cs typeface="Arial"/>
              </a:rPr>
              <a:t>DME</a:t>
            </a:r>
            <a:r>
              <a:rPr sz="1800" spc="10" dirty="0">
                <a:latin typeface="Arial"/>
                <a:cs typeface="Arial"/>
              </a:rPr>
              <a:t>: chứa </a:t>
            </a:r>
            <a:r>
              <a:rPr sz="1800" spc="-10" dirty="0">
                <a:latin typeface="Arial"/>
                <a:cs typeface="Arial"/>
              </a:rPr>
              <a:t>các </a:t>
            </a:r>
            <a:r>
              <a:rPr sz="1800" spc="5" dirty="0">
                <a:latin typeface="Arial"/>
                <a:cs typeface="Arial"/>
              </a:rPr>
              <a:t>khối </a:t>
            </a:r>
            <a:r>
              <a:rPr sz="1800" spc="10" dirty="0">
                <a:latin typeface="Arial"/>
                <a:cs typeface="Arial"/>
              </a:rPr>
              <a:t>chức</a:t>
            </a:r>
            <a:r>
              <a:rPr sz="1800" spc="-21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năng  thực </a:t>
            </a:r>
            <a:r>
              <a:rPr sz="1800" spc="-5" dirty="0">
                <a:latin typeface="Arial"/>
                <a:cs typeface="Arial"/>
              </a:rPr>
              <a:t>hiện </a:t>
            </a:r>
            <a:r>
              <a:rPr sz="1800" spc="-10" dirty="0">
                <a:latin typeface="Arial"/>
                <a:cs typeface="Arial"/>
              </a:rPr>
              <a:t>các </a:t>
            </a:r>
            <a:r>
              <a:rPr sz="1800" spc="-5" dirty="0">
                <a:latin typeface="Arial"/>
                <a:cs typeface="Arial"/>
              </a:rPr>
              <a:t>tác </a:t>
            </a:r>
            <a:r>
              <a:rPr sz="1800" spc="-40" dirty="0">
                <a:latin typeface="Arial"/>
                <a:cs typeface="Arial"/>
              </a:rPr>
              <a:t>vụ </a:t>
            </a:r>
            <a:r>
              <a:rPr sz="1800" spc="5" dirty="0">
                <a:latin typeface="Arial"/>
                <a:cs typeface="Arial"/>
              </a:rPr>
              <a:t>khai </a:t>
            </a:r>
            <a:r>
              <a:rPr sz="1800" spc="30" dirty="0">
                <a:latin typeface="Arial"/>
                <a:cs typeface="Arial"/>
              </a:rPr>
              <a:t>phá  </a:t>
            </a:r>
            <a:r>
              <a:rPr sz="1800" spc="25" dirty="0">
                <a:latin typeface="Arial"/>
                <a:cs typeface="Arial"/>
              </a:rPr>
              <a:t>dữ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liệu.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91200" y="1743671"/>
            <a:ext cx="2895600" cy="923925"/>
          </a:xfrm>
          <a:custGeom>
            <a:avLst/>
            <a:gdLst/>
            <a:ahLst/>
            <a:cxnLst/>
            <a:rect l="l" t="t" r="r" b="b"/>
            <a:pathLst>
              <a:path w="2895600" h="923925">
                <a:moveTo>
                  <a:pt x="0" y="923328"/>
                </a:moveTo>
                <a:lnTo>
                  <a:pt x="2895600" y="923328"/>
                </a:lnTo>
                <a:lnTo>
                  <a:pt x="2895600" y="0"/>
                </a:lnTo>
                <a:lnTo>
                  <a:pt x="0" y="0"/>
                </a:lnTo>
                <a:lnTo>
                  <a:pt x="0" y="923328"/>
                </a:lnTo>
                <a:close/>
              </a:path>
            </a:pathLst>
          </a:custGeom>
          <a:ln w="28575">
            <a:solidFill>
              <a:srgbClr val="DD80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791200" y="1743671"/>
            <a:ext cx="2895600" cy="923925"/>
          </a:xfrm>
          <a:prstGeom prst="rect">
            <a:avLst/>
          </a:prstGeom>
          <a:ln w="28575">
            <a:solidFill>
              <a:srgbClr val="DD8046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06680" marR="118110">
              <a:lnSpc>
                <a:spcPct val="100800"/>
              </a:lnSpc>
              <a:spcBef>
                <a:spcPts val="29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UI: </a:t>
            </a:r>
            <a:r>
              <a:rPr sz="1800" spc="20" dirty="0">
                <a:latin typeface="Arial"/>
                <a:cs typeface="Arial"/>
              </a:rPr>
              <a:t>hỗ </a:t>
            </a:r>
            <a:r>
              <a:rPr sz="1800" spc="5" dirty="0">
                <a:latin typeface="Arial"/>
                <a:cs typeface="Arial"/>
              </a:rPr>
              <a:t>trợ </a:t>
            </a:r>
            <a:r>
              <a:rPr sz="1800" dirty="0">
                <a:latin typeface="Arial"/>
                <a:cs typeface="Arial"/>
              </a:rPr>
              <a:t>sự </a:t>
            </a:r>
            <a:r>
              <a:rPr sz="1800" spc="15" dirty="0">
                <a:latin typeface="Arial"/>
                <a:cs typeface="Arial"/>
              </a:rPr>
              <a:t>tương </a:t>
            </a:r>
            <a:r>
              <a:rPr sz="1800" spc="-5" dirty="0">
                <a:latin typeface="Arial"/>
                <a:cs typeface="Arial"/>
              </a:rPr>
              <a:t>tác  </a:t>
            </a:r>
            <a:r>
              <a:rPr sz="1800" dirty="0">
                <a:latin typeface="Arial"/>
                <a:cs typeface="Arial"/>
              </a:rPr>
              <a:t>giữa </a:t>
            </a:r>
            <a:r>
              <a:rPr sz="1800" spc="20" dirty="0">
                <a:latin typeface="Arial"/>
                <a:cs typeface="Arial"/>
              </a:rPr>
              <a:t>người </a:t>
            </a:r>
            <a:r>
              <a:rPr sz="1800" dirty="0">
                <a:latin typeface="Arial"/>
                <a:cs typeface="Arial"/>
              </a:rPr>
              <a:t>sử </a:t>
            </a:r>
            <a:r>
              <a:rPr sz="1800" spc="35" dirty="0">
                <a:latin typeface="Arial"/>
                <a:cs typeface="Arial"/>
              </a:rPr>
              <a:t>dụng</a:t>
            </a:r>
            <a:r>
              <a:rPr sz="1800" spc="-27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và </a:t>
            </a:r>
            <a:r>
              <a:rPr sz="1800" spc="20" dirty="0">
                <a:latin typeface="Arial"/>
                <a:cs typeface="Arial"/>
              </a:rPr>
              <a:t>hệ  </a:t>
            </a:r>
            <a:r>
              <a:rPr sz="1800" spc="15" dirty="0">
                <a:latin typeface="Arial"/>
                <a:cs typeface="Arial"/>
              </a:rPr>
              <a:t>thống </a:t>
            </a:r>
            <a:r>
              <a:rPr sz="1800" spc="5" dirty="0">
                <a:latin typeface="Arial"/>
                <a:cs typeface="Arial"/>
              </a:rPr>
              <a:t>khai </a:t>
            </a:r>
            <a:r>
              <a:rPr sz="1800" spc="30" dirty="0">
                <a:latin typeface="Arial"/>
                <a:cs typeface="Arial"/>
              </a:rPr>
              <a:t>phá </a:t>
            </a:r>
            <a:r>
              <a:rPr sz="1800" spc="20" dirty="0">
                <a:latin typeface="Arial"/>
                <a:cs typeface="Arial"/>
              </a:rPr>
              <a:t>dữ</a:t>
            </a:r>
            <a:r>
              <a:rPr sz="1800" spc="-36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liệu.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09214" y="2147697"/>
            <a:ext cx="4089400" cy="3447415"/>
          </a:xfrm>
          <a:custGeom>
            <a:avLst/>
            <a:gdLst/>
            <a:ahLst/>
            <a:cxnLst/>
            <a:rect l="l" t="t" r="r" b="b"/>
            <a:pathLst>
              <a:path w="4089400" h="3447415">
                <a:moveTo>
                  <a:pt x="304800" y="3447326"/>
                </a:moveTo>
                <a:lnTo>
                  <a:pt x="294894" y="3447326"/>
                </a:lnTo>
                <a:lnTo>
                  <a:pt x="294894" y="3218688"/>
                </a:lnTo>
                <a:lnTo>
                  <a:pt x="0" y="3218688"/>
                </a:lnTo>
              </a:path>
              <a:path w="4089400" h="3447415">
                <a:moveTo>
                  <a:pt x="2748534" y="2271903"/>
                </a:moveTo>
                <a:lnTo>
                  <a:pt x="3418967" y="2271903"/>
                </a:lnTo>
                <a:lnTo>
                  <a:pt x="3418967" y="3010535"/>
                </a:lnTo>
                <a:lnTo>
                  <a:pt x="4089273" y="3010535"/>
                </a:lnTo>
              </a:path>
              <a:path w="4089400" h="3447415">
                <a:moveTo>
                  <a:pt x="1420368" y="1585595"/>
                </a:moveTo>
                <a:lnTo>
                  <a:pt x="1267968" y="1585595"/>
                </a:lnTo>
                <a:lnTo>
                  <a:pt x="1115568" y="1585595"/>
                </a:lnTo>
              </a:path>
              <a:path w="4089400" h="3447415">
                <a:moveTo>
                  <a:pt x="3551047" y="1697989"/>
                </a:moveTo>
                <a:lnTo>
                  <a:pt x="3554095" y="1697989"/>
                </a:lnTo>
                <a:lnTo>
                  <a:pt x="3554095" y="2011679"/>
                </a:lnTo>
                <a:lnTo>
                  <a:pt x="4032123" y="2011679"/>
                </a:lnTo>
              </a:path>
              <a:path w="4089400" h="3447415">
                <a:moveTo>
                  <a:pt x="2748534" y="300100"/>
                </a:moveTo>
                <a:lnTo>
                  <a:pt x="2965323" y="300100"/>
                </a:lnTo>
                <a:lnTo>
                  <a:pt x="2965323" y="0"/>
                </a:lnTo>
                <a:lnTo>
                  <a:pt x="3181985" y="0"/>
                </a:lnTo>
              </a:path>
              <a:path w="4089400" h="3447415">
                <a:moveTo>
                  <a:pt x="1420368" y="957706"/>
                </a:moveTo>
                <a:lnTo>
                  <a:pt x="1273810" y="957706"/>
                </a:lnTo>
                <a:lnTo>
                  <a:pt x="1273810" y="691006"/>
                </a:lnTo>
                <a:lnTo>
                  <a:pt x="1127379" y="691006"/>
                </a:lnTo>
              </a:path>
            </a:pathLst>
          </a:custGeom>
          <a:ln w="28575">
            <a:solidFill>
              <a:srgbClr val="DD80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427990"/>
            <a:ext cx="66662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20" dirty="0"/>
              <a:t>Một </a:t>
            </a:r>
            <a:r>
              <a:rPr sz="3600" dirty="0"/>
              <a:t>số </a:t>
            </a:r>
            <a:r>
              <a:rPr sz="3600" spc="10" dirty="0"/>
              <a:t>hệ </a:t>
            </a:r>
            <a:r>
              <a:rPr sz="3600" spc="5" dirty="0"/>
              <a:t>thống khai </a:t>
            </a:r>
            <a:r>
              <a:rPr sz="3600" spc="10" dirty="0"/>
              <a:t>phá dữ</a:t>
            </a:r>
            <a:r>
              <a:rPr sz="3600" spc="-285" dirty="0"/>
              <a:t> </a:t>
            </a:r>
            <a:r>
              <a:rPr sz="3600" spc="-25" dirty="0"/>
              <a:t>liệu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7475" y="1172978"/>
            <a:ext cx="7616190" cy="436435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36</a:t>
            </a:r>
            <a:endParaRPr sz="2000">
              <a:latin typeface="Times New Roman"/>
              <a:cs typeface="Times New Roman"/>
            </a:endParaRPr>
          </a:p>
          <a:p>
            <a:pPr marL="911225" indent="-324485">
              <a:lnSpc>
                <a:spcPct val="100000"/>
              </a:lnSpc>
              <a:spcBef>
                <a:spcPts val="459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spc="-20" dirty="0">
                <a:latin typeface="Arial"/>
                <a:cs typeface="Arial"/>
              </a:rPr>
              <a:t>Intelligent </a:t>
            </a:r>
            <a:r>
              <a:rPr sz="2400" spc="-10" dirty="0">
                <a:latin typeface="Arial"/>
                <a:cs typeface="Arial"/>
              </a:rPr>
              <a:t>Miner</a:t>
            </a:r>
            <a:r>
              <a:rPr sz="2400" spc="19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(IBM)</a:t>
            </a:r>
            <a:endParaRPr sz="2400">
              <a:latin typeface="Arial"/>
              <a:cs typeface="Arial"/>
            </a:endParaRPr>
          </a:p>
          <a:p>
            <a:pPr marL="911225" marR="5080" indent="-324485">
              <a:lnSpc>
                <a:spcPts val="2550"/>
              </a:lnSpc>
              <a:spcBef>
                <a:spcPts val="131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spc="-5" dirty="0">
                <a:latin typeface="Arial"/>
                <a:cs typeface="Arial"/>
              </a:rPr>
              <a:t>Microsoft </a:t>
            </a:r>
            <a:r>
              <a:rPr sz="2400" spc="-35" dirty="0">
                <a:latin typeface="Arial"/>
                <a:cs typeface="Arial"/>
              </a:rPr>
              <a:t>data </a:t>
            </a:r>
            <a:r>
              <a:rPr sz="2400" dirty="0">
                <a:latin typeface="Arial"/>
                <a:cs typeface="Arial"/>
              </a:rPr>
              <a:t>mining </a:t>
            </a:r>
            <a:r>
              <a:rPr sz="2400" spc="-30" dirty="0">
                <a:latin typeface="Arial"/>
                <a:cs typeface="Arial"/>
              </a:rPr>
              <a:t>tools </a:t>
            </a:r>
            <a:r>
              <a:rPr sz="2400" dirty="0">
                <a:latin typeface="Arial"/>
                <a:cs typeface="Arial"/>
              </a:rPr>
              <a:t>(Microsoft </a:t>
            </a:r>
            <a:r>
              <a:rPr sz="2400" spc="-10" dirty="0">
                <a:latin typeface="Arial"/>
                <a:cs typeface="Arial"/>
              </a:rPr>
              <a:t>SQL </a:t>
            </a:r>
            <a:r>
              <a:rPr sz="2400" spc="-35" dirty="0">
                <a:latin typeface="Arial"/>
                <a:cs typeface="Arial"/>
              </a:rPr>
              <a:t>Server  </a:t>
            </a:r>
            <a:r>
              <a:rPr sz="2400" spc="5" dirty="0">
                <a:latin typeface="Arial"/>
                <a:cs typeface="Arial"/>
              </a:rPr>
              <a:t>2000/2005/2008)</a:t>
            </a:r>
            <a:endParaRPr sz="2400">
              <a:latin typeface="Arial"/>
              <a:cs typeface="Arial"/>
            </a:endParaRPr>
          </a:p>
          <a:p>
            <a:pPr marL="911225" indent="-324485">
              <a:lnSpc>
                <a:spcPct val="100000"/>
              </a:lnSpc>
              <a:spcBef>
                <a:spcPts val="925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spc="-10" dirty="0">
                <a:latin typeface="Arial"/>
                <a:cs typeface="Arial"/>
              </a:rPr>
              <a:t>Oracle </a:t>
            </a:r>
            <a:r>
              <a:rPr sz="2400" spc="-20" dirty="0">
                <a:latin typeface="Arial"/>
                <a:cs typeface="Arial"/>
              </a:rPr>
              <a:t>Data </a:t>
            </a:r>
            <a:r>
              <a:rPr sz="2400" dirty="0">
                <a:latin typeface="Arial"/>
                <a:cs typeface="Arial"/>
              </a:rPr>
              <a:t>Mining </a:t>
            </a:r>
            <a:r>
              <a:rPr sz="2400" spc="-5" dirty="0">
                <a:latin typeface="Arial"/>
                <a:cs typeface="Arial"/>
              </a:rPr>
              <a:t>(Oracle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9i/10g/11g)</a:t>
            </a:r>
            <a:endParaRPr sz="2400">
              <a:latin typeface="Arial"/>
              <a:cs typeface="Arial"/>
            </a:endParaRPr>
          </a:p>
          <a:p>
            <a:pPr marL="911225" indent="-324485">
              <a:lnSpc>
                <a:spcPct val="100000"/>
              </a:lnSpc>
              <a:spcBef>
                <a:spcPts val="95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spc="-10" dirty="0">
                <a:latin typeface="Arial"/>
                <a:cs typeface="Arial"/>
              </a:rPr>
              <a:t>Enterprise Miner (SAS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Institute)</a:t>
            </a:r>
            <a:endParaRPr sz="2400">
              <a:latin typeface="Arial"/>
              <a:cs typeface="Arial"/>
            </a:endParaRPr>
          </a:p>
          <a:p>
            <a:pPr marL="911225" marR="356870" indent="-324485">
              <a:lnSpc>
                <a:spcPts val="2630"/>
              </a:lnSpc>
              <a:spcBef>
                <a:spcPts val="1175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dirty="0">
                <a:latin typeface="Arial"/>
                <a:cs typeface="Arial"/>
              </a:rPr>
              <a:t>Weka </a:t>
            </a:r>
            <a:r>
              <a:rPr sz="2400" spc="10" dirty="0">
                <a:latin typeface="Arial"/>
                <a:cs typeface="Arial"/>
              </a:rPr>
              <a:t>(the </a:t>
            </a:r>
            <a:r>
              <a:rPr sz="2400" spc="-15" dirty="0">
                <a:latin typeface="Arial"/>
                <a:cs typeface="Arial"/>
              </a:rPr>
              <a:t>University </a:t>
            </a:r>
            <a:r>
              <a:rPr sz="2400" spc="-35" dirty="0">
                <a:latin typeface="Arial"/>
                <a:cs typeface="Arial"/>
              </a:rPr>
              <a:t>of </a:t>
            </a:r>
            <a:r>
              <a:rPr sz="2400" spc="-20" dirty="0">
                <a:latin typeface="Arial"/>
                <a:cs typeface="Arial"/>
              </a:rPr>
              <a:t>Waikato, </a:t>
            </a:r>
            <a:r>
              <a:rPr sz="2400" spc="-25" dirty="0">
                <a:latin typeface="Arial"/>
                <a:cs typeface="Arial"/>
              </a:rPr>
              <a:t>New </a:t>
            </a:r>
            <a:r>
              <a:rPr sz="2400" spc="-30" dirty="0">
                <a:latin typeface="Arial"/>
                <a:cs typeface="Arial"/>
              </a:rPr>
              <a:t>Zealand, </a:t>
            </a:r>
            <a:r>
              <a:rPr sz="2400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www.cs.waikato.ac.nz/ml/weka</a:t>
            </a:r>
            <a:r>
              <a:rPr sz="2400" spc="-20" dirty="0">
                <a:latin typeface="Arial"/>
                <a:cs typeface="Arial"/>
                <a:hlinkClick r:id="rId2"/>
              </a:rPr>
              <a:t>)</a:t>
            </a:r>
            <a:endParaRPr sz="2400">
              <a:latin typeface="Arial"/>
              <a:cs typeface="Arial"/>
            </a:endParaRPr>
          </a:p>
          <a:p>
            <a:pPr marL="911225" indent="-324485">
              <a:lnSpc>
                <a:spcPct val="100000"/>
              </a:lnSpc>
              <a:spcBef>
                <a:spcPts val="825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dirty="0">
                <a:latin typeface="Arial"/>
                <a:cs typeface="Arial"/>
              </a:rPr>
              <a:t>R </a:t>
            </a:r>
            <a:r>
              <a:rPr sz="2400" spc="-5" dirty="0">
                <a:latin typeface="Arial"/>
                <a:cs typeface="Arial"/>
              </a:rPr>
              <a:t>(The </a:t>
            </a:r>
            <a:r>
              <a:rPr sz="2400" spc="-25" dirty="0">
                <a:latin typeface="Arial"/>
                <a:cs typeface="Arial"/>
              </a:rPr>
              <a:t>Comprehensive </a:t>
            </a:r>
            <a:r>
              <a:rPr sz="2400" dirty="0">
                <a:latin typeface="Arial"/>
                <a:cs typeface="Arial"/>
              </a:rPr>
              <a:t>R </a:t>
            </a:r>
            <a:r>
              <a:rPr sz="2400" spc="-15" dirty="0">
                <a:latin typeface="Arial"/>
                <a:cs typeface="Arial"/>
              </a:rPr>
              <a:t>Archive</a:t>
            </a:r>
            <a:r>
              <a:rPr sz="2400" spc="-36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Network)</a:t>
            </a:r>
            <a:endParaRPr sz="2400">
              <a:latin typeface="Arial"/>
              <a:cs typeface="Arial"/>
            </a:endParaRPr>
          </a:p>
          <a:p>
            <a:pPr marL="911225" indent="-324485">
              <a:lnSpc>
                <a:spcPct val="100000"/>
              </a:lnSpc>
              <a:spcBef>
                <a:spcPts val="95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427990"/>
            <a:ext cx="62960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5" dirty="0"/>
              <a:t>Ứng </a:t>
            </a:r>
            <a:r>
              <a:rPr sz="3600" spc="10" dirty="0"/>
              <a:t>dụng </a:t>
            </a:r>
            <a:r>
              <a:rPr sz="3600" spc="5" dirty="0"/>
              <a:t>của khai </a:t>
            </a:r>
            <a:r>
              <a:rPr sz="3600" spc="10" dirty="0"/>
              <a:t>phá dữ</a:t>
            </a:r>
            <a:r>
              <a:rPr sz="3600" spc="-375" dirty="0"/>
              <a:t> </a:t>
            </a:r>
            <a:r>
              <a:rPr sz="3600" spc="-25" dirty="0"/>
              <a:t>liệu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3730625" y="6327803"/>
            <a:ext cx="223583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5" dirty="0">
                <a:solidFill>
                  <a:srgbClr val="775F54"/>
                </a:solidFill>
                <a:latin typeface="Arial"/>
                <a:cs typeface="Arial"/>
              </a:rPr>
              <a:t>Khai </a:t>
            </a:r>
            <a:r>
              <a:rPr sz="1400" spc="10" dirty="0">
                <a:solidFill>
                  <a:srgbClr val="775F54"/>
                </a:solidFill>
                <a:latin typeface="Arial"/>
                <a:cs typeface="Arial"/>
              </a:rPr>
              <a:t>phá </a:t>
            </a:r>
            <a:r>
              <a:rPr sz="1400" spc="30" dirty="0">
                <a:solidFill>
                  <a:srgbClr val="775F54"/>
                </a:solidFill>
                <a:latin typeface="Arial"/>
                <a:cs typeface="Arial"/>
              </a:rPr>
              <a:t>dữ</a:t>
            </a:r>
            <a:r>
              <a:rPr sz="1400" spc="-275" dirty="0">
                <a:solidFill>
                  <a:srgbClr val="775F54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775F54"/>
                </a:solidFill>
                <a:latin typeface="Arial"/>
                <a:cs typeface="Arial"/>
              </a:rPr>
              <a:t>liệu - </a:t>
            </a:r>
            <a:r>
              <a:rPr sz="1400" spc="10" dirty="0">
                <a:solidFill>
                  <a:srgbClr val="775F54"/>
                </a:solidFill>
                <a:latin typeface="Arial"/>
                <a:cs typeface="Arial"/>
              </a:rPr>
              <a:t>ĐHSPHN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475" y="1172978"/>
            <a:ext cx="8510905" cy="484124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37</a:t>
            </a:r>
            <a:endParaRPr sz="2000">
              <a:latin typeface="Times New Roman"/>
              <a:cs typeface="Times New Roman"/>
            </a:endParaRPr>
          </a:p>
          <a:p>
            <a:pPr marL="911225" marR="205104" indent="-324485">
              <a:lnSpc>
                <a:spcPts val="2630"/>
              </a:lnSpc>
              <a:spcBef>
                <a:spcPts val="76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spc="-20" dirty="0">
                <a:latin typeface="Arial"/>
                <a:cs typeface="Arial"/>
              </a:rPr>
              <a:t>Phân </a:t>
            </a:r>
            <a:r>
              <a:rPr sz="2400" dirty="0">
                <a:latin typeface="Arial"/>
                <a:cs typeface="Arial"/>
              </a:rPr>
              <a:t>tích </a:t>
            </a:r>
            <a:r>
              <a:rPr sz="2400" spc="-5" dirty="0">
                <a:latin typeface="Arial"/>
                <a:cs typeface="Arial"/>
              </a:rPr>
              <a:t>trang </a:t>
            </a:r>
            <a:r>
              <a:rPr sz="2400" spc="-35" dirty="0">
                <a:latin typeface="Arial"/>
                <a:cs typeface="Arial"/>
              </a:rPr>
              <a:t>web: </a:t>
            </a:r>
            <a:r>
              <a:rPr sz="2400" dirty="0">
                <a:latin typeface="Arial"/>
                <a:cs typeface="Arial"/>
              </a:rPr>
              <a:t>từ </a:t>
            </a:r>
            <a:r>
              <a:rPr sz="2400" spc="-30" dirty="0">
                <a:latin typeface="Arial"/>
                <a:cs typeface="Arial"/>
              </a:rPr>
              <a:t>phân </a:t>
            </a:r>
            <a:r>
              <a:rPr sz="2400" spc="-35" dirty="0">
                <a:latin typeface="Arial"/>
                <a:cs typeface="Arial"/>
              </a:rPr>
              <a:t>loại </a:t>
            </a:r>
            <a:r>
              <a:rPr sz="2400" spc="-5" dirty="0">
                <a:latin typeface="Arial"/>
                <a:cs typeface="Arial"/>
              </a:rPr>
              <a:t>trang </a:t>
            </a:r>
            <a:r>
              <a:rPr sz="2400" spc="-35" dirty="0">
                <a:latin typeface="Arial"/>
                <a:cs typeface="Arial"/>
              </a:rPr>
              <a:t>web, </a:t>
            </a:r>
            <a:r>
              <a:rPr sz="2400" spc="-5" dirty="0">
                <a:latin typeface="Arial"/>
                <a:cs typeface="Arial"/>
              </a:rPr>
              <a:t>clustering  </a:t>
            </a:r>
            <a:r>
              <a:rPr sz="2400" spc="5" dirty="0">
                <a:latin typeface="Arial"/>
                <a:cs typeface="Arial"/>
              </a:rPr>
              <a:t>để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PageRank</a:t>
            </a:r>
            <a:endParaRPr sz="2400">
              <a:latin typeface="Arial"/>
              <a:cs typeface="Arial"/>
            </a:endParaRPr>
          </a:p>
          <a:p>
            <a:pPr marL="911225" indent="-324485">
              <a:lnSpc>
                <a:spcPct val="100000"/>
              </a:lnSpc>
              <a:spcBef>
                <a:spcPts val="825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spc="-20" dirty="0">
                <a:latin typeface="Arial"/>
                <a:cs typeface="Arial"/>
              </a:rPr>
              <a:t>Phân </a:t>
            </a:r>
            <a:r>
              <a:rPr sz="2400" dirty="0">
                <a:latin typeface="Arial"/>
                <a:cs typeface="Arial"/>
              </a:rPr>
              <a:t>tích hợp </a:t>
            </a:r>
            <a:r>
              <a:rPr sz="2400" spc="-20" dirty="0">
                <a:latin typeface="Arial"/>
                <a:cs typeface="Arial"/>
              </a:rPr>
              <a:t>tác </a:t>
            </a:r>
            <a:r>
              <a:rPr sz="2400" dirty="0">
                <a:latin typeface="Arial"/>
                <a:cs typeface="Arial"/>
              </a:rPr>
              <a:t>&amp; </a:t>
            </a:r>
            <a:r>
              <a:rPr sz="2400" spc="5" dirty="0">
                <a:latin typeface="Arial"/>
                <a:cs typeface="Arial"/>
              </a:rPr>
              <a:t>hệ </a:t>
            </a:r>
            <a:r>
              <a:rPr sz="2400" spc="-10" dirty="0">
                <a:latin typeface="Arial"/>
                <a:cs typeface="Arial"/>
              </a:rPr>
              <a:t>thống </a:t>
            </a:r>
            <a:r>
              <a:rPr sz="2400" dirty="0">
                <a:latin typeface="Arial"/>
                <a:cs typeface="Arial"/>
              </a:rPr>
              <a:t>tư</a:t>
            </a:r>
            <a:r>
              <a:rPr sz="2400" spc="12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vấn</a:t>
            </a:r>
            <a:endParaRPr sz="2400">
              <a:latin typeface="Arial"/>
              <a:cs typeface="Arial"/>
            </a:endParaRPr>
          </a:p>
          <a:p>
            <a:pPr marL="911225" indent="-324485">
              <a:lnSpc>
                <a:spcPct val="100000"/>
              </a:lnSpc>
              <a:spcBef>
                <a:spcPts val="875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spc="-20" dirty="0">
                <a:latin typeface="Arial"/>
                <a:cs typeface="Arial"/>
              </a:rPr>
              <a:t>Phân </a:t>
            </a:r>
            <a:r>
              <a:rPr sz="2400" dirty="0">
                <a:latin typeface="Arial"/>
                <a:cs typeface="Arial"/>
              </a:rPr>
              <a:t>tích </a:t>
            </a:r>
            <a:r>
              <a:rPr sz="2400" spc="-35" dirty="0">
                <a:latin typeface="Arial"/>
                <a:cs typeface="Arial"/>
              </a:rPr>
              <a:t>dữ </a:t>
            </a:r>
            <a:r>
              <a:rPr sz="2400" spc="-25" dirty="0">
                <a:latin typeface="Arial"/>
                <a:cs typeface="Arial"/>
              </a:rPr>
              <a:t>liệu giỏ </a:t>
            </a:r>
            <a:r>
              <a:rPr sz="2400" spc="-15" dirty="0">
                <a:latin typeface="Arial"/>
                <a:cs typeface="Arial"/>
              </a:rPr>
              <a:t>hàng </a:t>
            </a:r>
            <a:r>
              <a:rPr sz="2400" spc="5" dirty="0">
                <a:latin typeface="Arial"/>
                <a:cs typeface="Arial"/>
              </a:rPr>
              <a:t>để </a:t>
            </a:r>
            <a:r>
              <a:rPr sz="2400" spc="-10" dirty="0">
                <a:latin typeface="Arial"/>
                <a:cs typeface="Arial"/>
              </a:rPr>
              <a:t>nhắm </a:t>
            </a:r>
            <a:r>
              <a:rPr sz="2400" spc="10" dirty="0">
                <a:latin typeface="Arial"/>
                <a:cs typeface="Arial"/>
              </a:rPr>
              <a:t>mục </a:t>
            </a:r>
            <a:r>
              <a:rPr sz="2400" spc="-20" dirty="0">
                <a:latin typeface="Arial"/>
                <a:cs typeface="Arial"/>
              </a:rPr>
              <a:t>tiêu tiếp</a:t>
            </a:r>
            <a:r>
              <a:rPr sz="2400" spc="54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thị</a:t>
            </a:r>
            <a:endParaRPr sz="2400">
              <a:latin typeface="Arial"/>
              <a:cs typeface="Arial"/>
            </a:endParaRPr>
          </a:p>
          <a:p>
            <a:pPr marL="911225" marR="5080" indent="-324485">
              <a:lnSpc>
                <a:spcPct val="90000"/>
              </a:lnSpc>
              <a:spcBef>
                <a:spcPts val="1165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spc="-20" dirty="0">
                <a:latin typeface="Arial"/>
                <a:cs typeface="Arial"/>
              </a:rPr>
              <a:t>Phân </a:t>
            </a:r>
            <a:r>
              <a:rPr sz="2400" dirty="0">
                <a:latin typeface="Arial"/>
                <a:cs typeface="Arial"/>
              </a:rPr>
              <a:t>tích </a:t>
            </a:r>
            <a:r>
              <a:rPr sz="2400" spc="-35" dirty="0">
                <a:latin typeface="Arial"/>
                <a:cs typeface="Arial"/>
              </a:rPr>
              <a:t>dữ </a:t>
            </a:r>
            <a:r>
              <a:rPr sz="2400" spc="-25" dirty="0">
                <a:latin typeface="Arial"/>
                <a:cs typeface="Arial"/>
              </a:rPr>
              <a:t>liệu </a:t>
            </a:r>
            <a:r>
              <a:rPr sz="2400" spc="-45" dirty="0">
                <a:latin typeface="Arial"/>
                <a:cs typeface="Arial"/>
              </a:rPr>
              <a:t>Y-Sinh </a:t>
            </a:r>
            <a:r>
              <a:rPr sz="2400" spc="-10" dirty="0">
                <a:latin typeface="Arial"/>
                <a:cs typeface="Arial"/>
              </a:rPr>
              <a:t>học: </a:t>
            </a:r>
            <a:r>
              <a:rPr sz="2400" spc="-30" dirty="0">
                <a:latin typeface="Arial"/>
                <a:cs typeface="Arial"/>
              </a:rPr>
              <a:t>phân </a:t>
            </a:r>
            <a:r>
              <a:rPr sz="2400" spc="-20" dirty="0">
                <a:latin typeface="Arial"/>
                <a:cs typeface="Arial"/>
              </a:rPr>
              <a:t>lớp, </a:t>
            </a:r>
            <a:r>
              <a:rPr sz="2400" spc="-30" dirty="0">
                <a:latin typeface="Arial"/>
                <a:cs typeface="Arial"/>
              </a:rPr>
              <a:t>phân </a:t>
            </a:r>
            <a:r>
              <a:rPr sz="2400" dirty="0">
                <a:latin typeface="Arial"/>
                <a:cs typeface="Arial"/>
              </a:rPr>
              <a:t>cụm </a:t>
            </a:r>
            <a:r>
              <a:rPr sz="2400" spc="-20" dirty="0">
                <a:latin typeface="Arial"/>
                <a:cs typeface="Arial"/>
              </a:rPr>
              <a:t>(phân  </a:t>
            </a:r>
            <a:r>
              <a:rPr sz="2400" dirty="0">
                <a:latin typeface="Arial"/>
                <a:cs typeface="Arial"/>
              </a:rPr>
              <a:t>tích </a:t>
            </a:r>
            <a:r>
              <a:rPr sz="2400" spc="-30" dirty="0">
                <a:latin typeface="Arial"/>
                <a:cs typeface="Arial"/>
              </a:rPr>
              <a:t>dữ </a:t>
            </a:r>
            <a:r>
              <a:rPr sz="2400" spc="-20" dirty="0">
                <a:latin typeface="Arial"/>
                <a:cs typeface="Arial"/>
              </a:rPr>
              <a:t>liệu </a:t>
            </a:r>
            <a:r>
              <a:rPr sz="2400" spc="-15" dirty="0">
                <a:latin typeface="Arial"/>
                <a:cs typeface="Arial"/>
              </a:rPr>
              <a:t>microarray), </a:t>
            </a:r>
            <a:r>
              <a:rPr sz="2400" spc="-30" dirty="0">
                <a:latin typeface="Arial"/>
                <a:cs typeface="Arial"/>
              </a:rPr>
              <a:t>phân </a:t>
            </a:r>
            <a:r>
              <a:rPr sz="2400" dirty="0">
                <a:latin typeface="Arial"/>
                <a:cs typeface="Arial"/>
              </a:rPr>
              <a:t>tích </a:t>
            </a:r>
            <a:r>
              <a:rPr sz="2400" spc="10" dirty="0">
                <a:latin typeface="Arial"/>
                <a:cs typeface="Arial"/>
              </a:rPr>
              <a:t>trình </a:t>
            </a:r>
            <a:r>
              <a:rPr sz="2400" dirty="0">
                <a:latin typeface="Arial"/>
                <a:cs typeface="Arial"/>
              </a:rPr>
              <a:t>tự sinh </a:t>
            </a:r>
            <a:r>
              <a:rPr sz="2400" spc="-15" dirty="0">
                <a:latin typeface="Arial"/>
                <a:cs typeface="Arial"/>
              </a:rPr>
              <a:t>học,  </a:t>
            </a:r>
            <a:r>
              <a:rPr sz="2400" spc="-30" dirty="0">
                <a:latin typeface="Arial"/>
                <a:cs typeface="Arial"/>
              </a:rPr>
              <a:t>phân </a:t>
            </a:r>
            <a:r>
              <a:rPr sz="2400" dirty="0">
                <a:latin typeface="Arial"/>
                <a:cs typeface="Arial"/>
              </a:rPr>
              <a:t>tích </a:t>
            </a:r>
            <a:r>
              <a:rPr sz="2400" spc="-10" dirty="0">
                <a:latin typeface="Arial"/>
                <a:cs typeface="Arial"/>
              </a:rPr>
              <a:t>mạng </a:t>
            </a:r>
            <a:r>
              <a:rPr sz="2400" dirty="0">
                <a:latin typeface="Arial"/>
                <a:cs typeface="Arial"/>
              </a:rPr>
              <a:t>sinh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học</a:t>
            </a:r>
            <a:endParaRPr sz="2400">
              <a:latin typeface="Arial"/>
              <a:cs typeface="Arial"/>
            </a:endParaRPr>
          </a:p>
          <a:p>
            <a:pPr marL="911225" indent="-324485">
              <a:lnSpc>
                <a:spcPct val="100000"/>
              </a:lnSpc>
              <a:spcBef>
                <a:spcPts val="875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spc="-20" dirty="0">
                <a:latin typeface="Arial"/>
                <a:cs typeface="Arial"/>
              </a:rPr>
              <a:t>Khai phá </a:t>
            </a:r>
            <a:r>
              <a:rPr sz="2400" spc="-35" dirty="0">
                <a:latin typeface="Arial"/>
                <a:cs typeface="Arial"/>
              </a:rPr>
              <a:t>dữ </a:t>
            </a:r>
            <a:r>
              <a:rPr sz="2400" spc="-25" dirty="0">
                <a:latin typeface="Arial"/>
                <a:cs typeface="Arial"/>
              </a:rPr>
              <a:t>liệu </a:t>
            </a:r>
            <a:r>
              <a:rPr sz="2400" spc="-40" dirty="0">
                <a:latin typeface="Arial"/>
                <a:cs typeface="Arial"/>
              </a:rPr>
              <a:t>và </a:t>
            </a:r>
            <a:r>
              <a:rPr sz="2400" spc="-15" dirty="0">
                <a:latin typeface="Arial"/>
                <a:cs typeface="Arial"/>
              </a:rPr>
              <a:t>công </a:t>
            </a:r>
            <a:r>
              <a:rPr sz="2400" spc="-10" dirty="0">
                <a:latin typeface="Arial"/>
                <a:cs typeface="Arial"/>
              </a:rPr>
              <a:t>nghệ </a:t>
            </a:r>
            <a:r>
              <a:rPr sz="2400" spc="-30" dirty="0">
                <a:latin typeface="Arial"/>
                <a:cs typeface="Arial"/>
              </a:rPr>
              <a:t>phần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mềm</a:t>
            </a:r>
            <a:endParaRPr sz="2400">
              <a:latin typeface="Arial"/>
              <a:cs typeface="Arial"/>
            </a:endParaRPr>
          </a:p>
          <a:p>
            <a:pPr marL="911225" marR="45720" indent="-324485">
              <a:lnSpc>
                <a:spcPct val="90000"/>
              </a:lnSpc>
              <a:spcBef>
                <a:spcPts val="116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spc="-25" dirty="0">
                <a:latin typeface="Arial"/>
                <a:cs typeface="Arial"/>
              </a:rPr>
              <a:t>Từ các </a:t>
            </a:r>
            <a:r>
              <a:rPr sz="2400" spc="5" dirty="0">
                <a:latin typeface="Arial"/>
                <a:cs typeface="Arial"/>
              </a:rPr>
              <a:t>hệ </a:t>
            </a:r>
            <a:r>
              <a:rPr sz="2400" spc="-10" dirty="0">
                <a:latin typeface="Arial"/>
                <a:cs typeface="Arial"/>
              </a:rPr>
              <a:t>thống </a:t>
            </a:r>
            <a:r>
              <a:rPr sz="2400" spc="-15" dirty="0">
                <a:latin typeface="Arial"/>
                <a:cs typeface="Arial"/>
              </a:rPr>
              <a:t>khai thác </a:t>
            </a:r>
            <a:r>
              <a:rPr sz="2400" spc="-30" dirty="0">
                <a:latin typeface="Arial"/>
                <a:cs typeface="Arial"/>
              </a:rPr>
              <a:t>dữ </a:t>
            </a:r>
            <a:r>
              <a:rPr sz="2400" spc="-25" dirty="0">
                <a:latin typeface="Arial"/>
                <a:cs typeface="Arial"/>
              </a:rPr>
              <a:t>liệu chuyên </a:t>
            </a:r>
            <a:r>
              <a:rPr sz="2400" spc="-10" dirty="0">
                <a:latin typeface="Arial"/>
                <a:cs typeface="Arial"/>
              </a:rPr>
              <a:t>dụng </a:t>
            </a:r>
            <a:r>
              <a:rPr sz="2400" spc="5" dirty="0">
                <a:latin typeface="Arial"/>
                <a:cs typeface="Arial"/>
              </a:rPr>
              <a:t>chính </a:t>
            </a:r>
            <a:r>
              <a:rPr sz="2400" dirty="0">
                <a:latin typeface="Arial"/>
                <a:cs typeface="Arial"/>
              </a:rPr>
              <a:t>/  </a:t>
            </a:r>
            <a:r>
              <a:rPr sz="2400" spc="-15" dirty="0">
                <a:latin typeface="Arial"/>
                <a:cs typeface="Arial"/>
              </a:rPr>
              <a:t>công </a:t>
            </a:r>
            <a:r>
              <a:rPr sz="2400" dirty="0">
                <a:latin typeface="Arial"/>
                <a:cs typeface="Arial"/>
              </a:rPr>
              <a:t>cụ </a:t>
            </a:r>
            <a:r>
              <a:rPr sz="2400" spc="-20" dirty="0">
                <a:latin typeface="Arial"/>
                <a:cs typeface="Arial"/>
              </a:rPr>
              <a:t>(ví dụ, SAS, </a:t>
            </a:r>
            <a:r>
              <a:rPr sz="2400" spc="10" dirty="0">
                <a:latin typeface="Arial"/>
                <a:cs typeface="Arial"/>
              </a:rPr>
              <a:t>MS </a:t>
            </a:r>
            <a:r>
              <a:rPr sz="2400" spc="-15" dirty="0">
                <a:latin typeface="Arial"/>
                <a:cs typeface="Arial"/>
              </a:rPr>
              <a:t>SQL-Server </a:t>
            </a:r>
            <a:r>
              <a:rPr sz="2400" spc="-25" dirty="0">
                <a:latin typeface="Arial"/>
                <a:cs typeface="Arial"/>
              </a:rPr>
              <a:t>Analysis </a:t>
            </a:r>
            <a:r>
              <a:rPr sz="2400" spc="-45" dirty="0">
                <a:latin typeface="Arial"/>
                <a:cs typeface="Arial"/>
              </a:rPr>
              <a:t>Manager,  </a:t>
            </a:r>
            <a:r>
              <a:rPr sz="2400" spc="-10" dirty="0">
                <a:latin typeface="Arial"/>
                <a:cs typeface="Arial"/>
              </a:rPr>
              <a:t>Oracle </a:t>
            </a:r>
            <a:r>
              <a:rPr sz="2400" spc="-20" dirty="0">
                <a:latin typeface="Arial"/>
                <a:cs typeface="Arial"/>
              </a:rPr>
              <a:t>Data </a:t>
            </a:r>
            <a:r>
              <a:rPr sz="2400" dirty="0">
                <a:latin typeface="Arial"/>
                <a:cs typeface="Arial"/>
              </a:rPr>
              <a:t>Mining </a:t>
            </a:r>
            <a:r>
              <a:rPr sz="2400" spc="-80" dirty="0">
                <a:latin typeface="Arial"/>
                <a:cs typeface="Arial"/>
              </a:rPr>
              <a:t>Tools) </a:t>
            </a:r>
            <a:r>
              <a:rPr sz="2400" spc="5" dirty="0">
                <a:latin typeface="Arial"/>
                <a:cs typeface="Arial"/>
              </a:rPr>
              <a:t>để </a:t>
            </a:r>
            <a:r>
              <a:rPr sz="2400" spc="-15" dirty="0">
                <a:latin typeface="Arial"/>
                <a:cs typeface="Arial"/>
              </a:rPr>
              <a:t>khai thác </a:t>
            </a:r>
            <a:r>
              <a:rPr sz="2400" spc="-30" dirty="0">
                <a:latin typeface="Arial"/>
                <a:cs typeface="Arial"/>
              </a:rPr>
              <a:t>dữ </a:t>
            </a:r>
            <a:r>
              <a:rPr sz="2400" spc="-25" dirty="0">
                <a:latin typeface="Arial"/>
                <a:cs typeface="Arial"/>
              </a:rPr>
              <a:t>liệu </a:t>
            </a:r>
            <a:r>
              <a:rPr sz="2400" spc="-20" dirty="0">
                <a:latin typeface="Arial"/>
                <a:cs typeface="Arial"/>
              </a:rPr>
              <a:t>tiềm</a:t>
            </a:r>
            <a:r>
              <a:rPr sz="2400" spc="18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ẩn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183197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" dirty="0"/>
              <a:t>Tóm</a:t>
            </a:r>
            <a:r>
              <a:rPr spc="-195" dirty="0"/>
              <a:t> </a:t>
            </a:r>
            <a:r>
              <a:rPr spc="5" dirty="0"/>
              <a:t>tắt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75" y="1123628"/>
            <a:ext cx="8455660" cy="462788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38</a:t>
            </a:r>
            <a:endParaRPr sz="2000">
              <a:latin typeface="Times New Roman"/>
              <a:cs typeface="Times New Roman"/>
            </a:endParaRPr>
          </a:p>
          <a:p>
            <a:pPr marL="911225" marR="5080" indent="-324485">
              <a:lnSpc>
                <a:spcPct val="101899"/>
              </a:lnSpc>
              <a:spcBef>
                <a:spcPts val="810"/>
              </a:spcBef>
              <a:buClr>
                <a:srgbClr val="DD8046"/>
              </a:buClr>
              <a:buSzPct val="62790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150" spc="-5" dirty="0">
                <a:latin typeface="Arial"/>
                <a:cs typeface="Arial"/>
              </a:rPr>
              <a:t>Khai </a:t>
            </a:r>
            <a:r>
              <a:rPr sz="2150" spc="5" dirty="0">
                <a:latin typeface="Arial"/>
                <a:cs typeface="Arial"/>
              </a:rPr>
              <a:t>phá dữ </a:t>
            </a:r>
            <a:r>
              <a:rPr sz="2150" spc="15" dirty="0">
                <a:latin typeface="Arial"/>
                <a:cs typeface="Arial"/>
              </a:rPr>
              <a:t>liệu: </a:t>
            </a:r>
            <a:r>
              <a:rPr sz="2150" spc="-10" dirty="0">
                <a:latin typeface="Arial"/>
                <a:cs typeface="Arial"/>
              </a:rPr>
              <a:t>khai </a:t>
            </a:r>
            <a:r>
              <a:rPr sz="2150" spc="5" dirty="0">
                <a:latin typeface="Arial"/>
                <a:cs typeface="Arial"/>
              </a:rPr>
              <a:t>phá </a:t>
            </a:r>
            <a:r>
              <a:rPr sz="2150" spc="15" dirty="0">
                <a:latin typeface="Arial"/>
                <a:cs typeface="Arial"/>
              </a:rPr>
              <a:t>điểm </a:t>
            </a:r>
            <a:r>
              <a:rPr sz="2150" dirty="0">
                <a:latin typeface="Arial"/>
                <a:cs typeface="Arial"/>
              </a:rPr>
              <a:t>thú </a:t>
            </a:r>
            <a:r>
              <a:rPr sz="2150" spc="-50" dirty="0">
                <a:latin typeface="Arial"/>
                <a:cs typeface="Arial"/>
              </a:rPr>
              <a:t>vị </a:t>
            </a:r>
            <a:r>
              <a:rPr sz="2150" spc="-45" dirty="0">
                <a:latin typeface="Arial"/>
                <a:cs typeface="Arial"/>
              </a:rPr>
              <a:t>và </a:t>
            </a:r>
            <a:r>
              <a:rPr sz="2150" spc="10" dirty="0">
                <a:latin typeface="Arial"/>
                <a:cs typeface="Arial"/>
              </a:rPr>
              <a:t>tri </a:t>
            </a:r>
            <a:r>
              <a:rPr sz="2150" dirty="0">
                <a:latin typeface="Arial"/>
                <a:cs typeface="Arial"/>
              </a:rPr>
              <a:t>thức </a:t>
            </a:r>
            <a:r>
              <a:rPr sz="2150" spc="10" dirty="0">
                <a:latin typeface="Arial"/>
                <a:cs typeface="Arial"/>
              </a:rPr>
              <a:t>từ </a:t>
            </a:r>
            <a:r>
              <a:rPr sz="2150" spc="25" dirty="0">
                <a:latin typeface="Arial"/>
                <a:cs typeface="Arial"/>
              </a:rPr>
              <a:t>số </a:t>
            </a:r>
            <a:r>
              <a:rPr sz="2150" spc="10" dirty="0">
                <a:latin typeface="Arial"/>
                <a:cs typeface="Arial"/>
              </a:rPr>
              <a:t>lượng  </a:t>
            </a:r>
            <a:r>
              <a:rPr sz="2150" spc="20" dirty="0">
                <a:latin typeface="Arial"/>
                <a:cs typeface="Arial"/>
              </a:rPr>
              <a:t>lớn </a:t>
            </a:r>
            <a:r>
              <a:rPr sz="2150" spc="15" dirty="0">
                <a:latin typeface="Arial"/>
                <a:cs typeface="Arial"/>
              </a:rPr>
              <a:t>các </a:t>
            </a:r>
            <a:r>
              <a:rPr sz="2150" spc="5" dirty="0">
                <a:latin typeface="Arial"/>
                <a:cs typeface="Arial"/>
              </a:rPr>
              <a:t>dữ</a:t>
            </a:r>
            <a:r>
              <a:rPr sz="2150" spc="35" dirty="0">
                <a:latin typeface="Arial"/>
                <a:cs typeface="Arial"/>
              </a:rPr>
              <a:t> </a:t>
            </a:r>
            <a:r>
              <a:rPr sz="2150" spc="20" dirty="0">
                <a:latin typeface="Arial"/>
                <a:cs typeface="Arial"/>
              </a:rPr>
              <a:t>liệu</a:t>
            </a:r>
            <a:endParaRPr sz="2150">
              <a:latin typeface="Arial"/>
              <a:cs typeface="Arial"/>
            </a:endParaRPr>
          </a:p>
          <a:p>
            <a:pPr marL="911225" marR="223520" indent="-324485">
              <a:lnSpc>
                <a:spcPct val="104700"/>
              </a:lnSpc>
              <a:spcBef>
                <a:spcPts val="680"/>
              </a:spcBef>
              <a:buClr>
                <a:srgbClr val="DD8046"/>
              </a:buClr>
              <a:buSzPct val="62790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150" spc="-20" dirty="0">
                <a:latin typeface="Arial"/>
                <a:cs typeface="Arial"/>
              </a:rPr>
              <a:t>Một </a:t>
            </a:r>
            <a:r>
              <a:rPr sz="2150" spc="30" dirty="0">
                <a:latin typeface="Arial"/>
                <a:cs typeface="Arial"/>
              </a:rPr>
              <a:t>sự </a:t>
            </a:r>
            <a:r>
              <a:rPr sz="2150" spc="15" dirty="0">
                <a:latin typeface="Arial"/>
                <a:cs typeface="Arial"/>
              </a:rPr>
              <a:t>tiến </a:t>
            </a:r>
            <a:r>
              <a:rPr sz="2150" dirty="0">
                <a:latin typeface="Arial"/>
                <a:cs typeface="Arial"/>
              </a:rPr>
              <a:t>hóa </a:t>
            </a:r>
            <a:r>
              <a:rPr sz="2150" spc="10" dirty="0">
                <a:latin typeface="Arial"/>
                <a:cs typeface="Arial"/>
              </a:rPr>
              <a:t>tự nhiên </a:t>
            </a:r>
            <a:r>
              <a:rPr sz="2150" spc="15" dirty="0">
                <a:latin typeface="Arial"/>
                <a:cs typeface="Arial"/>
              </a:rPr>
              <a:t>của </a:t>
            </a:r>
            <a:r>
              <a:rPr sz="2150" spc="-5" dirty="0">
                <a:latin typeface="Arial"/>
                <a:cs typeface="Arial"/>
              </a:rPr>
              <a:t>khoa </a:t>
            </a:r>
            <a:r>
              <a:rPr sz="2150" dirty="0">
                <a:latin typeface="Arial"/>
                <a:cs typeface="Arial"/>
              </a:rPr>
              <a:t>học </a:t>
            </a:r>
            <a:r>
              <a:rPr sz="2150" spc="-50" dirty="0">
                <a:latin typeface="Arial"/>
                <a:cs typeface="Arial"/>
              </a:rPr>
              <a:t>và </a:t>
            </a:r>
            <a:r>
              <a:rPr sz="2150" spc="10" dirty="0">
                <a:latin typeface="Arial"/>
                <a:cs typeface="Arial"/>
              </a:rPr>
              <a:t>công </a:t>
            </a:r>
            <a:r>
              <a:rPr sz="2150" dirty="0">
                <a:latin typeface="Arial"/>
                <a:cs typeface="Arial"/>
              </a:rPr>
              <a:t>nghệ thông  </a:t>
            </a:r>
            <a:r>
              <a:rPr sz="2150" spc="10" dirty="0">
                <a:latin typeface="Arial"/>
                <a:cs typeface="Arial"/>
              </a:rPr>
              <a:t>tin, </a:t>
            </a:r>
            <a:r>
              <a:rPr sz="2150" spc="5" dirty="0">
                <a:latin typeface="Arial"/>
                <a:cs typeface="Arial"/>
              </a:rPr>
              <a:t>nhu </a:t>
            </a:r>
            <a:r>
              <a:rPr sz="2150" spc="15" dirty="0">
                <a:latin typeface="Arial"/>
                <a:cs typeface="Arial"/>
              </a:rPr>
              <a:t>cầu lớn, </a:t>
            </a:r>
            <a:r>
              <a:rPr sz="2150" spc="-30" dirty="0">
                <a:latin typeface="Arial"/>
                <a:cs typeface="Arial"/>
              </a:rPr>
              <a:t>với </a:t>
            </a:r>
            <a:r>
              <a:rPr sz="2150" spc="15" dirty="0">
                <a:latin typeface="Arial"/>
                <a:cs typeface="Arial"/>
              </a:rPr>
              <a:t>các </a:t>
            </a:r>
            <a:r>
              <a:rPr sz="2150" spc="-5" dirty="0">
                <a:latin typeface="Arial"/>
                <a:cs typeface="Arial"/>
              </a:rPr>
              <a:t>ứng </a:t>
            </a:r>
            <a:r>
              <a:rPr sz="2150" dirty="0">
                <a:latin typeface="Arial"/>
                <a:cs typeface="Arial"/>
              </a:rPr>
              <a:t>dụng</a:t>
            </a:r>
            <a:r>
              <a:rPr sz="2150" spc="-65" dirty="0">
                <a:latin typeface="Arial"/>
                <a:cs typeface="Arial"/>
              </a:rPr>
              <a:t> </a:t>
            </a:r>
            <a:r>
              <a:rPr sz="2150" spc="10" dirty="0">
                <a:latin typeface="Arial"/>
                <a:cs typeface="Arial"/>
              </a:rPr>
              <a:t>rộng</a:t>
            </a:r>
            <a:endParaRPr sz="2150">
              <a:latin typeface="Arial"/>
              <a:cs typeface="Arial"/>
            </a:endParaRPr>
          </a:p>
          <a:p>
            <a:pPr marL="911225" marR="34290" indent="-324485">
              <a:lnSpc>
                <a:spcPct val="103299"/>
              </a:lnSpc>
              <a:spcBef>
                <a:spcPts val="715"/>
              </a:spcBef>
              <a:buClr>
                <a:srgbClr val="DD8046"/>
              </a:buClr>
              <a:buSzPct val="62790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150" spc="-20" dirty="0">
                <a:latin typeface="Arial"/>
                <a:cs typeface="Arial"/>
              </a:rPr>
              <a:t>Một </a:t>
            </a:r>
            <a:r>
              <a:rPr sz="2150" spc="5" dirty="0">
                <a:latin typeface="Arial"/>
                <a:cs typeface="Arial"/>
              </a:rPr>
              <a:t>quá </a:t>
            </a:r>
            <a:r>
              <a:rPr sz="2150" spc="25" dirty="0">
                <a:latin typeface="Arial"/>
                <a:cs typeface="Arial"/>
              </a:rPr>
              <a:t>trình </a:t>
            </a:r>
            <a:r>
              <a:rPr sz="2150" spc="5" dirty="0">
                <a:latin typeface="Arial"/>
                <a:cs typeface="Arial"/>
              </a:rPr>
              <a:t>KDD bao gồm </a:t>
            </a:r>
            <a:r>
              <a:rPr sz="2150" spc="20" dirty="0">
                <a:latin typeface="Arial"/>
                <a:cs typeface="Arial"/>
              </a:rPr>
              <a:t>làm </a:t>
            </a:r>
            <a:r>
              <a:rPr sz="2150" spc="25" dirty="0">
                <a:latin typeface="Arial"/>
                <a:cs typeface="Arial"/>
              </a:rPr>
              <a:t>sạch </a:t>
            </a:r>
            <a:r>
              <a:rPr sz="2150" spc="10" dirty="0">
                <a:latin typeface="Arial"/>
                <a:cs typeface="Arial"/>
              </a:rPr>
              <a:t>dữ </a:t>
            </a:r>
            <a:r>
              <a:rPr sz="2150" spc="15" dirty="0">
                <a:latin typeface="Arial"/>
                <a:cs typeface="Arial"/>
              </a:rPr>
              <a:t>liệu, </a:t>
            </a:r>
            <a:r>
              <a:rPr sz="2150" spc="30" dirty="0">
                <a:latin typeface="Arial"/>
                <a:cs typeface="Arial"/>
              </a:rPr>
              <a:t>tích </a:t>
            </a:r>
            <a:r>
              <a:rPr sz="2150" spc="10" dirty="0">
                <a:latin typeface="Arial"/>
                <a:cs typeface="Arial"/>
              </a:rPr>
              <a:t>hợp dữ  </a:t>
            </a:r>
            <a:r>
              <a:rPr sz="2150" spc="15" dirty="0">
                <a:latin typeface="Arial"/>
                <a:cs typeface="Arial"/>
              </a:rPr>
              <a:t>liệu, </a:t>
            </a:r>
            <a:r>
              <a:rPr sz="2150" spc="10" dirty="0">
                <a:latin typeface="Arial"/>
                <a:cs typeface="Arial"/>
              </a:rPr>
              <a:t>lựa </a:t>
            </a:r>
            <a:r>
              <a:rPr sz="2150" spc="15" dirty="0">
                <a:latin typeface="Arial"/>
                <a:cs typeface="Arial"/>
              </a:rPr>
              <a:t>chọn </a:t>
            </a:r>
            <a:r>
              <a:rPr sz="2150" spc="5" dirty="0">
                <a:latin typeface="Arial"/>
                <a:cs typeface="Arial"/>
              </a:rPr>
              <a:t>dữ </a:t>
            </a:r>
            <a:r>
              <a:rPr sz="2150" spc="15" dirty="0">
                <a:latin typeface="Arial"/>
                <a:cs typeface="Arial"/>
              </a:rPr>
              <a:t>liệu, </a:t>
            </a:r>
            <a:r>
              <a:rPr sz="2150" spc="-10" dirty="0">
                <a:latin typeface="Arial"/>
                <a:cs typeface="Arial"/>
              </a:rPr>
              <a:t>chuyển </a:t>
            </a:r>
            <a:r>
              <a:rPr sz="2150" spc="10" dirty="0">
                <a:latin typeface="Arial"/>
                <a:cs typeface="Arial"/>
              </a:rPr>
              <a:t>đổi, </a:t>
            </a:r>
            <a:r>
              <a:rPr sz="2150" spc="-5" dirty="0">
                <a:latin typeface="Arial"/>
                <a:cs typeface="Arial"/>
              </a:rPr>
              <a:t>khai </a:t>
            </a:r>
            <a:r>
              <a:rPr sz="2150" spc="5" dirty="0">
                <a:latin typeface="Arial"/>
                <a:cs typeface="Arial"/>
              </a:rPr>
              <a:t>phá </a:t>
            </a:r>
            <a:r>
              <a:rPr sz="2150" spc="10" dirty="0">
                <a:latin typeface="Arial"/>
                <a:cs typeface="Arial"/>
              </a:rPr>
              <a:t>dữ </a:t>
            </a:r>
            <a:r>
              <a:rPr sz="2150" spc="15" dirty="0">
                <a:latin typeface="Arial"/>
                <a:cs typeface="Arial"/>
              </a:rPr>
              <a:t>liệu, </a:t>
            </a:r>
            <a:r>
              <a:rPr sz="2150" spc="5" dirty="0">
                <a:latin typeface="Arial"/>
                <a:cs typeface="Arial"/>
              </a:rPr>
              <a:t>đánh </a:t>
            </a:r>
            <a:r>
              <a:rPr sz="2150" spc="20" dirty="0">
                <a:latin typeface="Arial"/>
                <a:cs typeface="Arial"/>
              </a:rPr>
              <a:t>giá  </a:t>
            </a:r>
            <a:r>
              <a:rPr sz="2150" spc="45" dirty="0">
                <a:latin typeface="Arial"/>
                <a:cs typeface="Arial"/>
              </a:rPr>
              <a:t>mô </a:t>
            </a:r>
            <a:r>
              <a:rPr sz="2150" spc="15" dirty="0">
                <a:latin typeface="Arial"/>
                <a:cs typeface="Arial"/>
              </a:rPr>
              <a:t>hình, </a:t>
            </a:r>
            <a:r>
              <a:rPr sz="2150" spc="-45" dirty="0">
                <a:latin typeface="Arial"/>
                <a:cs typeface="Arial"/>
              </a:rPr>
              <a:t>và </a:t>
            </a:r>
            <a:r>
              <a:rPr sz="2150" spc="20" dirty="0">
                <a:latin typeface="Arial"/>
                <a:cs typeface="Arial"/>
              </a:rPr>
              <a:t>trình </a:t>
            </a:r>
            <a:r>
              <a:rPr sz="2150" dirty="0">
                <a:latin typeface="Arial"/>
                <a:cs typeface="Arial"/>
              </a:rPr>
              <a:t>bày </a:t>
            </a:r>
            <a:r>
              <a:rPr sz="2150" spc="10" dirty="0">
                <a:latin typeface="Arial"/>
                <a:cs typeface="Arial"/>
              </a:rPr>
              <a:t>tri</a:t>
            </a:r>
            <a:r>
              <a:rPr sz="2150" spc="-29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thức</a:t>
            </a:r>
            <a:endParaRPr sz="2150">
              <a:latin typeface="Arial"/>
              <a:cs typeface="Arial"/>
            </a:endParaRPr>
          </a:p>
          <a:p>
            <a:pPr marL="911225" indent="-324485">
              <a:lnSpc>
                <a:spcPct val="100000"/>
              </a:lnSpc>
              <a:spcBef>
                <a:spcPts val="875"/>
              </a:spcBef>
              <a:buClr>
                <a:srgbClr val="DD8046"/>
              </a:buClr>
              <a:buSzPct val="62790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150" spc="-5" dirty="0">
                <a:latin typeface="Arial"/>
                <a:cs typeface="Arial"/>
              </a:rPr>
              <a:t>Khai </a:t>
            </a:r>
            <a:r>
              <a:rPr sz="2150" spc="5" dirty="0">
                <a:latin typeface="Arial"/>
                <a:cs typeface="Arial"/>
              </a:rPr>
              <a:t>phá </a:t>
            </a:r>
            <a:r>
              <a:rPr sz="2150" spc="25" dirty="0">
                <a:latin typeface="Arial"/>
                <a:cs typeface="Arial"/>
              </a:rPr>
              <a:t>có </a:t>
            </a:r>
            <a:r>
              <a:rPr sz="2150" dirty="0">
                <a:latin typeface="Arial"/>
                <a:cs typeface="Arial"/>
              </a:rPr>
              <a:t>thể được thực </a:t>
            </a:r>
            <a:r>
              <a:rPr sz="2150" spc="10" dirty="0">
                <a:latin typeface="Arial"/>
                <a:cs typeface="Arial"/>
              </a:rPr>
              <a:t>hiện </a:t>
            </a:r>
            <a:r>
              <a:rPr sz="2150" spc="5" dirty="0">
                <a:latin typeface="Arial"/>
                <a:cs typeface="Arial"/>
              </a:rPr>
              <a:t>trong </a:t>
            </a:r>
            <a:r>
              <a:rPr sz="2150" spc="30" dirty="0">
                <a:latin typeface="Arial"/>
                <a:cs typeface="Arial"/>
              </a:rPr>
              <a:t>một </a:t>
            </a:r>
            <a:r>
              <a:rPr sz="2150" spc="10" dirty="0">
                <a:latin typeface="Arial"/>
                <a:cs typeface="Arial"/>
              </a:rPr>
              <a:t>loạt </a:t>
            </a:r>
            <a:r>
              <a:rPr sz="2150" spc="15" dirty="0">
                <a:latin typeface="Arial"/>
                <a:cs typeface="Arial"/>
              </a:rPr>
              <a:t>các </a:t>
            </a:r>
            <a:r>
              <a:rPr sz="2150" spc="5" dirty="0">
                <a:latin typeface="Arial"/>
                <a:cs typeface="Arial"/>
              </a:rPr>
              <a:t>dữ</a:t>
            </a:r>
            <a:r>
              <a:rPr sz="2150" spc="55" dirty="0">
                <a:latin typeface="Arial"/>
                <a:cs typeface="Arial"/>
              </a:rPr>
              <a:t> </a:t>
            </a:r>
            <a:r>
              <a:rPr sz="2150" spc="20" dirty="0">
                <a:latin typeface="Arial"/>
                <a:cs typeface="Arial"/>
              </a:rPr>
              <a:t>liệu</a:t>
            </a:r>
            <a:endParaRPr sz="2150">
              <a:latin typeface="Arial"/>
              <a:cs typeface="Arial"/>
            </a:endParaRPr>
          </a:p>
          <a:p>
            <a:pPr marL="911225" marR="264160" indent="-324485">
              <a:lnSpc>
                <a:spcPct val="103299"/>
              </a:lnSpc>
              <a:spcBef>
                <a:spcPts val="715"/>
              </a:spcBef>
              <a:buClr>
                <a:srgbClr val="DD8046"/>
              </a:buClr>
              <a:buSzPct val="62790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150" dirty="0">
                <a:latin typeface="Arial"/>
                <a:cs typeface="Arial"/>
              </a:rPr>
              <a:t>Chức năng </a:t>
            </a:r>
            <a:r>
              <a:rPr sz="2150" spc="-5" dirty="0">
                <a:latin typeface="Arial"/>
                <a:cs typeface="Arial"/>
              </a:rPr>
              <a:t>khai </a:t>
            </a:r>
            <a:r>
              <a:rPr sz="2150" spc="5" dirty="0">
                <a:latin typeface="Arial"/>
                <a:cs typeface="Arial"/>
              </a:rPr>
              <a:t>phá dữ </a:t>
            </a:r>
            <a:r>
              <a:rPr sz="2150" spc="15" dirty="0">
                <a:latin typeface="Arial"/>
                <a:cs typeface="Arial"/>
              </a:rPr>
              <a:t>liệu: </a:t>
            </a:r>
            <a:r>
              <a:rPr sz="2150" spc="45" dirty="0">
                <a:latin typeface="Arial"/>
                <a:cs typeface="Arial"/>
              </a:rPr>
              <a:t>mô </a:t>
            </a:r>
            <a:r>
              <a:rPr sz="2150" dirty="0">
                <a:latin typeface="Arial"/>
                <a:cs typeface="Arial"/>
              </a:rPr>
              <a:t>tả đặc </a:t>
            </a:r>
            <a:r>
              <a:rPr sz="2150" spc="25" dirty="0">
                <a:latin typeface="Arial"/>
                <a:cs typeface="Arial"/>
              </a:rPr>
              <a:t>điểm, </a:t>
            </a:r>
            <a:r>
              <a:rPr sz="2150" dirty="0">
                <a:latin typeface="Arial"/>
                <a:cs typeface="Arial"/>
              </a:rPr>
              <a:t>phân </a:t>
            </a:r>
            <a:r>
              <a:rPr sz="2150" spc="10" dirty="0">
                <a:latin typeface="Arial"/>
                <a:cs typeface="Arial"/>
              </a:rPr>
              <a:t>biệt </a:t>
            </a:r>
            <a:r>
              <a:rPr sz="2150" dirty="0">
                <a:latin typeface="Arial"/>
                <a:cs typeface="Arial"/>
              </a:rPr>
              <a:t>đối  </a:t>
            </a:r>
            <a:r>
              <a:rPr sz="2150" spc="-40" dirty="0">
                <a:latin typeface="Arial"/>
                <a:cs typeface="Arial"/>
              </a:rPr>
              <a:t>xử, </a:t>
            </a:r>
            <a:r>
              <a:rPr sz="2150" spc="20" dirty="0">
                <a:latin typeface="Arial"/>
                <a:cs typeface="Arial"/>
              </a:rPr>
              <a:t>liên </a:t>
            </a:r>
            <a:r>
              <a:rPr sz="2150" spc="-5" dirty="0">
                <a:latin typeface="Arial"/>
                <a:cs typeface="Arial"/>
              </a:rPr>
              <a:t>kết, </a:t>
            </a:r>
            <a:r>
              <a:rPr sz="2150" dirty="0">
                <a:latin typeface="Arial"/>
                <a:cs typeface="Arial"/>
              </a:rPr>
              <a:t>phân </a:t>
            </a:r>
            <a:r>
              <a:rPr sz="2150" spc="15" dirty="0">
                <a:latin typeface="Arial"/>
                <a:cs typeface="Arial"/>
              </a:rPr>
              <a:t>loại, </a:t>
            </a:r>
            <a:r>
              <a:rPr sz="2150" dirty="0">
                <a:latin typeface="Arial"/>
                <a:cs typeface="Arial"/>
              </a:rPr>
              <a:t>phân </a:t>
            </a:r>
            <a:r>
              <a:rPr sz="2150" spc="15" dirty="0">
                <a:latin typeface="Arial"/>
                <a:cs typeface="Arial"/>
              </a:rPr>
              <a:t>nhóm, </a:t>
            </a:r>
            <a:r>
              <a:rPr sz="2150" spc="-45" dirty="0">
                <a:latin typeface="Arial"/>
                <a:cs typeface="Arial"/>
              </a:rPr>
              <a:t>xu </a:t>
            </a:r>
            <a:r>
              <a:rPr sz="2150" dirty="0">
                <a:latin typeface="Arial"/>
                <a:cs typeface="Arial"/>
              </a:rPr>
              <a:t>hướng </a:t>
            </a:r>
            <a:r>
              <a:rPr sz="2150" spc="-45" dirty="0">
                <a:latin typeface="Arial"/>
                <a:cs typeface="Arial"/>
              </a:rPr>
              <a:t>và </a:t>
            </a:r>
            <a:r>
              <a:rPr sz="2150" dirty="0">
                <a:latin typeface="Arial"/>
                <a:cs typeface="Arial"/>
              </a:rPr>
              <a:t>phân </a:t>
            </a:r>
            <a:r>
              <a:rPr sz="2150" spc="30" dirty="0">
                <a:latin typeface="Arial"/>
                <a:cs typeface="Arial"/>
              </a:rPr>
              <a:t>tích  </a:t>
            </a:r>
            <a:r>
              <a:rPr sz="2150" spc="-5" dirty="0">
                <a:latin typeface="Arial"/>
                <a:cs typeface="Arial"/>
              </a:rPr>
              <a:t>outlier,</a:t>
            </a:r>
            <a:r>
              <a:rPr sz="2150" spc="80" dirty="0">
                <a:latin typeface="Arial"/>
                <a:cs typeface="Arial"/>
              </a:rPr>
              <a:t> </a:t>
            </a:r>
            <a:r>
              <a:rPr sz="2150" spc="-100" dirty="0">
                <a:latin typeface="Arial"/>
                <a:cs typeface="Arial"/>
              </a:rPr>
              <a:t>vv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l" t="t" r="r" b="b"/>
            <a:pathLst>
              <a:path w="9144000" h="5971540">
                <a:moveTo>
                  <a:pt x="0" y="5971032"/>
                </a:moveTo>
                <a:lnTo>
                  <a:pt x="9144000" y="5971032"/>
                </a:lnTo>
                <a:lnTo>
                  <a:pt x="9144000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775F5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5971032"/>
            <a:ext cx="9144000" cy="887094"/>
            <a:chOff x="0" y="5971032"/>
            <a:chExt cx="9144000" cy="887094"/>
          </a:xfrm>
        </p:grpSpPr>
        <p:sp>
          <p:nvSpPr>
            <p:cNvPr id="4" name="object 4"/>
            <p:cNvSpPr/>
            <p:nvPr/>
          </p:nvSpPr>
          <p:spPr>
            <a:xfrm>
              <a:off x="0" y="5971032"/>
              <a:ext cx="9144000" cy="887094"/>
            </a:xfrm>
            <a:custGeom>
              <a:avLst/>
              <a:gdLst/>
              <a:ahLst/>
              <a:cxnLst/>
              <a:rect l="l" t="t" r="r" b="b"/>
              <a:pathLst>
                <a:path w="9144000" h="887095">
                  <a:moveTo>
                    <a:pt x="9144000" y="0"/>
                  </a:moveTo>
                  <a:lnTo>
                    <a:pt x="0" y="0"/>
                  </a:lnTo>
                  <a:lnTo>
                    <a:pt x="0" y="886968"/>
                  </a:lnTo>
                  <a:lnTo>
                    <a:pt x="9144000" y="88696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053328"/>
              <a:ext cx="2240280" cy="713740"/>
            </a:xfrm>
            <a:custGeom>
              <a:avLst/>
              <a:gdLst/>
              <a:ahLst/>
              <a:cxnLst/>
              <a:rect l="l" t="t" r="r" b="b"/>
              <a:pathLst>
                <a:path w="2240280" h="713740">
                  <a:moveTo>
                    <a:pt x="2240280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2240280" y="713232"/>
                  </a:lnTo>
                  <a:lnTo>
                    <a:pt x="2240280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59151" y="6044184"/>
              <a:ext cx="6784975" cy="713740"/>
            </a:xfrm>
            <a:custGeom>
              <a:avLst/>
              <a:gdLst/>
              <a:ahLst/>
              <a:cxnLst/>
              <a:rect l="l" t="t" r="r" b="b"/>
              <a:pathLst>
                <a:path w="6784975" h="713740">
                  <a:moveTo>
                    <a:pt x="6784848" y="0"/>
                  </a:moveTo>
                  <a:lnTo>
                    <a:pt x="0" y="0"/>
                  </a:lnTo>
                  <a:lnTo>
                    <a:pt x="0" y="713231"/>
                  </a:lnTo>
                  <a:lnTo>
                    <a:pt x="6784848" y="713231"/>
                  </a:lnTo>
                  <a:lnTo>
                    <a:pt x="6784848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60374" y="76200"/>
            <a:ext cx="821397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43479" y="4516120"/>
            <a:ext cx="3272154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EBDDC3"/>
                </a:solidFill>
              </a:rPr>
              <a:t>THANK</a:t>
            </a:r>
            <a:r>
              <a:rPr spc="-135" dirty="0">
                <a:solidFill>
                  <a:srgbClr val="EBDDC3"/>
                </a:solidFill>
              </a:rPr>
              <a:t> </a:t>
            </a:r>
            <a:r>
              <a:rPr spc="-10" dirty="0">
                <a:solidFill>
                  <a:srgbClr val="EBDDC3"/>
                </a:solidFill>
              </a:rPr>
              <a:t>YOU!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0550" y="361950"/>
            <a:ext cx="8553450" cy="1314450"/>
            <a:chOff x="590550" y="361950"/>
            <a:chExt cx="8553450" cy="1314450"/>
          </a:xfrm>
        </p:grpSpPr>
        <p:sp>
          <p:nvSpPr>
            <p:cNvPr id="3" name="object 3"/>
            <p:cNvSpPr/>
            <p:nvPr/>
          </p:nvSpPr>
          <p:spPr>
            <a:xfrm>
              <a:off x="5381625" y="495300"/>
              <a:ext cx="657225" cy="2857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34075" y="361950"/>
              <a:ext cx="1390650" cy="590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62775" y="361950"/>
              <a:ext cx="733425" cy="5905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34250" y="361950"/>
              <a:ext cx="1152525" cy="5905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24550" y="723900"/>
              <a:ext cx="733425" cy="5905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96025" y="723900"/>
              <a:ext cx="1371600" cy="5905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88975" y="372744"/>
            <a:ext cx="317246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20" dirty="0">
                <a:solidFill>
                  <a:srgbClr val="775F54"/>
                </a:solidFill>
                <a:latin typeface="Arial"/>
                <a:cs typeface="Arial"/>
              </a:rPr>
              <a:t>Tình </a:t>
            </a:r>
            <a:r>
              <a:rPr sz="4200" spc="-10" dirty="0">
                <a:solidFill>
                  <a:srgbClr val="775F54"/>
                </a:solidFill>
                <a:latin typeface="Arial"/>
                <a:cs typeface="Arial"/>
              </a:rPr>
              <a:t>huống</a:t>
            </a:r>
            <a:r>
              <a:rPr sz="4200" spc="-150" dirty="0">
                <a:solidFill>
                  <a:srgbClr val="775F54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775F54"/>
                </a:solidFill>
                <a:latin typeface="Arial"/>
                <a:cs typeface="Arial"/>
              </a:rPr>
              <a:t>3</a:t>
            </a:r>
            <a:endParaRPr sz="4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2034" y="380303"/>
            <a:ext cx="2878455" cy="75057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2000" spc="10" dirty="0">
                <a:solidFill>
                  <a:srgbClr val="FF0000"/>
                </a:solidFill>
                <a:latin typeface="Verdana"/>
                <a:cs typeface="Verdana"/>
              </a:rPr>
              <a:t>Ngày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mai </a:t>
            </a:r>
            <a:r>
              <a:rPr sz="2000" spc="5" dirty="0">
                <a:solidFill>
                  <a:srgbClr val="FF0000"/>
                </a:solidFill>
                <a:latin typeface="Verdana"/>
                <a:cs typeface="Verdana"/>
              </a:rPr>
              <a:t>giá </a:t>
            </a:r>
            <a:r>
              <a:rPr sz="2000" spc="15" dirty="0">
                <a:solidFill>
                  <a:srgbClr val="FF0000"/>
                </a:solidFill>
                <a:latin typeface="Verdana"/>
                <a:cs typeface="Verdana"/>
              </a:rPr>
              <a:t>cổ</a:t>
            </a:r>
            <a:r>
              <a:rPr sz="2000" spc="-19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FF0000"/>
                </a:solidFill>
                <a:latin typeface="Verdana"/>
                <a:cs typeface="Verdana"/>
              </a:rPr>
              <a:t>phiếu</a:t>
            </a:r>
            <a:endParaRPr sz="2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2000" spc="15" dirty="0">
                <a:solidFill>
                  <a:srgbClr val="FF0000"/>
                </a:solidFill>
                <a:latin typeface="Verdana"/>
                <a:cs typeface="Verdana"/>
              </a:rPr>
              <a:t>sẽ</a:t>
            </a:r>
            <a:r>
              <a:rPr sz="2000" spc="-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FF0000"/>
                </a:solidFill>
                <a:latin typeface="Verdana"/>
                <a:cs typeface="Verdana"/>
              </a:rPr>
              <a:t>tăng???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6200" y="1600199"/>
            <a:ext cx="9067800" cy="5257800"/>
            <a:chOff x="76200" y="1600199"/>
            <a:chExt cx="9067800" cy="5257800"/>
          </a:xfrm>
        </p:grpSpPr>
        <p:sp>
          <p:nvSpPr>
            <p:cNvPr id="12" name="object 12"/>
            <p:cNvSpPr/>
            <p:nvPr/>
          </p:nvSpPr>
          <p:spPr>
            <a:xfrm>
              <a:off x="76200" y="1600199"/>
              <a:ext cx="7785608" cy="525779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62200" y="3408805"/>
              <a:ext cx="6781799" cy="34491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84467" y="1221422"/>
            <a:ext cx="15430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317182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" dirty="0"/>
              <a:t>Tình </a:t>
            </a:r>
            <a:r>
              <a:rPr spc="-10" dirty="0"/>
              <a:t>huống</a:t>
            </a:r>
            <a:r>
              <a:rPr spc="-155" dirty="0"/>
              <a:t> </a:t>
            </a:r>
            <a:r>
              <a:rPr dirty="0"/>
              <a:t>4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7050" y="1593850"/>
          <a:ext cx="8231505" cy="40913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2995"/>
                <a:gridCol w="1334770"/>
                <a:gridCol w="1310005"/>
                <a:gridCol w="1356360"/>
                <a:gridCol w="956310"/>
                <a:gridCol w="2171065"/>
              </a:tblGrid>
              <a:tr h="335279">
                <a:tc>
                  <a:txBody>
                    <a:bodyPr/>
                    <a:lstStyle/>
                    <a:p>
                      <a:pPr marL="2984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50" b="1" spc="15" dirty="0">
                          <a:latin typeface="Arial"/>
                          <a:cs typeface="Arial"/>
                        </a:rPr>
                        <a:t>Khóa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513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50" b="1" spc="10" dirty="0">
                          <a:latin typeface="Arial"/>
                          <a:cs typeface="Arial"/>
                        </a:rPr>
                        <a:t>MãSV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50" b="1" spc="5" dirty="0">
                          <a:latin typeface="Arial"/>
                          <a:cs typeface="Arial"/>
                        </a:rPr>
                        <a:t>MônHọc1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50" b="1" dirty="0">
                          <a:latin typeface="Arial"/>
                          <a:cs typeface="Arial"/>
                        </a:rPr>
                        <a:t>MônHọc2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50" b="1" dirty="0">
                          <a:latin typeface="Arial"/>
                          <a:cs typeface="Arial"/>
                        </a:rPr>
                        <a:t>…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071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50" b="1" dirty="0">
                          <a:latin typeface="Arial"/>
                          <a:cs typeface="Arial"/>
                        </a:rPr>
                        <a:t>TốtNghiệp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50" spc="30" dirty="0">
                          <a:latin typeface="Arial"/>
                          <a:cs typeface="Arial"/>
                        </a:rPr>
                        <a:t>2012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50" spc="5" dirty="0">
                          <a:latin typeface="Arial"/>
                          <a:cs typeface="Arial"/>
                        </a:rPr>
                        <a:t>612311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55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55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5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…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Có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550" spc="35" dirty="0">
                          <a:latin typeface="Arial"/>
                          <a:cs typeface="Arial"/>
                        </a:rPr>
                        <a:t>2012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550" spc="35" dirty="0">
                          <a:latin typeface="Arial"/>
                          <a:cs typeface="Arial"/>
                        </a:rPr>
                        <a:t>612312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55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5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55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…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Có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550" spc="30" dirty="0">
                          <a:latin typeface="Arial"/>
                          <a:cs typeface="Arial"/>
                        </a:rPr>
                        <a:t>2012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550" spc="30" dirty="0">
                          <a:latin typeface="Arial"/>
                          <a:cs typeface="Arial"/>
                        </a:rPr>
                        <a:t>612313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55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55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5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…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550" spc="-5" dirty="0">
                          <a:latin typeface="Arial"/>
                          <a:cs typeface="Arial"/>
                        </a:rPr>
                        <a:t>Không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50" spc="35" dirty="0">
                          <a:latin typeface="Arial"/>
                          <a:cs typeface="Arial"/>
                        </a:rPr>
                        <a:t>2012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50" spc="35" dirty="0">
                          <a:latin typeface="Arial"/>
                          <a:cs typeface="Arial"/>
                        </a:rPr>
                        <a:t>612314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55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5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55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5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…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50" spc="-5" dirty="0">
                          <a:latin typeface="Arial"/>
                          <a:cs typeface="Arial"/>
                        </a:rPr>
                        <a:t>Không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</a:tr>
              <a:tr h="347726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50" spc="30" dirty="0">
                          <a:latin typeface="Arial"/>
                          <a:cs typeface="Arial"/>
                        </a:rPr>
                        <a:t>2012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50" spc="30" dirty="0">
                          <a:latin typeface="Arial"/>
                          <a:cs typeface="Arial"/>
                        </a:rPr>
                        <a:t>612315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55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55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5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…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Có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…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…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…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…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…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…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550" spc="30" dirty="0">
                          <a:latin typeface="Arial"/>
                          <a:cs typeface="Arial"/>
                        </a:rPr>
                        <a:t>2013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550" spc="5" dirty="0">
                          <a:latin typeface="Arial"/>
                          <a:cs typeface="Arial"/>
                        </a:rPr>
                        <a:t>632311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55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55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…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550" spc="5" dirty="0">
                          <a:latin typeface="Arial"/>
                          <a:cs typeface="Arial"/>
                        </a:rPr>
                        <a:t>Có</a:t>
                      </a:r>
                      <a:r>
                        <a:rPr sz="155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25" dirty="0">
                          <a:latin typeface="Arial"/>
                          <a:cs typeface="Arial"/>
                        </a:rPr>
                        <a:t>(80%)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550" spc="35" dirty="0">
                          <a:latin typeface="Arial"/>
                          <a:cs typeface="Arial"/>
                        </a:rPr>
                        <a:t>2014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550" spc="35" dirty="0">
                          <a:latin typeface="Arial"/>
                          <a:cs typeface="Arial"/>
                        </a:rPr>
                        <a:t>632312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55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5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55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5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…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550" spc="5" dirty="0">
                          <a:latin typeface="Arial"/>
                          <a:cs typeface="Arial"/>
                        </a:rPr>
                        <a:t>Có</a:t>
                      </a:r>
                      <a:r>
                        <a:rPr sz="155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25" dirty="0">
                          <a:latin typeface="Arial"/>
                          <a:cs typeface="Arial"/>
                        </a:rPr>
                        <a:t>(90%)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</a:tr>
              <a:tr h="347599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550" spc="30" dirty="0">
                          <a:latin typeface="Arial"/>
                          <a:cs typeface="Arial"/>
                        </a:rPr>
                        <a:t>2015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550" spc="5" dirty="0">
                          <a:latin typeface="Arial"/>
                          <a:cs typeface="Arial"/>
                        </a:rPr>
                        <a:t>642311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55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5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55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5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…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550" spc="-5" dirty="0">
                          <a:latin typeface="Arial"/>
                          <a:cs typeface="Arial"/>
                        </a:rPr>
                        <a:t>Không</a:t>
                      </a:r>
                      <a:r>
                        <a:rPr sz="155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25" dirty="0">
                          <a:latin typeface="Arial"/>
                          <a:cs typeface="Arial"/>
                        </a:rPr>
                        <a:t>(45%)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550" spc="35" dirty="0">
                          <a:latin typeface="Arial"/>
                          <a:cs typeface="Arial"/>
                        </a:rPr>
                        <a:t>2015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550" spc="35" dirty="0">
                          <a:latin typeface="Arial"/>
                          <a:cs typeface="Arial"/>
                        </a:rPr>
                        <a:t>642314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55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55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…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550" spc="-5" dirty="0">
                          <a:latin typeface="Arial"/>
                          <a:cs typeface="Arial"/>
                        </a:rPr>
                        <a:t>Không</a:t>
                      </a:r>
                      <a:r>
                        <a:rPr sz="155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25" dirty="0">
                          <a:latin typeface="Arial"/>
                          <a:cs typeface="Arial"/>
                        </a:rPr>
                        <a:t>(97%)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…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…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…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…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…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…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6162675" y="3719512"/>
            <a:ext cx="2943225" cy="3138805"/>
            <a:chOff x="6162675" y="3719512"/>
            <a:chExt cx="2943225" cy="3138805"/>
          </a:xfrm>
        </p:grpSpPr>
        <p:sp>
          <p:nvSpPr>
            <p:cNvPr id="5" name="object 5"/>
            <p:cNvSpPr/>
            <p:nvPr/>
          </p:nvSpPr>
          <p:spPr>
            <a:xfrm>
              <a:off x="6477000" y="3733800"/>
              <a:ext cx="2438400" cy="1905000"/>
            </a:xfrm>
            <a:custGeom>
              <a:avLst/>
              <a:gdLst/>
              <a:ahLst/>
              <a:cxnLst/>
              <a:rect l="l" t="t" r="r" b="b"/>
              <a:pathLst>
                <a:path w="2438400" h="1905000">
                  <a:moveTo>
                    <a:pt x="0" y="317500"/>
                  </a:moveTo>
                  <a:lnTo>
                    <a:pt x="3441" y="270573"/>
                  </a:lnTo>
                  <a:lnTo>
                    <a:pt x="13439" y="225788"/>
                  </a:lnTo>
                  <a:lnTo>
                    <a:pt x="29503" y="183634"/>
                  </a:lnTo>
                  <a:lnTo>
                    <a:pt x="51141" y="144601"/>
                  </a:lnTo>
                  <a:lnTo>
                    <a:pt x="77865" y="109181"/>
                  </a:lnTo>
                  <a:lnTo>
                    <a:pt x="109181" y="77865"/>
                  </a:lnTo>
                  <a:lnTo>
                    <a:pt x="144601" y="51141"/>
                  </a:lnTo>
                  <a:lnTo>
                    <a:pt x="183634" y="29503"/>
                  </a:lnTo>
                  <a:lnTo>
                    <a:pt x="225788" y="13439"/>
                  </a:lnTo>
                  <a:lnTo>
                    <a:pt x="270573" y="3441"/>
                  </a:lnTo>
                  <a:lnTo>
                    <a:pt x="317500" y="0"/>
                  </a:lnTo>
                  <a:lnTo>
                    <a:pt x="2120900" y="0"/>
                  </a:lnTo>
                  <a:lnTo>
                    <a:pt x="2167826" y="3441"/>
                  </a:lnTo>
                  <a:lnTo>
                    <a:pt x="2212611" y="13439"/>
                  </a:lnTo>
                  <a:lnTo>
                    <a:pt x="2254765" y="29503"/>
                  </a:lnTo>
                  <a:lnTo>
                    <a:pt x="2293798" y="51141"/>
                  </a:lnTo>
                  <a:lnTo>
                    <a:pt x="2329218" y="77865"/>
                  </a:lnTo>
                  <a:lnTo>
                    <a:pt x="2360534" y="109181"/>
                  </a:lnTo>
                  <a:lnTo>
                    <a:pt x="2387258" y="144601"/>
                  </a:lnTo>
                  <a:lnTo>
                    <a:pt x="2408896" y="183634"/>
                  </a:lnTo>
                  <a:lnTo>
                    <a:pt x="2424960" y="225788"/>
                  </a:lnTo>
                  <a:lnTo>
                    <a:pt x="2434958" y="270573"/>
                  </a:lnTo>
                  <a:lnTo>
                    <a:pt x="2438400" y="317500"/>
                  </a:lnTo>
                  <a:lnTo>
                    <a:pt x="2438400" y="1587500"/>
                  </a:lnTo>
                  <a:lnTo>
                    <a:pt x="2434958" y="1634426"/>
                  </a:lnTo>
                  <a:lnTo>
                    <a:pt x="2424960" y="1679211"/>
                  </a:lnTo>
                  <a:lnTo>
                    <a:pt x="2408896" y="1721365"/>
                  </a:lnTo>
                  <a:lnTo>
                    <a:pt x="2387258" y="1760398"/>
                  </a:lnTo>
                  <a:lnTo>
                    <a:pt x="2360534" y="1795818"/>
                  </a:lnTo>
                  <a:lnTo>
                    <a:pt x="2329218" y="1827134"/>
                  </a:lnTo>
                  <a:lnTo>
                    <a:pt x="2293798" y="1853858"/>
                  </a:lnTo>
                  <a:lnTo>
                    <a:pt x="2254765" y="1875496"/>
                  </a:lnTo>
                  <a:lnTo>
                    <a:pt x="2212611" y="1891560"/>
                  </a:lnTo>
                  <a:lnTo>
                    <a:pt x="2167826" y="1901558"/>
                  </a:lnTo>
                  <a:lnTo>
                    <a:pt x="2120900" y="1905000"/>
                  </a:lnTo>
                  <a:lnTo>
                    <a:pt x="317500" y="1905000"/>
                  </a:lnTo>
                  <a:lnTo>
                    <a:pt x="270573" y="1901558"/>
                  </a:lnTo>
                  <a:lnTo>
                    <a:pt x="225788" y="1891560"/>
                  </a:lnTo>
                  <a:lnTo>
                    <a:pt x="183634" y="1875496"/>
                  </a:lnTo>
                  <a:lnTo>
                    <a:pt x="144601" y="1853858"/>
                  </a:lnTo>
                  <a:lnTo>
                    <a:pt x="109181" y="1827134"/>
                  </a:lnTo>
                  <a:lnTo>
                    <a:pt x="77865" y="1795818"/>
                  </a:lnTo>
                  <a:lnTo>
                    <a:pt x="51141" y="1760398"/>
                  </a:lnTo>
                  <a:lnTo>
                    <a:pt x="29503" y="1721365"/>
                  </a:lnTo>
                  <a:lnTo>
                    <a:pt x="13439" y="1679211"/>
                  </a:lnTo>
                  <a:lnTo>
                    <a:pt x="3441" y="1634426"/>
                  </a:lnTo>
                  <a:lnTo>
                    <a:pt x="0" y="1587500"/>
                  </a:lnTo>
                  <a:lnTo>
                    <a:pt x="0" y="317500"/>
                  </a:lnTo>
                  <a:close/>
                </a:path>
              </a:pathLst>
            </a:custGeom>
            <a:ln w="28575">
              <a:solidFill>
                <a:srgbClr val="000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72250" y="5819775"/>
              <a:ext cx="409575" cy="2190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05625" y="5695950"/>
              <a:ext cx="904875" cy="533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77125" y="5695950"/>
              <a:ext cx="828675" cy="533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72425" y="5695950"/>
              <a:ext cx="990600" cy="533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38925" y="6019800"/>
              <a:ext cx="733425" cy="533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38975" y="6019800"/>
              <a:ext cx="1666875" cy="5334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62675" y="6353175"/>
              <a:ext cx="1419225" cy="50482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48525" y="6353175"/>
              <a:ext cx="1857375" cy="50482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305803" y="5724836"/>
            <a:ext cx="2640965" cy="100901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495"/>
              </a:spcBef>
            </a:pPr>
            <a:r>
              <a:rPr sz="1800" spc="-25" dirty="0">
                <a:solidFill>
                  <a:srgbClr val="FF0000"/>
                </a:solidFill>
                <a:latin typeface="Verdana"/>
                <a:cs typeface="Verdana"/>
              </a:rPr>
              <a:t>Xác </a:t>
            </a:r>
            <a:r>
              <a:rPr sz="1800" spc="-15" dirty="0">
                <a:solidFill>
                  <a:srgbClr val="FF0000"/>
                </a:solidFill>
                <a:latin typeface="Verdana"/>
                <a:cs typeface="Verdana"/>
              </a:rPr>
              <a:t>định </a:t>
            </a:r>
            <a:r>
              <a:rPr sz="1800" spc="-10" dirty="0">
                <a:solidFill>
                  <a:srgbClr val="FF0000"/>
                </a:solidFill>
                <a:latin typeface="Verdana"/>
                <a:cs typeface="Verdana"/>
              </a:rPr>
              <a:t>khả</a:t>
            </a:r>
            <a:r>
              <a:rPr sz="1800" spc="1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Verdana"/>
                <a:cs typeface="Verdana"/>
              </a:rPr>
              <a:t>năng</a:t>
            </a:r>
            <a:endParaRPr sz="1800">
              <a:latin typeface="Verdana"/>
              <a:cs typeface="Verdana"/>
            </a:endParaRPr>
          </a:p>
          <a:p>
            <a:pPr marL="635" algn="ctr">
              <a:lnSpc>
                <a:spcPct val="100000"/>
              </a:lnSpc>
              <a:spcBef>
                <a:spcPts val="395"/>
              </a:spcBef>
            </a:pPr>
            <a:r>
              <a:rPr sz="1800" spc="-5" dirty="0">
                <a:solidFill>
                  <a:srgbClr val="FF0000"/>
                </a:solidFill>
                <a:latin typeface="Verdana"/>
                <a:cs typeface="Verdana"/>
              </a:rPr>
              <a:t>tốt </a:t>
            </a:r>
            <a:r>
              <a:rPr sz="1800" spc="-20" dirty="0">
                <a:solidFill>
                  <a:srgbClr val="FF0000"/>
                </a:solidFill>
                <a:latin typeface="Verdana"/>
                <a:cs typeface="Verdana"/>
              </a:rPr>
              <a:t>nghiệp</a:t>
            </a:r>
            <a:r>
              <a:rPr sz="1800" spc="114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FF0000"/>
                </a:solidFill>
                <a:latin typeface="Verdana"/>
                <a:cs typeface="Verdana"/>
              </a:rPr>
              <a:t>của</a:t>
            </a:r>
            <a:endParaRPr sz="1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một </a:t>
            </a:r>
            <a:r>
              <a:rPr sz="1800" spc="-5" dirty="0">
                <a:solidFill>
                  <a:srgbClr val="FF0000"/>
                </a:solidFill>
                <a:latin typeface="Verdana"/>
                <a:cs typeface="Verdana"/>
              </a:rPr>
              <a:t>sinh </a:t>
            </a:r>
            <a:r>
              <a:rPr sz="1800" spc="-20" dirty="0">
                <a:solidFill>
                  <a:srgbClr val="FF0000"/>
                </a:solidFill>
                <a:latin typeface="Verdana"/>
                <a:cs typeface="Verdana"/>
              </a:rPr>
              <a:t>viên hiện</a:t>
            </a:r>
            <a:r>
              <a:rPr sz="1800" spc="10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0000"/>
                </a:solidFill>
                <a:latin typeface="Verdana"/>
                <a:cs typeface="Verdana"/>
              </a:rPr>
              <a:t>tại?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4467" y="1221422"/>
            <a:ext cx="15430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645538"/>
            <a:ext cx="7924800" cy="45266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2150" y="372744"/>
            <a:ext cx="317373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20" dirty="0">
                <a:solidFill>
                  <a:srgbClr val="775F54"/>
                </a:solidFill>
                <a:latin typeface="Arial"/>
                <a:cs typeface="Arial"/>
              </a:rPr>
              <a:t>Tình </a:t>
            </a:r>
            <a:r>
              <a:rPr sz="4200" spc="-10" dirty="0">
                <a:solidFill>
                  <a:srgbClr val="775F54"/>
                </a:solidFill>
                <a:latin typeface="Arial"/>
                <a:cs typeface="Arial"/>
              </a:rPr>
              <a:t>huống</a:t>
            </a:r>
            <a:r>
              <a:rPr sz="4200" spc="-140" dirty="0">
                <a:solidFill>
                  <a:srgbClr val="775F54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775F54"/>
                </a:solidFill>
                <a:latin typeface="Arial"/>
                <a:cs typeface="Arial"/>
              </a:rPr>
              <a:t>5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467" y="1221422"/>
            <a:ext cx="15430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600212"/>
            <a:ext cx="7486822" cy="4569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2150" y="372744"/>
            <a:ext cx="317373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20" dirty="0">
                <a:solidFill>
                  <a:srgbClr val="775F54"/>
                </a:solidFill>
                <a:latin typeface="Arial"/>
                <a:cs typeface="Arial"/>
              </a:rPr>
              <a:t>Tình </a:t>
            </a:r>
            <a:r>
              <a:rPr sz="4200" spc="-10" dirty="0">
                <a:solidFill>
                  <a:srgbClr val="775F54"/>
                </a:solidFill>
                <a:latin typeface="Arial"/>
                <a:cs typeface="Arial"/>
              </a:rPr>
              <a:t>huống</a:t>
            </a:r>
            <a:r>
              <a:rPr sz="4200" spc="-140" dirty="0">
                <a:solidFill>
                  <a:srgbClr val="775F54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775F54"/>
                </a:solidFill>
                <a:latin typeface="Arial"/>
                <a:cs typeface="Arial"/>
              </a:rPr>
              <a:t>6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324866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" dirty="0"/>
              <a:t>Tình</a:t>
            </a:r>
            <a:r>
              <a:rPr spc="-220" dirty="0"/>
              <a:t> </a:t>
            </a:r>
            <a:r>
              <a:rPr spc="-10" dirty="0"/>
              <a:t>huống…</a:t>
            </a:r>
          </a:p>
        </p:txBody>
      </p:sp>
      <p:sp>
        <p:nvSpPr>
          <p:cNvPr id="3" name="object 3"/>
          <p:cNvSpPr/>
          <p:nvPr/>
        </p:nvSpPr>
        <p:spPr>
          <a:xfrm>
            <a:off x="3092604" y="1728439"/>
            <a:ext cx="2958790" cy="3404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71878" y="5168328"/>
            <a:ext cx="6080760" cy="131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0800"/>
              </a:lnSpc>
              <a:spcBef>
                <a:spcPts val="95"/>
              </a:spcBef>
            </a:pPr>
            <a:r>
              <a:rPr sz="2000" spc="110" dirty="0">
                <a:latin typeface="Arial"/>
                <a:cs typeface="Arial"/>
              </a:rPr>
              <a:t>We </a:t>
            </a:r>
            <a:r>
              <a:rPr sz="2000" spc="10" dirty="0">
                <a:latin typeface="Arial"/>
                <a:cs typeface="Arial"/>
              </a:rPr>
              <a:t>are </a:t>
            </a:r>
            <a:r>
              <a:rPr sz="2000" spc="5" dirty="0">
                <a:latin typeface="Arial"/>
                <a:cs typeface="Arial"/>
              </a:rPr>
              <a:t>drowning </a:t>
            </a:r>
            <a:r>
              <a:rPr sz="2000" spc="10" dirty="0">
                <a:latin typeface="Arial"/>
                <a:cs typeface="Arial"/>
              </a:rPr>
              <a:t>in </a:t>
            </a:r>
            <a:r>
              <a:rPr sz="2000" spc="15" dirty="0">
                <a:latin typeface="Arial"/>
                <a:cs typeface="Arial"/>
              </a:rPr>
              <a:t>data, </a:t>
            </a:r>
            <a:r>
              <a:rPr sz="2000" spc="10" dirty="0">
                <a:latin typeface="Arial"/>
                <a:cs typeface="Arial"/>
              </a:rPr>
              <a:t>but starving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10" dirty="0">
                <a:latin typeface="Arial"/>
                <a:cs typeface="Arial"/>
              </a:rPr>
              <a:t>knowledge!  </a:t>
            </a:r>
            <a:r>
              <a:rPr sz="2000" spc="15" dirty="0">
                <a:latin typeface="Arial"/>
                <a:cs typeface="Arial"/>
              </a:rPr>
              <a:t>“Necessity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is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the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mother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of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invention”—Data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mining—  </a:t>
            </a:r>
            <a:r>
              <a:rPr sz="2000" spc="15" dirty="0">
                <a:latin typeface="Arial"/>
                <a:cs typeface="Arial"/>
              </a:rPr>
              <a:t>Automated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analysis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of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massive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data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sets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317" y="1221422"/>
            <a:ext cx="2736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0" y="0"/>
            <a:ext cx="761999" cy="10863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537019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Khai </a:t>
            </a:r>
            <a:r>
              <a:rPr spc="-10" dirty="0"/>
              <a:t>phá </a:t>
            </a:r>
            <a:r>
              <a:rPr dirty="0"/>
              <a:t>dữ </a:t>
            </a:r>
            <a:r>
              <a:rPr spc="-20" dirty="0"/>
              <a:t>liệu </a:t>
            </a:r>
            <a:r>
              <a:rPr spc="-55" dirty="0"/>
              <a:t>là</a:t>
            </a:r>
            <a:r>
              <a:rPr spc="200" dirty="0"/>
              <a:t> </a:t>
            </a:r>
            <a:r>
              <a:rPr spc="5" dirty="0"/>
              <a:t>gì?</a:t>
            </a:r>
          </a:p>
        </p:txBody>
      </p:sp>
      <p:sp>
        <p:nvSpPr>
          <p:cNvPr id="4" name="object 4"/>
          <p:cNvSpPr/>
          <p:nvPr/>
        </p:nvSpPr>
        <p:spPr>
          <a:xfrm>
            <a:off x="7391400" y="5376561"/>
            <a:ext cx="1382522" cy="1368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7475" y="1221422"/>
            <a:ext cx="8517890" cy="46215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2000" dirty="0">
              <a:latin typeface="Times New Roman"/>
              <a:cs typeface="Times New Roman"/>
            </a:endParaRPr>
          </a:p>
          <a:p>
            <a:pPr marL="911225" indent="-324485">
              <a:lnSpc>
                <a:spcPct val="100000"/>
              </a:lnSpc>
              <a:spcBef>
                <a:spcPts val="85"/>
              </a:spcBef>
              <a:buClr>
                <a:srgbClr val="DD8046"/>
              </a:buClr>
              <a:buSzPct val="61111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700" spc="-20" dirty="0">
                <a:latin typeface="Arial"/>
                <a:cs typeface="Arial"/>
              </a:rPr>
              <a:t>Khai </a:t>
            </a:r>
            <a:r>
              <a:rPr sz="2700" spc="-30" dirty="0">
                <a:latin typeface="Arial"/>
                <a:cs typeface="Arial"/>
              </a:rPr>
              <a:t>phá </a:t>
            </a:r>
            <a:r>
              <a:rPr sz="2700" dirty="0">
                <a:latin typeface="Arial"/>
                <a:cs typeface="Arial"/>
              </a:rPr>
              <a:t>dữ </a:t>
            </a:r>
            <a:r>
              <a:rPr sz="2700" spc="-40" dirty="0">
                <a:latin typeface="Arial"/>
                <a:cs typeface="Arial"/>
              </a:rPr>
              <a:t>liệu </a:t>
            </a:r>
            <a:r>
              <a:rPr sz="2700" spc="-5" dirty="0">
                <a:latin typeface="Arial"/>
                <a:cs typeface="Arial"/>
              </a:rPr>
              <a:t>(khai </a:t>
            </a:r>
            <a:r>
              <a:rPr sz="2700" spc="-30" dirty="0">
                <a:latin typeface="Arial"/>
                <a:cs typeface="Arial"/>
              </a:rPr>
              <a:t>phá </a:t>
            </a:r>
            <a:r>
              <a:rPr sz="2700" dirty="0">
                <a:latin typeface="Arial"/>
                <a:cs typeface="Arial"/>
              </a:rPr>
              <a:t>tri </a:t>
            </a:r>
            <a:r>
              <a:rPr sz="2700" spc="-20" dirty="0">
                <a:latin typeface="Arial"/>
                <a:cs typeface="Arial"/>
              </a:rPr>
              <a:t>thức </a:t>
            </a:r>
            <a:r>
              <a:rPr sz="2700" dirty="0">
                <a:latin typeface="Arial"/>
                <a:cs typeface="Arial"/>
              </a:rPr>
              <a:t>từ dữ</a:t>
            </a:r>
            <a:r>
              <a:rPr sz="2700" spc="565" dirty="0">
                <a:latin typeface="Arial"/>
                <a:cs typeface="Arial"/>
              </a:rPr>
              <a:t> </a:t>
            </a:r>
            <a:r>
              <a:rPr sz="2700" spc="-50" dirty="0">
                <a:latin typeface="Arial"/>
                <a:cs typeface="Arial"/>
              </a:rPr>
              <a:t>liệu)</a:t>
            </a:r>
            <a:endParaRPr sz="2700" dirty="0">
              <a:latin typeface="Arial"/>
              <a:cs typeface="Arial"/>
            </a:endParaRPr>
          </a:p>
          <a:p>
            <a:pPr marL="1226185" lvl="1" indent="-276860">
              <a:lnSpc>
                <a:spcPts val="2605"/>
              </a:lnSpc>
              <a:spcBef>
                <a:spcPts val="65"/>
              </a:spcBef>
              <a:buClr>
                <a:srgbClr val="93B6D2"/>
              </a:buClr>
              <a:buSzPct val="68750"/>
              <a:buChar char=""/>
              <a:tabLst>
                <a:tab pos="1226185" algn="l"/>
              </a:tabLst>
            </a:pPr>
            <a:r>
              <a:rPr sz="2400" spc="-20" dirty="0">
                <a:latin typeface="Arial"/>
                <a:cs typeface="Arial"/>
              </a:rPr>
              <a:t>Khai </a:t>
            </a:r>
            <a:r>
              <a:rPr sz="2400" spc="-15" dirty="0">
                <a:latin typeface="Arial"/>
                <a:cs typeface="Arial"/>
              </a:rPr>
              <a:t>thác </a:t>
            </a:r>
            <a:r>
              <a:rPr sz="2400" spc="10" dirty="0">
                <a:latin typeface="Arial"/>
                <a:cs typeface="Arial"/>
              </a:rPr>
              <a:t>mô </a:t>
            </a:r>
            <a:r>
              <a:rPr sz="2400" spc="5" dirty="0">
                <a:latin typeface="Arial"/>
                <a:cs typeface="Arial"/>
              </a:rPr>
              <a:t>hình </a:t>
            </a:r>
            <a:r>
              <a:rPr sz="2400" spc="-20" dirty="0">
                <a:latin typeface="Arial"/>
                <a:cs typeface="Arial"/>
              </a:rPr>
              <a:t>hay kiến </a:t>
            </a:r>
            <a:r>
              <a:rPr sz="2400" spc="-5" dirty="0">
                <a:latin typeface="Arial"/>
                <a:cs typeface="Arial"/>
              </a:rPr>
              <a:t>thức </a:t>
            </a:r>
            <a:r>
              <a:rPr sz="2400" spc="5" dirty="0">
                <a:latin typeface="Arial"/>
                <a:cs typeface="Arial"/>
              </a:rPr>
              <a:t>thú </a:t>
            </a:r>
            <a:r>
              <a:rPr sz="2400" spc="-40" dirty="0">
                <a:latin typeface="Arial"/>
                <a:cs typeface="Arial"/>
              </a:rPr>
              <a:t>vị </a:t>
            </a:r>
            <a:r>
              <a:rPr sz="2400" spc="-5" dirty="0">
                <a:latin typeface="Arial"/>
                <a:cs typeface="Arial"/>
              </a:rPr>
              <a:t>(không</a:t>
            </a:r>
            <a:r>
              <a:rPr sz="2400" spc="254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tầm</a:t>
            </a:r>
            <a:endParaRPr sz="2400" dirty="0">
              <a:latin typeface="Arial"/>
              <a:cs typeface="Arial"/>
            </a:endParaRPr>
          </a:p>
          <a:p>
            <a:pPr marL="1226185" marR="10795">
              <a:lnSpc>
                <a:spcPct val="78200"/>
              </a:lnSpc>
              <a:spcBef>
                <a:spcPts val="350"/>
              </a:spcBef>
            </a:pPr>
            <a:r>
              <a:rPr sz="2400" spc="-10" dirty="0">
                <a:latin typeface="Arial"/>
                <a:cs typeface="Arial"/>
              </a:rPr>
              <a:t>thường, </a:t>
            </a:r>
            <a:r>
              <a:rPr sz="2400" spc="-15" dirty="0">
                <a:latin typeface="Arial"/>
                <a:cs typeface="Arial"/>
              </a:rPr>
              <a:t>tiềm </a:t>
            </a:r>
            <a:r>
              <a:rPr sz="2400" spc="-20" dirty="0">
                <a:latin typeface="Arial"/>
                <a:cs typeface="Arial"/>
              </a:rPr>
              <a:t>ẩn, </a:t>
            </a:r>
            <a:r>
              <a:rPr sz="2400" spc="-5" dirty="0">
                <a:latin typeface="Arial"/>
                <a:cs typeface="Arial"/>
              </a:rPr>
              <a:t>chưa từng được </a:t>
            </a:r>
            <a:r>
              <a:rPr sz="2400" spc="-35" dirty="0">
                <a:latin typeface="Arial"/>
                <a:cs typeface="Arial"/>
              </a:rPr>
              <a:t>biết </a:t>
            </a:r>
            <a:r>
              <a:rPr sz="2400" spc="-40" dirty="0">
                <a:latin typeface="Arial"/>
                <a:cs typeface="Arial"/>
              </a:rPr>
              <a:t>và </a:t>
            </a:r>
            <a:r>
              <a:rPr sz="2400" dirty="0">
                <a:latin typeface="Arial"/>
                <a:cs typeface="Arial"/>
              </a:rPr>
              <a:t>có khả </a:t>
            </a:r>
            <a:r>
              <a:rPr sz="2400" spc="-10" dirty="0">
                <a:latin typeface="Arial"/>
                <a:cs typeface="Arial"/>
              </a:rPr>
              <a:t>năng  hữu </a:t>
            </a:r>
            <a:r>
              <a:rPr sz="2400" spc="5" dirty="0">
                <a:latin typeface="Arial"/>
                <a:cs typeface="Arial"/>
              </a:rPr>
              <a:t>ích) </a:t>
            </a:r>
            <a:r>
              <a:rPr sz="2400" dirty="0">
                <a:latin typeface="Arial"/>
                <a:cs typeface="Arial"/>
              </a:rPr>
              <a:t>từ số </a:t>
            </a:r>
            <a:r>
              <a:rPr sz="2400" spc="-5" dirty="0">
                <a:latin typeface="Arial"/>
                <a:cs typeface="Arial"/>
              </a:rPr>
              <a:t>lượng </a:t>
            </a:r>
            <a:r>
              <a:rPr sz="2400" spc="-15" dirty="0">
                <a:latin typeface="Arial"/>
                <a:cs typeface="Arial"/>
              </a:rPr>
              <a:t>rất </a:t>
            </a:r>
            <a:r>
              <a:rPr sz="2400" spc="-5" dirty="0">
                <a:latin typeface="Arial"/>
                <a:cs typeface="Arial"/>
              </a:rPr>
              <a:t>lớn </a:t>
            </a:r>
            <a:r>
              <a:rPr sz="2400" spc="5" dirty="0">
                <a:latin typeface="Arial"/>
                <a:cs typeface="Arial"/>
              </a:rPr>
              <a:t>của </a:t>
            </a:r>
            <a:r>
              <a:rPr sz="2400" spc="-30" dirty="0">
                <a:latin typeface="Arial"/>
                <a:cs typeface="Arial"/>
              </a:rPr>
              <a:t>dữ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liệu</a:t>
            </a:r>
            <a:endParaRPr sz="2400" dirty="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50"/>
              </a:spcBef>
              <a:buClr>
                <a:srgbClr val="93B6D2"/>
              </a:buClr>
              <a:buSzPct val="68750"/>
              <a:buChar char=""/>
              <a:tabLst>
                <a:tab pos="1226185" algn="l"/>
              </a:tabLst>
            </a:pPr>
            <a:r>
              <a:rPr sz="2400" spc="-20" dirty="0">
                <a:latin typeface="Arial"/>
                <a:cs typeface="Arial"/>
              </a:rPr>
              <a:t>Khai </a:t>
            </a:r>
            <a:r>
              <a:rPr sz="2400" spc="-15" dirty="0">
                <a:latin typeface="Arial"/>
                <a:cs typeface="Arial"/>
              </a:rPr>
              <a:t>thác </a:t>
            </a:r>
            <a:r>
              <a:rPr sz="2400" spc="-30" dirty="0">
                <a:latin typeface="Arial"/>
                <a:cs typeface="Arial"/>
              </a:rPr>
              <a:t>dữ </a:t>
            </a:r>
            <a:r>
              <a:rPr sz="2400" spc="-15" dirty="0">
                <a:latin typeface="Arial"/>
                <a:cs typeface="Arial"/>
              </a:rPr>
              <a:t>liệu: một </a:t>
            </a:r>
            <a:r>
              <a:rPr sz="2400" spc="-25" dirty="0">
                <a:latin typeface="Arial"/>
                <a:cs typeface="Arial"/>
              </a:rPr>
              <a:t>cái </a:t>
            </a:r>
            <a:r>
              <a:rPr sz="2400" spc="-20" dirty="0">
                <a:latin typeface="Arial"/>
                <a:cs typeface="Arial"/>
              </a:rPr>
              <a:t>tên </a:t>
            </a:r>
            <a:r>
              <a:rPr sz="2400" spc="-10" dirty="0">
                <a:latin typeface="Arial"/>
                <a:cs typeface="Arial"/>
              </a:rPr>
              <a:t>nhầm</a:t>
            </a:r>
            <a:r>
              <a:rPr sz="2400" spc="45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lẫn?</a:t>
            </a:r>
            <a:endParaRPr sz="2400" dirty="0">
              <a:latin typeface="Arial"/>
              <a:cs typeface="Arial"/>
            </a:endParaRPr>
          </a:p>
          <a:p>
            <a:pPr marL="911225" indent="-324485">
              <a:lnSpc>
                <a:spcPct val="100000"/>
              </a:lnSpc>
              <a:spcBef>
                <a:spcPts val="50"/>
              </a:spcBef>
              <a:buClr>
                <a:srgbClr val="DD8046"/>
              </a:buClr>
              <a:buSzPct val="61111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700" spc="-25" dirty="0">
                <a:latin typeface="Arial"/>
                <a:cs typeface="Arial"/>
              </a:rPr>
              <a:t>Tên thay</a:t>
            </a:r>
            <a:r>
              <a:rPr sz="2700" spc="150" dirty="0">
                <a:latin typeface="Arial"/>
                <a:cs typeface="Arial"/>
              </a:rPr>
              <a:t> </a:t>
            </a:r>
            <a:r>
              <a:rPr sz="2700" spc="-30" dirty="0">
                <a:latin typeface="Arial"/>
                <a:cs typeface="Arial"/>
              </a:rPr>
              <a:t>thế</a:t>
            </a:r>
            <a:endParaRPr sz="2700" dirty="0">
              <a:latin typeface="Arial"/>
              <a:cs typeface="Arial"/>
            </a:endParaRPr>
          </a:p>
          <a:p>
            <a:pPr marL="1226185" marR="5080" lvl="1" indent="-276860">
              <a:lnSpc>
                <a:spcPct val="79600"/>
              </a:lnSpc>
              <a:spcBef>
                <a:spcPts val="650"/>
              </a:spcBef>
              <a:buClr>
                <a:srgbClr val="93B6D2"/>
              </a:buClr>
              <a:buSzPct val="68750"/>
              <a:buChar char=""/>
              <a:tabLst>
                <a:tab pos="1226185" algn="l"/>
              </a:tabLst>
            </a:pPr>
            <a:r>
              <a:rPr sz="2400" spc="-15" dirty="0">
                <a:latin typeface="Arial"/>
                <a:cs typeface="Arial"/>
              </a:rPr>
              <a:t>khai </a:t>
            </a:r>
            <a:r>
              <a:rPr sz="2400" spc="-20" dirty="0">
                <a:latin typeface="Arial"/>
                <a:cs typeface="Arial"/>
              </a:rPr>
              <a:t>phá </a:t>
            </a:r>
            <a:r>
              <a:rPr sz="2400" spc="5" dirty="0">
                <a:latin typeface="Arial"/>
                <a:cs typeface="Arial"/>
              </a:rPr>
              <a:t>tri </a:t>
            </a:r>
            <a:r>
              <a:rPr sz="2400" spc="-5" dirty="0">
                <a:latin typeface="Arial"/>
                <a:cs typeface="Arial"/>
              </a:rPr>
              <a:t>thức trong </a:t>
            </a:r>
            <a:r>
              <a:rPr sz="2400" dirty="0">
                <a:latin typeface="Arial"/>
                <a:cs typeface="Arial"/>
              </a:rPr>
              <a:t>cơ sở </a:t>
            </a:r>
            <a:r>
              <a:rPr sz="2400" spc="-35" dirty="0">
                <a:latin typeface="Arial"/>
                <a:cs typeface="Arial"/>
              </a:rPr>
              <a:t>dữ </a:t>
            </a:r>
            <a:r>
              <a:rPr sz="2400" spc="-25" dirty="0">
                <a:latin typeface="Arial"/>
                <a:cs typeface="Arial"/>
              </a:rPr>
              <a:t>liệu </a:t>
            </a:r>
            <a:r>
              <a:rPr sz="2400" dirty="0">
                <a:latin typeface="Arial"/>
                <a:cs typeface="Arial"/>
              </a:rPr>
              <a:t>(KDD), </a:t>
            </a:r>
            <a:r>
              <a:rPr sz="2400" spc="-15" dirty="0">
                <a:latin typeface="Arial"/>
                <a:cs typeface="Arial"/>
              </a:rPr>
              <a:t>khai thác  </a:t>
            </a:r>
            <a:r>
              <a:rPr sz="2400" spc="-20" dirty="0">
                <a:latin typeface="Arial"/>
                <a:cs typeface="Arial"/>
              </a:rPr>
              <a:t>kiến </a:t>
            </a:r>
            <a:r>
              <a:rPr sz="2400" spc="-5" dirty="0">
                <a:latin typeface="Arial"/>
                <a:cs typeface="Arial"/>
              </a:rPr>
              <a:t>thức, </a:t>
            </a:r>
            <a:r>
              <a:rPr sz="2400" spc="-30" dirty="0">
                <a:latin typeface="Arial"/>
                <a:cs typeface="Arial"/>
              </a:rPr>
              <a:t>phân </a:t>
            </a:r>
            <a:r>
              <a:rPr sz="2400" dirty="0">
                <a:latin typeface="Arial"/>
                <a:cs typeface="Arial"/>
              </a:rPr>
              <a:t>tích </a:t>
            </a:r>
            <a:r>
              <a:rPr sz="2400" spc="-35" dirty="0">
                <a:latin typeface="Arial"/>
                <a:cs typeface="Arial"/>
              </a:rPr>
              <a:t>dữ </a:t>
            </a:r>
            <a:r>
              <a:rPr sz="2400" spc="-25" dirty="0">
                <a:latin typeface="Arial"/>
                <a:cs typeface="Arial"/>
              </a:rPr>
              <a:t>liệu </a:t>
            </a:r>
            <a:r>
              <a:rPr sz="2400" dirty="0">
                <a:latin typeface="Arial"/>
                <a:cs typeface="Arial"/>
              </a:rPr>
              <a:t>/ </a:t>
            </a:r>
            <a:r>
              <a:rPr sz="2400" spc="-10" dirty="0">
                <a:latin typeface="Arial"/>
                <a:cs typeface="Arial"/>
              </a:rPr>
              <a:t>mẫu, </a:t>
            </a:r>
            <a:r>
              <a:rPr sz="2400" spc="-15" dirty="0">
                <a:latin typeface="Arial"/>
                <a:cs typeface="Arial"/>
              </a:rPr>
              <a:t>khai thác </a:t>
            </a:r>
            <a:r>
              <a:rPr sz="2400" spc="-10" dirty="0">
                <a:latin typeface="Arial"/>
                <a:cs typeface="Arial"/>
              </a:rPr>
              <a:t>thông </a:t>
            </a:r>
            <a:r>
              <a:rPr sz="2400" dirty="0">
                <a:latin typeface="Arial"/>
                <a:cs typeface="Arial"/>
              </a:rPr>
              <a:t>tin,  kinh </a:t>
            </a:r>
            <a:r>
              <a:rPr sz="2400" spc="-35" dirty="0">
                <a:latin typeface="Arial"/>
                <a:cs typeface="Arial"/>
              </a:rPr>
              <a:t>doanh </a:t>
            </a:r>
            <a:r>
              <a:rPr sz="2400" spc="-10" dirty="0">
                <a:latin typeface="Arial"/>
                <a:cs typeface="Arial"/>
              </a:rPr>
              <a:t>thông </a:t>
            </a:r>
            <a:r>
              <a:rPr sz="2400" spc="5" dirty="0">
                <a:latin typeface="Arial"/>
                <a:cs typeface="Arial"/>
              </a:rPr>
              <a:t>minh,</a:t>
            </a:r>
            <a:r>
              <a:rPr sz="2400" spc="17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vv</a:t>
            </a:r>
            <a:endParaRPr sz="2400" dirty="0">
              <a:latin typeface="Arial"/>
              <a:cs typeface="Arial"/>
            </a:endParaRPr>
          </a:p>
          <a:p>
            <a:pPr marL="911225" indent="-324485">
              <a:lnSpc>
                <a:spcPct val="100000"/>
              </a:lnSpc>
              <a:spcBef>
                <a:spcPts val="50"/>
              </a:spcBef>
              <a:buClr>
                <a:srgbClr val="DD8046"/>
              </a:buClr>
              <a:buSzPct val="61111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700" dirty="0">
                <a:latin typeface="Arial"/>
                <a:cs typeface="Arial"/>
              </a:rPr>
              <a:t>Có </a:t>
            </a:r>
            <a:r>
              <a:rPr sz="2700" spc="-25" dirty="0">
                <a:latin typeface="Arial"/>
                <a:cs typeface="Arial"/>
              </a:rPr>
              <a:t>phải </a:t>
            </a:r>
            <a:r>
              <a:rPr sz="2700" dirty="0">
                <a:latin typeface="Arial"/>
                <a:cs typeface="Arial"/>
              </a:rPr>
              <a:t>"khai </a:t>
            </a:r>
            <a:r>
              <a:rPr sz="2700" spc="-30" dirty="0">
                <a:latin typeface="Arial"/>
                <a:cs typeface="Arial"/>
              </a:rPr>
              <a:t>phá </a:t>
            </a:r>
            <a:r>
              <a:rPr sz="2700" dirty="0">
                <a:latin typeface="Arial"/>
                <a:cs typeface="Arial"/>
              </a:rPr>
              <a:t>dữ </a:t>
            </a:r>
            <a:r>
              <a:rPr sz="2700" spc="-50" dirty="0">
                <a:latin typeface="Arial"/>
                <a:cs typeface="Arial"/>
              </a:rPr>
              <a:t>liệu" </a:t>
            </a:r>
            <a:r>
              <a:rPr sz="2700" dirty="0">
                <a:latin typeface="Arial"/>
                <a:cs typeface="Arial"/>
              </a:rPr>
              <a:t>tất cả </a:t>
            </a:r>
            <a:r>
              <a:rPr sz="2700" spc="20" dirty="0">
                <a:latin typeface="Arial"/>
                <a:cs typeface="Arial"/>
              </a:rPr>
              <a:t>mọi</a:t>
            </a:r>
            <a:r>
              <a:rPr sz="2700" spc="-335" dirty="0">
                <a:latin typeface="Arial"/>
                <a:cs typeface="Arial"/>
              </a:rPr>
              <a:t> </a:t>
            </a:r>
            <a:r>
              <a:rPr sz="2700" spc="-25" dirty="0">
                <a:latin typeface="Arial"/>
                <a:cs typeface="Arial"/>
              </a:rPr>
              <a:t>thứ?</a:t>
            </a:r>
            <a:endParaRPr sz="2700" dirty="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65"/>
              </a:spcBef>
              <a:buClr>
                <a:srgbClr val="93B6D2"/>
              </a:buClr>
              <a:buSzPct val="68750"/>
              <a:buChar char=""/>
              <a:tabLst>
                <a:tab pos="1226185" algn="l"/>
              </a:tabLst>
            </a:pPr>
            <a:r>
              <a:rPr sz="2400" spc="-15" dirty="0">
                <a:latin typeface="Arial"/>
                <a:cs typeface="Arial"/>
              </a:rPr>
              <a:t>Tìm kiếm </a:t>
            </a:r>
            <a:r>
              <a:rPr sz="2400" spc="5" dirty="0">
                <a:latin typeface="Arial"/>
                <a:cs typeface="Arial"/>
              </a:rPr>
              <a:t>đơn </a:t>
            </a:r>
            <a:r>
              <a:rPr sz="2400" spc="-35" dirty="0">
                <a:latin typeface="Arial"/>
                <a:cs typeface="Arial"/>
              </a:rPr>
              <a:t>giản </a:t>
            </a:r>
            <a:r>
              <a:rPr sz="2400" spc="-40" dirty="0">
                <a:latin typeface="Arial"/>
                <a:cs typeface="Arial"/>
              </a:rPr>
              <a:t>và </a:t>
            </a:r>
            <a:r>
              <a:rPr sz="2400" spc="-80" dirty="0">
                <a:latin typeface="Arial"/>
                <a:cs typeface="Arial"/>
              </a:rPr>
              <a:t>xử </a:t>
            </a:r>
            <a:r>
              <a:rPr sz="2400" spc="-5" dirty="0">
                <a:latin typeface="Arial"/>
                <a:cs typeface="Arial"/>
              </a:rPr>
              <a:t>lý </a:t>
            </a:r>
            <a:r>
              <a:rPr sz="2400" spc="5" dirty="0">
                <a:latin typeface="Arial"/>
                <a:cs typeface="Arial"/>
              </a:rPr>
              <a:t>truy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vấn</a:t>
            </a:r>
            <a:endParaRPr sz="2400" dirty="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50"/>
              </a:spcBef>
              <a:buClr>
                <a:srgbClr val="93B6D2"/>
              </a:buClr>
              <a:buSzPct val="68750"/>
              <a:buChar char=""/>
              <a:tabLst>
                <a:tab pos="1226185" algn="l"/>
              </a:tabLst>
            </a:pPr>
            <a:r>
              <a:rPr sz="2400" dirty="0">
                <a:latin typeface="Arial"/>
                <a:cs typeface="Arial"/>
              </a:rPr>
              <a:t>(Suy </a:t>
            </a:r>
            <a:r>
              <a:rPr sz="2400" spc="-25" dirty="0">
                <a:latin typeface="Arial"/>
                <a:cs typeface="Arial"/>
              </a:rPr>
              <a:t>diễn) </a:t>
            </a:r>
            <a:r>
              <a:rPr sz="2400" spc="5" dirty="0">
                <a:latin typeface="Arial"/>
                <a:cs typeface="Arial"/>
              </a:rPr>
              <a:t>hệ </a:t>
            </a:r>
            <a:r>
              <a:rPr sz="2400" spc="-10" dirty="0">
                <a:latin typeface="Arial"/>
                <a:cs typeface="Arial"/>
              </a:rPr>
              <a:t>thống </a:t>
            </a:r>
            <a:r>
              <a:rPr sz="2400" spc="-25" dirty="0">
                <a:latin typeface="Arial"/>
                <a:cs typeface="Arial"/>
              </a:rPr>
              <a:t>chuyên</a:t>
            </a:r>
            <a:r>
              <a:rPr sz="2400" spc="17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gia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2098</Words>
  <Application>Microsoft Office PowerPoint</Application>
  <PresentationFormat>On-screen Show (4:3)</PresentationFormat>
  <Paragraphs>382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Tổng quan về khai phá dữ liệu</vt:lpstr>
      <vt:lpstr>Tình huống 1</vt:lpstr>
      <vt:lpstr>Tình huống 2</vt:lpstr>
      <vt:lpstr>PowerPoint Presentation</vt:lpstr>
      <vt:lpstr>Tình huống 4</vt:lpstr>
      <vt:lpstr>PowerPoint Presentation</vt:lpstr>
      <vt:lpstr>PowerPoint Presentation</vt:lpstr>
      <vt:lpstr>Tình huống…</vt:lpstr>
      <vt:lpstr>Khai phá dữ liệu là gì?</vt:lpstr>
      <vt:lpstr>PowerPoint Presentation</vt:lpstr>
      <vt:lpstr>PowerPoint Presentation</vt:lpstr>
      <vt:lpstr>Quá trình khai phá tri thức</vt:lpstr>
      <vt:lpstr>Quá trình khai phá tri thức</vt:lpstr>
      <vt:lpstr>Trong kinh doanh thông minh</vt:lpstr>
      <vt:lpstr>Góc nhìn từ học máy thống kê</vt:lpstr>
      <vt:lpstr>Dữ liệu loại nào có thể khai phá?</vt:lpstr>
      <vt:lpstr>Dữ liệu loại nào có thể khai phá?</vt:lpstr>
      <vt:lpstr>Chức năng của khai phá dữ liệu?</vt:lpstr>
      <vt:lpstr>Chức năng của khai phá dữ liệu?</vt:lpstr>
      <vt:lpstr>Chức năng của khai phá dữ liệu?</vt:lpstr>
      <vt:lpstr>Chức năng của khai phá dữ liệu?</vt:lpstr>
      <vt:lpstr>Chức năng của khai phá dữ liệu?</vt:lpstr>
      <vt:lpstr>Những công nghệ nào được sử dụng?</vt:lpstr>
      <vt:lpstr>Khai phá dữ liệu</vt:lpstr>
      <vt:lpstr>Tại sao cần liên ngành?</vt:lpstr>
      <vt:lpstr>Khai phá dữ liệu và lý thuyết thống kê</vt:lpstr>
      <vt:lpstr>Khai phá dữ liệu và học máy</vt:lpstr>
      <vt:lpstr>Khai phá dữ liệu và trực quan hóa</vt:lpstr>
      <vt:lpstr>Quy trình khai phá dữ liệu</vt:lpstr>
      <vt:lpstr>Quy trình khai phá dữ liệu</vt:lpstr>
      <vt:lpstr>PowerPoint Presentation</vt:lpstr>
      <vt:lpstr>Kiến trúc của một hệ thống khai phá dữ liệu</vt:lpstr>
      <vt:lpstr>Một số hệ thống khai phá dữ liệu</vt:lpstr>
      <vt:lpstr>Ứng dụng của khai phá dữ liệu</vt:lpstr>
      <vt:lpstr>Tóm tắt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</dc:creator>
  <cp:lastModifiedBy>Hello</cp:lastModifiedBy>
  <cp:revision>1</cp:revision>
  <dcterms:created xsi:type="dcterms:W3CDTF">2020-12-09T07:16:54Z</dcterms:created>
  <dcterms:modified xsi:type="dcterms:W3CDTF">2020-12-26T08:36:49Z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2016-06-07T00:00:00Z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2020-12-09T00:00:00Z</vt:filetime>
  </property>
</Properties>
</file>