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8" r:id="rId52"/>
    <p:sldId id="309" r:id="rId5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2150" y="372744"/>
            <a:ext cx="7759700" cy="666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-5" dirty="0"/>
              <a:t>Khai </a:t>
            </a:r>
            <a:r>
              <a:rPr spc="10" dirty="0"/>
              <a:t>phá </a:t>
            </a:r>
            <a:r>
              <a:rPr spc="30" dirty="0"/>
              <a:t>dữ</a:t>
            </a:r>
            <a:r>
              <a:rPr spc="-275" dirty="0"/>
              <a:t> </a:t>
            </a:r>
            <a:r>
              <a:rPr spc="5" dirty="0"/>
              <a:t>liệu - </a:t>
            </a:r>
            <a:r>
              <a:rPr spc="10" dirty="0"/>
              <a:t>ĐHSPHN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-5" dirty="0"/>
              <a:t>Khai </a:t>
            </a:r>
            <a:r>
              <a:rPr spc="10" dirty="0"/>
              <a:t>phá </a:t>
            </a:r>
            <a:r>
              <a:rPr spc="30" dirty="0"/>
              <a:t>dữ</a:t>
            </a:r>
            <a:r>
              <a:rPr spc="-275" dirty="0"/>
              <a:t> </a:t>
            </a:r>
            <a:r>
              <a:rPr spc="5" dirty="0"/>
              <a:t>liệu - </a:t>
            </a:r>
            <a:r>
              <a:rPr spc="10" dirty="0"/>
              <a:t>ĐHSPHN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-5" dirty="0"/>
              <a:t>Khai </a:t>
            </a:r>
            <a:r>
              <a:rPr spc="10" dirty="0"/>
              <a:t>phá </a:t>
            </a:r>
            <a:r>
              <a:rPr spc="30" dirty="0"/>
              <a:t>dữ</a:t>
            </a:r>
            <a:r>
              <a:rPr spc="-275" dirty="0"/>
              <a:t> </a:t>
            </a:r>
            <a:r>
              <a:rPr spc="5" dirty="0"/>
              <a:t>liệu - </a:t>
            </a:r>
            <a:r>
              <a:rPr spc="10" dirty="0"/>
              <a:t>ĐHSPHN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524000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9144000" y="0"/>
                </a:moveTo>
                <a:lnTo>
                  <a:pt x="0" y="0"/>
                </a:lnTo>
                <a:lnTo>
                  <a:pt x="0" y="1143000"/>
                </a:lnTo>
                <a:lnTo>
                  <a:pt x="9144000" y="1143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-5" dirty="0"/>
              <a:t>Khai </a:t>
            </a:r>
            <a:r>
              <a:rPr spc="10" dirty="0"/>
              <a:t>phá </a:t>
            </a:r>
            <a:r>
              <a:rPr spc="30" dirty="0"/>
              <a:t>dữ</a:t>
            </a:r>
            <a:r>
              <a:rPr spc="-275" dirty="0"/>
              <a:t> </a:t>
            </a:r>
            <a:r>
              <a:rPr spc="5" dirty="0"/>
              <a:t>liệu - </a:t>
            </a:r>
            <a:r>
              <a:rPr spc="10" dirty="0"/>
              <a:t>ĐHSPHN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-5" dirty="0"/>
              <a:t>Khai </a:t>
            </a:r>
            <a:r>
              <a:rPr spc="10" dirty="0"/>
              <a:t>phá </a:t>
            </a:r>
            <a:r>
              <a:rPr spc="30" dirty="0"/>
              <a:t>dữ</a:t>
            </a:r>
            <a:r>
              <a:rPr spc="-275" dirty="0"/>
              <a:t> </a:t>
            </a:r>
            <a:r>
              <a:rPr spc="5" dirty="0"/>
              <a:t>liệu - </a:t>
            </a:r>
            <a:r>
              <a:rPr spc="10" dirty="0"/>
              <a:t>ĐHSPHN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0550" y="1280159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24164" y="1031875"/>
            <a:ext cx="631609" cy="6445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2150" y="55499"/>
            <a:ext cx="6515100" cy="1208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475" y="1076198"/>
            <a:ext cx="6493509" cy="2757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30625" y="6327803"/>
            <a:ext cx="2235835" cy="227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-5" dirty="0"/>
              <a:t>Khai </a:t>
            </a:r>
            <a:r>
              <a:rPr spc="10" dirty="0"/>
              <a:t>phá </a:t>
            </a:r>
            <a:r>
              <a:rPr spc="30" dirty="0"/>
              <a:t>dữ</a:t>
            </a:r>
            <a:r>
              <a:rPr spc="-275" dirty="0"/>
              <a:t> </a:t>
            </a:r>
            <a:r>
              <a:rPr spc="5" dirty="0"/>
              <a:t>liệu - </a:t>
            </a:r>
            <a:r>
              <a:rPr spc="10" dirty="0"/>
              <a:t>ĐHSPHN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5971032"/>
            <a:ext cx="9144000" cy="887094"/>
            <a:chOff x="0" y="5971032"/>
            <a:chExt cx="9144000" cy="887094"/>
          </a:xfrm>
        </p:grpSpPr>
        <p:sp>
          <p:nvSpPr>
            <p:cNvPr id="4" name="object 4"/>
            <p:cNvSpPr/>
            <p:nvPr/>
          </p:nvSpPr>
          <p:spPr>
            <a:xfrm>
              <a:off x="0" y="5971032"/>
              <a:ext cx="9144000" cy="887094"/>
            </a:xfrm>
            <a:custGeom>
              <a:avLst/>
              <a:gdLst/>
              <a:ahLst/>
              <a:cxnLst/>
              <a:rect l="l" t="t" r="r" b="b"/>
              <a:pathLst>
                <a:path w="9144000" h="887095">
                  <a:moveTo>
                    <a:pt x="9144000" y="0"/>
                  </a:moveTo>
                  <a:lnTo>
                    <a:pt x="0" y="0"/>
                  </a:lnTo>
                  <a:lnTo>
                    <a:pt x="0" y="886968"/>
                  </a:lnTo>
                  <a:lnTo>
                    <a:pt x="9144000" y="88696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053328"/>
              <a:ext cx="2240280" cy="713740"/>
            </a:xfrm>
            <a:custGeom>
              <a:avLst/>
              <a:gdLst/>
              <a:ahLst/>
              <a:cxnLst/>
              <a:rect l="l" t="t" r="r" b="b"/>
              <a:pathLst>
                <a:path w="2240280" h="713740">
                  <a:moveTo>
                    <a:pt x="224028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2240280" y="713232"/>
                  </a:lnTo>
                  <a:lnTo>
                    <a:pt x="2240280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59151" y="6044184"/>
              <a:ext cx="6784975" cy="713740"/>
            </a:xfrm>
            <a:custGeom>
              <a:avLst/>
              <a:gdLst/>
              <a:ahLst/>
              <a:cxnLst/>
              <a:rect l="l" t="t" r="r" b="b"/>
              <a:pathLst>
                <a:path w="6784975" h="713740">
                  <a:moveTo>
                    <a:pt x="6784848" y="0"/>
                  </a:moveTo>
                  <a:lnTo>
                    <a:pt x="0" y="0"/>
                  </a:lnTo>
                  <a:lnTo>
                    <a:pt x="0" y="713231"/>
                  </a:lnTo>
                  <a:lnTo>
                    <a:pt x="6784848" y="713231"/>
                  </a:lnTo>
                  <a:lnTo>
                    <a:pt x="6784848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60374" y="76200"/>
            <a:ext cx="821397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28572" rIns="0" bIns="0" rtlCol="0">
            <a:spAutoFit/>
          </a:bodyPr>
          <a:lstStyle/>
          <a:p>
            <a:pPr marL="2977515" marR="5080" indent="-448309">
              <a:lnSpc>
                <a:spcPct val="132600"/>
              </a:lnSpc>
              <a:spcBef>
                <a:spcPts val="90"/>
              </a:spcBef>
            </a:pPr>
            <a:r>
              <a:rPr sz="3350" b="0" spc="5" dirty="0">
                <a:solidFill>
                  <a:srgbClr val="EBDDC3"/>
                </a:solidFill>
                <a:latin typeface="Arial"/>
                <a:cs typeface="Arial"/>
              </a:rPr>
              <a:t>KHAI PHÁ </a:t>
            </a:r>
            <a:r>
              <a:rPr sz="3350" b="0" dirty="0">
                <a:solidFill>
                  <a:srgbClr val="EBDDC3"/>
                </a:solidFill>
                <a:latin typeface="Arial"/>
                <a:cs typeface="Arial"/>
              </a:rPr>
              <a:t>DỮ LIỆU  </a:t>
            </a:r>
            <a:r>
              <a:rPr sz="3350" b="0" spc="-75" dirty="0">
                <a:solidFill>
                  <a:srgbClr val="EBDDC3"/>
                </a:solidFill>
                <a:latin typeface="Arial"/>
                <a:cs typeface="Arial"/>
              </a:rPr>
              <a:t>(DATA</a:t>
            </a:r>
            <a:r>
              <a:rPr sz="3350" b="0" spc="-200" dirty="0">
                <a:solidFill>
                  <a:srgbClr val="EBDDC3"/>
                </a:solidFill>
                <a:latin typeface="Arial"/>
                <a:cs typeface="Arial"/>
              </a:rPr>
              <a:t> </a:t>
            </a:r>
            <a:r>
              <a:rPr sz="3350" b="0" spc="-15" dirty="0">
                <a:solidFill>
                  <a:srgbClr val="EBDDC3"/>
                </a:solidFill>
                <a:latin typeface="Arial"/>
                <a:cs typeface="Arial"/>
              </a:rPr>
              <a:t>MINING)</a:t>
            </a:r>
            <a:endParaRPr sz="33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383794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10" dirty="0"/>
              <a:t>Mô tả </a:t>
            </a:r>
            <a:r>
              <a:rPr sz="4200" spc="35" dirty="0"/>
              <a:t>về </a:t>
            </a:r>
            <a:r>
              <a:rPr sz="4200" dirty="0"/>
              <a:t>dữ</a:t>
            </a:r>
            <a:r>
              <a:rPr sz="4200" spc="-315" dirty="0"/>
              <a:t> </a:t>
            </a:r>
            <a:r>
              <a:rPr sz="4200" spc="-20" dirty="0"/>
              <a:t>liệu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14617" y="1140825"/>
            <a:ext cx="8585200" cy="4034154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60"/>
              </a:spcBef>
            </a:pPr>
            <a:r>
              <a:rPr sz="20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2000">
              <a:latin typeface="Times New Roman"/>
              <a:cs typeface="Times New Roman"/>
            </a:endParaRPr>
          </a:p>
          <a:p>
            <a:pPr marL="914400" indent="-324485">
              <a:lnSpc>
                <a:spcPct val="100000"/>
              </a:lnSpc>
              <a:spcBef>
                <a:spcPts val="76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3765" algn="l"/>
                <a:tab pos="914400" algn="l"/>
              </a:tabLst>
            </a:pPr>
            <a:r>
              <a:rPr sz="2400" spc="-25" dirty="0">
                <a:latin typeface="Arial"/>
                <a:cs typeface="Arial"/>
              </a:rPr>
              <a:t>Các </a:t>
            </a:r>
            <a:r>
              <a:rPr sz="2400" spc="5" dirty="0">
                <a:latin typeface="Arial"/>
                <a:cs typeface="Arial"/>
              </a:rPr>
              <a:t>độ đo </a:t>
            </a:r>
            <a:r>
              <a:rPr sz="2400" spc="-40" dirty="0">
                <a:latin typeface="Arial"/>
                <a:cs typeface="Arial"/>
              </a:rPr>
              <a:t>về </a:t>
            </a:r>
            <a:r>
              <a:rPr sz="2400" dirty="0">
                <a:latin typeface="Arial"/>
                <a:cs typeface="Arial"/>
              </a:rPr>
              <a:t>sự </a:t>
            </a:r>
            <a:r>
              <a:rPr sz="2400" spc="-30" dirty="0">
                <a:latin typeface="Arial"/>
                <a:cs typeface="Arial"/>
              </a:rPr>
              <a:t>phân </a:t>
            </a:r>
            <a:r>
              <a:rPr sz="2400" spc="-20" dirty="0">
                <a:latin typeface="Arial"/>
                <a:cs typeface="Arial"/>
              </a:rPr>
              <a:t>tán </a:t>
            </a:r>
            <a:r>
              <a:rPr sz="2400" spc="5" dirty="0">
                <a:latin typeface="Arial"/>
                <a:cs typeface="Arial"/>
              </a:rPr>
              <a:t>của </a:t>
            </a:r>
            <a:r>
              <a:rPr sz="2400" spc="-35" dirty="0">
                <a:latin typeface="Arial"/>
                <a:cs typeface="Arial"/>
              </a:rPr>
              <a:t>dữ</a:t>
            </a:r>
            <a:r>
              <a:rPr sz="2400" spc="36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liệu</a:t>
            </a:r>
            <a:endParaRPr sz="2400">
              <a:latin typeface="Arial"/>
              <a:cs typeface="Arial"/>
            </a:endParaRPr>
          </a:p>
          <a:p>
            <a:pPr marL="1228725" lvl="1" indent="-276860">
              <a:lnSpc>
                <a:spcPct val="100000"/>
              </a:lnSpc>
              <a:spcBef>
                <a:spcPts val="650"/>
              </a:spcBef>
              <a:buClr>
                <a:srgbClr val="93B6D2"/>
              </a:buClr>
              <a:buSzPct val="68750"/>
              <a:buChar char=""/>
              <a:tabLst>
                <a:tab pos="1229360" algn="l"/>
              </a:tabLst>
            </a:pPr>
            <a:r>
              <a:rPr sz="2400" spc="-15" dirty="0">
                <a:latin typeface="Arial"/>
                <a:cs typeface="Arial"/>
              </a:rPr>
              <a:t>Quartiles </a:t>
            </a:r>
            <a:r>
              <a:rPr sz="2400" spc="-10" dirty="0">
                <a:latin typeface="Arial"/>
                <a:cs typeface="Arial"/>
              </a:rPr>
              <a:t>(sắp </a:t>
            </a:r>
            <a:r>
              <a:rPr sz="2400" spc="-75" dirty="0">
                <a:latin typeface="Arial"/>
                <a:cs typeface="Arial"/>
              </a:rPr>
              <a:t>xếp </a:t>
            </a:r>
            <a:r>
              <a:rPr sz="2400" spc="-35" dirty="0">
                <a:latin typeface="Arial"/>
                <a:cs typeface="Arial"/>
              </a:rPr>
              <a:t>dữ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liệu)</a:t>
            </a:r>
            <a:endParaRPr sz="2400">
              <a:latin typeface="Arial"/>
              <a:cs typeface="Arial"/>
            </a:endParaRPr>
          </a:p>
          <a:p>
            <a:pPr marL="1504950" lvl="2" indent="-229235">
              <a:lnSpc>
                <a:spcPct val="100000"/>
              </a:lnSpc>
              <a:spcBef>
                <a:spcPts val="600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505585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5" dirty="0">
                <a:latin typeface="Arial"/>
                <a:cs typeface="Arial"/>
              </a:rPr>
              <a:t>first </a:t>
            </a:r>
            <a:r>
              <a:rPr sz="2000" spc="10" dirty="0">
                <a:latin typeface="Arial"/>
                <a:cs typeface="Arial"/>
              </a:rPr>
              <a:t>quartile (Q1): </a:t>
            </a:r>
            <a:r>
              <a:rPr sz="2000" spc="20" dirty="0">
                <a:latin typeface="Arial"/>
                <a:cs typeface="Arial"/>
              </a:rPr>
              <a:t>the</a:t>
            </a:r>
            <a:r>
              <a:rPr sz="2000" spc="-29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25</a:t>
            </a:r>
            <a:r>
              <a:rPr sz="2025" spc="15" baseline="24691" dirty="0">
                <a:latin typeface="Arial"/>
                <a:cs typeface="Arial"/>
              </a:rPr>
              <a:t>th </a:t>
            </a:r>
            <a:r>
              <a:rPr sz="2000" spc="15" dirty="0">
                <a:latin typeface="Arial"/>
                <a:cs typeface="Arial"/>
              </a:rPr>
              <a:t>percentile</a:t>
            </a:r>
            <a:endParaRPr sz="2000">
              <a:latin typeface="Arial"/>
              <a:cs typeface="Arial"/>
            </a:endParaRPr>
          </a:p>
          <a:p>
            <a:pPr marL="1504950" lvl="2" indent="-229235">
              <a:lnSpc>
                <a:spcPct val="100000"/>
              </a:lnSpc>
              <a:spcBef>
                <a:spcPts val="605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505585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second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quartile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(Q2):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50</a:t>
            </a:r>
            <a:r>
              <a:rPr sz="2025" spc="15" baseline="24691" dirty="0">
                <a:latin typeface="Arial"/>
                <a:cs typeface="Arial"/>
              </a:rPr>
              <a:t>th</a:t>
            </a:r>
            <a:r>
              <a:rPr sz="2025" spc="104" baseline="24691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percentile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(median)</a:t>
            </a:r>
            <a:endParaRPr sz="2000">
              <a:latin typeface="Arial"/>
              <a:cs typeface="Arial"/>
            </a:endParaRPr>
          </a:p>
          <a:p>
            <a:pPr marL="1504950" lvl="2" indent="-229235">
              <a:lnSpc>
                <a:spcPct val="100000"/>
              </a:lnSpc>
              <a:spcBef>
                <a:spcPts val="605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505585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15" dirty="0">
                <a:latin typeface="Arial"/>
                <a:cs typeface="Arial"/>
              </a:rPr>
              <a:t>third </a:t>
            </a:r>
            <a:r>
              <a:rPr sz="2000" spc="10" dirty="0">
                <a:latin typeface="Arial"/>
                <a:cs typeface="Arial"/>
              </a:rPr>
              <a:t>quartile (Q3): </a:t>
            </a:r>
            <a:r>
              <a:rPr sz="2000" spc="20" dirty="0">
                <a:latin typeface="Arial"/>
                <a:cs typeface="Arial"/>
              </a:rPr>
              <a:t>the</a:t>
            </a:r>
            <a:r>
              <a:rPr sz="2000" spc="-34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75</a:t>
            </a:r>
            <a:r>
              <a:rPr sz="2025" spc="15" baseline="24691" dirty="0">
                <a:latin typeface="Arial"/>
                <a:cs typeface="Arial"/>
              </a:rPr>
              <a:t>th </a:t>
            </a:r>
            <a:r>
              <a:rPr sz="2000" spc="15" dirty="0">
                <a:latin typeface="Arial"/>
                <a:cs typeface="Arial"/>
              </a:rPr>
              <a:t>percentile</a:t>
            </a:r>
            <a:endParaRPr sz="2000">
              <a:latin typeface="Arial"/>
              <a:cs typeface="Arial"/>
            </a:endParaRPr>
          </a:p>
          <a:p>
            <a:pPr marL="1228725" lvl="1" indent="-276860">
              <a:lnSpc>
                <a:spcPct val="100000"/>
              </a:lnSpc>
              <a:spcBef>
                <a:spcPts val="580"/>
              </a:spcBef>
              <a:buClr>
                <a:srgbClr val="93B6D2"/>
              </a:buClr>
              <a:buSzPct val="68750"/>
              <a:buChar char=""/>
              <a:tabLst>
                <a:tab pos="1229360" algn="l"/>
              </a:tabLst>
            </a:pPr>
            <a:r>
              <a:rPr sz="2400" spc="-10" dirty="0">
                <a:latin typeface="Arial"/>
                <a:cs typeface="Arial"/>
              </a:rPr>
              <a:t>Interquartile </a:t>
            </a:r>
            <a:r>
              <a:rPr sz="2400" spc="-25" dirty="0">
                <a:latin typeface="Arial"/>
                <a:cs typeface="Arial"/>
              </a:rPr>
              <a:t>Range </a:t>
            </a:r>
            <a:r>
              <a:rPr sz="2400" spc="5" dirty="0">
                <a:latin typeface="Arial"/>
                <a:cs typeface="Arial"/>
              </a:rPr>
              <a:t>(IQR)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5" dirty="0">
                <a:latin typeface="Arial"/>
                <a:cs typeface="Arial"/>
              </a:rPr>
              <a:t>Q3 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17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Q1</a:t>
            </a:r>
            <a:endParaRPr sz="2400">
              <a:latin typeface="Arial"/>
              <a:cs typeface="Arial"/>
            </a:endParaRPr>
          </a:p>
          <a:p>
            <a:pPr marL="1504950" marR="43180" lvl="2" indent="-229235">
              <a:lnSpc>
                <a:spcPct val="100000"/>
              </a:lnSpc>
              <a:spcBef>
                <a:spcPts val="600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505585" algn="l"/>
              </a:tabLst>
            </a:pPr>
            <a:r>
              <a:rPr sz="2000" spc="10" dirty="0">
                <a:latin typeface="Arial"/>
                <a:cs typeface="Arial"/>
              </a:rPr>
              <a:t>Outliers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(the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most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extreme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observations):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giá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trị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nằm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cách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trên  Q3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hay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dưới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Q1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một </a:t>
            </a:r>
            <a:r>
              <a:rPr sz="2000" spc="15" dirty="0">
                <a:latin typeface="Arial"/>
                <a:cs typeface="Arial"/>
              </a:rPr>
              <a:t>khoảng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1.5xIQR</a:t>
            </a:r>
            <a:endParaRPr sz="2000">
              <a:latin typeface="Arial"/>
              <a:cs typeface="Arial"/>
            </a:endParaRPr>
          </a:p>
          <a:p>
            <a:pPr marL="1228725" lvl="1" indent="-276860">
              <a:lnSpc>
                <a:spcPct val="100000"/>
              </a:lnSpc>
              <a:spcBef>
                <a:spcPts val="580"/>
              </a:spcBef>
              <a:buClr>
                <a:srgbClr val="93B6D2"/>
              </a:buClr>
              <a:buSzPct val="68750"/>
              <a:buChar char=""/>
              <a:tabLst>
                <a:tab pos="1229360" algn="l"/>
              </a:tabLst>
            </a:pPr>
            <a:r>
              <a:rPr sz="2400" spc="-40" dirty="0">
                <a:latin typeface="Arial"/>
                <a:cs typeface="Arial"/>
              </a:rPr>
              <a:t>Variance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25" dirty="0">
                <a:latin typeface="Arial"/>
                <a:cs typeface="Arial"/>
              </a:rPr>
              <a:t>Standard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deviation</a:t>
            </a:r>
            <a:r>
              <a:rPr sz="2325" spc="-44" baseline="26881" dirty="0">
                <a:latin typeface="Arial"/>
                <a:cs typeface="Arial"/>
              </a:rPr>
              <a:t>2</a:t>
            </a:r>
            <a:endParaRPr sz="2325" baseline="26881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09019" y="5384409"/>
            <a:ext cx="2178512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383794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10" dirty="0"/>
              <a:t>Mô tả </a:t>
            </a:r>
            <a:r>
              <a:rPr sz="4200" spc="35" dirty="0"/>
              <a:t>về </a:t>
            </a:r>
            <a:r>
              <a:rPr sz="4200" dirty="0"/>
              <a:t>dữ</a:t>
            </a:r>
            <a:r>
              <a:rPr sz="4200" spc="-315" dirty="0"/>
              <a:t> </a:t>
            </a:r>
            <a:r>
              <a:rPr sz="4200" spc="-20" dirty="0"/>
              <a:t>liệu</a:t>
            </a:r>
            <a:endParaRPr sz="4200"/>
          </a:p>
        </p:txBody>
      </p:sp>
      <p:grpSp>
        <p:nvGrpSpPr>
          <p:cNvPr id="3" name="object 3"/>
          <p:cNvGrpSpPr/>
          <p:nvPr/>
        </p:nvGrpSpPr>
        <p:grpSpPr>
          <a:xfrm>
            <a:off x="213327" y="1779503"/>
            <a:ext cx="8645525" cy="2945130"/>
            <a:chOff x="213327" y="1779503"/>
            <a:chExt cx="8645525" cy="2945130"/>
          </a:xfrm>
        </p:grpSpPr>
        <p:sp>
          <p:nvSpPr>
            <p:cNvPr id="4" name="object 4"/>
            <p:cNvSpPr/>
            <p:nvPr/>
          </p:nvSpPr>
          <p:spPr>
            <a:xfrm>
              <a:off x="213327" y="1779503"/>
              <a:ext cx="8645183" cy="2365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000" y="2743200"/>
              <a:ext cx="685800" cy="1981200"/>
            </a:xfrm>
            <a:custGeom>
              <a:avLst/>
              <a:gdLst/>
              <a:ahLst/>
              <a:cxnLst/>
              <a:rect l="l" t="t" r="r" b="b"/>
              <a:pathLst>
                <a:path w="685800" h="1981200">
                  <a:moveTo>
                    <a:pt x="0" y="0"/>
                  </a:moveTo>
                  <a:lnTo>
                    <a:pt x="0" y="1981200"/>
                  </a:lnTo>
                </a:path>
                <a:path w="685800" h="1981200">
                  <a:moveTo>
                    <a:pt x="685800" y="0"/>
                  </a:moveTo>
                  <a:lnTo>
                    <a:pt x="685800" y="1981200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73100" y="4382452"/>
            <a:ext cx="7913370" cy="170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  <a:tabLst>
                <a:tab pos="671830" algn="l"/>
                <a:tab pos="1248410" algn="l"/>
              </a:tabLst>
            </a:pPr>
            <a:r>
              <a:rPr sz="1200" spc="10" dirty="0">
                <a:latin typeface="Verdana"/>
                <a:cs typeface="Verdana"/>
              </a:rPr>
              <a:t>Q1	Q2	</a:t>
            </a:r>
            <a:r>
              <a:rPr sz="1200" spc="30" dirty="0">
                <a:latin typeface="Verdana"/>
                <a:cs typeface="Verdana"/>
              </a:rPr>
              <a:t>Q3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Verdana"/>
              <a:cs typeface="Verdana"/>
            </a:endParaRPr>
          </a:p>
          <a:p>
            <a:pPr marL="12700" marR="5080">
              <a:lnSpc>
                <a:spcPct val="139300"/>
              </a:lnSpc>
            </a:pPr>
            <a:r>
              <a:rPr sz="2000" spc="15" dirty="0">
                <a:latin typeface="Verdana"/>
                <a:cs typeface="Verdana"/>
              </a:rPr>
              <a:t>Tóm </a:t>
            </a:r>
            <a:r>
              <a:rPr sz="2000" spc="10" dirty="0">
                <a:latin typeface="Verdana"/>
                <a:cs typeface="Verdana"/>
              </a:rPr>
              <a:t>tắt mô </a:t>
            </a:r>
            <a:r>
              <a:rPr sz="2000" spc="25" dirty="0">
                <a:latin typeface="Verdana"/>
                <a:cs typeface="Verdana"/>
              </a:rPr>
              <a:t>tả </a:t>
            </a:r>
            <a:r>
              <a:rPr sz="2000" spc="15" dirty="0">
                <a:latin typeface="Verdana"/>
                <a:cs typeface="Verdana"/>
              </a:rPr>
              <a:t>về sự </a:t>
            </a:r>
            <a:r>
              <a:rPr sz="2000" spc="10" dirty="0">
                <a:latin typeface="Verdana"/>
                <a:cs typeface="Verdana"/>
              </a:rPr>
              <a:t>phân </a:t>
            </a:r>
            <a:r>
              <a:rPr sz="2000" spc="20" dirty="0">
                <a:latin typeface="Verdana"/>
                <a:cs typeface="Verdana"/>
              </a:rPr>
              <a:t>bố dữ </a:t>
            </a:r>
            <a:r>
              <a:rPr sz="2000" spc="-10" dirty="0">
                <a:latin typeface="Verdana"/>
                <a:cs typeface="Verdana"/>
              </a:rPr>
              <a:t>liệu </a:t>
            </a:r>
            <a:r>
              <a:rPr sz="2000" spc="10" dirty="0">
                <a:latin typeface="Verdana"/>
                <a:cs typeface="Verdana"/>
              </a:rPr>
              <a:t>gồm năm </a:t>
            </a:r>
            <a:r>
              <a:rPr sz="2000" spc="30" dirty="0">
                <a:latin typeface="Verdana"/>
                <a:cs typeface="Verdana"/>
              </a:rPr>
              <a:t>trị </a:t>
            </a:r>
            <a:r>
              <a:rPr sz="2000" spc="15" dirty="0">
                <a:latin typeface="Verdana"/>
                <a:cs typeface="Verdana"/>
              </a:rPr>
              <a:t>số </a:t>
            </a:r>
            <a:r>
              <a:rPr sz="2000" spc="10" dirty="0">
                <a:latin typeface="Verdana"/>
                <a:cs typeface="Verdana"/>
              </a:rPr>
              <a:t>quan  </a:t>
            </a:r>
            <a:r>
              <a:rPr sz="2000" spc="20" dirty="0">
                <a:latin typeface="Verdana"/>
                <a:cs typeface="Verdana"/>
              </a:rPr>
              <a:t>trọng: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median,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Q1,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Q3,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trị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lớn</a:t>
            </a:r>
            <a:r>
              <a:rPr sz="2000" spc="40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nhất,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spc="15" dirty="0">
                <a:latin typeface="Verdana"/>
                <a:cs typeface="Verdana"/>
              </a:rPr>
              <a:t>và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trị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nhỏ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nhất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(theo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thứ  </a:t>
            </a:r>
            <a:r>
              <a:rPr sz="2000" spc="25" dirty="0">
                <a:latin typeface="Verdana"/>
                <a:cs typeface="Verdana"/>
              </a:rPr>
              <a:t>tự: </a:t>
            </a:r>
            <a:r>
              <a:rPr sz="2000" dirty="0">
                <a:latin typeface="Verdana"/>
                <a:cs typeface="Verdana"/>
              </a:rPr>
              <a:t>Minimum, Q1, </a:t>
            </a:r>
            <a:r>
              <a:rPr sz="2000" spc="10" dirty="0">
                <a:latin typeface="Verdana"/>
                <a:cs typeface="Verdana"/>
              </a:rPr>
              <a:t>Median, </a:t>
            </a:r>
            <a:r>
              <a:rPr sz="2000" dirty="0">
                <a:latin typeface="Verdana"/>
                <a:cs typeface="Verdana"/>
              </a:rPr>
              <a:t>Q3,</a:t>
            </a:r>
            <a:r>
              <a:rPr sz="2000" spc="-229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Maximum).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0700" y="1609725"/>
            <a:ext cx="6019800" cy="4629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456374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-25" dirty="0"/>
              <a:t>Luyện </a:t>
            </a:r>
            <a:r>
              <a:rPr sz="4200" spc="5" dirty="0"/>
              <a:t>tập </a:t>
            </a:r>
            <a:r>
              <a:rPr sz="4200" dirty="0"/>
              <a:t>– </a:t>
            </a:r>
            <a:r>
              <a:rPr sz="4200" spc="35" dirty="0"/>
              <a:t>ví </a:t>
            </a:r>
            <a:r>
              <a:rPr sz="4200" dirty="0"/>
              <a:t>dụ</a:t>
            </a:r>
            <a:r>
              <a:rPr sz="4200" spc="-110" dirty="0"/>
              <a:t> </a:t>
            </a:r>
            <a:r>
              <a:rPr sz="4200" dirty="0"/>
              <a:t>1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13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23799" y="1615439"/>
          <a:ext cx="5943599" cy="45567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590039"/>
                <a:gridCol w="1400810"/>
                <a:gridCol w="1733550"/>
              </a:tblGrid>
              <a:tr h="350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Lương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Tuổi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25"/>
                        </a:lnSpc>
                        <a:spcBef>
                          <a:spcPts val="33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25"/>
                        </a:lnSpc>
                        <a:spcBef>
                          <a:spcPts val="334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25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60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25"/>
                        </a:lnSpc>
                        <a:spcBef>
                          <a:spcPts val="33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2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70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20"/>
                        </a:lnSpc>
                        <a:spcBef>
                          <a:spcPts val="34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43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15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15"/>
                        </a:lnSpc>
                        <a:spcBef>
                          <a:spcPts val="34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1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10"/>
                        </a:lnSpc>
                        <a:spcBef>
                          <a:spcPts val="35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65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05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05"/>
                        </a:lnSpc>
                        <a:spcBef>
                          <a:spcPts val="35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60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95"/>
                        </a:lnSpc>
                        <a:spcBef>
                          <a:spcPts val="3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30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95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9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90"/>
                        </a:lnSpc>
                        <a:spcBef>
                          <a:spcPts val="37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42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No.11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85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85"/>
                        </a:lnSpc>
                        <a:spcBef>
                          <a:spcPts val="37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47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No.12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85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85"/>
                        </a:lnSpc>
                        <a:spcBef>
                          <a:spcPts val="37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93B6D2"/>
          </a:solidFill>
        </p:spPr>
        <p:txBody>
          <a:bodyPr vert="horz" wrap="square" lIns="0" tIns="1473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160"/>
              </a:spcBef>
            </a:pPr>
            <a:r>
              <a:rPr sz="4400" spc="-30" dirty="0">
                <a:solidFill>
                  <a:srgbClr val="FFFFFF"/>
                </a:solidFill>
              </a:rPr>
              <a:t>Tiền </a:t>
            </a:r>
            <a:r>
              <a:rPr sz="4400" spc="-5" dirty="0">
                <a:solidFill>
                  <a:srgbClr val="FFFFFF"/>
                </a:solidFill>
              </a:rPr>
              <a:t>xử </a:t>
            </a:r>
            <a:r>
              <a:rPr sz="4400" spc="5" dirty="0">
                <a:solidFill>
                  <a:srgbClr val="FFFFFF"/>
                </a:solidFill>
              </a:rPr>
              <a:t>lý </a:t>
            </a:r>
            <a:r>
              <a:rPr sz="4400" spc="20" dirty="0">
                <a:solidFill>
                  <a:srgbClr val="FFFFFF"/>
                </a:solidFill>
              </a:rPr>
              <a:t>dữ</a:t>
            </a:r>
            <a:r>
              <a:rPr sz="4400" spc="-110" dirty="0">
                <a:solidFill>
                  <a:srgbClr val="FFFFFF"/>
                </a:solidFill>
              </a:rPr>
              <a:t> </a:t>
            </a:r>
            <a:r>
              <a:rPr sz="4400" spc="5" dirty="0">
                <a:solidFill>
                  <a:srgbClr val="FFFFFF"/>
                </a:solidFill>
              </a:rPr>
              <a:t>liệu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427990"/>
            <a:ext cx="353695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75" dirty="0"/>
              <a:t>Tiền </a:t>
            </a:r>
            <a:r>
              <a:rPr sz="3600" dirty="0"/>
              <a:t>xử </a:t>
            </a:r>
            <a:r>
              <a:rPr sz="3600" spc="-30" dirty="0"/>
              <a:t>lý </a:t>
            </a:r>
            <a:r>
              <a:rPr sz="3600" spc="10" dirty="0"/>
              <a:t>dữ</a:t>
            </a:r>
            <a:r>
              <a:rPr sz="3600" spc="225" dirty="0"/>
              <a:t> </a:t>
            </a:r>
            <a:r>
              <a:rPr sz="3600" spc="-25" dirty="0"/>
              <a:t>liệu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7475" y="1151723"/>
            <a:ext cx="8375015" cy="43281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2000">
              <a:latin typeface="Times New Roman"/>
              <a:cs typeface="Times New Roman"/>
            </a:endParaRPr>
          </a:p>
          <a:p>
            <a:pPr marL="911225" marR="5080" indent="-324485">
              <a:lnSpc>
                <a:spcPct val="102400"/>
              </a:lnSpc>
              <a:spcBef>
                <a:spcPts val="71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750" spc="30" dirty="0">
                <a:latin typeface="Arial"/>
                <a:cs typeface="Arial"/>
              </a:rPr>
              <a:t>Quá </a:t>
            </a:r>
            <a:r>
              <a:rPr sz="2750" spc="-15" dirty="0">
                <a:latin typeface="Arial"/>
                <a:cs typeface="Arial"/>
              </a:rPr>
              <a:t>trình </a:t>
            </a:r>
            <a:r>
              <a:rPr sz="2750" spc="-40" dirty="0">
                <a:latin typeface="Arial"/>
                <a:cs typeface="Arial"/>
              </a:rPr>
              <a:t>xử lý </a:t>
            </a:r>
            <a:r>
              <a:rPr sz="2750" spc="30" dirty="0">
                <a:latin typeface="Arial"/>
                <a:cs typeface="Arial"/>
              </a:rPr>
              <a:t>dữ </a:t>
            </a:r>
            <a:r>
              <a:rPr sz="2750" spc="-50" dirty="0">
                <a:latin typeface="Arial"/>
                <a:cs typeface="Arial"/>
              </a:rPr>
              <a:t>liệu </a:t>
            </a:r>
            <a:r>
              <a:rPr sz="2750" spc="20" dirty="0">
                <a:latin typeface="Arial"/>
                <a:cs typeface="Arial"/>
              </a:rPr>
              <a:t>thô/gốc </a:t>
            </a:r>
            <a:r>
              <a:rPr sz="2750" dirty="0">
                <a:latin typeface="Arial"/>
                <a:cs typeface="Arial"/>
              </a:rPr>
              <a:t>(raw/original  </a:t>
            </a:r>
            <a:r>
              <a:rPr sz="2750" spc="-5" dirty="0">
                <a:latin typeface="Arial"/>
                <a:cs typeface="Arial"/>
              </a:rPr>
              <a:t>data) </a:t>
            </a:r>
            <a:r>
              <a:rPr sz="2750" spc="20" dirty="0">
                <a:latin typeface="Arial"/>
                <a:cs typeface="Arial"/>
              </a:rPr>
              <a:t>nhằm </a:t>
            </a:r>
            <a:r>
              <a:rPr sz="2750" spc="5" dirty="0">
                <a:latin typeface="Arial"/>
                <a:cs typeface="Arial"/>
              </a:rPr>
              <a:t>cải </a:t>
            </a:r>
            <a:r>
              <a:rPr sz="2750" spc="-15" dirty="0">
                <a:latin typeface="Arial"/>
                <a:cs typeface="Arial"/>
              </a:rPr>
              <a:t>thiện </a:t>
            </a:r>
            <a:r>
              <a:rPr sz="2750" spc="15" dirty="0">
                <a:latin typeface="Arial"/>
                <a:cs typeface="Arial"/>
              </a:rPr>
              <a:t>chất </a:t>
            </a:r>
            <a:r>
              <a:rPr sz="2750" spc="-5" dirty="0">
                <a:latin typeface="Arial"/>
                <a:cs typeface="Arial"/>
              </a:rPr>
              <a:t>lượng </a:t>
            </a:r>
            <a:r>
              <a:rPr sz="2750" spc="30" dirty="0">
                <a:latin typeface="Arial"/>
                <a:cs typeface="Arial"/>
              </a:rPr>
              <a:t>dữ </a:t>
            </a:r>
            <a:r>
              <a:rPr sz="2750" spc="-50" dirty="0">
                <a:latin typeface="Arial"/>
                <a:cs typeface="Arial"/>
              </a:rPr>
              <a:t>liệu </a:t>
            </a:r>
            <a:r>
              <a:rPr sz="2750" spc="-10" dirty="0">
                <a:latin typeface="Arial"/>
                <a:cs typeface="Arial"/>
              </a:rPr>
              <a:t>(quality  </a:t>
            </a:r>
            <a:r>
              <a:rPr sz="2750" spc="25" dirty="0">
                <a:latin typeface="Arial"/>
                <a:cs typeface="Arial"/>
              </a:rPr>
              <a:t>of </a:t>
            </a:r>
            <a:r>
              <a:rPr sz="2750" spc="10" dirty="0">
                <a:latin typeface="Arial"/>
                <a:cs typeface="Arial"/>
              </a:rPr>
              <a:t>the </a:t>
            </a:r>
            <a:r>
              <a:rPr sz="2750" spc="-5" dirty="0">
                <a:latin typeface="Arial"/>
                <a:cs typeface="Arial"/>
              </a:rPr>
              <a:t>data) </a:t>
            </a:r>
            <a:r>
              <a:rPr sz="2750" spc="-45" dirty="0">
                <a:latin typeface="Arial"/>
                <a:cs typeface="Arial"/>
              </a:rPr>
              <a:t>và </a:t>
            </a:r>
            <a:r>
              <a:rPr sz="2750" dirty="0">
                <a:latin typeface="Arial"/>
                <a:cs typeface="Arial"/>
              </a:rPr>
              <a:t>từ </a:t>
            </a:r>
            <a:r>
              <a:rPr sz="2750" spc="30" dirty="0">
                <a:latin typeface="Arial"/>
                <a:cs typeface="Arial"/>
              </a:rPr>
              <a:t>đó </a:t>
            </a:r>
            <a:r>
              <a:rPr sz="2750" spc="5" dirty="0">
                <a:latin typeface="Arial"/>
                <a:cs typeface="Arial"/>
              </a:rPr>
              <a:t>cải </a:t>
            </a:r>
            <a:r>
              <a:rPr sz="2750" spc="-20" dirty="0">
                <a:latin typeface="Arial"/>
                <a:cs typeface="Arial"/>
              </a:rPr>
              <a:t>thiện </a:t>
            </a:r>
            <a:r>
              <a:rPr sz="2750" spc="15" dirty="0">
                <a:latin typeface="Arial"/>
                <a:cs typeface="Arial"/>
              </a:rPr>
              <a:t>chất </a:t>
            </a:r>
            <a:r>
              <a:rPr sz="2750" dirty="0">
                <a:latin typeface="Arial"/>
                <a:cs typeface="Arial"/>
              </a:rPr>
              <a:t>lượng </a:t>
            </a:r>
            <a:r>
              <a:rPr sz="2750" spc="30" dirty="0">
                <a:latin typeface="Arial"/>
                <a:cs typeface="Arial"/>
              </a:rPr>
              <a:t>của  </a:t>
            </a:r>
            <a:r>
              <a:rPr sz="2750" spc="5" dirty="0">
                <a:latin typeface="Arial"/>
                <a:cs typeface="Arial"/>
              </a:rPr>
              <a:t>kết </a:t>
            </a:r>
            <a:r>
              <a:rPr sz="2750" spc="35" dirty="0">
                <a:latin typeface="Arial"/>
                <a:cs typeface="Arial"/>
              </a:rPr>
              <a:t>quả </a:t>
            </a:r>
            <a:r>
              <a:rPr sz="2750" spc="15" dirty="0">
                <a:latin typeface="Arial"/>
                <a:cs typeface="Arial"/>
              </a:rPr>
              <a:t>khai</a:t>
            </a:r>
            <a:r>
              <a:rPr sz="2750" spc="40" dirty="0">
                <a:latin typeface="Arial"/>
                <a:cs typeface="Arial"/>
              </a:rPr>
              <a:t> </a:t>
            </a:r>
            <a:r>
              <a:rPr sz="2750" spc="15" dirty="0">
                <a:latin typeface="Arial"/>
                <a:cs typeface="Arial"/>
              </a:rPr>
              <a:t>phá.</a:t>
            </a:r>
            <a:endParaRPr sz="2750">
              <a:latin typeface="Arial"/>
              <a:cs typeface="Arial"/>
            </a:endParaRPr>
          </a:p>
          <a:p>
            <a:pPr marL="911225" indent="-324485">
              <a:lnSpc>
                <a:spcPct val="100000"/>
              </a:lnSpc>
              <a:spcBef>
                <a:spcPts val="68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750" spc="25" dirty="0">
                <a:latin typeface="Arial"/>
                <a:cs typeface="Arial"/>
              </a:rPr>
              <a:t>Dữ </a:t>
            </a:r>
            <a:r>
              <a:rPr sz="2750" spc="-50" dirty="0">
                <a:latin typeface="Arial"/>
                <a:cs typeface="Arial"/>
              </a:rPr>
              <a:t>liệu</a:t>
            </a:r>
            <a:r>
              <a:rPr sz="2750" spc="280" dirty="0">
                <a:latin typeface="Arial"/>
                <a:cs typeface="Arial"/>
              </a:rPr>
              <a:t> </a:t>
            </a:r>
            <a:r>
              <a:rPr sz="2750" spc="10" dirty="0">
                <a:latin typeface="Arial"/>
                <a:cs typeface="Arial"/>
              </a:rPr>
              <a:t>thô</a:t>
            </a:r>
            <a:endParaRPr sz="275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580"/>
              </a:spcBef>
              <a:buClr>
                <a:srgbClr val="93B6D2"/>
              </a:buClr>
              <a:buSzPct val="68750"/>
              <a:buChar char=""/>
              <a:tabLst>
                <a:tab pos="1226185" algn="l"/>
              </a:tabLst>
            </a:pPr>
            <a:r>
              <a:rPr sz="2400" spc="-5" dirty="0">
                <a:latin typeface="Arial"/>
                <a:cs typeface="Arial"/>
              </a:rPr>
              <a:t>Có </a:t>
            </a:r>
            <a:r>
              <a:rPr sz="2400" spc="-25" dirty="0">
                <a:latin typeface="Arial"/>
                <a:cs typeface="Arial"/>
              </a:rPr>
              <a:t>cấu </a:t>
            </a:r>
            <a:r>
              <a:rPr sz="2400" spc="5" dirty="0">
                <a:latin typeface="Arial"/>
                <a:cs typeface="Arial"/>
              </a:rPr>
              <a:t>trúc, </a:t>
            </a:r>
            <a:r>
              <a:rPr sz="2400" spc="-45" dirty="0">
                <a:latin typeface="Arial"/>
                <a:cs typeface="Arial"/>
              </a:rPr>
              <a:t>bán </a:t>
            </a:r>
            <a:r>
              <a:rPr sz="2400" spc="-25" dirty="0">
                <a:latin typeface="Arial"/>
                <a:cs typeface="Arial"/>
              </a:rPr>
              <a:t>cấu </a:t>
            </a:r>
            <a:r>
              <a:rPr sz="2400" spc="5" dirty="0">
                <a:latin typeface="Arial"/>
                <a:cs typeface="Arial"/>
              </a:rPr>
              <a:t>trúc, </a:t>
            </a:r>
            <a:r>
              <a:rPr sz="2400" spc="-20" dirty="0">
                <a:latin typeface="Arial"/>
                <a:cs typeface="Arial"/>
              </a:rPr>
              <a:t>phi </a:t>
            </a:r>
            <a:r>
              <a:rPr sz="2400" spc="-25" dirty="0">
                <a:latin typeface="Arial"/>
                <a:cs typeface="Arial"/>
              </a:rPr>
              <a:t>cấu</a:t>
            </a:r>
            <a:r>
              <a:rPr sz="2400" spc="254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trúc</a:t>
            </a:r>
            <a:endParaRPr sz="2400">
              <a:latin typeface="Arial"/>
              <a:cs typeface="Arial"/>
            </a:endParaRPr>
          </a:p>
          <a:p>
            <a:pPr marL="1226185" marR="323215" lvl="1" indent="-276860">
              <a:lnSpc>
                <a:spcPct val="99100"/>
              </a:lnSpc>
              <a:spcBef>
                <a:spcPts val="675"/>
              </a:spcBef>
              <a:buClr>
                <a:srgbClr val="93B6D2"/>
              </a:buClr>
              <a:buSzPct val="68750"/>
              <a:buChar char=""/>
              <a:tabLst>
                <a:tab pos="1226185" algn="l"/>
              </a:tabLst>
            </a:pPr>
            <a:r>
              <a:rPr sz="2400" spc="-10" dirty="0">
                <a:latin typeface="Arial"/>
                <a:cs typeface="Arial"/>
              </a:rPr>
              <a:t>Được đưa </a:t>
            </a:r>
            <a:r>
              <a:rPr sz="2400" spc="-50" dirty="0">
                <a:latin typeface="Arial"/>
                <a:cs typeface="Arial"/>
              </a:rPr>
              <a:t>vào </a:t>
            </a:r>
            <a:r>
              <a:rPr sz="2400" dirty="0">
                <a:latin typeface="Arial"/>
                <a:cs typeface="Arial"/>
              </a:rPr>
              <a:t>từ </a:t>
            </a:r>
            <a:r>
              <a:rPr sz="2400" spc="-20" dirty="0">
                <a:latin typeface="Arial"/>
                <a:cs typeface="Arial"/>
              </a:rPr>
              <a:t>các </a:t>
            </a:r>
            <a:r>
              <a:rPr sz="2400" spc="-25" dirty="0">
                <a:latin typeface="Arial"/>
                <a:cs typeface="Arial"/>
              </a:rPr>
              <a:t>nguồn </a:t>
            </a:r>
            <a:r>
              <a:rPr sz="2400" spc="-35" dirty="0">
                <a:latin typeface="Arial"/>
                <a:cs typeface="Arial"/>
              </a:rPr>
              <a:t>dữ </a:t>
            </a:r>
            <a:r>
              <a:rPr sz="2400" spc="-25" dirty="0">
                <a:latin typeface="Arial"/>
                <a:cs typeface="Arial"/>
              </a:rPr>
              <a:t>liệu </a:t>
            </a:r>
            <a:r>
              <a:rPr sz="2400" spc="-5" dirty="0">
                <a:latin typeface="Arial"/>
                <a:cs typeface="Arial"/>
              </a:rPr>
              <a:t>trong </a:t>
            </a:r>
            <a:r>
              <a:rPr sz="2400" spc="-25" dirty="0">
                <a:latin typeface="Arial"/>
                <a:cs typeface="Arial"/>
              </a:rPr>
              <a:t>các </a:t>
            </a:r>
            <a:r>
              <a:rPr sz="2400" spc="5" dirty="0">
                <a:latin typeface="Arial"/>
                <a:cs typeface="Arial"/>
              </a:rPr>
              <a:t>hệ  </a:t>
            </a:r>
            <a:r>
              <a:rPr sz="2400" spc="-10" dirty="0">
                <a:latin typeface="Arial"/>
                <a:cs typeface="Arial"/>
              </a:rPr>
              <a:t>thống </a:t>
            </a:r>
            <a:r>
              <a:rPr sz="2400" spc="-80" dirty="0">
                <a:latin typeface="Arial"/>
                <a:cs typeface="Arial"/>
              </a:rPr>
              <a:t>xử </a:t>
            </a:r>
            <a:r>
              <a:rPr sz="2400" spc="-5" dirty="0">
                <a:latin typeface="Arial"/>
                <a:cs typeface="Arial"/>
              </a:rPr>
              <a:t>lý </a:t>
            </a:r>
            <a:r>
              <a:rPr sz="2400" spc="-20" dirty="0">
                <a:latin typeface="Arial"/>
                <a:cs typeface="Arial"/>
              </a:rPr>
              <a:t>tập </a:t>
            </a:r>
            <a:r>
              <a:rPr sz="2400" dirty="0">
                <a:latin typeface="Arial"/>
                <a:cs typeface="Arial"/>
              </a:rPr>
              <a:t>tin </a:t>
            </a:r>
            <a:r>
              <a:rPr sz="2400" spc="15" dirty="0">
                <a:latin typeface="Arial"/>
                <a:cs typeface="Arial"/>
              </a:rPr>
              <a:t>(file </a:t>
            </a:r>
            <a:r>
              <a:rPr sz="2400" spc="-20" dirty="0">
                <a:latin typeface="Arial"/>
                <a:cs typeface="Arial"/>
              </a:rPr>
              <a:t>processing </a:t>
            </a:r>
            <a:r>
              <a:rPr sz="2400" spc="-15" dirty="0">
                <a:latin typeface="Arial"/>
                <a:cs typeface="Arial"/>
              </a:rPr>
              <a:t>systems) </a:t>
            </a:r>
            <a:r>
              <a:rPr sz="2400" spc="-30" dirty="0">
                <a:latin typeface="Arial"/>
                <a:cs typeface="Arial"/>
              </a:rPr>
              <a:t>và/hay  </a:t>
            </a:r>
            <a:r>
              <a:rPr sz="2400" spc="-20" dirty="0">
                <a:latin typeface="Arial"/>
                <a:cs typeface="Arial"/>
              </a:rPr>
              <a:t>các </a:t>
            </a:r>
            <a:r>
              <a:rPr sz="2400" spc="5" dirty="0">
                <a:latin typeface="Arial"/>
                <a:cs typeface="Arial"/>
              </a:rPr>
              <a:t>hệ </a:t>
            </a:r>
            <a:r>
              <a:rPr sz="2400" spc="-10" dirty="0">
                <a:latin typeface="Arial"/>
                <a:cs typeface="Arial"/>
              </a:rPr>
              <a:t>thống </a:t>
            </a:r>
            <a:r>
              <a:rPr sz="2400" dirty="0">
                <a:latin typeface="Arial"/>
                <a:cs typeface="Arial"/>
              </a:rPr>
              <a:t>cơ sở </a:t>
            </a:r>
            <a:r>
              <a:rPr sz="2400" spc="-30" dirty="0">
                <a:latin typeface="Arial"/>
                <a:cs typeface="Arial"/>
              </a:rPr>
              <a:t>dữ </a:t>
            </a:r>
            <a:r>
              <a:rPr sz="2400" spc="-20" dirty="0">
                <a:latin typeface="Arial"/>
                <a:cs typeface="Arial"/>
              </a:rPr>
              <a:t>liệu </a:t>
            </a:r>
            <a:r>
              <a:rPr sz="2400" spc="-35" dirty="0">
                <a:latin typeface="Arial"/>
                <a:cs typeface="Arial"/>
              </a:rPr>
              <a:t>(database</a:t>
            </a:r>
            <a:r>
              <a:rPr sz="2400" spc="47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systems)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427990"/>
            <a:ext cx="353695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75" dirty="0"/>
              <a:t>Tiền </a:t>
            </a:r>
            <a:r>
              <a:rPr sz="3600" dirty="0"/>
              <a:t>xử </a:t>
            </a:r>
            <a:r>
              <a:rPr sz="3600" spc="-30" dirty="0"/>
              <a:t>lý </a:t>
            </a:r>
            <a:r>
              <a:rPr sz="3600" spc="10" dirty="0"/>
              <a:t>dữ</a:t>
            </a:r>
            <a:r>
              <a:rPr sz="3600" spc="225" dirty="0"/>
              <a:t> </a:t>
            </a:r>
            <a:r>
              <a:rPr sz="3600" spc="-25" dirty="0"/>
              <a:t>liệu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7475" y="1140825"/>
            <a:ext cx="8533765" cy="362394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r>
            <a:endParaRPr sz="2000">
              <a:latin typeface="Times New Roman"/>
              <a:cs typeface="Times New Roman"/>
            </a:endParaRPr>
          </a:p>
          <a:p>
            <a:pPr marL="911225" indent="-324485">
              <a:lnSpc>
                <a:spcPct val="100000"/>
              </a:lnSpc>
              <a:spcBef>
                <a:spcPts val="76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-5" dirty="0">
                <a:latin typeface="Arial"/>
                <a:cs typeface="Arial"/>
              </a:rPr>
              <a:t>Dữ </a:t>
            </a:r>
            <a:r>
              <a:rPr sz="2400" spc="-20" dirty="0">
                <a:latin typeface="Arial"/>
                <a:cs typeface="Arial"/>
              </a:rPr>
              <a:t>liệu </a:t>
            </a:r>
            <a:r>
              <a:rPr sz="2400" spc="-15" dirty="0">
                <a:latin typeface="Arial"/>
                <a:cs typeface="Arial"/>
              </a:rPr>
              <a:t>chất</a:t>
            </a:r>
            <a:r>
              <a:rPr sz="2400" spc="1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lượng</a:t>
            </a:r>
            <a:endParaRPr sz="2400">
              <a:latin typeface="Arial"/>
              <a:cs typeface="Arial"/>
            </a:endParaRPr>
          </a:p>
          <a:p>
            <a:pPr marL="1226185" marR="148590" lvl="1" indent="-276860">
              <a:lnSpc>
                <a:spcPct val="100000"/>
              </a:lnSpc>
              <a:spcBef>
                <a:spcPts val="600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spc="-30" dirty="0">
                <a:latin typeface="Arial"/>
                <a:cs typeface="Arial"/>
              </a:rPr>
              <a:t>Tính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chính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xác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(accuracy):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giá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trị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được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ghi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nhận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đúng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với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giá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trị  </a:t>
            </a:r>
            <a:r>
              <a:rPr sz="2000" spc="20" dirty="0">
                <a:latin typeface="Arial"/>
                <a:cs typeface="Arial"/>
              </a:rPr>
              <a:t>thực.</a:t>
            </a:r>
            <a:endParaRPr sz="2000">
              <a:latin typeface="Arial"/>
              <a:cs typeface="Arial"/>
            </a:endParaRPr>
          </a:p>
          <a:p>
            <a:pPr marL="1226185" marR="708660" lvl="1" indent="-276860">
              <a:lnSpc>
                <a:spcPct val="100000"/>
              </a:lnSpc>
              <a:spcBef>
                <a:spcPts val="610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spc="-30" dirty="0">
                <a:latin typeface="Arial"/>
                <a:cs typeface="Arial"/>
              </a:rPr>
              <a:t>Tính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hiện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hành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(currency/timeliness):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giá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trị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được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ghi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nhận  </a:t>
            </a:r>
            <a:r>
              <a:rPr sz="2000" spc="15" dirty="0">
                <a:latin typeface="Arial"/>
                <a:cs typeface="Arial"/>
              </a:rPr>
              <a:t>không </a:t>
            </a:r>
            <a:r>
              <a:rPr sz="2000" spc="5" dirty="0">
                <a:latin typeface="Arial"/>
                <a:cs typeface="Arial"/>
              </a:rPr>
              <a:t>bị lỗi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thời.</a:t>
            </a:r>
            <a:endParaRPr sz="2000">
              <a:latin typeface="Arial"/>
              <a:cs typeface="Arial"/>
            </a:endParaRPr>
          </a:p>
          <a:p>
            <a:pPr marL="1226185" marR="419100" lvl="1" indent="-276860">
              <a:lnSpc>
                <a:spcPct val="100000"/>
              </a:lnSpc>
              <a:spcBef>
                <a:spcPts val="605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spc="-30" dirty="0">
                <a:latin typeface="Arial"/>
                <a:cs typeface="Arial"/>
              </a:rPr>
              <a:t>Tính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toàn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vẹn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(completeness):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tất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cả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các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giá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trị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dành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cho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một  </a:t>
            </a:r>
            <a:r>
              <a:rPr sz="2000" spc="10" dirty="0">
                <a:latin typeface="Arial"/>
                <a:cs typeface="Arial"/>
              </a:rPr>
              <a:t>biến/thuộc </a:t>
            </a:r>
            <a:r>
              <a:rPr sz="2000" spc="-15" dirty="0">
                <a:latin typeface="Arial"/>
                <a:cs typeface="Arial"/>
              </a:rPr>
              <a:t>tính </a:t>
            </a:r>
            <a:r>
              <a:rPr sz="2000" spc="10" dirty="0">
                <a:latin typeface="Arial"/>
                <a:cs typeface="Arial"/>
              </a:rPr>
              <a:t>đều </a:t>
            </a:r>
            <a:r>
              <a:rPr sz="2000" spc="15" dirty="0">
                <a:latin typeface="Arial"/>
                <a:cs typeface="Arial"/>
              </a:rPr>
              <a:t>được </a:t>
            </a:r>
            <a:r>
              <a:rPr sz="2000" spc="5" dirty="0">
                <a:latin typeface="Arial"/>
                <a:cs typeface="Arial"/>
              </a:rPr>
              <a:t>ghi</a:t>
            </a:r>
            <a:r>
              <a:rPr sz="2000" spc="-37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nhận.</a:t>
            </a:r>
            <a:endParaRPr sz="2000">
              <a:latin typeface="Arial"/>
              <a:cs typeface="Arial"/>
            </a:endParaRPr>
          </a:p>
          <a:p>
            <a:pPr marL="1226185" marR="5080" lvl="1" indent="-276860">
              <a:lnSpc>
                <a:spcPct val="100000"/>
              </a:lnSpc>
              <a:spcBef>
                <a:spcPts val="610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spc="-30" dirty="0">
                <a:latin typeface="Arial"/>
                <a:cs typeface="Arial"/>
              </a:rPr>
              <a:t>Tính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nhất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quán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(consistency):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tất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cả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giá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trị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dữ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liệu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đều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được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biểu  </a:t>
            </a:r>
            <a:r>
              <a:rPr sz="2000" spc="5" dirty="0">
                <a:latin typeface="Arial"/>
                <a:cs typeface="Arial"/>
              </a:rPr>
              <a:t>diễn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như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nhau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trong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tất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cả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các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trường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hợp.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7975" y="1031875"/>
            <a:ext cx="8836025" cy="5664200"/>
            <a:chOff x="307975" y="1031875"/>
            <a:chExt cx="8836025" cy="5664200"/>
          </a:xfrm>
        </p:grpSpPr>
        <p:sp>
          <p:nvSpPr>
            <p:cNvPr id="3" name="object 3"/>
            <p:cNvSpPr/>
            <p:nvPr/>
          </p:nvSpPr>
          <p:spPr>
            <a:xfrm>
              <a:off x="1294892" y="1812924"/>
              <a:ext cx="6563359" cy="4131310"/>
            </a:xfrm>
            <a:custGeom>
              <a:avLst/>
              <a:gdLst/>
              <a:ahLst/>
              <a:cxnLst/>
              <a:rect l="l" t="t" r="r" b="b"/>
              <a:pathLst>
                <a:path w="6563359" h="4131310">
                  <a:moveTo>
                    <a:pt x="1000760" y="3505200"/>
                  </a:moveTo>
                  <a:lnTo>
                    <a:pt x="835787" y="3509010"/>
                  </a:lnTo>
                  <a:lnTo>
                    <a:pt x="817118" y="3528568"/>
                  </a:lnTo>
                  <a:lnTo>
                    <a:pt x="818794" y="3535959"/>
                  </a:lnTo>
                  <a:lnTo>
                    <a:pt x="823036" y="3541890"/>
                  </a:lnTo>
                  <a:lnTo>
                    <a:pt x="829208" y="3545814"/>
                  </a:lnTo>
                  <a:lnTo>
                    <a:pt x="836676" y="3547110"/>
                  </a:lnTo>
                  <a:lnTo>
                    <a:pt x="898448" y="3545687"/>
                  </a:lnTo>
                  <a:lnTo>
                    <a:pt x="0" y="4098582"/>
                  </a:lnTo>
                  <a:lnTo>
                    <a:pt x="20066" y="4131018"/>
                  </a:lnTo>
                  <a:lnTo>
                    <a:pt x="918489" y="3578098"/>
                  </a:lnTo>
                  <a:lnTo>
                    <a:pt x="889254" y="3632708"/>
                  </a:lnTo>
                  <a:lnTo>
                    <a:pt x="887082" y="3639959"/>
                  </a:lnTo>
                  <a:lnTo>
                    <a:pt x="887857" y="3647224"/>
                  </a:lnTo>
                  <a:lnTo>
                    <a:pt x="891286" y="3653675"/>
                  </a:lnTo>
                  <a:lnTo>
                    <a:pt x="897128" y="3658489"/>
                  </a:lnTo>
                  <a:lnTo>
                    <a:pt x="904367" y="3660660"/>
                  </a:lnTo>
                  <a:lnTo>
                    <a:pt x="911631" y="3659886"/>
                  </a:lnTo>
                  <a:lnTo>
                    <a:pt x="918083" y="3656457"/>
                  </a:lnTo>
                  <a:lnTo>
                    <a:pt x="922909" y="3650615"/>
                  </a:lnTo>
                  <a:lnTo>
                    <a:pt x="998855" y="3508756"/>
                  </a:lnTo>
                  <a:lnTo>
                    <a:pt x="1000760" y="3505200"/>
                  </a:lnTo>
                  <a:close/>
                </a:path>
                <a:path w="6563359" h="4131310">
                  <a:moveTo>
                    <a:pt x="6563360" y="0"/>
                  </a:moveTo>
                  <a:lnTo>
                    <a:pt x="6398387" y="3810"/>
                  </a:lnTo>
                  <a:lnTo>
                    <a:pt x="6379718" y="23368"/>
                  </a:lnTo>
                  <a:lnTo>
                    <a:pt x="6381394" y="30759"/>
                  </a:lnTo>
                  <a:lnTo>
                    <a:pt x="6385636" y="36690"/>
                  </a:lnTo>
                  <a:lnTo>
                    <a:pt x="6391808" y="40614"/>
                  </a:lnTo>
                  <a:lnTo>
                    <a:pt x="6399276" y="41910"/>
                  </a:lnTo>
                  <a:lnTo>
                    <a:pt x="6461049" y="40487"/>
                  </a:lnTo>
                  <a:lnTo>
                    <a:pt x="5562600" y="593344"/>
                  </a:lnTo>
                  <a:lnTo>
                    <a:pt x="5582666" y="625856"/>
                  </a:lnTo>
                  <a:lnTo>
                    <a:pt x="6481089" y="72898"/>
                  </a:lnTo>
                  <a:lnTo>
                    <a:pt x="6451854" y="127508"/>
                  </a:lnTo>
                  <a:lnTo>
                    <a:pt x="6449682" y="134759"/>
                  </a:lnTo>
                  <a:lnTo>
                    <a:pt x="6450457" y="142024"/>
                  </a:lnTo>
                  <a:lnTo>
                    <a:pt x="6453886" y="148475"/>
                  </a:lnTo>
                  <a:lnTo>
                    <a:pt x="6459728" y="153289"/>
                  </a:lnTo>
                  <a:lnTo>
                    <a:pt x="6466967" y="155460"/>
                  </a:lnTo>
                  <a:lnTo>
                    <a:pt x="6474231" y="154686"/>
                  </a:lnTo>
                  <a:lnTo>
                    <a:pt x="6480683" y="151257"/>
                  </a:lnTo>
                  <a:lnTo>
                    <a:pt x="6485509" y="145415"/>
                  </a:lnTo>
                  <a:lnTo>
                    <a:pt x="6561455" y="3556"/>
                  </a:lnTo>
                  <a:lnTo>
                    <a:pt x="6563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4325" y="5775325"/>
              <a:ext cx="685800" cy="152400"/>
            </a:xfrm>
            <a:custGeom>
              <a:avLst/>
              <a:gdLst/>
              <a:ahLst/>
              <a:cxnLst/>
              <a:rect l="l" t="t" r="r" b="b"/>
              <a:pathLst>
                <a:path w="685800" h="152400">
                  <a:moveTo>
                    <a:pt x="342900" y="0"/>
                  </a:moveTo>
                  <a:lnTo>
                    <a:pt x="273792" y="1547"/>
                  </a:lnTo>
                  <a:lnTo>
                    <a:pt x="209426" y="5987"/>
                  </a:lnTo>
                  <a:lnTo>
                    <a:pt x="151179" y="13012"/>
                  </a:lnTo>
                  <a:lnTo>
                    <a:pt x="100431" y="22317"/>
                  </a:lnTo>
                  <a:lnTo>
                    <a:pt x="58560" y="33594"/>
                  </a:lnTo>
                  <a:lnTo>
                    <a:pt x="6966" y="60841"/>
                  </a:lnTo>
                  <a:lnTo>
                    <a:pt x="0" y="76200"/>
                  </a:lnTo>
                  <a:lnTo>
                    <a:pt x="6966" y="91558"/>
                  </a:lnTo>
                  <a:lnTo>
                    <a:pt x="58560" y="118805"/>
                  </a:lnTo>
                  <a:lnTo>
                    <a:pt x="100431" y="130082"/>
                  </a:lnTo>
                  <a:lnTo>
                    <a:pt x="151179" y="139387"/>
                  </a:lnTo>
                  <a:lnTo>
                    <a:pt x="209426" y="146412"/>
                  </a:lnTo>
                  <a:lnTo>
                    <a:pt x="273792" y="150852"/>
                  </a:lnTo>
                  <a:lnTo>
                    <a:pt x="342900" y="152400"/>
                  </a:lnTo>
                  <a:lnTo>
                    <a:pt x="412007" y="150852"/>
                  </a:lnTo>
                  <a:lnTo>
                    <a:pt x="476373" y="146412"/>
                  </a:lnTo>
                  <a:lnTo>
                    <a:pt x="534620" y="139387"/>
                  </a:lnTo>
                  <a:lnTo>
                    <a:pt x="585368" y="130082"/>
                  </a:lnTo>
                  <a:lnTo>
                    <a:pt x="627239" y="118805"/>
                  </a:lnTo>
                  <a:lnTo>
                    <a:pt x="678833" y="91558"/>
                  </a:lnTo>
                  <a:lnTo>
                    <a:pt x="685800" y="76200"/>
                  </a:lnTo>
                  <a:lnTo>
                    <a:pt x="678833" y="60841"/>
                  </a:lnTo>
                  <a:lnTo>
                    <a:pt x="627239" y="33594"/>
                  </a:lnTo>
                  <a:lnTo>
                    <a:pt x="585368" y="22317"/>
                  </a:lnTo>
                  <a:lnTo>
                    <a:pt x="534620" y="13012"/>
                  </a:lnTo>
                  <a:lnTo>
                    <a:pt x="476373" y="5987"/>
                  </a:lnTo>
                  <a:lnTo>
                    <a:pt x="412007" y="1547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00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4325" y="5775325"/>
              <a:ext cx="685800" cy="152400"/>
            </a:xfrm>
            <a:custGeom>
              <a:avLst/>
              <a:gdLst/>
              <a:ahLst/>
              <a:cxnLst/>
              <a:rect l="l" t="t" r="r" b="b"/>
              <a:pathLst>
                <a:path w="685800" h="152400">
                  <a:moveTo>
                    <a:pt x="0" y="76200"/>
                  </a:moveTo>
                  <a:lnTo>
                    <a:pt x="26946" y="46537"/>
                  </a:lnTo>
                  <a:lnTo>
                    <a:pt x="100431" y="22317"/>
                  </a:lnTo>
                  <a:lnTo>
                    <a:pt x="151179" y="13012"/>
                  </a:lnTo>
                  <a:lnTo>
                    <a:pt x="209426" y="5987"/>
                  </a:lnTo>
                  <a:lnTo>
                    <a:pt x="273792" y="1547"/>
                  </a:lnTo>
                  <a:lnTo>
                    <a:pt x="342900" y="0"/>
                  </a:lnTo>
                  <a:lnTo>
                    <a:pt x="412007" y="1547"/>
                  </a:lnTo>
                  <a:lnTo>
                    <a:pt x="476373" y="5987"/>
                  </a:lnTo>
                  <a:lnTo>
                    <a:pt x="534620" y="13012"/>
                  </a:lnTo>
                  <a:lnTo>
                    <a:pt x="585368" y="22317"/>
                  </a:lnTo>
                  <a:lnTo>
                    <a:pt x="627239" y="33594"/>
                  </a:lnTo>
                  <a:lnTo>
                    <a:pt x="678833" y="60841"/>
                  </a:lnTo>
                  <a:lnTo>
                    <a:pt x="685800" y="76200"/>
                  </a:lnTo>
                  <a:lnTo>
                    <a:pt x="678833" y="91558"/>
                  </a:lnTo>
                  <a:lnTo>
                    <a:pt x="627239" y="118805"/>
                  </a:lnTo>
                  <a:lnTo>
                    <a:pt x="585368" y="130082"/>
                  </a:lnTo>
                  <a:lnTo>
                    <a:pt x="534620" y="139387"/>
                  </a:lnTo>
                  <a:lnTo>
                    <a:pt x="476373" y="146412"/>
                  </a:lnTo>
                  <a:lnTo>
                    <a:pt x="412007" y="150852"/>
                  </a:lnTo>
                  <a:lnTo>
                    <a:pt x="342900" y="152400"/>
                  </a:lnTo>
                  <a:lnTo>
                    <a:pt x="273792" y="150852"/>
                  </a:lnTo>
                  <a:lnTo>
                    <a:pt x="209426" y="146412"/>
                  </a:lnTo>
                  <a:lnTo>
                    <a:pt x="151179" y="139387"/>
                  </a:lnTo>
                  <a:lnTo>
                    <a:pt x="100431" y="130082"/>
                  </a:lnTo>
                  <a:lnTo>
                    <a:pt x="58560" y="118805"/>
                  </a:lnTo>
                  <a:lnTo>
                    <a:pt x="6966" y="91558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4325" y="5851525"/>
              <a:ext cx="685800" cy="406400"/>
            </a:xfrm>
            <a:custGeom>
              <a:avLst/>
              <a:gdLst/>
              <a:ahLst/>
              <a:cxnLst/>
              <a:rect l="l" t="t" r="r" b="b"/>
              <a:pathLst>
                <a:path w="685800" h="406400">
                  <a:moveTo>
                    <a:pt x="68580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685800" y="4064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00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4325" y="5851525"/>
              <a:ext cx="685800" cy="406400"/>
            </a:xfrm>
            <a:custGeom>
              <a:avLst/>
              <a:gdLst/>
              <a:ahLst/>
              <a:cxnLst/>
              <a:rect l="l" t="t" r="r" b="b"/>
              <a:pathLst>
                <a:path w="685800" h="406400">
                  <a:moveTo>
                    <a:pt x="0" y="406400"/>
                  </a:moveTo>
                  <a:lnTo>
                    <a:pt x="685800" y="406400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406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4325" y="6156325"/>
              <a:ext cx="685800" cy="152400"/>
            </a:xfrm>
            <a:custGeom>
              <a:avLst/>
              <a:gdLst/>
              <a:ahLst/>
              <a:cxnLst/>
              <a:rect l="l" t="t" r="r" b="b"/>
              <a:pathLst>
                <a:path w="685800" h="152400">
                  <a:moveTo>
                    <a:pt x="342900" y="0"/>
                  </a:moveTo>
                  <a:lnTo>
                    <a:pt x="273792" y="1547"/>
                  </a:lnTo>
                  <a:lnTo>
                    <a:pt x="209426" y="5987"/>
                  </a:lnTo>
                  <a:lnTo>
                    <a:pt x="151179" y="13012"/>
                  </a:lnTo>
                  <a:lnTo>
                    <a:pt x="100431" y="22317"/>
                  </a:lnTo>
                  <a:lnTo>
                    <a:pt x="58560" y="33594"/>
                  </a:lnTo>
                  <a:lnTo>
                    <a:pt x="6966" y="60841"/>
                  </a:lnTo>
                  <a:lnTo>
                    <a:pt x="0" y="76200"/>
                  </a:lnTo>
                  <a:lnTo>
                    <a:pt x="6966" y="91558"/>
                  </a:lnTo>
                  <a:lnTo>
                    <a:pt x="58560" y="118805"/>
                  </a:lnTo>
                  <a:lnTo>
                    <a:pt x="100431" y="130082"/>
                  </a:lnTo>
                  <a:lnTo>
                    <a:pt x="151179" y="139387"/>
                  </a:lnTo>
                  <a:lnTo>
                    <a:pt x="209426" y="146412"/>
                  </a:lnTo>
                  <a:lnTo>
                    <a:pt x="273792" y="150852"/>
                  </a:lnTo>
                  <a:lnTo>
                    <a:pt x="342900" y="152400"/>
                  </a:lnTo>
                  <a:lnTo>
                    <a:pt x="412007" y="150852"/>
                  </a:lnTo>
                  <a:lnTo>
                    <a:pt x="476373" y="146412"/>
                  </a:lnTo>
                  <a:lnTo>
                    <a:pt x="534620" y="139387"/>
                  </a:lnTo>
                  <a:lnTo>
                    <a:pt x="585368" y="130082"/>
                  </a:lnTo>
                  <a:lnTo>
                    <a:pt x="627239" y="118805"/>
                  </a:lnTo>
                  <a:lnTo>
                    <a:pt x="678833" y="91558"/>
                  </a:lnTo>
                  <a:lnTo>
                    <a:pt x="685800" y="76200"/>
                  </a:lnTo>
                  <a:lnTo>
                    <a:pt x="678833" y="60841"/>
                  </a:lnTo>
                  <a:lnTo>
                    <a:pt x="627239" y="33594"/>
                  </a:lnTo>
                  <a:lnTo>
                    <a:pt x="585368" y="22317"/>
                  </a:lnTo>
                  <a:lnTo>
                    <a:pt x="534620" y="13012"/>
                  </a:lnTo>
                  <a:lnTo>
                    <a:pt x="476373" y="5987"/>
                  </a:lnTo>
                  <a:lnTo>
                    <a:pt x="412007" y="1547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00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4325" y="6156325"/>
              <a:ext cx="685800" cy="152400"/>
            </a:xfrm>
            <a:custGeom>
              <a:avLst/>
              <a:gdLst/>
              <a:ahLst/>
              <a:cxnLst/>
              <a:rect l="l" t="t" r="r" b="b"/>
              <a:pathLst>
                <a:path w="685800" h="152400">
                  <a:moveTo>
                    <a:pt x="0" y="76200"/>
                  </a:moveTo>
                  <a:lnTo>
                    <a:pt x="26946" y="46537"/>
                  </a:lnTo>
                  <a:lnTo>
                    <a:pt x="100431" y="22317"/>
                  </a:lnTo>
                  <a:lnTo>
                    <a:pt x="151179" y="13012"/>
                  </a:lnTo>
                  <a:lnTo>
                    <a:pt x="209426" y="5987"/>
                  </a:lnTo>
                  <a:lnTo>
                    <a:pt x="273792" y="1547"/>
                  </a:lnTo>
                  <a:lnTo>
                    <a:pt x="342900" y="0"/>
                  </a:lnTo>
                  <a:lnTo>
                    <a:pt x="412007" y="1547"/>
                  </a:lnTo>
                  <a:lnTo>
                    <a:pt x="476373" y="5987"/>
                  </a:lnTo>
                  <a:lnTo>
                    <a:pt x="534620" y="13012"/>
                  </a:lnTo>
                  <a:lnTo>
                    <a:pt x="585368" y="22317"/>
                  </a:lnTo>
                  <a:lnTo>
                    <a:pt x="627239" y="33594"/>
                  </a:lnTo>
                  <a:lnTo>
                    <a:pt x="678833" y="60841"/>
                  </a:lnTo>
                  <a:lnTo>
                    <a:pt x="685800" y="76200"/>
                  </a:lnTo>
                  <a:lnTo>
                    <a:pt x="678833" y="91558"/>
                  </a:lnTo>
                  <a:lnTo>
                    <a:pt x="627239" y="118805"/>
                  </a:lnTo>
                  <a:lnTo>
                    <a:pt x="585368" y="130082"/>
                  </a:lnTo>
                  <a:lnTo>
                    <a:pt x="534620" y="139387"/>
                  </a:lnTo>
                  <a:lnTo>
                    <a:pt x="476373" y="146412"/>
                  </a:lnTo>
                  <a:lnTo>
                    <a:pt x="412007" y="150852"/>
                  </a:lnTo>
                  <a:lnTo>
                    <a:pt x="342900" y="152400"/>
                  </a:lnTo>
                  <a:lnTo>
                    <a:pt x="273792" y="150852"/>
                  </a:lnTo>
                  <a:lnTo>
                    <a:pt x="209426" y="146412"/>
                  </a:lnTo>
                  <a:lnTo>
                    <a:pt x="151179" y="139387"/>
                  </a:lnTo>
                  <a:lnTo>
                    <a:pt x="100431" y="130082"/>
                  </a:lnTo>
                  <a:lnTo>
                    <a:pt x="58560" y="118805"/>
                  </a:lnTo>
                  <a:lnTo>
                    <a:pt x="6966" y="91558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5325" y="6156325"/>
              <a:ext cx="685800" cy="152400"/>
            </a:xfrm>
            <a:custGeom>
              <a:avLst/>
              <a:gdLst/>
              <a:ahLst/>
              <a:cxnLst/>
              <a:rect l="l" t="t" r="r" b="b"/>
              <a:pathLst>
                <a:path w="685800" h="152400">
                  <a:moveTo>
                    <a:pt x="342900" y="0"/>
                  </a:moveTo>
                  <a:lnTo>
                    <a:pt x="273792" y="1547"/>
                  </a:lnTo>
                  <a:lnTo>
                    <a:pt x="209426" y="5987"/>
                  </a:lnTo>
                  <a:lnTo>
                    <a:pt x="151179" y="13012"/>
                  </a:lnTo>
                  <a:lnTo>
                    <a:pt x="100431" y="22317"/>
                  </a:lnTo>
                  <a:lnTo>
                    <a:pt x="58560" y="33594"/>
                  </a:lnTo>
                  <a:lnTo>
                    <a:pt x="6966" y="60841"/>
                  </a:lnTo>
                  <a:lnTo>
                    <a:pt x="0" y="76200"/>
                  </a:lnTo>
                  <a:lnTo>
                    <a:pt x="6966" y="91558"/>
                  </a:lnTo>
                  <a:lnTo>
                    <a:pt x="58560" y="118805"/>
                  </a:lnTo>
                  <a:lnTo>
                    <a:pt x="100431" y="130082"/>
                  </a:lnTo>
                  <a:lnTo>
                    <a:pt x="151179" y="139387"/>
                  </a:lnTo>
                  <a:lnTo>
                    <a:pt x="209426" y="146412"/>
                  </a:lnTo>
                  <a:lnTo>
                    <a:pt x="273792" y="150852"/>
                  </a:lnTo>
                  <a:lnTo>
                    <a:pt x="342900" y="152400"/>
                  </a:lnTo>
                  <a:lnTo>
                    <a:pt x="412007" y="150852"/>
                  </a:lnTo>
                  <a:lnTo>
                    <a:pt x="476373" y="146412"/>
                  </a:lnTo>
                  <a:lnTo>
                    <a:pt x="534620" y="139387"/>
                  </a:lnTo>
                  <a:lnTo>
                    <a:pt x="585368" y="130082"/>
                  </a:lnTo>
                  <a:lnTo>
                    <a:pt x="627239" y="118805"/>
                  </a:lnTo>
                  <a:lnTo>
                    <a:pt x="678833" y="91558"/>
                  </a:lnTo>
                  <a:lnTo>
                    <a:pt x="685800" y="76200"/>
                  </a:lnTo>
                  <a:lnTo>
                    <a:pt x="678833" y="60841"/>
                  </a:lnTo>
                  <a:lnTo>
                    <a:pt x="627239" y="33594"/>
                  </a:lnTo>
                  <a:lnTo>
                    <a:pt x="585368" y="22317"/>
                  </a:lnTo>
                  <a:lnTo>
                    <a:pt x="534620" y="13012"/>
                  </a:lnTo>
                  <a:lnTo>
                    <a:pt x="476373" y="5987"/>
                  </a:lnTo>
                  <a:lnTo>
                    <a:pt x="412007" y="1547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00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5325" y="6156325"/>
              <a:ext cx="685800" cy="152400"/>
            </a:xfrm>
            <a:custGeom>
              <a:avLst/>
              <a:gdLst/>
              <a:ahLst/>
              <a:cxnLst/>
              <a:rect l="l" t="t" r="r" b="b"/>
              <a:pathLst>
                <a:path w="685800" h="152400">
                  <a:moveTo>
                    <a:pt x="0" y="76200"/>
                  </a:moveTo>
                  <a:lnTo>
                    <a:pt x="26946" y="46537"/>
                  </a:lnTo>
                  <a:lnTo>
                    <a:pt x="100431" y="22317"/>
                  </a:lnTo>
                  <a:lnTo>
                    <a:pt x="151179" y="13012"/>
                  </a:lnTo>
                  <a:lnTo>
                    <a:pt x="209426" y="5987"/>
                  </a:lnTo>
                  <a:lnTo>
                    <a:pt x="273792" y="1547"/>
                  </a:lnTo>
                  <a:lnTo>
                    <a:pt x="342900" y="0"/>
                  </a:lnTo>
                  <a:lnTo>
                    <a:pt x="412007" y="1547"/>
                  </a:lnTo>
                  <a:lnTo>
                    <a:pt x="476373" y="5987"/>
                  </a:lnTo>
                  <a:lnTo>
                    <a:pt x="534620" y="13012"/>
                  </a:lnTo>
                  <a:lnTo>
                    <a:pt x="585368" y="22317"/>
                  </a:lnTo>
                  <a:lnTo>
                    <a:pt x="627239" y="33594"/>
                  </a:lnTo>
                  <a:lnTo>
                    <a:pt x="678833" y="60841"/>
                  </a:lnTo>
                  <a:lnTo>
                    <a:pt x="685800" y="76200"/>
                  </a:lnTo>
                  <a:lnTo>
                    <a:pt x="678833" y="91558"/>
                  </a:lnTo>
                  <a:lnTo>
                    <a:pt x="627239" y="118805"/>
                  </a:lnTo>
                  <a:lnTo>
                    <a:pt x="585368" y="130082"/>
                  </a:lnTo>
                  <a:lnTo>
                    <a:pt x="534620" y="139387"/>
                  </a:lnTo>
                  <a:lnTo>
                    <a:pt x="476373" y="146412"/>
                  </a:lnTo>
                  <a:lnTo>
                    <a:pt x="412007" y="150852"/>
                  </a:lnTo>
                  <a:lnTo>
                    <a:pt x="342900" y="152400"/>
                  </a:lnTo>
                  <a:lnTo>
                    <a:pt x="273792" y="150852"/>
                  </a:lnTo>
                  <a:lnTo>
                    <a:pt x="209426" y="146412"/>
                  </a:lnTo>
                  <a:lnTo>
                    <a:pt x="151179" y="139387"/>
                  </a:lnTo>
                  <a:lnTo>
                    <a:pt x="100431" y="130082"/>
                  </a:lnTo>
                  <a:lnTo>
                    <a:pt x="58560" y="118805"/>
                  </a:lnTo>
                  <a:lnTo>
                    <a:pt x="6966" y="91558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5325" y="6232525"/>
              <a:ext cx="685800" cy="406400"/>
            </a:xfrm>
            <a:custGeom>
              <a:avLst/>
              <a:gdLst/>
              <a:ahLst/>
              <a:cxnLst/>
              <a:rect l="l" t="t" r="r" b="b"/>
              <a:pathLst>
                <a:path w="685800" h="406400">
                  <a:moveTo>
                    <a:pt x="68580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685800" y="4064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00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5325" y="6232525"/>
              <a:ext cx="685800" cy="406400"/>
            </a:xfrm>
            <a:custGeom>
              <a:avLst/>
              <a:gdLst/>
              <a:ahLst/>
              <a:cxnLst/>
              <a:rect l="l" t="t" r="r" b="b"/>
              <a:pathLst>
                <a:path w="685800" h="406400">
                  <a:moveTo>
                    <a:pt x="0" y="406400"/>
                  </a:moveTo>
                  <a:lnTo>
                    <a:pt x="685800" y="406400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406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5325" y="6537325"/>
              <a:ext cx="685800" cy="152400"/>
            </a:xfrm>
            <a:custGeom>
              <a:avLst/>
              <a:gdLst/>
              <a:ahLst/>
              <a:cxnLst/>
              <a:rect l="l" t="t" r="r" b="b"/>
              <a:pathLst>
                <a:path w="685800" h="152400">
                  <a:moveTo>
                    <a:pt x="342900" y="0"/>
                  </a:moveTo>
                  <a:lnTo>
                    <a:pt x="273792" y="1547"/>
                  </a:lnTo>
                  <a:lnTo>
                    <a:pt x="209426" y="5987"/>
                  </a:lnTo>
                  <a:lnTo>
                    <a:pt x="151179" y="13012"/>
                  </a:lnTo>
                  <a:lnTo>
                    <a:pt x="100431" y="22317"/>
                  </a:lnTo>
                  <a:lnTo>
                    <a:pt x="58560" y="33594"/>
                  </a:lnTo>
                  <a:lnTo>
                    <a:pt x="6966" y="60841"/>
                  </a:lnTo>
                  <a:lnTo>
                    <a:pt x="0" y="76200"/>
                  </a:lnTo>
                  <a:lnTo>
                    <a:pt x="6966" y="91558"/>
                  </a:lnTo>
                  <a:lnTo>
                    <a:pt x="58560" y="118805"/>
                  </a:lnTo>
                  <a:lnTo>
                    <a:pt x="100431" y="130082"/>
                  </a:lnTo>
                  <a:lnTo>
                    <a:pt x="151179" y="139387"/>
                  </a:lnTo>
                  <a:lnTo>
                    <a:pt x="209426" y="146412"/>
                  </a:lnTo>
                  <a:lnTo>
                    <a:pt x="273792" y="150852"/>
                  </a:lnTo>
                  <a:lnTo>
                    <a:pt x="342900" y="152400"/>
                  </a:lnTo>
                  <a:lnTo>
                    <a:pt x="412007" y="150852"/>
                  </a:lnTo>
                  <a:lnTo>
                    <a:pt x="476373" y="146412"/>
                  </a:lnTo>
                  <a:lnTo>
                    <a:pt x="534620" y="139387"/>
                  </a:lnTo>
                  <a:lnTo>
                    <a:pt x="585368" y="130082"/>
                  </a:lnTo>
                  <a:lnTo>
                    <a:pt x="627239" y="118805"/>
                  </a:lnTo>
                  <a:lnTo>
                    <a:pt x="678833" y="91558"/>
                  </a:lnTo>
                  <a:lnTo>
                    <a:pt x="685800" y="76200"/>
                  </a:lnTo>
                  <a:lnTo>
                    <a:pt x="678833" y="60841"/>
                  </a:lnTo>
                  <a:lnTo>
                    <a:pt x="627239" y="33594"/>
                  </a:lnTo>
                  <a:lnTo>
                    <a:pt x="585368" y="22317"/>
                  </a:lnTo>
                  <a:lnTo>
                    <a:pt x="534620" y="13012"/>
                  </a:lnTo>
                  <a:lnTo>
                    <a:pt x="476373" y="5987"/>
                  </a:lnTo>
                  <a:lnTo>
                    <a:pt x="412007" y="1547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00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5325" y="6537325"/>
              <a:ext cx="685800" cy="152400"/>
            </a:xfrm>
            <a:custGeom>
              <a:avLst/>
              <a:gdLst/>
              <a:ahLst/>
              <a:cxnLst/>
              <a:rect l="l" t="t" r="r" b="b"/>
              <a:pathLst>
                <a:path w="685800" h="152400">
                  <a:moveTo>
                    <a:pt x="0" y="76200"/>
                  </a:moveTo>
                  <a:lnTo>
                    <a:pt x="26946" y="46537"/>
                  </a:lnTo>
                  <a:lnTo>
                    <a:pt x="100431" y="22317"/>
                  </a:lnTo>
                  <a:lnTo>
                    <a:pt x="151179" y="13012"/>
                  </a:lnTo>
                  <a:lnTo>
                    <a:pt x="209426" y="5987"/>
                  </a:lnTo>
                  <a:lnTo>
                    <a:pt x="273792" y="1547"/>
                  </a:lnTo>
                  <a:lnTo>
                    <a:pt x="342900" y="0"/>
                  </a:lnTo>
                  <a:lnTo>
                    <a:pt x="412007" y="1547"/>
                  </a:lnTo>
                  <a:lnTo>
                    <a:pt x="476373" y="5987"/>
                  </a:lnTo>
                  <a:lnTo>
                    <a:pt x="534620" y="13012"/>
                  </a:lnTo>
                  <a:lnTo>
                    <a:pt x="585368" y="22317"/>
                  </a:lnTo>
                  <a:lnTo>
                    <a:pt x="627239" y="33594"/>
                  </a:lnTo>
                  <a:lnTo>
                    <a:pt x="678833" y="60841"/>
                  </a:lnTo>
                  <a:lnTo>
                    <a:pt x="685800" y="76200"/>
                  </a:lnTo>
                  <a:lnTo>
                    <a:pt x="678833" y="91558"/>
                  </a:lnTo>
                  <a:lnTo>
                    <a:pt x="627239" y="118805"/>
                  </a:lnTo>
                  <a:lnTo>
                    <a:pt x="585368" y="130082"/>
                  </a:lnTo>
                  <a:lnTo>
                    <a:pt x="534620" y="139387"/>
                  </a:lnTo>
                  <a:lnTo>
                    <a:pt x="476373" y="146412"/>
                  </a:lnTo>
                  <a:lnTo>
                    <a:pt x="412007" y="150852"/>
                  </a:lnTo>
                  <a:lnTo>
                    <a:pt x="342900" y="152400"/>
                  </a:lnTo>
                  <a:lnTo>
                    <a:pt x="273792" y="150852"/>
                  </a:lnTo>
                  <a:lnTo>
                    <a:pt x="209426" y="146412"/>
                  </a:lnTo>
                  <a:lnTo>
                    <a:pt x="151179" y="139387"/>
                  </a:lnTo>
                  <a:lnTo>
                    <a:pt x="100431" y="130082"/>
                  </a:lnTo>
                  <a:lnTo>
                    <a:pt x="58560" y="118805"/>
                  </a:lnTo>
                  <a:lnTo>
                    <a:pt x="6966" y="91558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81125" y="5927725"/>
              <a:ext cx="685800" cy="152400"/>
            </a:xfrm>
            <a:custGeom>
              <a:avLst/>
              <a:gdLst/>
              <a:ahLst/>
              <a:cxnLst/>
              <a:rect l="l" t="t" r="r" b="b"/>
              <a:pathLst>
                <a:path w="685800" h="152400">
                  <a:moveTo>
                    <a:pt x="342900" y="0"/>
                  </a:moveTo>
                  <a:lnTo>
                    <a:pt x="273799" y="1547"/>
                  </a:lnTo>
                  <a:lnTo>
                    <a:pt x="209436" y="5987"/>
                  </a:lnTo>
                  <a:lnTo>
                    <a:pt x="151190" y="13012"/>
                  </a:lnTo>
                  <a:lnTo>
                    <a:pt x="100441" y="22317"/>
                  </a:lnTo>
                  <a:lnTo>
                    <a:pt x="58567" y="33594"/>
                  </a:lnTo>
                  <a:lnTo>
                    <a:pt x="6967" y="60841"/>
                  </a:lnTo>
                  <a:lnTo>
                    <a:pt x="0" y="76200"/>
                  </a:lnTo>
                  <a:lnTo>
                    <a:pt x="6967" y="91558"/>
                  </a:lnTo>
                  <a:lnTo>
                    <a:pt x="58567" y="118805"/>
                  </a:lnTo>
                  <a:lnTo>
                    <a:pt x="100441" y="130082"/>
                  </a:lnTo>
                  <a:lnTo>
                    <a:pt x="151190" y="139387"/>
                  </a:lnTo>
                  <a:lnTo>
                    <a:pt x="209436" y="146412"/>
                  </a:lnTo>
                  <a:lnTo>
                    <a:pt x="273799" y="150852"/>
                  </a:lnTo>
                  <a:lnTo>
                    <a:pt x="342900" y="152400"/>
                  </a:lnTo>
                  <a:lnTo>
                    <a:pt x="412000" y="150852"/>
                  </a:lnTo>
                  <a:lnTo>
                    <a:pt x="476363" y="146412"/>
                  </a:lnTo>
                  <a:lnTo>
                    <a:pt x="534609" y="139387"/>
                  </a:lnTo>
                  <a:lnTo>
                    <a:pt x="585358" y="130082"/>
                  </a:lnTo>
                  <a:lnTo>
                    <a:pt x="627232" y="118805"/>
                  </a:lnTo>
                  <a:lnTo>
                    <a:pt x="678832" y="91558"/>
                  </a:lnTo>
                  <a:lnTo>
                    <a:pt x="685800" y="76200"/>
                  </a:lnTo>
                  <a:lnTo>
                    <a:pt x="678832" y="60841"/>
                  </a:lnTo>
                  <a:lnTo>
                    <a:pt x="627232" y="33594"/>
                  </a:lnTo>
                  <a:lnTo>
                    <a:pt x="585358" y="22317"/>
                  </a:lnTo>
                  <a:lnTo>
                    <a:pt x="534609" y="13012"/>
                  </a:lnTo>
                  <a:lnTo>
                    <a:pt x="476363" y="5987"/>
                  </a:lnTo>
                  <a:lnTo>
                    <a:pt x="412000" y="1547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00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81125" y="5927725"/>
              <a:ext cx="685800" cy="152400"/>
            </a:xfrm>
            <a:custGeom>
              <a:avLst/>
              <a:gdLst/>
              <a:ahLst/>
              <a:cxnLst/>
              <a:rect l="l" t="t" r="r" b="b"/>
              <a:pathLst>
                <a:path w="685800" h="152400">
                  <a:moveTo>
                    <a:pt x="0" y="76200"/>
                  </a:moveTo>
                  <a:lnTo>
                    <a:pt x="26949" y="46537"/>
                  </a:lnTo>
                  <a:lnTo>
                    <a:pt x="100441" y="22317"/>
                  </a:lnTo>
                  <a:lnTo>
                    <a:pt x="151190" y="13012"/>
                  </a:lnTo>
                  <a:lnTo>
                    <a:pt x="209436" y="5987"/>
                  </a:lnTo>
                  <a:lnTo>
                    <a:pt x="273799" y="1547"/>
                  </a:lnTo>
                  <a:lnTo>
                    <a:pt x="342900" y="0"/>
                  </a:lnTo>
                  <a:lnTo>
                    <a:pt x="412000" y="1547"/>
                  </a:lnTo>
                  <a:lnTo>
                    <a:pt x="476363" y="5987"/>
                  </a:lnTo>
                  <a:lnTo>
                    <a:pt x="534609" y="13012"/>
                  </a:lnTo>
                  <a:lnTo>
                    <a:pt x="585358" y="22317"/>
                  </a:lnTo>
                  <a:lnTo>
                    <a:pt x="627232" y="33594"/>
                  </a:lnTo>
                  <a:lnTo>
                    <a:pt x="678832" y="60841"/>
                  </a:lnTo>
                  <a:lnTo>
                    <a:pt x="685800" y="76200"/>
                  </a:lnTo>
                  <a:lnTo>
                    <a:pt x="678832" y="91558"/>
                  </a:lnTo>
                  <a:lnTo>
                    <a:pt x="627232" y="118805"/>
                  </a:lnTo>
                  <a:lnTo>
                    <a:pt x="585358" y="130082"/>
                  </a:lnTo>
                  <a:lnTo>
                    <a:pt x="534609" y="139387"/>
                  </a:lnTo>
                  <a:lnTo>
                    <a:pt x="476363" y="146412"/>
                  </a:lnTo>
                  <a:lnTo>
                    <a:pt x="412000" y="150852"/>
                  </a:lnTo>
                  <a:lnTo>
                    <a:pt x="342900" y="152400"/>
                  </a:lnTo>
                  <a:lnTo>
                    <a:pt x="273799" y="150852"/>
                  </a:lnTo>
                  <a:lnTo>
                    <a:pt x="209436" y="146412"/>
                  </a:lnTo>
                  <a:lnTo>
                    <a:pt x="151190" y="139387"/>
                  </a:lnTo>
                  <a:lnTo>
                    <a:pt x="100441" y="130082"/>
                  </a:lnTo>
                  <a:lnTo>
                    <a:pt x="58567" y="118805"/>
                  </a:lnTo>
                  <a:lnTo>
                    <a:pt x="6967" y="91558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81125" y="6003925"/>
              <a:ext cx="685800" cy="406400"/>
            </a:xfrm>
            <a:custGeom>
              <a:avLst/>
              <a:gdLst/>
              <a:ahLst/>
              <a:cxnLst/>
              <a:rect l="l" t="t" r="r" b="b"/>
              <a:pathLst>
                <a:path w="685800" h="406400">
                  <a:moveTo>
                    <a:pt x="68580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685800" y="4064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00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81125" y="6003925"/>
              <a:ext cx="685800" cy="406400"/>
            </a:xfrm>
            <a:custGeom>
              <a:avLst/>
              <a:gdLst/>
              <a:ahLst/>
              <a:cxnLst/>
              <a:rect l="l" t="t" r="r" b="b"/>
              <a:pathLst>
                <a:path w="685800" h="406400">
                  <a:moveTo>
                    <a:pt x="0" y="406400"/>
                  </a:moveTo>
                  <a:lnTo>
                    <a:pt x="685800" y="406400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406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81125" y="6308725"/>
              <a:ext cx="685800" cy="152400"/>
            </a:xfrm>
            <a:custGeom>
              <a:avLst/>
              <a:gdLst/>
              <a:ahLst/>
              <a:cxnLst/>
              <a:rect l="l" t="t" r="r" b="b"/>
              <a:pathLst>
                <a:path w="685800" h="152400">
                  <a:moveTo>
                    <a:pt x="342900" y="0"/>
                  </a:moveTo>
                  <a:lnTo>
                    <a:pt x="273799" y="1547"/>
                  </a:lnTo>
                  <a:lnTo>
                    <a:pt x="209436" y="5987"/>
                  </a:lnTo>
                  <a:lnTo>
                    <a:pt x="151190" y="13012"/>
                  </a:lnTo>
                  <a:lnTo>
                    <a:pt x="100441" y="22317"/>
                  </a:lnTo>
                  <a:lnTo>
                    <a:pt x="58567" y="33594"/>
                  </a:lnTo>
                  <a:lnTo>
                    <a:pt x="6967" y="60841"/>
                  </a:lnTo>
                  <a:lnTo>
                    <a:pt x="0" y="76200"/>
                  </a:lnTo>
                  <a:lnTo>
                    <a:pt x="6967" y="91558"/>
                  </a:lnTo>
                  <a:lnTo>
                    <a:pt x="58567" y="118805"/>
                  </a:lnTo>
                  <a:lnTo>
                    <a:pt x="100441" y="130082"/>
                  </a:lnTo>
                  <a:lnTo>
                    <a:pt x="151190" y="139387"/>
                  </a:lnTo>
                  <a:lnTo>
                    <a:pt x="209436" y="146412"/>
                  </a:lnTo>
                  <a:lnTo>
                    <a:pt x="273799" y="150852"/>
                  </a:lnTo>
                  <a:lnTo>
                    <a:pt x="342900" y="152400"/>
                  </a:lnTo>
                  <a:lnTo>
                    <a:pt x="412000" y="150852"/>
                  </a:lnTo>
                  <a:lnTo>
                    <a:pt x="476363" y="146412"/>
                  </a:lnTo>
                  <a:lnTo>
                    <a:pt x="534609" y="139387"/>
                  </a:lnTo>
                  <a:lnTo>
                    <a:pt x="585358" y="130082"/>
                  </a:lnTo>
                  <a:lnTo>
                    <a:pt x="627232" y="118805"/>
                  </a:lnTo>
                  <a:lnTo>
                    <a:pt x="678832" y="91558"/>
                  </a:lnTo>
                  <a:lnTo>
                    <a:pt x="685800" y="76200"/>
                  </a:lnTo>
                  <a:lnTo>
                    <a:pt x="678832" y="60841"/>
                  </a:lnTo>
                  <a:lnTo>
                    <a:pt x="627232" y="33594"/>
                  </a:lnTo>
                  <a:lnTo>
                    <a:pt x="585358" y="22317"/>
                  </a:lnTo>
                  <a:lnTo>
                    <a:pt x="534609" y="13012"/>
                  </a:lnTo>
                  <a:lnTo>
                    <a:pt x="476363" y="5987"/>
                  </a:lnTo>
                  <a:lnTo>
                    <a:pt x="412000" y="1547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00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81125" y="6308725"/>
              <a:ext cx="685800" cy="152400"/>
            </a:xfrm>
            <a:custGeom>
              <a:avLst/>
              <a:gdLst/>
              <a:ahLst/>
              <a:cxnLst/>
              <a:rect l="l" t="t" r="r" b="b"/>
              <a:pathLst>
                <a:path w="685800" h="152400">
                  <a:moveTo>
                    <a:pt x="0" y="76200"/>
                  </a:moveTo>
                  <a:lnTo>
                    <a:pt x="26949" y="46537"/>
                  </a:lnTo>
                  <a:lnTo>
                    <a:pt x="100441" y="22317"/>
                  </a:lnTo>
                  <a:lnTo>
                    <a:pt x="151190" y="13012"/>
                  </a:lnTo>
                  <a:lnTo>
                    <a:pt x="209436" y="5987"/>
                  </a:lnTo>
                  <a:lnTo>
                    <a:pt x="273799" y="1547"/>
                  </a:lnTo>
                  <a:lnTo>
                    <a:pt x="342900" y="0"/>
                  </a:lnTo>
                  <a:lnTo>
                    <a:pt x="412000" y="1547"/>
                  </a:lnTo>
                  <a:lnTo>
                    <a:pt x="476363" y="5987"/>
                  </a:lnTo>
                  <a:lnTo>
                    <a:pt x="534609" y="13012"/>
                  </a:lnTo>
                  <a:lnTo>
                    <a:pt x="585358" y="22317"/>
                  </a:lnTo>
                  <a:lnTo>
                    <a:pt x="627232" y="33594"/>
                  </a:lnTo>
                  <a:lnTo>
                    <a:pt x="678832" y="60841"/>
                  </a:lnTo>
                  <a:lnTo>
                    <a:pt x="685800" y="76200"/>
                  </a:lnTo>
                  <a:lnTo>
                    <a:pt x="678832" y="91558"/>
                  </a:lnTo>
                  <a:lnTo>
                    <a:pt x="627232" y="118805"/>
                  </a:lnTo>
                  <a:lnTo>
                    <a:pt x="585358" y="130082"/>
                  </a:lnTo>
                  <a:lnTo>
                    <a:pt x="534609" y="139387"/>
                  </a:lnTo>
                  <a:lnTo>
                    <a:pt x="476363" y="146412"/>
                  </a:lnTo>
                  <a:lnTo>
                    <a:pt x="412000" y="150852"/>
                  </a:lnTo>
                  <a:lnTo>
                    <a:pt x="342900" y="152400"/>
                  </a:lnTo>
                  <a:lnTo>
                    <a:pt x="273799" y="150852"/>
                  </a:lnTo>
                  <a:lnTo>
                    <a:pt x="209436" y="146412"/>
                  </a:lnTo>
                  <a:lnTo>
                    <a:pt x="151190" y="139387"/>
                  </a:lnTo>
                  <a:lnTo>
                    <a:pt x="100441" y="130082"/>
                  </a:lnTo>
                  <a:lnTo>
                    <a:pt x="58567" y="118805"/>
                  </a:lnTo>
                  <a:lnTo>
                    <a:pt x="6967" y="91558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14400" y="4800600"/>
              <a:ext cx="1143000" cy="7048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1475" y="5162550"/>
              <a:ext cx="1609725" cy="7048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71625" y="5486400"/>
              <a:ext cx="2609850" cy="7048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52292" y="2879724"/>
              <a:ext cx="2829560" cy="1692910"/>
            </a:xfrm>
            <a:custGeom>
              <a:avLst/>
              <a:gdLst/>
              <a:ahLst/>
              <a:cxnLst/>
              <a:rect l="l" t="t" r="r" b="b"/>
              <a:pathLst>
                <a:path w="2829560" h="1692910">
                  <a:moveTo>
                    <a:pt x="1000760" y="1066800"/>
                  </a:moveTo>
                  <a:lnTo>
                    <a:pt x="835787" y="1070610"/>
                  </a:lnTo>
                  <a:lnTo>
                    <a:pt x="817118" y="1090168"/>
                  </a:lnTo>
                  <a:lnTo>
                    <a:pt x="818794" y="1097559"/>
                  </a:lnTo>
                  <a:lnTo>
                    <a:pt x="823036" y="1103490"/>
                  </a:lnTo>
                  <a:lnTo>
                    <a:pt x="829208" y="1107414"/>
                  </a:lnTo>
                  <a:lnTo>
                    <a:pt x="836676" y="1108710"/>
                  </a:lnTo>
                  <a:lnTo>
                    <a:pt x="898448" y="1107287"/>
                  </a:lnTo>
                  <a:lnTo>
                    <a:pt x="0" y="1660144"/>
                  </a:lnTo>
                  <a:lnTo>
                    <a:pt x="20066" y="1692656"/>
                  </a:lnTo>
                  <a:lnTo>
                    <a:pt x="918489" y="1139698"/>
                  </a:lnTo>
                  <a:lnTo>
                    <a:pt x="889254" y="1194308"/>
                  </a:lnTo>
                  <a:lnTo>
                    <a:pt x="887082" y="1201559"/>
                  </a:lnTo>
                  <a:lnTo>
                    <a:pt x="887857" y="1208824"/>
                  </a:lnTo>
                  <a:lnTo>
                    <a:pt x="891286" y="1215275"/>
                  </a:lnTo>
                  <a:lnTo>
                    <a:pt x="897128" y="1220089"/>
                  </a:lnTo>
                  <a:lnTo>
                    <a:pt x="904367" y="1222260"/>
                  </a:lnTo>
                  <a:lnTo>
                    <a:pt x="911631" y="1221486"/>
                  </a:lnTo>
                  <a:lnTo>
                    <a:pt x="918083" y="1218057"/>
                  </a:lnTo>
                  <a:lnTo>
                    <a:pt x="922909" y="1212215"/>
                  </a:lnTo>
                  <a:lnTo>
                    <a:pt x="998855" y="1070356"/>
                  </a:lnTo>
                  <a:lnTo>
                    <a:pt x="1000760" y="1066800"/>
                  </a:lnTo>
                  <a:close/>
                </a:path>
                <a:path w="2829560" h="1692910">
                  <a:moveTo>
                    <a:pt x="2829560" y="0"/>
                  </a:moveTo>
                  <a:lnTo>
                    <a:pt x="2664587" y="3810"/>
                  </a:lnTo>
                  <a:lnTo>
                    <a:pt x="2645918" y="23368"/>
                  </a:lnTo>
                  <a:lnTo>
                    <a:pt x="2647594" y="30759"/>
                  </a:lnTo>
                  <a:lnTo>
                    <a:pt x="2651836" y="36690"/>
                  </a:lnTo>
                  <a:lnTo>
                    <a:pt x="2658008" y="40614"/>
                  </a:lnTo>
                  <a:lnTo>
                    <a:pt x="2665476" y="41910"/>
                  </a:lnTo>
                  <a:lnTo>
                    <a:pt x="2727248" y="40487"/>
                  </a:lnTo>
                  <a:lnTo>
                    <a:pt x="1828800" y="593344"/>
                  </a:lnTo>
                  <a:lnTo>
                    <a:pt x="1848866" y="625856"/>
                  </a:lnTo>
                  <a:lnTo>
                    <a:pt x="2747289" y="72898"/>
                  </a:lnTo>
                  <a:lnTo>
                    <a:pt x="2718054" y="127508"/>
                  </a:lnTo>
                  <a:lnTo>
                    <a:pt x="2715882" y="134759"/>
                  </a:lnTo>
                  <a:lnTo>
                    <a:pt x="2716657" y="142024"/>
                  </a:lnTo>
                  <a:lnTo>
                    <a:pt x="2720086" y="148475"/>
                  </a:lnTo>
                  <a:lnTo>
                    <a:pt x="2725928" y="153289"/>
                  </a:lnTo>
                  <a:lnTo>
                    <a:pt x="2733167" y="155460"/>
                  </a:lnTo>
                  <a:lnTo>
                    <a:pt x="2740431" y="154686"/>
                  </a:lnTo>
                  <a:lnTo>
                    <a:pt x="2746883" y="151257"/>
                  </a:lnTo>
                  <a:lnTo>
                    <a:pt x="2751709" y="145415"/>
                  </a:lnTo>
                  <a:lnTo>
                    <a:pt x="2827655" y="3556"/>
                  </a:lnTo>
                  <a:lnTo>
                    <a:pt x="28295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692150" y="427990"/>
            <a:ext cx="353695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75" dirty="0"/>
              <a:t>Tiền </a:t>
            </a:r>
            <a:r>
              <a:rPr sz="3600" dirty="0"/>
              <a:t>xử </a:t>
            </a:r>
            <a:r>
              <a:rPr sz="3600" spc="-30" dirty="0"/>
              <a:t>lý </a:t>
            </a:r>
            <a:r>
              <a:rPr sz="3600" spc="10" dirty="0"/>
              <a:t>dữ</a:t>
            </a:r>
            <a:r>
              <a:rPr sz="3600" spc="225" dirty="0"/>
              <a:t> </a:t>
            </a:r>
            <a:r>
              <a:rPr sz="3600" spc="-25" dirty="0"/>
              <a:t>liệu</a:t>
            </a:r>
            <a:endParaRPr sz="3600"/>
          </a:p>
        </p:txBody>
      </p:sp>
      <p:sp>
        <p:nvSpPr>
          <p:cNvPr id="27" name="object 27"/>
          <p:cNvSpPr txBox="1"/>
          <p:nvPr/>
        </p:nvSpPr>
        <p:spPr>
          <a:xfrm>
            <a:off x="565150" y="4891023"/>
            <a:ext cx="3395979" cy="1937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202815" algn="r">
              <a:lnSpc>
                <a:spcPts val="2865"/>
              </a:lnSpc>
              <a:spcBef>
                <a:spcPts val="105"/>
              </a:spcBef>
            </a:pPr>
            <a:r>
              <a:rPr sz="2400" b="1" spc="-15" dirty="0">
                <a:solidFill>
                  <a:srgbClr val="A40020"/>
                </a:solidFill>
                <a:latin typeface="Times New Roman"/>
                <a:cs typeface="Times New Roman"/>
              </a:rPr>
              <a:t>D</a:t>
            </a:r>
            <a:r>
              <a:rPr sz="2400" b="1" dirty="0">
                <a:solidFill>
                  <a:srgbClr val="A40020"/>
                </a:solidFill>
                <a:latin typeface="Times New Roman"/>
                <a:cs typeface="Times New Roman"/>
              </a:rPr>
              <a:t>a</a:t>
            </a:r>
            <a:r>
              <a:rPr sz="2400" b="1" spc="15" dirty="0">
                <a:solidFill>
                  <a:srgbClr val="A40020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A4002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R="2203450" algn="r">
              <a:lnSpc>
                <a:spcPts val="2705"/>
              </a:lnSpc>
            </a:pPr>
            <a:r>
              <a:rPr sz="2400" b="1" spc="-10" dirty="0">
                <a:solidFill>
                  <a:srgbClr val="A40020"/>
                </a:solidFill>
                <a:latin typeface="Times New Roman"/>
                <a:cs typeface="Times New Roman"/>
              </a:rPr>
              <a:t>C</a:t>
            </a:r>
            <a:r>
              <a:rPr sz="2400" b="1" dirty="0">
                <a:solidFill>
                  <a:srgbClr val="A40020"/>
                </a:solidFill>
                <a:latin typeface="Times New Roman"/>
                <a:cs typeface="Times New Roman"/>
              </a:rPr>
              <a:t>l</a:t>
            </a:r>
            <a:r>
              <a:rPr sz="2400" b="1" spc="-10" dirty="0">
                <a:solidFill>
                  <a:srgbClr val="A40020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A40020"/>
                </a:solidFill>
                <a:latin typeface="Times New Roman"/>
                <a:cs typeface="Times New Roman"/>
              </a:rPr>
              <a:t>a</a:t>
            </a:r>
            <a:r>
              <a:rPr sz="2400" b="1" spc="5" dirty="0">
                <a:solidFill>
                  <a:srgbClr val="A40020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A40020"/>
                </a:solidFill>
                <a:latin typeface="Times New Roman"/>
                <a:cs typeface="Times New Roman"/>
              </a:rPr>
              <a:t>i</a:t>
            </a:r>
            <a:r>
              <a:rPr sz="2400" b="1" spc="15" dirty="0">
                <a:solidFill>
                  <a:srgbClr val="A40020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A40020"/>
                </a:solidFill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  <a:p>
            <a:pPr marL="1214120">
              <a:lnSpc>
                <a:spcPts val="2720"/>
              </a:lnSpc>
            </a:pPr>
            <a:r>
              <a:rPr sz="2400" b="1" dirty="0">
                <a:solidFill>
                  <a:srgbClr val="A40020"/>
                </a:solidFill>
                <a:latin typeface="Times New Roman"/>
                <a:cs typeface="Times New Roman"/>
              </a:rPr>
              <a:t>Data</a:t>
            </a:r>
            <a:r>
              <a:rPr sz="2400" b="1" spc="-60" dirty="0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A40020"/>
                </a:solidFill>
                <a:latin typeface="Times New Roman"/>
                <a:cs typeface="Times New Roman"/>
              </a:rPr>
              <a:t>Integration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50">
              <a:latin typeface="Times New Roman"/>
              <a:cs typeface="Times New Roman"/>
            </a:endParaRPr>
          </a:p>
          <a:p>
            <a:pPr marL="984885">
              <a:lnSpc>
                <a:spcPct val="100000"/>
              </a:lnSpc>
            </a:pPr>
            <a:r>
              <a:rPr sz="2000" b="1" spc="30" dirty="0">
                <a:latin typeface="Times New Roman"/>
                <a:cs typeface="Times New Roman"/>
              </a:rPr>
              <a:t>Data</a:t>
            </a:r>
            <a:r>
              <a:rPr sz="2000" b="1" spc="-175" dirty="0">
                <a:latin typeface="Times New Roman"/>
                <a:cs typeface="Times New Roman"/>
              </a:rPr>
              <a:t> </a:t>
            </a:r>
            <a:r>
              <a:rPr sz="2000" b="1" spc="15" dirty="0">
                <a:latin typeface="Times New Roman"/>
                <a:cs typeface="Times New Roman"/>
              </a:rPr>
              <a:t>Sources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21067" y="4341177"/>
            <a:ext cx="18453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30" dirty="0">
                <a:latin typeface="Times New Roman"/>
                <a:cs typeface="Times New Roman"/>
              </a:rPr>
              <a:t>Data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Warehouse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251575" y="2187575"/>
            <a:ext cx="698500" cy="698500"/>
            <a:chOff x="6251575" y="2187575"/>
            <a:chExt cx="698500" cy="698500"/>
          </a:xfrm>
        </p:grpSpPr>
        <p:sp>
          <p:nvSpPr>
            <p:cNvPr id="30" name="object 30"/>
            <p:cNvSpPr/>
            <p:nvPr/>
          </p:nvSpPr>
          <p:spPr>
            <a:xfrm>
              <a:off x="6562725" y="2193925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762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76200" y="609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7B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62725" y="2193925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0" y="609600"/>
                  </a:moveTo>
                  <a:lnTo>
                    <a:pt x="76200" y="6096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38925" y="2422525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76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6200" y="381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638925" y="2422525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0" y="381000"/>
                  </a:moveTo>
                  <a:lnTo>
                    <a:pt x="76200" y="3810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86525" y="2346325"/>
              <a:ext cx="76200" cy="457200"/>
            </a:xfrm>
            <a:custGeom>
              <a:avLst/>
              <a:gdLst/>
              <a:ahLst/>
              <a:cxnLst/>
              <a:rect l="l" t="t" r="r" b="b"/>
              <a:pathLst>
                <a:path w="76200" h="457200">
                  <a:moveTo>
                    <a:pt x="76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76200" y="457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86525" y="2346325"/>
              <a:ext cx="76200" cy="457200"/>
            </a:xfrm>
            <a:custGeom>
              <a:avLst/>
              <a:gdLst/>
              <a:ahLst/>
              <a:cxnLst/>
              <a:rect l="l" t="t" r="r" b="b"/>
              <a:pathLst>
                <a:path w="76200" h="457200">
                  <a:moveTo>
                    <a:pt x="0" y="457200"/>
                  </a:moveTo>
                  <a:lnTo>
                    <a:pt x="76200" y="4572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15125" y="2574925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715125" y="2574925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228600"/>
                  </a:moveTo>
                  <a:lnTo>
                    <a:pt x="76200" y="2286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57925" y="2803525"/>
              <a:ext cx="685800" cy="76200"/>
            </a:xfrm>
            <a:custGeom>
              <a:avLst/>
              <a:gdLst/>
              <a:ahLst/>
              <a:cxnLst/>
              <a:rect l="l" t="t" r="r" b="b"/>
              <a:pathLst>
                <a:path w="685800" h="76200">
                  <a:moveTo>
                    <a:pt x="6858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800" y="762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257925" y="2803525"/>
              <a:ext cx="685800" cy="76200"/>
            </a:xfrm>
            <a:custGeom>
              <a:avLst/>
              <a:gdLst/>
              <a:ahLst/>
              <a:cxnLst/>
              <a:rect l="l" t="t" r="r" b="b"/>
              <a:pathLst>
                <a:path w="685800" h="76200">
                  <a:moveTo>
                    <a:pt x="0" y="76200"/>
                  </a:moveTo>
                  <a:lnTo>
                    <a:pt x="685800" y="76200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34125" y="2574925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152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52400" y="2286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34125" y="2574925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228600"/>
                  </a:moveTo>
                  <a:lnTo>
                    <a:pt x="152400" y="2286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2428875" y="1019175"/>
            <a:ext cx="6686550" cy="4476750"/>
            <a:chOff x="2428875" y="1019175"/>
            <a:chExt cx="6686550" cy="4476750"/>
          </a:xfrm>
        </p:grpSpPr>
        <p:sp>
          <p:nvSpPr>
            <p:cNvPr id="43" name="object 43"/>
            <p:cNvSpPr/>
            <p:nvPr/>
          </p:nvSpPr>
          <p:spPr>
            <a:xfrm>
              <a:off x="7096125" y="1019175"/>
              <a:ext cx="2019300" cy="9620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428875" y="4600575"/>
              <a:ext cx="885825" cy="8953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05325" y="3486150"/>
              <a:ext cx="619125" cy="6191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609975" y="4114800"/>
              <a:ext cx="3771900" cy="7048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298954" y="3425507"/>
            <a:ext cx="210756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latin typeface="Times New Roman"/>
                <a:cs typeface="Times New Roman"/>
              </a:rPr>
              <a:t>Task-relevant</a:t>
            </a:r>
            <a:r>
              <a:rPr sz="2000" b="1" spc="-325" dirty="0">
                <a:latin typeface="Times New Roman"/>
                <a:cs typeface="Times New Roman"/>
              </a:rPr>
              <a:t> </a:t>
            </a:r>
            <a:r>
              <a:rPr sz="2000" b="1" spc="25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810000" y="4204335"/>
            <a:ext cx="336232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5" dirty="0">
                <a:solidFill>
                  <a:srgbClr val="A40020"/>
                </a:solidFill>
                <a:latin typeface="Times New Roman"/>
                <a:cs typeface="Times New Roman"/>
              </a:rPr>
              <a:t>Selection/Transformation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164584" y="2732341"/>
            <a:ext cx="169163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Data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15" dirty="0">
                <a:latin typeface="Times New Roman"/>
                <a:cs typeface="Times New Roman"/>
              </a:rPr>
              <a:t>Mining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579365" y="1473517"/>
            <a:ext cx="2598420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865"/>
              </a:lnSpc>
              <a:spcBef>
                <a:spcPts val="100"/>
              </a:spcBef>
            </a:pPr>
            <a:r>
              <a:rPr sz="2400" b="1" spc="5" dirty="0">
                <a:latin typeface="Times New Roman"/>
                <a:cs typeface="Times New Roman"/>
              </a:rPr>
              <a:t>Pattern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Evaluation/</a:t>
            </a:r>
            <a:endParaRPr sz="2400">
              <a:latin typeface="Times New Roman"/>
              <a:cs typeface="Times New Roman"/>
            </a:endParaRPr>
          </a:p>
          <a:p>
            <a:pPr marR="5080" algn="r">
              <a:lnSpc>
                <a:spcPts val="2865"/>
              </a:lnSpc>
            </a:pPr>
            <a:r>
              <a:rPr sz="2400" b="1" spc="30" dirty="0">
                <a:latin typeface="Times New Roman"/>
                <a:cs typeface="Times New Roman"/>
              </a:rPr>
              <a:t>P</a:t>
            </a:r>
            <a:r>
              <a:rPr sz="2400" b="1" spc="-90" dirty="0">
                <a:latin typeface="Times New Roman"/>
                <a:cs typeface="Times New Roman"/>
              </a:rPr>
              <a:t>r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35" dirty="0">
                <a:latin typeface="Times New Roman"/>
                <a:cs typeface="Times New Roman"/>
              </a:rPr>
              <a:t>s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10" dirty="0">
                <a:latin typeface="Times New Roman"/>
                <a:cs typeface="Times New Roman"/>
              </a:rPr>
              <a:t>n</a:t>
            </a:r>
            <a:r>
              <a:rPr sz="2400" b="1" spc="20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25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5" dirty="0">
                <a:latin typeface="Times New Roman"/>
                <a:cs typeface="Times New Roman"/>
              </a:rPr>
              <a:t>o</a:t>
            </a:r>
            <a:r>
              <a:rPr sz="2400" b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990725" y="2270125"/>
            <a:ext cx="5467350" cy="4095750"/>
            <a:chOff x="1990725" y="2270125"/>
            <a:chExt cx="5467350" cy="4095750"/>
          </a:xfrm>
        </p:grpSpPr>
        <p:sp>
          <p:nvSpPr>
            <p:cNvPr id="52" name="object 52"/>
            <p:cNvSpPr/>
            <p:nvPr/>
          </p:nvSpPr>
          <p:spPr>
            <a:xfrm>
              <a:off x="1990725" y="2270124"/>
              <a:ext cx="5467350" cy="4095750"/>
            </a:xfrm>
            <a:custGeom>
              <a:avLst/>
              <a:gdLst/>
              <a:ahLst/>
              <a:cxnLst/>
              <a:rect l="l" t="t" r="r" b="b"/>
              <a:pathLst>
                <a:path w="5467350" h="4095750">
                  <a:moveTo>
                    <a:pt x="101600" y="3496462"/>
                  </a:moveTo>
                  <a:lnTo>
                    <a:pt x="83058" y="3463150"/>
                  </a:lnTo>
                  <a:lnTo>
                    <a:pt x="49784" y="3481654"/>
                  </a:lnTo>
                  <a:lnTo>
                    <a:pt x="68326" y="3514966"/>
                  </a:lnTo>
                  <a:lnTo>
                    <a:pt x="101600" y="3496462"/>
                  </a:lnTo>
                  <a:close/>
                </a:path>
                <a:path w="5467350" h="4095750">
                  <a:moveTo>
                    <a:pt x="105410" y="3424961"/>
                  </a:moveTo>
                  <a:lnTo>
                    <a:pt x="0" y="3352800"/>
                  </a:lnTo>
                  <a:lnTo>
                    <a:pt x="5588" y="3480473"/>
                  </a:lnTo>
                  <a:lnTo>
                    <a:pt x="63334" y="3448354"/>
                  </a:lnTo>
                  <a:lnTo>
                    <a:pt x="102069" y="3426815"/>
                  </a:lnTo>
                  <a:lnTo>
                    <a:pt x="105410" y="3424961"/>
                  </a:lnTo>
                  <a:close/>
                </a:path>
                <a:path w="5467350" h="4095750">
                  <a:moveTo>
                    <a:pt x="138557" y="3563074"/>
                  </a:moveTo>
                  <a:lnTo>
                    <a:pt x="120142" y="3529761"/>
                  </a:lnTo>
                  <a:lnTo>
                    <a:pt x="86741" y="3548265"/>
                  </a:lnTo>
                  <a:lnTo>
                    <a:pt x="105283" y="3581577"/>
                  </a:lnTo>
                  <a:lnTo>
                    <a:pt x="138557" y="3563074"/>
                  </a:lnTo>
                  <a:close/>
                </a:path>
                <a:path w="5467350" h="4095750">
                  <a:moveTo>
                    <a:pt x="175641" y="3629685"/>
                  </a:moveTo>
                  <a:lnTo>
                    <a:pt x="157099" y="3596373"/>
                  </a:lnTo>
                  <a:lnTo>
                    <a:pt x="123825" y="3614877"/>
                  </a:lnTo>
                  <a:lnTo>
                    <a:pt x="142367" y="3648189"/>
                  </a:lnTo>
                  <a:lnTo>
                    <a:pt x="175641" y="3629685"/>
                  </a:lnTo>
                  <a:close/>
                </a:path>
                <a:path w="5467350" h="4095750">
                  <a:moveTo>
                    <a:pt x="212598" y="3696297"/>
                  </a:moveTo>
                  <a:lnTo>
                    <a:pt x="194183" y="3662984"/>
                  </a:lnTo>
                  <a:lnTo>
                    <a:pt x="160782" y="3681488"/>
                  </a:lnTo>
                  <a:lnTo>
                    <a:pt x="179324" y="3714800"/>
                  </a:lnTo>
                  <a:lnTo>
                    <a:pt x="212598" y="3696297"/>
                  </a:lnTo>
                  <a:close/>
                </a:path>
                <a:path w="5467350" h="4095750">
                  <a:moveTo>
                    <a:pt x="249682" y="3762908"/>
                  </a:moveTo>
                  <a:lnTo>
                    <a:pt x="231140" y="3729596"/>
                  </a:lnTo>
                  <a:lnTo>
                    <a:pt x="197866" y="3748100"/>
                  </a:lnTo>
                  <a:lnTo>
                    <a:pt x="216281" y="3781412"/>
                  </a:lnTo>
                  <a:lnTo>
                    <a:pt x="249682" y="3762908"/>
                  </a:lnTo>
                  <a:close/>
                </a:path>
                <a:path w="5467350" h="4095750">
                  <a:moveTo>
                    <a:pt x="286639" y="3829520"/>
                  </a:moveTo>
                  <a:lnTo>
                    <a:pt x="268097" y="3796207"/>
                  </a:lnTo>
                  <a:lnTo>
                    <a:pt x="234823" y="3814711"/>
                  </a:lnTo>
                  <a:lnTo>
                    <a:pt x="253365" y="3848023"/>
                  </a:lnTo>
                  <a:lnTo>
                    <a:pt x="286639" y="3829520"/>
                  </a:lnTo>
                  <a:close/>
                </a:path>
                <a:path w="5467350" h="4095750">
                  <a:moveTo>
                    <a:pt x="323596" y="3896131"/>
                  </a:moveTo>
                  <a:lnTo>
                    <a:pt x="305181" y="3862819"/>
                  </a:lnTo>
                  <a:lnTo>
                    <a:pt x="271780" y="3881323"/>
                  </a:lnTo>
                  <a:lnTo>
                    <a:pt x="290322" y="3914635"/>
                  </a:lnTo>
                  <a:lnTo>
                    <a:pt x="323596" y="3896131"/>
                  </a:lnTo>
                  <a:close/>
                </a:path>
                <a:path w="5467350" h="4095750">
                  <a:moveTo>
                    <a:pt x="360680" y="3962743"/>
                  </a:moveTo>
                  <a:lnTo>
                    <a:pt x="342138" y="3929430"/>
                  </a:lnTo>
                  <a:lnTo>
                    <a:pt x="308864" y="3947934"/>
                  </a:lnTo>
                  <a:lnTo>
                    <a:pt x="327279" y="3981234"/>
                  </a:lnTo>
                  <a:lnTo>
                    <a:pt x="360680" y="3962743"/>
                  </a:lnTo>
                  <a:close/>
                </a:path>
                <a:path w="5467350" h="4095750">
                  <a:moveTo>
                    <a:pt x="397637" y="4029341"/>
                  </a:moveTo>
                  <a:lnTo>
                    <a:pt x="379095" y="3996042"/>
                  </a:lnTo>
                  <a:lnTo>
                    <a:pt x="345821" y="4014546"/>
                  </a:lnTo>
                  <a:lnTo>
                    <a:pt x="364363" y="4047845"/>
                  </a:lnTo>
                  <a:lnTo>
                    <a:pt x="381000" y="4038600"/>
                  </a:lnTo>
                  <a:lnTo>
                    <a:pt x="397637" y="4029341"/>
                  </a:lnTo>
                  <a:close/>
                </a:path>
                <a:path w="5467350" h="4095750">
                  <a:moveTo>
                    <a:pt x="533400" y="4019550"/>
                  </a:moveTo>
                  <a:lnTo>
                    <a:pt x="495300" y="4019550"/>
                  </a:lnTo>
                  <a:lnTo>
                    <a:pt x="495300" y="3981450"/>
                  </a:lnTo>
                  <a:lnTo>
                    <a:pt x="381000" y="4038600"/>
                  </a:lnTo>
                  <a:lnTo>
                    <a:pt x="495300" y="4095750"/>
                  </a:lnTo>
                  <a:lnTo>
                    <a:pt x="495300" y="4057650"/>
                  </a:lnTo>
                  <a:lnTo>
                    <a:pt x="533400" y="4057650"/>
                  </a:lnTo>
                  <a:lnTo>
                    <a:pt x="533400" y="4019550"/>
                  </a:lnTo>
                  <a:close/>
                </a:path>
                <a:path w="5467350" h="4095750">
                  <a:moveTo>
                    <a:pt x="609600" y="4019550"/>
                  </a:moveTo>
                  <a:lnTo>
                    <a:pt x="571500" y="4019550"/>
                  </a:lnTo>
                  <a:lnTo>
                    <a:pt x="571500" y="4057650"/>
                  </a:lnTo>
                  <a:lnTo>
                    <a:pt x="609600" y="4057650"/>
                  </a:lnTo>
                  <a:lnTo>
                    <a:pt x="609600" y="4019550"/>
                  </a:lnTo>
                  <a:close/>
                </a:path>
                <a:path w="5467350" h="4095750">
                  <a:moveTo>
                    <a:pt x="685800" y="4019550"/>
                  </a:moveTo>
                  <a:lnTo>
                    <a:pt x="647700" y="4019550"/>
                  </a:lnTo>
                  <a:lnTo>
                    <a:pt x="647700" y="4057650"/>
                  </a:lnTo>
                  <a:lnTo>
                    <a:pt x="685800" y="4057650"/>
                  </a:lnTo>
                  <a:lnTo>
                    <a:pt x="685800" y="4019550"/>
                  </a:lnTo>
                  <a:close/>
                </a:path>
                <a:path w="5467350" h="4095750">
                  <a:moveTo>
                    <a:pt x="762000" y="4019550"/>
                  </a:moveTo>
                  <a:lnTo>
                    <a:pt x="723900" y="4019550"/>
                  </a:lnTo>
                  <a:lnTo>
                    <a:pt x="723900" y="4057650"/>
                  </a:lnTo>
                  <a:lnTo>
                    <a:pt x="762000" y="4057650"/>
                  </a:lnTo>
                  <a:lnTo>
                    <a:pt x="762000" y="4019550"/>
                  </a:lnTo>
                  <a:close/>
                </a:path>
                <a:path w="5467350" h="4095750">
                  <a:moveTo>
                    <a:pt x="838200" y="4019550"/>
                  </a:moveTo>
                  <a:lnTo>
                    <a:pt x="800100" y="4019550"/>
                  </a:lnTo>
                  <a:lnTo>
                    <a:pt x="800100" y="4057650"/>
                  </a:lnTo>
                  <a:lnTo>
                    <a:pt x="838200" y="4057650"/>
                  </a:lnTo>
                  <a:lnTo>
                    <a:pt x="838200" y="4019550"/>
                  </a:lnTo>
                  <a:close/>
                </a:path>
                <a:path w="5467350" h="4095750">
                  <a:moveTo>
                    <a:pt x="914400" y="4019550"/>
                  </a:moveTo>
                  <a:lnTo>
                    <a:pt x="876300" y="4019550"/>
                  </a:lnTo>
                  <a:lnTo>
                    <a:pt x="876300" y="4057650"/>
                  </a:lnTo>
                  <a:lnTo>
                    <a:pt x="914400" y="4057650"/>
                  </a:lnTo>
                  <a:lnTo>
                    <a:pt x="914400" y="4019550"/>
                  </a:lnTo>
                  <a:close/>
                </a:path>
                <a:path w="5467350" h="4095750">
                  <a:moveTo>
                    <a:pt x="990600" y="4019550"/>
                  </a:moveTo>
                  <a:lnTo>
                    <a:pt x="952500" y="4019550"/>
                  </a:lnTo>
                  <a:lnTo>
                    <a:pt x="952500" y="4057650"/>
                  </a:lnTo>
                  <a:lnTo>
                    <a:pt x="990600" y="4057650"/>
                  </a:lnTo>
                  <a:lnTo>
                    <a:pt x="990600" y="4019550"/>
                  </a:lnTo>
                  <a:close/>
                </a:path>
                <a:path w="5467350" h="4095750">
                  <a:moveTo>
                    <a:pt x="1066800" y="4019550"/>
                  </a:moveTo>
                  <a:lnTo>
                    <a:pt x="1028700" y="4019550"/>
                  </a:lnTo>
                  <a:lnTo>
                    <a:pt x="1028700" y="4057650"/>
                  </a:lnTo>
                  <a:lnTo>
                    <a:pt x="1066800" y="4057650"/>
                  </a:lnTo>
                  <a:lnTo>
                    <a:pt x="1066800" y="4019550"/>
                  </a:lnTo>
                  <a:close/>
                </a:path>
                <a:path w="5467350" h="4095750">
                  <a:moveTo>
                    <a:pt x="1143000" y="4019550"/>
                  </a:moveTo>
                  <a:lnTo>
                    <a:pt x="1104900" y="4019550"/>
                  </a:lnTo>
                  <a:lnTo>
                    <a:pt x="1104900" y="4057650"/>
                  </a:lnTo>
                  <a:lnTo>
                    <a:pt x="1143000" y="4057650"/>
                  </a:lnTo>
                  <a:lnTo>
                    <a:pt x="1143000" y="4019550"/>
                  </a:lnTo>
                  <a:close/>
                </a:path>
                <a:path w="5467350" h="4095750">
                  <a:moveTo>
                    <a:pt x="1219200" y="4019550"/>
                  </a:moveTo>
                  <a:lnTo>
                    <a:pt x="1181100" y="4019550"/>
                  </a:lnTo>
                  <a:lnTo>
                    <a:pt x="1181100" y="4057650"/>
                  </a:lnTo>
                  <a:lnTo>
                    <a:pt x="1219200" y="4057650"/>
                  </a:lnTo>
                  <a:lnTo>
                    <a:pt x="1219200" y="4019550"/>
                  </a:lnTo>
                  <a:close/>
                </a:path>
                <a:path w="5467350" h="4095750">
                  <a:moveTo>
                    <a:pt x="1295400" y="4019550"/>
                  </a:moveTo>
                  <a:lnTo>
                    <a:pt x="1257300" y="4019550"/>
                  </a:lnTo>
                  <a:lnTo>
                    <a:pt x="1257300" y="4057650"/>
                  </a:lnTo>
                  <a:lnTo>
                    <a:pt x="1295400" y="4057650"/>
                  </a:lnTo>
                  <a:lnTo>
                    <a:pt x="1295400" y="4019550"/>
                  </a:lnTo>
                  <a:close/>
                </a:path>
                <a:path w="5467350" h="4095750">
                  <a:moveTo>
                    <a:pt x="1371600" y="4019550"/>
                  </a:moveTo>
                  <a:lnTo>
                    <a:pt x="1333500" y="4019550"/>
                  </a:lnTo>
                  <a:lnTo>
                    <a:pt x="1333500" y="4057650"/>
                  </a:lnTo>
                  <a:lnTo>
                    <a:pt x="1371600" y="4057650"/>
                  </a:lnTo>
                  <a:lnTo>
                    <a:pt x="1371600" y="4019550"/>
                  </a:lnTo>
                  <a:close/>
                </a:path>
                <a:path w="5467350" h="4095750">
                  <a:moveTo>
                    <a:pt x="1447800" y="4019550"/>
                  </a:moveTo>
                  <a:lnTo>
                    <a:pt x="1409700" y="4019550"/>
                  </a:lnTo>
                  <a:lnTo>
                    <a:pt x="1409700" y="4057650"/>
                  </a:lnTo>
                  <a:lnTo>
                    <a:pt x="1447800" y="4057650"/>
                  </a:lnTo>
                  <a:lnTo>
                    <a:pt x="1447800" y="4019550"/>
                  </a:lnTo>
                  <a:close/>
                </a:path>
                <a:path w="5467350" h="4095750">
                  <a:moveTo>
                    <a:pt x="1524000" y="4019550"/>
                  </a:moveTo>
                  <a:lnTo>
                    <a:pt x="1485900" y="4019550"/>
                  </a:lnTo>
                  <a:lnTo>
                    <a:pt x="1485900" y="4057650"/>
                  </a:lnTo>
                  <a:lnTo>
                    <a:pt x="1524000" y="4057650"/>
                  </a:lnTo>
                  <a:lnTo>
                    <a:pt x="1524000" y="4019550"/>
                  </a:lnTo>
                  <a:close/>
                </a:path>
                <a:path w="5467350" h="4095750">
                  <a:moveTo>
                    <a:pt x="1600200" y="4019550"/>
                  </a:moveTo>
                  <a:lnTo>
                    <a:pt x="1562100" y="4019550"/>
                  </a:lnTo>
                  <a:lnTo>
                    <a:pt x="1562100" y="4057650"/>
                  </a:lnTo>
                  <a:lnTo>
                    <a:pt x="1600200" y="4057650"/>
                  </a:lnTo>
                  <a:lnTo>
                    <a:pt x="1600200" y="4019550"/>
                  </a:lnTo>
                  <a:close/>
                </a:path>
                <a:path w="5467350" h="4095750">
                  <a:moveTo>
                    <a:pt x="1676400" y="4019550"/>
                  </a:moveTo>
                  <a:lnTo>
                    <a:pt x="1638300" y="4019550"/>
                  </a:lnTo>
                  <a:lnTo>
                    <a:pt x="1638300" y="4057650"/>
                  </a:lnTo>
                  <a:lnTo>
                    <a:pt x="1676400" y="4057650"/>
                  </a:lnTo>
                  <a:lnTo>
                    <a:pt x="1676400" y="4019550"/>
                  </a:lnTo>
                  <a:close/>
                </a:path>
                <a:path w="5467350" h="4095750">
                  <a:moveTo>
                    <a:pt x="1752600" y="4019550"/>
                  </a:moveTo>
                  <a:lnTo>
                    <a:pt x="1714500" y="4019550"/>
                  </a:lnTo>
                  <a:lnTo>
                    <a:pt x="1714500" y="4057650"/>
                  </a:lnTo>
                  <a:lnTo>
                    <a:pt x="1752600" y="4057650"/>
                  </a:lnTo>
                  <a:lnTo>
                    <a:pt x="1752600" y="4019550"/>
                  </a:lnTo>
                  <a:close/>
                </a:path>
                <a:path w="5467350" h="4095750">
                  <a:moveTo>
                    <a:pt x="1828800" y="4019550"/>
                  </a:moveTo>
                  <a:lnTo>
                    <a:pt x="1790700" y="4019550"/>
                  </a:lnTo>
                  <a:lnTo>
                    <a:pt x="1790700" y="4057650"/>
                  </a:lnTo>
                  <a:lnTo>
                    <a:pt x="1828800" y="4057650"/>
                  </a:lnTo>
                  <a:lnTo>
                    <a:pt x="1828800" y="4019550"/>
                  </a:lnTo>
                  <a:close/>
                </a:path>
                <a:path w="5467350" h="4095750">
                  <a:moveTo>
                    <a:pt x="1905000" y="4019550"/>
                  </a:moveTo>
                  <a:lnTo>
                    <a:pt x="1866900" y="4019550"/>
                  </a:lnTo>
                  <a:lnTo>
                    <a:pt x="1866900" y="4057650"/>
                  </a:lnTo>
                  <a:lnTo>
                    <a:pt x="1905000" y="4057650"/>
                  </a:lnTo>
                  <a:lnTo>
                    <a:pt x="1905000" y="4019550"/>
                  </a:lnTo>
                  <a:close/>
                </a:path>
                <a:path w="5467350" h="4095750">
                  <a:moveTo>
                    <a:pt x="1981200" y="4019550"/>
                  </a:moveTo>
                  <a:lnTo>
                    <a:pt x="1943100" y="4019550"/>
                  </a:lnTo>
                  <a:lnTo>
                    <a:pt x="1943100" y="4057650"/>
                  </a:lnTo>
                  <a:lnTo>
                    <a:pt x="1981200" y="4057650"/>
                  </a:lnTo>
                  <a:lnTo>
                    <a:pt x="1981200" y="4019550"/>
                  </a:lnTo>
                  <a:close/>
                </a:path>
                <a:path w="5467350" h="4095750">
                  <a:moveTo>
                    <a:pt x="2057400" y="4019550"/>
                  </a:moveTo>
                  <a:lnTo>
                    <a:pt x="2019300" y="4019550"/>
                  </a:lnTo>
                  <a:lnTo>
                    <a:pt x="2019300" y="4057650"/>
                  </a:lnTo>
                  <a:lnTo>
                    <a:pt x="2057400" y="4057650"/>
                  </a:lnTo>
                  <a:lnTo>
                    <a:pt x="2057400" y="4019550"/>
                  </a:lnTo>
                  <a:close/>
                </a:path>
                <a:path w="5467350" h="4095750">
                  <a:moveTo>
                    <a:pt x="2133600" y="4019550"/>
                  </a:moveTo>
                  <a:lnTo>
                    <a:pt x="2095500" y="4019550"/>
                  </a:lnTo>
                  <a:lnTo>
                    <a:pt x="2095500" y="4057650"/>
                  </a:lnTo>
                  <a:lnTo>
                    <a:pt x="2133600" y="4057650"/>
                  </a:lnTo>
                  <a:lnTo>
                    <a:pt x="2133600" y="4019550"/>
                  </a:lnTo>
                  <a:close/>
                </a:path>
                <a:path w="5467350" h="4095750">
                  <a:moveTo>
                    <a:pt x="2209800" y="4019550"/>
                  </a:moveTo>
                  <a:lnTo>
                    <a:pt x="2171700" y="4019550"/>
                  </a:lnTo>
                  <a:lnTo>
                    <a:pt x="2171700" y="4057650"/>
                  </a:lnTo>
                  <a:lnTo>
                    <a:pt x="2209800" y="4057650"/>
                  </a:lnTo>
                  <a:lnTo>
                    <a:pt x="2209800" y="4019550"/>
                  </a:lnTo>
                  <a:close/>
                </a:path>
                <a:path w="5467350" h="4095750">
                  <a:moveTo>
                    <a:pt x="2286000" y="4019550"/>
                  </a:moveTo>
                  <a:lnTo>
                    <a:pt x="2247900" y="4019550"/>
                  </a:lnTo>
                  <a:lnTo>
                    <a:pt x="2247900" y="4057650"/>
                  </a:lnTo>
                  <a:lnTo>
                    <a:pt x="2286000" y="4057650"/>
                  </a:lnTo>
                  <a:lnTo>
                    <a:pt x="2286000" y="4019550"/>
                  </a:lnTo>
                  <a:close/>
                </a:path>
                <a:path w="5467350" h="4095750">
                  <a:moveTo>
                    <a:pt x="2362200" y="4019550"/>
                  </a:moveTo>
                  <a:lnTo>
                    <a:pt x="2324100" y="4019550"/>
                  </a:lnTo>
                  <a:lnTo>
                    <a:pt x="2324100" y="4057650"/>
                  </a:lnTo>
                  <a:lnTo>
                    <a:pt x="2362200" y="4057650"/>
                  </a:lnTo>
                  <a:lnTo>
                    <a:pt x="2362200" y="4019550"/>
                  </a:lnTo>
                  <a:close/>
                </a:path>
                <a:path w="5467350" h="4095750">
                  <a:moveTo>
                    <a:pt x="2438400" y="4019550"/>
                  </a:moveTo>
                  <a:lnTo>
                    <a:pt x="2400300" y="4019550"/>
                  </a:lnTo>
                  <a:lnTo>
                    <a:pt x="2400300" y="4057650"/>
                  </a:lnTo>
                  <a:lnTo>
                    <a:pt x="2438400" y="4057650"/>
                  </a:lnTo>
                  <a:lnTo>
                    <a:pt x="2438400" y="4019550"/>
                  </a:lnTo>
                  <a:close/>
                </a:path>
                <a:path w="5467350" h="4095750">
                  <a:moveTo>
                    <a:pt x="2514600" y="4019550"/>
                  </a:moveTo>
                  <a:lnTo>
                    <a:pt x="2476500" y="4019550"/>
                  </a:lnTo>
                  <a:lnTo>
                    <a:pt x="2476500" y="4057650"/>
                  </a:lnTo>
                  <a:lnTo>
                    <a:pt x="2514600" y="4057650"/>
                  </a:lnTo>
                  <a:lnTo>
                    <a:pt x="2514600" y="4019550"/>
                  </a:lnTo>
                  <a:close/>
                </a:path>
                <a:path w="5467350" h="4095750">
                  <a:moveTo>
                    <a:pt x="2590800" y="4019550"/>
                  </a:moveTo>
                  <a:lnTo>
                    <a:pt x="2552700" y="4019550"/>
                  </a:lnTo>
                  <a:lnTo>
                    <a:pt x="2552700" y="4057650"/>
                  </a:lnTo>
                  <a:lnTo>
                    <a:pt x="2590800" y="4057650"/>
                  </a:lnTo>
                  <a:lnTo>
                    <a:pt x="2590800" y="4019550"/>
                  </a:lnTo>
                  <a:close/>
                </a:path>
                <a:path w="5467350" h="4095750">
                  <a:moveTo>
                    <a:pt x="2667000" y="4019550"/>
                  </a:moveTo>
                  <a:lnTo>
                    <a:pt x="2628900" y="4019550"/>
                  </a:lnTo>
                  <a:lnTo>
                    <a:pt x="2628900" y="4057650"/>
                  </a:lnTo>
                  <a:lnTo>
                    <a:pt x="2667000" y="4057650"/>
                  </a:lnTo>
                  <a:lnTo>
                    <a:pt x="2667000" y="4019550"/>
                  </a:lnTo>
                  <a:close/>
                </a:path>
                <a:path w="5467350" h="4095750">
                  <a:moveTo>
                    <a:pt x="2743200" y="4019550"/>
                  </a:moveTo>
                  <a:lnTo>
                    <a:pt x="2705100" y="4019550"/>
                  </a:lnTo>
                  <a:lnTo>
                    <a:pt x="2705100" y="4057650"/>
                  </a:lnTo>
                  <a:lnTo>
                    <a:pt x="2743200" y="4057650"/>
                  </a:lnTo>
                  <a:lnTo>
                    <a:pt x="2743200" y="4019550"/>
                  </a:lnTo>
                  <a:close/>
                </a:path>
                <a:path w="5467350" h="4095750">
                  <a:moveTo>
                    <a:pt x="2819400" y="4019550"/>
                  </a:moveTo>
                  <a:lnTo>
                    <a:pt x="2781300" y="4019550"/>
                  </a:lnTo>
                  <a:lnTo>
                    <a:pt x="2781300" y="4057650"/>
                  </a:lnTo>
                  <a:lnTo>
                    <a:pt x="2819400" y="4057650"/>
                  </a:lnTo>
                  <a:lnTo>
                    <a:pt x="2819400" y="4019550"/>
                  </a:lnTo>
                  <a:close/>
                </a:path>
                <a:path w="5467350" h="4095750">
                  <a:moveTo>
                    <a:pt x="2895600" y="4019550"/>
                  </a:moveTo>
                  <a:lnTo>
                    <a:pt x="2857500" y="4019550"/>
                  </a:lnTo>
                  <a:lnTo>
                    <a:pt x="2857500" y="4057650"/>
                  </a:lnTo>
                  <a:lnTo>
                    <a:pt x="2895600" y="4057650"/>
                  </a:lnTo>
                  <a:lnTo>
                    <a:pt x="2895600" y="4019550"/>
                  </a:lnTo>
                  <a:close/>
                </a:path>
                <a:path w="5467350" h="4095750">
                  <a:moveTo>
                    <a:pt x="2971800" y="4019550"/>
                  </a:moveTo>
                  <a:lnTo>
                    <a:pt x="2933700" y="4019550"/>
                  </a:lnTo>
                  <a:lnTo>
                    <a:pt x="2933700" y="4057650"/>
                  </a:lnTo>
                  <a:lnTo>
                    <a:pt x="2971800" y="4057650"/>
                  </a:lnTo>
                  <a:lnTo>
                    <a:pt x="2971800" y="4019550"/>
                  </a:lnTo>
                  <a:close/>
                </a:path>
                <a:path w="5467350" h="4095750">
                  <a:moveTo>
                    <a:pt x="3048000" y="4019550"/>
                  </a:moveTo>
                  <a:lnTo>
                    <a:pt x="3009900" y="4019550"/>
                  </a:lnTo>
                  <a:lnTo>
                    <a:pt x="3009900" y="4057650"/>
                  </a:lnTo>
                  <a:lnTo>
                    <a:pt x="3048000" y="4057650"/>
                  </a:lnTo>
                  <a:lnTo>
                    <a:pt x="3048000" y="4019550"/>
                  </a:lnTo>
                  <a:close/>
                </a:path>
                <a:path w="5467350" h="4095750">
                  <a:moveTo>
                    <a:pt x="3124200" y="4019550"/>
                  </a:moveTo>
                  <a:lnTo>
                    <a:pt x="3086100" y="4019550"/>
                  </a:lnTo>
                  <a:lnTo>
                    <a:pt x="3086100" y="4057650"/>
                  </a:lnTo>
                  <a:lnTo>
                    <a:pt x="3124200" y="4057650"/>
                  </a:lnTo>
                  <a:lnTo>
                    <a:pt x="3124200" y="4019550"/>
                  </a:lnTo>
                  <a:close/>
                </a:path>
                <a:path w="5467350" h="4095750">
                  <a:moveTo>
                    <a:pt x="3200400" y="4019550"/>
                  </a:moveTo>
                  <a:lnTo>
                    <a:pt x="3162300" y="4019550"/>
                  </a:lnTo>
                  <a:lnTo>
                    <a:pt x="3162300" y="4057650"/>
                  </a:lnTo>
                  <a:lnTo>
                    <a:pt x="3200400" y="4057650"/>
                  </a:lnTo>
                  <a:lnTo>
                    <a:pt x="3200400" y="4019550"/>
                  </a:lnTo>
                  <a:close/>
                </a:path>
                <a:path w="5467350" h="4095750">
                  <a:moveTo>
                    <a:pt x="3276600" y="4019550"/>
                  </a:moveTo>
                  <a:lnTo>
                    <a:pt x="3238500" y="4019550"/>
                  </a:lnTo>
                  <a:lnTo>
                    <a:pt x="3238500" y="4057650"/>
                  </a:lnTo>
                  <a:lnTo>
                    <a:pt x="3276600" y="4057650"/>
                  </a:lnTo>
                  <a:lnTo>
                    <a:pt x="3276600" y="4019550"/>
                  </a:lnTo>
                  <a:close/>
                </a:path>
                <a:path w="5467350" h="4095750">
                  <a:moveTo>
                    <a:pt x="3352800" y="4019550"/>
                  </a:moveTo>
                  <a:lnTo>
                    <a:pt x="3314700" y="4019550"/>
                  </a:lnTo>
                  <a:lnTo>
                    <a:pt x="3314700" y="4057650"/>
                  </a:lnTo>
                  <a:lnTo>
                    <a:pt x="3352800" y="4057650"/>
                  </a:lnTo>
                  <a:lnTo>
                    <a:pt x="3352800" y="4019550"/>
                  </a:lnTo>
                  <a:close/>
                </a:path>
                <a:path w="5467350" h="4095750">
                  <a:moveTo>
                    <a:pt x="3429000" y="4019550"/>
                  </a:moveTo>
                  <a:lnTo>
                    <a:pt x="3390900" y="4019550"/>
                  </a:lnTo>
                  <a:lnTo>
                    <a:pt x="3390900" y="4057650"/>
                  </a:lnTo>
                  <a:lnTo>
                    <a:pt x="3429000" y="4057650"/>
                  </a:lnTo>
                  <a:lnTo>
                    <a:pt x="3429000" y="4019550"/>
                  </a:lnTo>
                  <a:close/>
                </a:path>
                <a:path w="5467350" h="4095750">
                  <a:moveTo>
                    <a:pt x="3505200" y="4019550"/>
                  </a:moveTo>
                  <a:lnTo>
                    <a:pt x="3467100" y="4019550"/>
                  </a:lnTo>
                  <a:lnTo>
                    <a:pt x="3467100" y="4057650"/>
                  </a:lnTo>
                  <a:lnTo>
                    <a:pt x="3505200" y="4057650"/>
                  </a:lnTo>
                  <a:lnTo>
                    <a:pt x="3505200" y="4019550"/>
                  </a:lnTo>
                  <a:close/>
                </a:path>
                <a:path w="5467350" h="4095750">
                  <a:moveTo>
                    <a:pt x="3581400" y="4019550"/>
                  </a:moveTo>
                  <a:lnTo>
                    <a:pt x="3543300" y="4019550"/>
                  </a:lnTo>
                  <a:lnTo>
                    <a:pt x="3543300" y="4057650"/>
                  </a:lnTo>
                  <a:lnTo>
                    <a:pt x="3581400" y="4057650"/>
                  </a:lnTo>
                  <a:lnTo>
                    <a:pt x="3581400" y="4019550"/>
                  </a:lnTo>
                  <a:close/>
                </a:path>
                <a:path w="5467350" h="4095750">
                  <a:moveTo>
                    <a:pt x="3657600" y="4019550"/>
                  </a:moveTo>
                  <a:lnTo>
                    <a:pt x="3619500" y="4019550"/>
                  </a:lnTo>
                  <a:lnTo>
                    <a:pt x="3619500" y="4057650"/>
                  </a:lnTo>
                  <a:lnTo>
                    <a:pt x="3657600" y="4057650"/>
                  </a:lnTo>
                  <a:lnTo>
                    <a:pt x="3657600" y="4019550"/>
                  </a:lnTo>
                  <a:close/>
                </a:path>
                <a:path w="5467350" h="4095750">
                  <a:moveTo>
                    <a:pt x="3733800" y="4019550"/>
                  </a:moveTo>
                  <a:lnTo>
                    <a:pt x="3695700" y="4019550"/>
                  </a:lnTo>
                  <a:lnTo>
                    <a:pt x="3695700" y="4057650"/>
                  </a:lnTo>
                  <a:lnTo>
                    <a:pt x="3733800" y="4057650"/>
                  </a:lnTo>
                  <a:lnTo>
                    <a:pt x="3733800" y="4019550"/>
                  </a:lnTo>
                  <a:close/>
                </a:path>
                <a:path w="5467350" h="4095750">
                  <a:moveTo>
                    <a:pt x="3810000" y="4019550"/>
                  </a:moveTo>
                  <a:lnTo>
                    <a:pt x="3771900" y="4019550"/>
                  </a:lnTo>
                  <a:lnTo>
                    <a:pt x="3771900" y="4057650"/>
                  </a:lnTo>
                  <a:lnTo>
                    <a:pt x="3810000" y="4057650"/>
                  </a:lnTo>
                  <a:lnTo>
                    <a:pt x="3810000" y="4019550"/>
                  </a:lnTo>
                  <a:close/>
                </a:path>
                <a:path w="5467350" h="4095750">
                  <a:moveTo>
                    <a:pt x="3886200" y="4019550"/>
                  </a:moveTo>
                  <a:lnTo>
                    <a:pt x="3848100" y="4019550"/>
                  </a:lnTo>
                  <a:lnTo>
                    <a:pt x="3848100" y="4057650"/>
                  </a:lnTo>
                  <a:lnTo>
                    <a:pt x="3886200" y="4057650"/>
                  </a:lnTo>
                  <a:lnTo>
                    <a:pt x="3886200" y="4019550"/>
                  </a:lnTo>
                  <a:close/>
                </a:path>
                <a:path w="5467350" h="4095750">
                  <a:moveTo>
                    <a:pt x="3962400" y="4019550"/>
                  </a:moveTo>
                  <a:lnTo>
                    <a:pt x="3924300" y="4019550"/>
                  </a:lnTo>
                  <a:lnTo>
                    <a:pt x="3924300" y="4057650"/>
                  </a:lnTo>
                  <a:lnTo>
                    <a:pt x="3962400" y="4057650"/>
                  </a:lnTo>
                  <a:lnTo>
                    <a:pt x="3962400" y="4019550"/>
                  </a:lnTo>
                  <a:close/>
                </a:path>
                <a:path w="5467350" h="4095750">
                  <a:moveTo>
                    <a:pt x="4038600" y="4019550"/>
                  </a:moveTo>
                  <a:lnTo>
                    <a:pt x="4000500" y="4019550"/>
                  </a:lnTo>
                  <a:lnTo>
                    <a:pt x="4000500" y="4057650"/>
                  </a:lnTo>
                  <a:lnTo>
                    <a:pt x="4038600" y="4057650"/>
                  </a:lnTo>
                  <a:lnTo>
                    <a:pt x="4038600" y="4019550"/>
                  </a:lnTo>
                  <a:close/>
                </a:path>
                <a:path w="5467350" h="4095750">
                  <a:moveTo>
                    <a:pt x="4114800" y="4019550"/>
                  </a:moveTo>
                  <a:lnTo>
                    <a:pt x="4076700" y="4019550"/>
                  </a:lnTo>
                  <a:lnTo>
                    <a:pt x="4076700" y="4057650"/>
                  </a:lnTo>
                  <a:lnTo>
                    <a:pt x="4114800" y="4057650"/>
                  </a:lnTo>
                  <a:lnTo>
                    <a:pt x="4114800" y="4019550"/>
                  </a:lnTo>
                  <a:close/>
                </a:path>
                <a:path w="5467350" h="4095750">
                  <a:moveTo>
                    <a:pt x="4191000" y="4019550"/>
                  </a:moveTo>
                  <a:lnTo>
                    <a:pt x="4152900" y="4019550"/>
                  </a:lnTo>
                  <a:lnTo>
                    <a:pt x="4152900" y="4057650"/>
                  </a:lnTo>
                  <a:lnTo>
                    <a:pt x="4191000" y="4057650"/>
                  </a:lnTo>
                  <a:lnTo>
                    <a:pt x="4191000" y="4019550"/>
                  </a:lnTo>
                  <a:close/>
                </a:path>
                <a:path w="5467350" h="4095750">
                  <a:moveTo>
                    <a:pt x="4267200" y="4019550"/>
                  </a:moveTo>
                  <a:lnTo>
                    <a:pt x="4229100" y="4019550"/>
                  </a:lnTo>
                  <a:lnTo>
                    <a:pt x="4229100" y="4057650"/>
                  </a:lnTo>
                  <a:lnTo>
                    <a:pt x="4267200" y="4057650"/>
                  </a:lnTo>
                  <a:lnTo>
                    <a:pt x="4267200" y="4019550"/>
                  </a:lnTo>
                  <a:close/>
                </a:path>
                <a:path w="5467350" h="4095750">
                  <a:moveTo>
                    <a:pt x="4343400" y="4019550"/>
                  </a:moveTo>
                  <a:lnTo>
                    <a:pt x="4305300" y="4019550"/>
                  </a:lnTo>
                  <a:lnTo>
                    <a:pt x="4305300" y="4057650"/>
                  </a:lnTo>
                  <a:lnTo>
                    <a:pt x="4343400" y="4057650"/>
                  </a:lnTo>
                  <a:lnTo>
                    <a:pt x="4343400" y="4019550"/>
                  </a:lnTo>
                  <a:close/>
                </a:path>
                <a:path w="5467350" h="4095750">
                  <a:moveTo>
                    <a:pt x="4419600" y="4019550"/>
                  </a:moveTo>
                  <a:lnTo>
                    <a:pt x="4381500" y="4019550"/>
                  </a:lnTo>
                  <a:lnTo>
                    <a:pt x="4381500" y="4057650"/>
                  </a:lnTo>
                  <a:lnTo>
                    <a:pt x="4419600" y="4057650"/>
                  </a:lnTo>
                  <a:lnTo>
                    <a:pt x="4419600" y="4019550"/>
                  </a:lnTo>
                  <a:close/>
                </a:path>
                <a:path w="5467350" h="4095750">
                  <a:moveTo>
                    <a:pt x="4495800" y="4019550"/>
                  </a:moveTo>
                  <a:lnTo>
                    <a:pt x="4457700" y="4019550"/>
                  </a:lnTo>
                  <a:lnTo>
                    <a:pt x="4457700" y="4057650"/>
                  </a:lnTo>
                  <a:lnTo>
                    <a:pt x="4495800" y="4057650"/>
                  </a:lnTo>
                  <a:lnTo>
                    <a:pt x="4495800" y="4019550"/>
                  </a:lnTo>
                  <a:close/>
                </a:path>
                <a:path w="5467350" h="4095750">
                  <a:moveTo>
                    <a:pt x="4572000" y="4019550"/>
                  </a:moveTo>
                  <a:lnTo>
                    <a:pt x="4533900" y="4019550"/>
                  </a:lnTo>
                  <a:lnTo>
                    <a:pt x="4533900" y="4057650"/>
                  </a:lnTo>
                  <a:lnTo>
                    <a:pt x="4572000" y="4057650"/>
                  </a:lnTo>
                  <a:lnTo>
                    <a:pt x="4572000" y="4019550"/>
                  </a:lnTo>
                  <a:close/>
                </a:path>
                <a:path w="5467350" h="4095750">
                  <a:moveTo>
                    <a:pt x="4648200" y="4019550"/>
                  </a:moveTo>
                  <a:lnTo>
                    <a:pt x="4610100" y="4019550"/>
                  </a:lnTo>
                  <a:lnTo>
                    <a:pt x="4610100" y="4057650"/>
                  </a:lnTo>
                  <a:lnTo>
                    <a:pt x="4648200" y="4057650"/>
                  </a:lnTo>
                  <a:lnTo>
                    <a:pt x="4648200" y="4019550"/>
                  </a:lnTo>
                  <a:close/>
                </a:path>
                <a:path w="5467350" h="4095750">
                  <a:moveTo>
                    <a:pt x="4724400" y="4019550"/>
                  </a:moveTo>
                  <a:lnTo>
                    <a:pt x="4686300" y="4019550"/>
                  </a:lnTo>
                  <a:lnTo>
                    <a:pt x="4686300" y="4057650"/>
                  </a:lnTo>
                  <a:lnTo>
                    <a:pt x="4724400" y="4057650"/>
                  </a:lnTo>
                  <a:lnTo>
                    <a:pt x="4724400" y="4019550"/>
                  </a:lnTo>
                  <a:close/>
                </a:path>
                <a:path w="5467350" h="4095750">
                  <a:moveTo>
                    <a:pt x="4800600" y="4019550"/>
                  </a:moveTo>
                  <a:lnTo>
                    <a:pt x="4762500" y="4019550"/>
                  </a:lnTo>
                  <a:lnTo>
                    <a:pt x="4762500" y="4057650"/>
                  </a:lnTo>
                  <a:lnTo>
                    <a:pt x="4800600" y="4057650"/>
                  </a:lnTo>
                  <a:lnTo>
                    <a:pt x="4800600" y="4019550"/>
                  </a:lnTo>
                  <a:close/>
                </a:path>
                <a:path w="5467350" h="4095750">
                  <a:moveTo>
                    <a:pt x="4876800" y="4019550"/>
                  </a:moveTo>
                  <a:lnTo>
                    <a:pt x="4838700" y="4019550"/>
                  </a:lnTo>
                  <a:lnTo>
                    <a:pt x="4838700" y="4057650"/>
                  </a:lnTo>
                  <a:lnTo>
                    <a:pt x="4876800" y="4057650"/>
                  </a:lnTo>
                  <a:lnTo>
                    <a:pt x="4876800" y="4019550"/>
                  </a:lnTo>
                  <a:close/>
                </a:path>
                <a:path w="5467350" h="4095750">
                  <a:moveTo>
                    <a:pt x="4953000" y="4019550"/>
                  </a:moveTo>
                  <a:lnTo>
                    <a:pt x="4914900" y="4019550"/>
                  </a:lnTo>
                  <a:lnTo>
                    <a:pt x="4914900" y="4057650"/>
                  </a:lnTo>
                  <a:lnTo>
                    <a:pt x="4953000" y="4057650"/>
                  </a:lnTo>
                  <a:lnTo>
                    <a:pt x="4953000" y="4019550"/>
                  </a:lnTo>
                  <a:close/>
                </a:path>
                <a:path w="5467350" h="4095750">
                  <a:moveTo>
                    <a:pt x="5029200" y="4019550"/>
                  </a:moveTo>
                  <a:lnTo>
                    <a:pt x="4991100" y="4019550"/>
                  </a:lnTo>
                  <a:lnTo>
                    <a:pt x="4991100" y="4057650"/>
                  </a:lnTo>
                  <a:lnTo>
                    <a:pt x="5029200" y="4057650"/>
                  </a:lnTo>
                  <a:lnTo>
                    <a:pt x="5029200" y="4019550"/>
                  </a:lnTo>
                  <a:close/>
                </a:path>
                <a:path w="5467350" h="4095750">
                  <a:moveTo>
                    <a:pt x="5105400" y="4019550"/>
                  </a:moveTo>
                  <a:lnTo>
                    <a:pt x="5067300" y="4019550"/>
                  </a:lnTo>
                  <a:lnTo>
                    <a:pt x="5067300" y="4057650"/>
                  </a:lnTo>
                  <a:lnTo>
                    <a:pt x="5105400" y="4057650"/>
                  </a:lnTo>
                  <a:lnTo>
                    <a:pt x="5105400" y="4019550"/>
                  </a:lnTo>
                  <a:close/>
                </a:path>
                <a:path w="5467350" h="4095750">
                  <a:moveTo>
                    <a:pt x="5181600" y="4019550"/>
                  </a:moveTo>
                  <a:lnTo>
                    <a:pt x="5143500" y="4019550"/>
                  </a:lnTo>
                  <a:lnTo>
                    <a:pt x="5143500" y="4057650"/>
                  </a:lnTo>
                  <a:lnTo>
                    <a:pt x="5181600" y="4057650"/>
                  </a:lnTo>
                  <a:lnTo>
                    <a:pt x="5181600" y="4019550"/>
                  </a:lnTo>
                  <a:close/>
                </a:path>
                <a:path w="5467350" h="4095750">
                  <a:moveTo>
                    <a:pt x="5257800" y="4019550"/>
                  </a:moveTo>
                  <a:lnTo>
                    <a:pt x="5219700" y="4019550"/>
                  </a:lnTo>
                  <a:lnTo>
                    <a:pt x="5219700" y="4057650"/>
                  </a:lnTo>
                  <a:lnTo>
                    <a:pt x="5257800" y="4057650"/>
                  </a:lnTo>
                  <a:lnTo>
                    <a:pt x="5257800" y="4019550"/>
                  </a:lnTo>
                  <a:close/>
                </a:path>
                <a:path w="5467350" h="4095750">
                  <a:moveTo>
                    <a:pt x="5334000" y="4019550"/>
                  </a:moveTo>
                  <a:lnTo>
                    <a:pt x="5295900" y="4019550"/>
                  </a:lnTo>
                  <a:lnTo>
                    <a:pt x="5295900" y="4057650"/>
                  </a:lnTo>
                  <a:lnTo>
                    <a:pt x="5334000" y="4057650"/>
                  </a:lnTo>
                  <a:lnTo>
                    <a:pt x="5334000" y="4019550"/>
                  </a:lnTo>
                  <a:close/>
                </a:path>
                <a:path w="5467350" h="4095750">
                  <a:moveTo>
                    <a:pt x="5429250" y="3810000"/>
                  </a:moveTo>
                  <a:lnTo>
                    <a:pt x="5391150" y="3810000"/>
                  </a:lnTo>
                  <a:lnTo>
                    <a:pt x="5391150" y="3848100"/>
                  </a:lnTo>
                  <a:lnTo>
                    <a:pt x="5429250" y="3848100"/>
                  </a:lnTo>
                  <a:lnTo>
                    <a:pt x="5429250" y="3810000"/>
                  </a:lnTo>
                  <a:close/>
                </a:path>
                <a:path w="5467350" h="4095750">
                  <a:moveTo>
                    <a:pt x="5429250" y="3733800"/>
                  </a:moveTo>
                  <a:lnTo>
                    <a:pt x="5391150" y="3733800"/>
                  </a:lnTo>
                  <a:lnTo>
                    <a:pt x="5391150" y="3771900"/>
                  </a:lnTo>
                  <a:lnTo>
                    <a:pt x="5429250" y="3771900"/>
                  </a:lnTo>
                  <a:lnTo>
                    <a:pt x="5429250" y="3733800"/>
                  </a:lnTo>
                  <a:close/>
                </a:path>
                <a:path w="5467350" h="4095750">
                  <a:moveTo>
                    <a:pt x="5429250" y="3657600"/>
                  </a:moveTo>
                  <a:lnTo>
                    <a:pt x="5391150" y="3657600"/>
                  </a:lnTo>
                  <a:lnTo>
                    <a:pt x="5391150" y="3695700"/>
                  </a:lnTo>
                  <a:lnTo>
                    <a:pt x="5429250" y="3695700"/>
                  </a:lnTo>
                  <a:lnTo>
                    <a:pt x="5429250" y="3657600"/>
                  </a:lnTo>
                  <a:close/>
                </a:path>
                <a:path w="5467350" h="4095750">
                  <a:moveTo>
                    <a:pt x="5429250" y="3581400"/>
                  </a:moveTo>
                  <a:lnTo>
                    <a:pt x="5391150" y="3581400"/>
                  </a:lnTo>
                  <a:lnTo>
                    <a:pt x="5391150" y="3619500"/>
                  </a:lnTo>
                  <a:lnTo>
                    <a:pt x="5429250" y="3619500"/>
                  </a:lnTo>
                  <a:lnTo>
                    <a:pt x="5429250" y="3581400"/>
                  </a:lnTo>
                  <a:close/>
                </a:path>
                <a:path w="5467350" h="4095750">
                  <a:moveTo>
                    <a:pt x="5429250" y="3505200"/>
                  </a:moveTo>
                  <a:lnTo>
                    <a:pt x="5391150" y="3505200"/>
                  </a:lnTo>
                  <a:lnTo>
                    <a:pt x="5391150" y="3543300"/>
                  </a:lnTo>
                  <a:lnTo>
                    <a:pt x="5429250" y="3543300"/>
                  </a:lnTo>
                  <a:lnTo>
                    <a:pt x="5429250" y="3505200"/>
                  </a:lnTo>
                  <a:close/>
                </a:path>
                <a:path w="5467350" h="4095750">
                  <a:moveTo>
                    <a:pt x="5429250" y="3429000"/>
                  </a:moveTo>
                  <a:lnTo>
                    <a:pt x="5391150" y="3429000"/>
                  </a:lnTo>
                  <a:lnTo>
                    <a:pt x="5391150" y="3467100"/>
                  </a:lnTo>
                  <a:lnTo>
                    <a:pt x="5429250" y="3467100"/>
                  </a:lnTo>
                  <a:lnTo>
                    <a:pt x="5429250" y="3429000"/>
                  </a:lnTo>
                  <a:close/>
                </a:path>
                <a:path w="5467350" h="4095750">
                  <a:moveTo>
                    <a:pt x="5429250" y="3352800"/>
                  </a:moveTo>
                  <a:lnTo>
                    <a:pt x="5391150" y="3352800"/>
                  </a:lnTo>
                  <a:lnTo>
                    <a:pt x="5391150" y="3390900"/>
                  </a:lnTo>
                  <a:lnTo>
                    <a:pt x="5429250" y="3390900"/>
                  </a:lnTo>
                  <a:lnTo>
                    <a:pt x="5429250" y="3352800"/>
                  </a:lnTo>
                  <a:close/>
                </a:path>
                <a:path w="5467350" h="4095750">
                  <a:moveTo>
                    <a:pt x="5429250" y="3276600"/>
                  </a:moveTo>
                  <a:lnTo>
                    <a:pt x="5391150" y="3276600"/>
                  </a:lnTo>
                  <a:lnTo>
                    <a:pt x="5391150" y="3314700"/>
                  </a:lnTo>
                  <a:lnTo>
                    <a:pt x="5429250" y="3314700"/>
                  </a:lnTo>
                  <a:lnTo>
                    <a:pt x="5429250" y="3276600"/>
                  </a:lnTo>
                  <a:close/>
                </a:path>
                <a:path w="5467350" h="4095750">
                  <a:moveTo>
                    <a:pt x="5467350" y="3924300"/>
                  </a:moveTo>
                  <a:lnTo>
                    <a:pt x="5429250" y="3924300"/>
                  </a:lnTo>
                  <a:lnTo>
                    <a:pt x="5429250" y="3886200"/>
                  </a:lnTo>
                  <a:lnTo>
                    <a:pt x="5391150" y="3886200"/>
                  </a:lnTo>
                  <a:lnTo>
                    <a:pt x="5391150" y="3924300"/>
                  </a:lnTo>
                  <a:lnTo>
                    <a:pt x="5353050" y="3924300"/>
                  </a:lnTo>
                  <a:lnTo>
                    <a:pt x="5400675" y="4019550"/>
                  </a:lnTo>
                  <a:lnTo>
                    <a:pt x="5372100" y="4019550"/>
                  </a:lnTo>
                  <a:lnTo>
                    <a:pt x="5372100" y="4057650"/>
                  </a:lnTo>
                  <a:lnTo>
                    <a:pt x="5410200" y="4057650"/>
                  </a:lnTo>
                  <a:lnTo>
                    <a:pt x="5410200" y="4038600"/>
                  </a:lnTo>
                  <a:lnTo>
                    <a:pt x="5467350" y="3924300"/>
                  </a:lnTo>
                  <a:close/>
                </a:path>
                <a:path w="5467350" h="4095750">
                  <a:moveTo>
                    <a:pt x="5467350" y="3086100"/>
                  </a:moveTo>
                  <a:lnTo>
                    <a:pt x="5429250" y="3086100"/>
                  </a:lnTo>
                  <a:lnTo>
                    <a:pt x="5429250" y="0"/>
                  </a:lnTo>
                  <a:lnTo>
                    <a:pt x="5391150" y="0"/>
                  </a:lnTo>
                  <a:lnTo>
                    <a:pt x="5391150" y="3086100"/>
                  </a:lnTo>
                  <a:lnTo>
                    <a:pt x="5353050" y="3086100"/>
                  </a:lnTo>
                  <a:lnTo>
                    <a:pt x="5400675" y="3181350"/>
                  </a:lnTo>
                  <a:lnTo>
                    <a:pt x="3752850" y="3181350"/>
                  </a:lnTo>
                  <a:lnTo>
                    <a:pt x="3752850" y="1181100"/>
                  </a:lnTo>
                  <a:lnTo>
                    <a:pt x="3790950" y="1181100"/>
                  </a:lnTo>
                  <a:lnTo>
                    <a:pt x="3781425" y="1162050"/>
                  </a:lnTo>
                  <a:lnTo>
                    <a:pt x="3733800" y="1066800"/>
                  </a:lnTo>
                  <a:lnTo>
                    <a:pt x="3676650" y="1181100"/>
                  </a:lnTo>
                  <a:lnTo>
                    <a:pt x="3714750" y="1181100"/>
                  </a:lnTo>
                  <a:lnTo>
                    <a:pt x="3714750" y="3181350"/>
                  </a:lnTo>
                  <a:lnTo>
                    <a:pt x="2171700" y="3181350"/>
                  </a:lnTo>
                  <a:lnTo>
                    <a:pt x="2171700" y="3143250"/>
                  </a:lnTo>
                  <a:lnTo>
                    <a:pt x="2076450" y="3190875"/>
                  </a:lnTo>
                  <a:lnTo>
                    <a:pt x="2076450" y="2400300"/>
                  </a:lnTo>
                  <a:lnTo>
                    <a:pt x="2114550" y="2400300"/>
                  </a:lnTo>
                  <a:lnTo>
                    <a:pt x="2105025" y="2381250"/>
                  </a:lnTo>
                  <a:lnTo>
                    <a:pt x="2057400" y="2286000"/>
                  </a:lnTo>
                  <a:lnTo>
                    <a:pt x="2000250" y="2400300"/>
                  </a:lnTo>
                  <a:lnTo>
                    <a:pt x="2038350" y="2400300"/>
                  </a:lnTo>
                  <a:lnTo>
                    <a:pt x="2038350" y="3200400"/>
                  </a:lnTo>
                  <a:lnTo>
                    <a:pt x="2057400" y="3200400"/>
                  </a:lnTo>
                  <a:lnTo>
                    <a:pt x="2171700" y="3257550"/>
                  </a:lnTo>
                  <a:lnTo>
                    <a:pt x="2171700" y="3219450"/>
                  </a:lnTo>
                  <a:lnTo>
                    <a:pt x="5391150" y="3219450"/>
                  </a:lnTo>
                  <a:lnTo>
                    <a:pt x="5391150" y="3238500"/>
                  </a:lnTo>
                  <a:lnTo>
                    <a:pt x="5429250" y="3238500"/>
                  </a:lnTo>
                  <a:lnTo>
                    <a:pt x="5429250" y="3200400"/>
                  </a:lnTo>
                  <a:lnTo>
                    <a:pt x="5410200" y="3200400"/>
                  </a:lnTo>
                  <a:lnTo>
                    <a:pt x="5457825" y="3105150"/>
                  </a:lnTo>
                  <a:lnTo>
                    <a:pt x="5467350" y="3086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143125" y="5622925"/>
              <a:ext cx="1600200" cy="0"/>
            </a:xfrm>
            <a:custGeom>
              <a:avLst/>
              <a:gdLst/>
              <a:ahLst/>
              <a:cxnLst/>
              <a:rect l="l" t="t" r="r" b="b"/>
              <a:pathLst>
                <a:path w="1600200">
                  <a:moveTo>
                    <a:pt x="0" y="0"/>
                  </a:moveTo>
                  <a:lnTo>
                    <a:pt x="1600200" y="0"/>
                  </a:lnTo>
                </a:path>
              </a:pathLst>
            </a:custGeom>
            <a:ln w="285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00526" y="4403725"/>
              <a:ext cx="85725" cy="1219200"/>
            </a:xfrm>
            <a:custGeom>
              <a:avLst/>
              <a:gdLst/>
              <a:ahLst/>
              <a:cxnLst/>
              <a:rect l="l" t="t" r="r" b="b"/>
              <a:pathLst>
                <a:path w="85725" h="1219200">
                  <a:moveTo>
                    <a:pt x="57023" y="1104900"/>
                  </a:moveTo>
                  <a:lnTo>
                    <a:pt x="28448" y="1104900"/>
                  </a:lnTo>
                  <a:lnTo>
                    <a:pt x="28448" y="1219200"/>
                  </a:lnTo>
                  <a:lnTo>
                    <a:pt x="57023" y="1219200"/>
                  </a:lnTo>
                  <a:lnTo>
                    <a:pt x="57023" y="1104900"/>
                  </a:lnTo>
                  <a:close/>
                </a:path>
                <a:path w="85725" h="1219200">
                  <a:moveTo>
                    <a:pt x="57023" y="904875"/>
                  </a:moveTo>
                  <a:lnTo>
                    <a:pt x="28448" y="904875"/>
                  </a:lnTo>
                  <a:lnTo>
                    <a:pt x="28448" y="1019175"/>
                  </a:lnTo>
                  <a:lnTo>
                    <a:pt x="57023" y="1019175"/>
                  </a:lnTo>
                  <a:lnTo>
                    <a:pt x="57023" y="904875"/>
                  </a:lnTo>
                  <a:close/>
                </a:path>
                <a:path w="85725" h="1219200">
                  <a:moveTo>
                    <a:pt x="57023" y="704850"/>
                  </a:moveTo>
                  <a:lnTo>
                    <a:pt x="28448" y="704850"/>
                  </a:lnTo>
                  <a:lnTo>
                    <a:pt x="28448" y="819150"/>
                  </a:lnTo>
                  <a:lnTo>
                    <a:pt x="57023" y="819150"/>
                  </a:lnTo>
                  <a:lnTo>
                    <a:pt x="57023" y="704850"/>
                  </a:lnTo>
                  <a:close/>
                </a:path>
                <a:path w="85725" h="1219200">
                  <a:moveTo>
                    <a:pt x="57023" y="504825"/>
                  </a:moveTo>
                  <a:lnTo>
                    <a:pt x="28448" y="504825"/>
                  </a:lnTo>
                  <a:lnTo>
                    <a:pt x="28448" y="619125"/>
                  </a:lnTo>
                  <a:lnTo>
                    <a:pt x="57023" y="619125"/>
                  </a:lnTo>
                  <a:lnTo>
                    <a:pt x="57023" y="504825"/>
                  </a:lnTo>
                  <a:close/>
                </a:path>
                <a:path w="85725" h="1219200">
                  <a:moveTo>
                    <a:pt x="57023" y="304800"/>
                  </a:moveTo>
                  <a:lnTo>
                    <a:pt x="28448" y="304800"/>
                  </a:lnTo>
                  <a:lnTo>
                    <a:pt x="28448" y="419100"/>
                  </a:lnTo>
                  <a:lnTo>
                    <a:pt x="57023" y="419100"/>
                  </a:lnTo>
                  <a:lnTo>
                    <a:pt x="57023" y="304800"/>
                  </a:lnTo>
                  <a:close/>
                </a:path>
                <a:path w="85725" h="1219200">
                  <a:moveTo>
                    <a:pt x="57023" y="104775"/>
                  </a:moveTo>
                  <a:lnTo>
                    <a:pt x="28448" y="104775"/>
                  </a:lnTo>
                  <a:lnTo>
                    <a:pt x="28448" y="219075"/>
                  </a:lnTo>
                  <a:lnTo>
                    <a:pt x="57023" y="219075"/>
                  </a:lnTo>
                  <a:lnTo>
                    <a:pt x="57023" y="104775"/>
                  </a:lnTo>
                  <a:close/>
                </a:path>
                <a:path w="85725" h="1219200">
                  <a:moveTo>
                    <a:pt x="42799" y="0"/>
                  </a:moveTo>
                  <a:lnTo>
                    <a:pt x="0" y="85725"/>
                  </a:lnTo>
                  <a:lnTo>
                    <a:pt x="85725" y="85725"/>
                  </a:lnTo>
                  <a:lnTo>
                    <a:pt x="427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257290" y="2830766"/>
            <a:ext cx="96520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50" dirty="0">
                <a:latin typeface="Times New Roman"/>
                <a:cs typeface="Times New Roman"/>
              </a:rPr>
              <a:t>Pa</a:t>
            </a:r>
            <a:r>
              <a:rPr sz="2000" b="1" spc="10" dirty="0">
                <a:latin typeface="Times New Roman"/>
                <a:cs typeface="Times New Roman"/>
              </a:rPr>
              <a:t>tterns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17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174" y="1600198"/>
            <a:ext cx="4557587" cy="518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150" y="427990"/>
            <a:ext cx="353695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75" dirty="0"/>
              <a:t>Tiền </a:t>
            </a:r>
            <a:r>
              <a:rPr sz="3600" dirty="0"/>
              <a:t>xử </a:t>
            </a:r>
            <a:r>
              <a:rPr sz="3600" spc="-30" dirty="0"/>
              <a:t>lý </a:t>
            </a:r>
            <a:r>
              <a:rPr sz="3600" spc="10" dirty="0"/>
              <a:t>dữ</a:t>
            </a:r>
            <a:r>
              <a:rPr sz="3600" spc="225" dirty="0"/>
              <a:t> </a:t>
            </a:r>
            <a:r>
              <a:rPr sz="3600" spc="-25" dirty="0"/>
              <a:t>liệu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76800" y="1676349"/>
            <a:ext cx="4114800" cy="1200785"/>
          </a:xfrm>
          <a:prstGeom prst="rect">
            <a:avLst/>
          </a:prstGeom>
          <a:solidFill>
            <a:srgbClr val="D7B15C"/>
          </a:solidFill>
          <a:ln w="19050">
            <a:solidFill>
              <a:srgbClr val="9E8241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6520" marR="193040">
              <a:lnSpc>
                <a:spcPct val="100800"/>
              </a:lnSpc>
              <a:spcBef>
                <a:spcPts val="285"/>
              </a:spcBef>
            </a:pP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Làm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sạch </a:t>
            </a:r>
            <a:r>
              <a:rPr sz="1800" spc="25" dirty="0">
                <a:solidFill>
                  <a:srgbClr val="FFFFFF"/>
                </a:solidFill>
                <a:latin typeface="Arial"/>
                <a:cs typeface="Arial"/>
              </a:rPr>
              <a:t>dữ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liệu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800" spc="5" dirty="0">
                <a:solidFill>
                  <a:srgbClr val="001F5F"/>
                </a:solidFill>
                <a:latin typeface="Arial"/>
                <a:cs typeface="Arial"/>
              </a:rPr>
              <a:t>data </a:t>
            </a:r>
            <a:r>
              <a:rPr sz="1800" spc="10" dirty="0">
                <a:solidFill>
                  <a:srgbClr val="001F5F"/>
                </a:solidFill>
                <a:latin typeface="Arial"/>
                <a:cs typeface="Arial"/>
              </a:rPr>
              <a:t>cleaning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):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loại  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bỏ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nhiễu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(remove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noise), hiệu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chỉnh  </a:t>
            </a:r>
            <a:r>
              <a:rPr sz="1800" spc="25" dirty="0">
                <a:solidFill>
                  <a:srgbClr val="FFFFFF"/>
                </a:solidFill>
                <a:latin typeface="Arial"/>
                <a:cs typeface="Arial"/>
              </a:rPr>
              <a:t>những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phần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dữ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liệu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không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nhất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quán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(correct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inconsistencies)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0239" y="3200361"/>
            <a:ext cx="4031615" cy="923925"/>
          </a:xfrm>
          <a:prstGeom prst="rect">
            <a:avLst/>
          </a:prstGeom>
          <a:solidFill>
            <a:srgbClr val="A4AB81"/>
          </a:solidFill>
          <a:ln w="19050">
            <a:solidFill>
              <a:srgbClr val="787C5D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6520" marR="100330">
              <a:lnSpc>
                <a:spcPct val="100800"/>
              </a:lnSpc>
              <a:spcBef>
                <a:spcPts val="305"/>
              </a:spcBef>
            </a:pP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Tích 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hợp dữ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liệu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800" spc="5" dirty="0">
                <a:solidFill>
                  <a:srgbClr val="001F5F"/>
                </a:solidFill>
                <a:latin typeface="Arial"/>
                <a:cs typeface="Arial"/>
              </a:rPr>
              <a:t>data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integration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):  trộn 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dữ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liệu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(merge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data)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từ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nhiều  </a:t>
            </a:r>
            <a:r>
              <a:rPr sz="1800" spc="25" dirty="0">
                <a:solidFill>
                  <a:srgbClr val="FFFFFF"/>
                </a:solidFill>
                <a:latin typeface="Arial"/>
                <a:cs typeface="Arial"/>
              </a:rPr>
              <a:t>nguồn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khác 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nhau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vào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một 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kho </a:t>
            </a:r>
            <a:r>
              <a:rPr sz="1800" spc="25" dirty="0">
                <a:solidFill>
                  <a:srgbClr val="FFFFFF"/>
                </a:solidFill>
                <a:latin typeface="Arial"/>
                <a:cs typeface="Arial"/>
              </a:rPr>
              <a:t>dữ</a:t>
            </a:r>
            <a:r>
              <a:rPr sz="1800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liệu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5400" y="4410671"/>
            <a:ext cx="3886200" cy="923925"/>
          </a:xfrm>
          <a:prstGeom prst="rect">
            <a:avLst/>
          </a:prstGeom>
          <a:solidFill>
            <a:srgbClr val="DD8046"/>
          </a:solidFill>
          <a:ln w="19050">
            <a:solidFill>
              <a:srgbClr val="A15C31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6520" marR="290830">
              <a:lnSpc>
                <a:spcPct val="100899"/>
              </a:lnSpc>
              <a:spcBef>
                <a:spcPts val="315"/>
              </a:spcBef>
            </a:pP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Biến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đổi 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dữ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liệu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800" spc="10" dirty="0">
                <a:solidFill>
                  <a:srgbClr val="001F5F"/>
                </a:solidFill>
                <a:latin typeface="Arial"/>
                <a:cs typeface="Arial"/>
              </a:rPr>
              <a:t>data 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transformation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):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chuẩn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hoá 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dữ</a:t>
            </a:r>
            <a:r>
              <a:rPr sz="1800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liệu 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(data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normalization)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4039" y="5581472"/>
            <a:ext cx="4107815" cy="1200785"/>
          </a:xfrm>
          <a:prstGeom prst="rect">
            <a:avLst/>
          </a:prstGeom>
          <a:solidFill>
            <a:srgbClr val="7AA79D"/>
          </a:solidFill>
          <a:ln w="19050">
            <a:solidFill>
              <a:srgbClr val="587971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6520" marR="101600" algn="just">
              <a:lnSpc>
                <a:spcPct val="100800"/>
              </a:lnSpc>
              <a:spcBef>
                <a:spcPts val="33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Thu giảm 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dữ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liệu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800" spc="10" dirty="0">
                <a:solidFill>
                  <a:srgbClr val="001F5F"/>
                </a:solidFill>
                <a:latin typeface="Arial"/>
                <a:cs typeface="Arial"/>
              </a:rPr>
              <a:t>data </a:t>
            </a:r>
            <a:r>
              <a:rPr sz="1800" spc="5" dirty="0">
                <a:solidFill>
                  <a:srgbClr val="001F5F"/>
                </a:solidFill>
                <a:latin typeface="Arial"/>
                <a:cs typeface="Arial"/>
              </a:rPr>
              <a:t>reduction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): 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thu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giảm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kích 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thước 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dữ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liệu 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bằng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kết 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hợp  dữ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liệu,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loại 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bỏ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các 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thuộc</a:t>
            </a:r>
            <a:r>
              <a:rPr sz="18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tính 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dư 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thừa  (redundant</a:t>
            </a:r>
            <a:r>
              <a:rPr sz="18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features),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gom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cụm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dữ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liệu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93B6D2"/>
          </a:solidFill>
        </p:spPr>
        <p:txBody>
          <a:bodyPr vert="horz" wrap="square" lIns="0" tIns="1473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160"/>
              </a:spcBef>
            </a:pPr>
            <a:r>
              <a:rPr sz="4400" spc="20" dirty="0">
                <a:solidFill>
                  <a:srgbClr val="FFFFFF"/>
                </a:solidFill>
              </a:rPr>
              <a:t>Làm </a:t>
            </a:r>
            <a:r>
              <a:rPr sz="4400" spc="30" dirty="0">
                <a:solidFill>
                  <a:srgbClr val="FFFFFF"/>
                </a:solidFill>
              </a:rPr>
              <a:t>sạch </a:t>
            </a:r>
            <a:r>
              <a:rPr sz="4400" spc="20" dirty="0">
                <a:solidFill>
                  <a:srgbClr val="FFFFFF"/>
                </a:solidFill>
              </a:rPr>
              <a:t>dữ</a:t>
            </a:r>
            <a:r>
              <a:rPr sz="4400" spc="-325" dirty="0">
                <a:solidFill>
                  <a:srgbClr val="FFFFFF"/>
                </a:solidFill>
              </a:rPr>
              <a:t> </a:t>
            </a:r>
            <a:r>
              <a:rPr sz="4400" spc="5" dirty="0">
                <a:solidFill>
                  <a:srgbClr val="FFFFFF"/>
                </a:solidFill>
              </a:rPr>
              <a:t>liệu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19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410654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-10" dirty="0"/>
              <a:t>Làm </a:t>
            </a:r>
            <a:r>
              <a:rPr sz="4200" dirty="0"/>
              <a:t>sạch dữ</a:t>
            </a:r>
            <a:r>
              <a:rPr sz="4200" spc="-100" dirty="0"/>
              <a:t> </a:t>
            </a:r>
            <a:r>
              <a:rPr sz="4200" spc="-20" dirty="0"/>
              <a:t>liệu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17475" y="1140825"/>
            <a:ext cx="8111490" cy="270827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  <a:p>
            <a:pPr marL="911225" indent="-324485">
              <a:lnSpc>
                <a:spcPct val="100000"/>
              </a:lnSpc>
              <a:spcBef>
                <a:spcPts val="76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-15" dirty="0">
                <a:latin typeface="Arial"/>
                <a:cs typeface="Arial"/>
              </a:rPr>
              <a:t>Xử </a:t>
            </a:r>
            <a:r>
              <a:rPr sz="2400" spc="-5" dirty="0">
                <a:latin typeface="Arial"/>
                <a:cs typeface="Arial"/>
              </a:rPr>
              <a:t>lý </a:t>
            </a:r>
            <a:r>
              <a:rPr sz="2400" spc="-35" dirty="0">
                <a:latin typeface="Arial"/>
                <a:cs typeface="Arial"/>
              </a:rPr>
              <a:t>dữ </a:t>
            </a:r>
            <a:r>
              <a:rPr sz="2400" spc="-25" dirty="0">
                <a:latin typeface="Arial"/>
                <a:cs typeface="Arial"/>
              </a:rPr>
              <a:t>liệu </a:t>
            </a:r>
            <a:r>
              <a:rPr sz="2400" spc="-35" dirty="0">
                <a:latin typeface="Arial"/>
                <a:cs typeface="Arial"/>
              </a:rPr>
              <a:t>bị </a:t>
            </a:r>
            <a:r>
              <a:rPr sz="2400" spc="-10" dirty="0">
                <a:latin typeface="Arial"/>
                <a:cs typeface="Arial"/>
              </a:rPr>
              <a:t>thiếu </a:t>
            </a:r>
            <a:r>
              <a:rPr sz="2400" dirty="0">
                <a:latin typeface="Arial"/>
                <a:cs typeface="Arial"/>
              </a:rPr>
              <a:t>(missing</a:t>
            </a:r>
            <a:r>
              <a:rPr sz="2400" spc="33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data)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D8046"/>
              </a:buClr>
              <a:buFont typeface="Wingdings"/>
              <a:buChar char=""/>
            </a:pPr>
            <a:endParaRPr sz="2600">
              <a:latin typeface="Arial"/>
              <a:cs typeface="Arial"/>
            </a:endParaRPr>
          </a:p>
          <a:p>
            <a:pPr marL="911225" marR="5080" indent="-324485">
              <a:lnSpc>
                <a:spcPts val="2850"/>
              </a:lnSpc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-15" dirty="0">
                <a:latin typeface="Arial"/>
                <a:cs typeface="Arial"/>
              </a:rPr>
              <a:t>Nhận </a:t>
            </a:r>
            <a:r>
              <a:rPr sz="2400" spc="-35" dirty="0">
                <a:latin typeface="Arial"/>
                <a:cs typeface="Arial"/>
              </a:rPr>
              <a:t>diện </a:t>
            </a:r>
            <a:r>
              <a:rPr sz="2400" spc="-30" dirty="0">
                <a:latin typeface="Arial"/>
                <a:cs typeface="Arial"/>
              </a:rPr>
              <a:t>phần </a:t>
            </a:r>
            <a:r>
              <a:rPr sz="2400" dirty="0">
                <a:latin typeface="Arial"/>
                <a:cs typeface="Arial"/>
              </a:rPr>
              <a:t>tử </a:t>
            </a:r>
            <a:r>
              <a:rPr sz="2400" spc="-35" dirty="0">
                <a:latin typeface="Arial"/>
                <a:cs typeface="Arial"/>
              </a:rPr>
              <a:t>biên </a:t>
            </a:r>
            <a:r>
              <a:rPr sz="2400" spc="-10" dirty="0">
                <a:latin typeface="Arial"/>
                <a:cs typeface="Arial"/>
              </a:rPr>
              <a:t>(outliers) </a:t>
            </a:r>
            <a:r>
              <a:rPr sz="2400" spc="-35" dirty="0">
                <a:latin typeface="Arial"/>
                <a:cs typeface="Arial"/>
              </a:rPr>
              <a:t>và giảm </a:t>
            </a:r>
            <a:r>
              <a:rPr sz="2400" spc="-15" dirty="0">
                <a:latin typeface="Arial"/>
                <a:cs typeface="Arial"/>
              </a:rPr>
              <a:t>thiểu </a:t>
            </a:r>
            <a:r>
              <a:rPr sz="2400" spc="-10" dirty="0">
                <a:latin typeface="Arial"/>
                <a:cs typeface="Arial"/>
              </a:rPr>
              <a:t>nhiễu  (noisy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data)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DD8046"/>
              </a:buClr>
              <a:buFont typeface="Wingdings"/>
              <a:buChar char=""/>
            </a:pPr>
            <a:endParaRPr sz="2450">
              <a:latin typeface="Arial"/>
              <a:cs typeface="Arial"/>
            </a:endParaRPr>
          </a:p>
          <a:p>
            <a:pPr marL="911225" indent="-324485">
              <a:lnSpc>
                <a:spcPct val="100000"/>
              </a:lnSpc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-15" dirty="0">
                <a:latin typeface="Arial"/>
                <a:cs typeface="Arial"/>
              </a:rPr>
              <a:t>Xử </a:t>
            </a:r>
            <a:r>
              <a:rPr sz="2400" spc="-5" dirty="0">
                <a:latin typeface="Arial"/>
                <a:cs typeface="Arial"/>
              </a:rPr>
              <a:t>lý </a:t>
            </a:r>
            <a:r>
              <a:rPr sz="2400" spc="-35" dirty="0">
                <a:latin typeface="Arial"/>
                <a:cs typeface="Arial"/>
              </a:rPr>
              <a:t>dữ </a:t>
            </a:r>
            <a:r>
              <a:rPr sz="2400" spc="-25" dirty="0">
                <a:latin typeface="Arial"/>
                <a:cs typeface="Arial"/>
              </a:rPr>
              <a:t>liệu </a:t>
            </a:r>
            <a:r>
              <a:rPr sz="2400" spc="-10" dirty="0">
                <a:latin typeface="Arial"/>
                <a:cs typeface="Arial"/>
              </a:rPr>
              <a:t>không nhất </a:t>
            </a:r>
            <a:r>
              <a:rPr sz="2400" spc="-30" dirty="0">
                <a:latin typeface="Arial"/>
                <a:cs typeface="Arial"/>
              </a:rPr>
              <a:t>quán </a:t>
            </a:r>
            <a:r>
              <a:rPr sz="2400" spc="-10" dirty="0">
                <a:latin typeface="Arial"/>
                <a:cs typeface="Arial"/>
              </a:rPr>
              <a:t>(inconsistent</a:t>
            </a:r>
            <a:r>
              <a:rPr sz="2400" spc="53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data)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216217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-15" dirty="0"/>
              <a:t>Nội</a:t>
            </a:r>
            <a:r>
              <a:rPr sz="4200" spc="-20" dirty="0"/>
              <a:t> </a:t>
            </a:r>
            <a:r>
              <a:rPr sz="4200" spc="-10" dirty="0"/>
              <a:t>dung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692150" y="1487169"/>
            <a:ext cx="6880859" cy="3039110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52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750" b="1" spc="25" dirty="0">
                <a:latin typeface="Arial"/>
                <a:cs typeface="Arial"/>
              </a:rPr>
              <a:t>Chương 1. </a:t>
            </a:r>
            <a:r>
              <a:rPr sz="2750" spc="-15" dirty="0">
                <a:latin typeface="Arial"/>
                <a:cs typeface="Arial"/>
              </a:rPr>
              <a:t>Giới thiệu </a:t>
            </a:r>
            <a:r>
              <a:rPr sz="2750" spc="-45" dirty="0">
                <a:latin typeface="Arial"/>
                <a:cs typeface="Arial"/>
              </a:rPr>
              <a:t>về </a:t>
            </a:r>
            <a:r>
              <a:rPr sz="2750" spc="15" dirty="0">
                <a:latin typeface="Arial"/>
                <a:cs typeface="Arial"/>
              </a:rPr>
              <a:t>khai </a:t>
            </a:r>
            <a:r>
              <a:rPr sz="2750" spc="30" dirty="0">
                <a:latin typeface="Arial"/>
                <a:cs typeface="Arial"/>
              </a:rPr>
              <a:t>phá dữ</a:t>
            </a:r>
            <a:r>
              <a:rPr sz="2750" spc="570" dirty="0">
                <a:latin typeface="Arial"/>
                <a:cs typeface="Arial"/>
              </a:rPr>
              <a:t> </a:t>
            </a:r>
            <a:r>
              <a:rPr sz="2750" spc="-50" dirty="0">
                <a:latin typeface="Arial"/>
                <a:cs typeface="Arial"/>
              </a:rPr>
              <a:t>liệu</a:t>
            </a:r>
            <a:endParaRPr sz="275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143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750" b="1" spc="25" dirty="0">
                <a:latin typeface="Arial"/>
                <a:cs typeface="Arial"/>
              </a:rPr>
              <a:t>Chương 2. </a:t>
            </a:r>
            <a:r>
              <a:rPr sz="2750" spc="25" dirty="0">
                <a:latin typeface="Arial"/>
                <a:cs typeface="Arial"/>
              </a:rPr>
              <a:t>Dữ </a:t>
            </a:r>
            <a:r>
              <a:rPr sz="2750" spc="-50" dirty="0">
                <a:latin typeface="Arial"/>
                <a:cs typeface="Arial"/>
              </a:rPr>
              <a:t>liệu  </a:t>
            </a:r>
            <a:r>
              <a:rPr sz="2750" spc="-45" dirty="0">
                <a:latin typeface="Arial"/>
                <a:cs typeface="Arial"/>
              </a:rPr>
              <a:t>và </a:t>
            </a:r>
            <a:r>
              <a:rPr sz="2750" spc="-30" dirty="0">
                <a:latin typeface="Arial"/>
                <a:cs typeface="Arial"/>
              </a:rPr>
              <a:t>tiền </a:t>
            </a:r>
            <a:r>
              <a:rPr sz="2750" spc="-40" dirty="0">
                <a:latin typeface="Arial"/>
                <a:cs typeface="Arial"/>
              </a:rPr>
              <a:t>xử lý </a:t>
            </a:r>
            <a:r>
              <a:rPr sz="2750" spc="30" dirty="0">
                <a:latin typeface="Arial"/>
                <a:cs typeface="Arial"/>
              </a:rPr>
              <a:t>dữ</a:t>
            </a:r>
            <a:r>
              <a:rPr sz="2750" spc="385" dirty="0">
                <a:latin typeface="Arial"/>
                <a:cs typeface="Arial"/>
              </a:rPr>
              <a:t> </a:t>
            </a:r>
            <a:r>
              <a:rPr sz="2750" spc="-50" dirty="0">
                <a:latin typeface="Arial"/>
                <a:cs typeface="Arial"/>
              </a:rPr>
              <a:t>liệu</a:t>
            </a:r>
            <a:endParaRPr sz="275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151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750" b="1" spc="25" dirty="0">
                <a:latin typeface="Arial"/>
                <a:cs typeface="Arial"/>
              </a:rPr>
              <a:t>Chương 3. </a:t>
            </a:r>
            <a:r>
              <a:rPr sz="2750" spc="15" dirty="0">
                <a:latin typeface="Arial"/>
                <a:cs typeface="Arial"/>
              </a:rPr>
              <a:t>Phân </a:t>
            </a:r>
            <a:r>
              <a:rPr sz="2750" spc="-30" dirty="0">
                <a:latin typeface="Arial"/>
                <a:cs typeface="Arial"/>
              </a:rPr>
              <a:t>lớp </a:t>
            </a:r>
            <a:r>
              <a:rPr sz="2750" spc="30" dirty="0">
                <a:latin typeface="Arial"/>
                <a:cs typeface="Arial"/>
              </a:rPr>
              <a:t>dữ</a:t>
            </a:r>
            <a:r>
              <a:rPr sz="2750" spc="265" dirty="0">
                <a:latin typeface="Arial"/>
                <a:cs typeface="Arial"/>
              </a:rPr>
              <a:t> </a:t>
            </a:r>
            <a:r>
              <a:rPr sz="2750" spc="-50" dirty="0">
                <a:latin typeface="Arial"/>
                <a:cs typeface="Arial"/>
              </a:rPr>
              <a:t>liệu</a:t>
            </a:r>
            <a:endParaRPr sz="275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143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750" b="1" spc="25" dirty="0">
                <a:latin typeface="Arial"/>
                <a:cs typeface="Arial"/>
              </a:rPr>
              <a:t>Chương 4. </a:t>
            </a:r>
            <a:r>
              <a:rPr sz="2750" spc="15" dirty="0">
                <a:latin typeface="Arial"/>
                <a:cs typeface="Arial"/>
              </a:rPr>
              <a:t>Khai </a:t>
            </a:r>
            <a:r>
              <a:rPr sz="2750" spc="35" dirty="0">
                <a:latin typeface="Arial"/>
                <a:cs typeface="Arial"/>
              </a:rPr>
              <a:t>phá </a:t>
            </a:r>
            <a:r>
              <a:rPr sz="2750" spc="-20" dirty="0">
                <a:latin typeface="Arial"/>
                <a:cs typeface="Arial"/>
              </a:rPr>
              <a:t>luật </a:t>
            </a:r>
            <a:r>
              <a:rPr sz="2750" spc="5" dirty="0">
                <a:latin typeface="Arial"/>
                <a:cs typeface="Arial"/>
              </a:rPr>
              <a:t>kết</a:t>
            </a:r>
            <a:r>
              <a:rPr sz="2750" spc="229" dirty="0">
                <a:latin typeface="Arial"/>
                <a:cs typeface="Arial"/>
              </a:rPr>
              <a:t> </a:t>
            </a:r>
            <a:r>
              <a:rPr sz="2750" spc="15" dirty="0">
                <a:latin typeface="Arial"/>
                <a:cs typeface="Arial"/>
              </a:rPr>
              <a:t>hợp</a:t>
            </a:r>
            <a:endParaRPr sz="275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143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750" b="1" spc="25" dirty="0">
                <a:latin typeface="Arial"/>
                <a:cs typeface="Arial"/>
              </a:rPr>
              <a:t>Chương 5. </a:t>
            </a:r>
            <a:r>
              <a:rPr sz="2750" spc="15" dirty="0">
                <a:latin typeface="Arial"/>
                <a:cs typeface="Arial"/>
              </a:rPr>
              <a:t>Phân</a:t>
            </a:r>
            <a:r>
              <a:rPr sz="2750" spc="20" dirty="0">
                <a:latin typeface="Arial"/>
                <a:cs typeface="Arial"/>
              </a:rPr>
              <a:t> </a:t>
            </a:r>
            <a:r>
              <a:rPr sz="2750" spc="35" dirty="0">
                <a:latin typeface="Arial"/>
                <a:cs typeface="Arial"/>
              </a:rPr>
              <a:t>cụm</a:t>
            </a:r>
            <a:endParaRPr sz="2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042" y="1278509"/>
            <a:ext cx="9715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420624"/>
            <a:ext cx="722122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Xử </a:t>
            </a:r>
            <a:r>
              <a:rPr sz="3600" spc="-30" dirty="0"/>
              <a:t>lý </a:t>
            </a:r>
            <a:r>
              <a:rPr sz="3600" spc="10" dirty="0"/>
              <a:t>dữ </a:t>
            </a:r>
            <a:r>
              <a:rPr sz="3600" spc="-25" dirty="0"/>
              <a:t>liệu </a:t>
            </a:r>
            <a:r>
              <a:rPr sz="3600" spc="5" dirty="0"/>
              <a:t>bị </a:t>
            </a:r>
            <a:r>
              <a:rPr sz="3600" spc="-10" dirty="0"/>
              <a:t>thiếu (missing</a:t>
            </a:r>
            <a:r>
              <a:rPr sz="3600" spc="245" dirty="0"/>
              <a:t> </a:t>
            </a:r>
            <a:r>
              <a:rPr sz="3600" spc="5" dirty="0"/>
              <a:t>data)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7475" y="1120140"/>
            <a:ext cx="8361045" cy="472821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21</a:t>
            </a:r>
            <a:endParaRPr sz="2000">
              <a:latin typeface="Times New Roman"/>
              <a:cs typeface="Times New Roman"/>
            </a:endParaRPr>
          </a:p>
          <a:p>
            <a:pPr marL="911225" indent="-324485">
              <a:lnSpc>
                <a:spcPct val="100000"/>
              </a:lnSpc>
              <a:spcBef>
                <a:spcPts val="835"/>
              </a:spcBef>
              <a:buClr>
                <a:srgbClr val="DD8046"/>
              </a:buClr>
              <a:buSzPct val="5952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100" spc="-10" dirty="0">
                <a:latin typeface="Arial"/>
                <a:cs typeface="Arial"/>
              </a:rPr>
              <a:t>Dữ </a:t>
            </a:r>
            <a:r>
              <a:rPr sz="2100" spc="-25" dirty="0">
                <a:latin typeface="Arial"/>
                <a:cs typeface="Arial"/>
              </a:rPr>
              <a:t>liệu </a:t>
            </a:r>
            <a:r>
              <a:rPr sz="2100" spc="10" dirty="0">
                <a:latin typeface="Arial"/>
                <a:cs typeface="Arial"/>
              </a:rPr>
              <a:t>bị </a:t>
            </a:r>
            <a:r>
              <a:rPr sz="2100" dirty="0">
                <a:latin typeface="Arial"/>
                <a:cs typeface="Arial"/>
              </a:rPr>
              <a:t>thiếu: </a:t>
            </a:r>
            <a:r>
              <a:rPr sz="2100" spc="-10" dirty="0">
                <a:latin typeface="Arial"/>
                <a:cs typeface="Arial"/>
              </a:rPr>
              <a:t>Dữ </a:t>
            </a:r>
            <a:r>
              <a:rPr sz="2100" spc="-25" dirty="0">
                <a:latin typeface="Arial"/>
                <a:cs typeface="Arial"/>
              </a:rPr>
              <a:t>liệu </a:t>
            </a:r>
            <a:r>
              <a:rPr sz="2100" spc="15" dirty="0">
                <a:latin typeface="Arial"/>
                <a:cs typeface="Arial"/>
              </a:rPr>
              <a:t>không </a:t>
            </a:r>
            <a:r>
              <a:rPr sz="2100" dirty="0">
                <a:latin typeface="Arial"/>
                <a:cs typeface="Arial"/>
              </a:rPr>
              <a:t>có </a:t>
            </a:r>
            <a:r>
              <a:rPr sz="2100" spc="-20" dirty="0">
                <a:latin typeface="Arial"/>
                <a:cs typeface="Arial"/>
              </a:rPr>
              <a:t>sẵn </a:t>
            </a:r>
            <a:r>
              <a:rPr sz="2100" spc="5" dirty="0">
                <a:latin typeface="Arial"/>
                <a:cs typeface="Arial"/>
              </a:rPr>
              <a:t>khi </a:t>
            </a:r>
            <a:r>
              <a:rPr sz="2100" spc="-20" dirty="0">
                <a:latin typeface="Arial"/>
                <a:cs typeface="Arial"/>
              </a:rPr>
              <a:t>cần </a:t>
            </a:r>
            <a:r>
              <a:rPr sz="2100" dirty="0">
                <a:latin typeface="Arial"/>
                <a:cs typeface="Arial"/>
              </a:rPr>
              <a:t>được sử</a:t>
            </a:r>
            <a:r>
              <a:rPr sz="2100" spc="-65" dirty="0">
                <a:latin typeface="Arial"/>
                <a:cs typeface="Arial"/>
              </a:rPr>
              <a:t> </a:t>
            </a:r>
            <a:r>
              <a:rPr sz="2100" spc="20" dirty="0">
                <a:latin typeface="Arial"/>
                <a:cs typeface="Arial"/>
              </a:rPr>
              <a:t>dụng</a:t>
            </a:r>
            <a:endParaRPr sz="2100">
              <a:latin typeface="Arial"/>
              <a:cs typeface="Arial"/>
            </a:endParaRPr>
          </a:p>
          <a:p>
            <a:pPr marL="911225" indent="-324485">
              <a:lnSpc>
                <a:spcPct val="100000"/>
              </a:lnSpc>
              <a:spcBef>
                <a:spcPts val="860"/>
              </a:spcBef>
              <a:buClr>
                <a:srgbClr val="DD8046"/>
              </a:buClr>
              <a:buSzPct val="5952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100" spc="-5" dirty="0">
                <a:latin typeface="Arial"/>
                <a:cs typeface="Arial"/>
              </a:rPr>
              <a:t>Nguyên </a:t>
            </a:r>
            <a:r>
              <a:rPr sz="2100" spc="20" dirty="0">
                <a:latin typeface="Arial"/>
                <a:cs typeface="Arial"/>
              </a:rPr>
              <a:t>nhân </a:t>
            </a:r>
            <a:r>
              <a:rPr sz="2100" spc="15" dirty="0">
                <a:latin typeface="Arial"/>
                <a:cs typeface="Arial"/>
              </a:rPr>
              <a:t>gây </a:t>
            </a:r>
            <a:r>
              <a:rPr sz="2100" spc="-15" dirty="0">
                <a:latin typeface="Arial"/>
                <a:cs typeface="Arial"/>
              </a:rPr>
              <a:t>ra </a:t>
            </a:r>
            <a:r>
              <a:rPr sz="2100" spc="10" dirty="0">
                <a:latin typeface="Arial"/>
                <a:cs typeface="Arial"/>
              </a:rPr>
              <a:t>dữ </a:t>
            </a:r>
            <a:r>
              <a:rPr sz="2100" spc="-25" dirty="0">
                <a:latin typeface="Arial"/>
                <a:cs typeface="Arial"/>
              </a:rPr>
              <a:t>liệu </a:t>
            </a:r>
            <a:r>
              <a:rPr sz="2100" spc="10" dirty="0">
                <a:latin typeface="Arial"/>
                <a:cs typeface="Arial"/>
              </a:rPr>
              <a:t>bị</a:t>
            </a:r>
            <a:r>
              <a:rPr sz="2100" spc="-254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thiếu</a:t>
            </a:r>
            <a:endParaRPr sz="21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885"/>
              </a:spcBef>
              <a:buClr>
                <a:srgbClr val="93B6D2"/>
              </a:buClr>
              <a:buSzPct val="72972"/>
              <a:buChar char=""/>
              <a:tabLst>
                <a:tab pos="1226185" algn="l"/>
              </a:tabLst>
            </a:pPr>
            <a:r>
              <a:rPr sz="1850" spc="25" dirty="0">
                <a:latin typeface="Arial"/>
                <a:cs typeface="Arial"/>
              </a:rPr>
              <a:t>Khách </a:t>
            </a:r>
            <a:r>
              <a:rPr sz="1850" spc="15" dirty="0">
                <a:latin typeface="Arial"/>
                <a:cs typeface="Arial"/>
              </a:rPr>
              <a:t>quan </a:t>
            </a:r>
            <a:r>
              <a:rPr sz="1850" spc="10" dirty="0">
                <a:latin typeface="Arial"/>
                <a:cs typeface="Arial"/>
              </a:rPr>
              <a:t>(không tồn tại </a:t>
            </a:r>
            <a:r>
              <a:rPr sz="1850" spc="20" dirty="0">
                <a:latin typeface="Arial"/>
                <a:cs typeface="Arial"/>
              </a:rPr>
              <a:t>lúc </a:t>
            </a:r>
            <a:r>
              <a:rPr sz="1850" spc="10" dirty="0">
                <a:latin typeface="Arial"/>
                <a:cs typeface="Arial"/>
              </a:rPr>
              <a:t>được </a:t>
            </a:r>
            <a:r>
              <a:rPr sz="1850" spc="15" dirty="0">
                <a:latin typeface="Arial"/>
                <a:cs typeface="Arial"/>
              </a:rPr>
              <a:t>nhập </a:t>
            </a:r>
            <a:r>
              <a:rPr sz="1850" spc="20" dirty="0">
                <a:latin typeface="Arial"/>
                <a:cs typeface="Arial"/>
              </a:rPr>
              <a:t>liệu, </a:t>
            </a:r>
            <a:r>
              <a:rPr sz="1850" spc="30" dirty="0">
                <a:latin typeface="Arial"/>
                <a:cs typeface="Arial"/>
              </a:rPr>
              <a:t>sự </a:t>
            </a:r>
            <a:r>
              <a:rPr sz="1850" spc="20" dirty="0">
                <a:latin typeface="Arial"/>
                <a:cs typeface="Arial"/>
              </a:rPr>
              <a:t>cố,</a:t>
            </a:r>
            <a:r>
              <a:rPr sz="1850" spc="114" dirty="0">
                <a:latin typeface="Arial"/>
                <a:cs typeface="Arial"/>
              </a:rPr>
              <a:t> </a:t>
            </a:r>
            <a:r>
              <a:rPr sz="1850" spc="15" dirty="0">
                <a:latin typeface="Arial"/>
                <a:cs typeface="Arial"/>
              </a:rPr>
              <a:t>…)</a:t>
            </a:r>
            <a:endParaRPr sz="185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860"/>
              </a:spcBef>
              <a:buClr>
                <a:srgbClr val="93B6D2"/>
              </a:buClr>
              <a:buSzPct val="72972"/>
              <a:buChar char=""/>
              <a:tabLst>
                <a:tab pos="1226185" algn="l"/>
              </a:tabLst>
            </a:pPr>
            <a:r>
              <a:rPr sz="1850" spc="10" dirty="0">
                <a:latin typeface="Arial"/>
                <a:cs typeface="Arial"/>
              </a:rPr>
              <a:t>Chủ </a:t>
            </a:r>
            <a:r>
              <a:rPr sz="1850" spc="15" dirty="0">
                <a:latin typeface="Arial"/>
                <a:cs typeface="Arial"/>
              </a:rPr>
              <a:t>quan </a:t>
            </a:r>
            <a:r>
              <a:rPr sz="1850" spc="5" dirty="0">
                <a:latin typeface="Arial"/>
                <a:cs typeface="Arial"/>
              </a:rPr>
              <a:t>(tác </a:t>
            </a:r>
            <a:r>
              <a:rPr sz="1850" spc="15" dirty="0">
                <a:latin typeface="Arial"/>
                <a:cs typeface="Arial"/>
              </a:rPr>
              <a:t>nhân </a:t>
            </a:r>
            <a:r>
              <a:rPr sz="1850" spc="25" dirty="0">
                <a:latin typeface="Arial"/>
                <a:cs typeface="Arial"/>
              </a:rPr>
              <a:t>con</a:t>
            </a:r>
            <a:r>
              <a:rPr sz="1850" spc="180" dirty="0">
                <a:latin typeface="Arial"/>
                <a:cs typeface="Arial"/>
              </a:rPr>
              <a:t> </a:t>
            </a:r>
            <a:r>
              <a:rPr sz="1850" spc="15" dirty="0">
                <a:latin typeface="Arial"/>
                <a:cs typeface="Arial"/>
              </a:rPr>
              <a:t>người)</a:t>
            </a:r>
            <a:endParaRPr sz="1850">
              <a:latin typeface="Arial"/>
              <a:cs typeface="Arial"/>
            </a:endParaRPr>
          </a:p>
          <a:p>
            <a:pPr marL="911225" indent="-324485">
              <a:lnSpc>
                <a:spcPct val="100000"/>
              </a:lnSpc>
              <a:spcBef>
                <a:spcPts val="905"/>
              </a:spcBef>
              <a:buClr>
                <a:srgbClr val="DD8046"/>
              </a:buClr>
              <a:buSzPct val="5952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100" spc="-15" dirty="0">
                <a:latin typeface="Arial"/>
                <a:cs typeface="Arial"/>
              </a:rPr>
              <a:t>Giải </a:t>
            </a:r>
            <a:r>
              <a:rPr sz="2100" spc="20" dirty="0">
                <a:latin typeface="Arial"/>
                <a:cs typeface="Arial"/>
              </a:rPr>
              <a:t>pháp </a:t>
            </a:r>
            <a:r>
              <a:rPr sz="2100" spc="5" dirty="0">
                <a:latin typeface="Arial"/>
                <a:cs typeface="Arial"/>
              </a:rPr>
              <a:t>cho </a:t>
            </a:r>
            <a:r>
              <a:rPr sz="2100" spc="10" dirty="0">
                <a:latin typeface="Arial"/>
                <a:cs typeface="Arial"/>
              </a:rPr>
              <a:t>dữ </a:t>
            </a:r>
            <a:r>
              <a:rPr sz="2100" spc="-25" dirty="0">
                <a:latin typeface="Arial"/>
                <a:cs typeface="Arial"/>
              </a:rPr>
              <a:t>liệu </a:t>
            </a:r>
            <a:r>
              <a:rPr sz="2100" spc="10" dirty="0">
                <a:latin typeface="Arial"/>
                <a:cs typeface="Arial"/>
              </a:rPr>
              <a:t>bị</a:t>
            </a:r>
            <a:r>
              <a:rPr sz="2100" spc="-15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thiếu</a:t>
            </a:r>
            <a:endParaRPr sz="21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885"/>
              </a:spcBef>
              <a:buClr>
                <a:srgbClr val="93B6D2"/>
              </a:buClr>
              <a:buSzPct val="72972"/>
              <a:buChar char=""/>
              <a:tabLst>
                <a:tab pos="1226185" algn="l"/>
              </a:tabLst>
            </a:pPr>
            <a:r>
              <a:rPr sz="1850" spc="25" dirty="0">
                <a:latin typeface="Arial"/>
                <a:cs typeface="Arial"/>
              </a:rPr>
              <a:t>Bỏ</a:t>
            </a:r>
            <a:r>
              <a:rPr sz="1850" spc="5" dirty="0">
                <a:latin typeface="Arial"/>
                <a:cs typeface="Arial"/>
              </a:rPr>
              <a:t> </a:t>
            </a:r>
            <a:r>
              <a:rPr sz="1850" spc="15" dirty="0">
                <a:latin typeface="Arial"/>
                <a:cs typeface="Arial"/>
              </a:rPr>
              <a:t>qua</a:t>
            </a:r>
            <a:endParaRPr sz="185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860"/>
              </a:spcBef>
              <a:buClr>
                <a:srgbClr val="93B6D2"/>
              </a:buClr>
              <a:buSzPct val="72972"/>
              <a:buChar char=""/>
              <a:tabLst>
                <a:tab pos="1226185" algn="l"/>
              </a:tabLst>
            </a:pPr>
            <a:r>
              <a:rPr sz="1850" spc="25" dirty="0">
                <a:latin typeface="Arial"/>
                <a:cs typeface="Arial"/>
              </a:rPr>
              <a:t>Xử </a:t>
            </a:r>
            <a:r>
              <a:rPr sz="1850" spc="20" dirty="0">
                <a:latin typeface="Arial"/>
                <a:cs typeface="Arial"/>
              </a:rPr>
              <a:t>lý </a:t>
            </a:r>
            <a:r>
              <a:rPr sz="1850" spc="10" dirty="0">
                <a:latin typeface="Arial"/>
                <a:cs typeface="Arial"/>
              </a:rPr>
              <a:t>tay (không tự động, </a:t>
            </a:r>
            <a:r>
              <a:rPr sz="1850" spc="15" dirty="0">
                <a:latin typeface="Arial"/>
                <a:cs typeface="Arial"/>
              </a:rPr>
              <a:t>bán </a:t>
            </a:r>
            <a:r>
              <a:rPr sz="1850" spc="10" dirty="0">
                <a:latin typeface="Arial"/>
                <a:cs typeface="Arial"/>
              </a:rPr>
              <a:t>tự</a:t>
            </a:r>
            <a:r>
              <a:rPr sz="1850" spc="160" dirty="0">
                <a:latin typeface="Arial"/>
                <a:cs typeface="Arial"/>
              </a:rPr>
              <a:t> </a:t>
            </a:r>
            <a:r>
              <a:rPr sz="1850" spc="15" dirty="0">
                <a:latin typeface="Arial"/>
                <a:cs typeface="Arial"/>
              </a:rPr>
              <a:t>động)</a:t>
            </a:r>
            <a:endParaRPr sz="1850">
              <a:latin typeface="Arial"/>
              <a:cs typeface="Arial"/>
            </a:endParaRPr>
          </a:p>
          <a:p>
            <a:pPr marL="1226185" marR="5080" lvl="1" indent="-276860">
              <a:lnSpc>
                <a:spcPct val="111600"/>
              </a:lnSpc>
              <a:spcBef>
                <a:spcPts val="680"/>
              </a:spcBef>
              <a:buClr>
                <a:srgbClr val="93B6D2"/>
              </a:buClr>
              <a:buSzPct val="72972"/>
              <a:buChar char=""/>
              <a:tabLst>
                <a:tab pos="1226185" algn="l"/>
              </a:tabLst>
            </a:pPr>
            <a:r>
              <a:rPr sz="1850" spc="15" dirty="0">
                <a:latin typeface="Arial"/>
                <a:cs typeface="Arial"/>
              </a:rPr>
              <a:t>Dùng </a:t>
            </a:r>
            <a:r>
              <a:rPr sz="1850" spc="20" dirty="0">
                <a:latin typeface="Arial"/>
                <a:cs typeface="Arial"/>
              </a:rPr>
              <a:t>giá </a:t>
            </a:r>
            <a:r>
              <a:rPr sz="1850" spc="-5" dirty="0">
                <a:latin typeface="Arial"/>
                <a:cs typeface="Arial"/>
              </a:rPr>
              <a:t>trị </a:t>
            </a:r>
            <a:r>
              <a:rPr sz="1850" spc="10" dirty="0">
                <a:latin typeface="Arial"/>
                <a:cs typeface="Arial"/>
              </a:rPr>
              <a:t>thay thế </a:t>
            </a:r>
            <a:r>
              <a:rPr sz="1850" dirty="0">
                <a:latin typeface="Arial"/>
                <a:cs typeface="Arial"/>
              </a:rPr>
              <a:t>(tự </a:t>
            </a:r>
            <a:r>
              <a:rPr sz="1850" spc="5" dirty="0">
                <a:latin typeface="Arial"/>
                <a:cs typeface="Arial"/>
              </a:rPr>
              <a:t>động): </a:t>
            </a:r>
            <a:r>
              <a:rPr sz="1850" spc="15" dirty="0">
                <a:latin typeface="Arial"/>
                <a:cs typeface="Arial"/>
              </a:rPr>
              <a:t>hằng </a:t>
            </a:r>
            <a:r>
              <a:rPr sz="1850" spc="25" dirty="0">
                <a:latin typeface="Arial"/>
                <a:cs typeface="Arial"/>
              </a:rPr>
              <a:t>số </a:t>
            </a:r>
            <a:r>
              <a:rPr sz="1850" spc="10" dirty="0">
                <a:latin typeface="Arial"/>
                <a:cs typeface="Arial"/>
              </a:rPr>
              <a:t>toàn </a:t>
            </a:r>
            <a:r>
              <a:rPr sz="1850" spc="25" dirty="0">
                <a:latin typeface="Arial"/>
                <a:cs typeface="Arial"/>
              </a:rPr>
              <a:t>cục, </a:t>
            </a:r>
            <a:r>
              <a:rPr sz="1850" spc="-5" dirty="0">
                <a:latin typeface="Arial"/>
                <a:cs typeface="Arial"/>
              </a:rPr>
              <a:t>trị </a:t>
            </a:r>
            <a:r>
              <a:rPr sz="1850" spc="15" dirty="0">
                <a:latin typeface="Arial"/>
                <a:cs typeface="Arial"/>
              </a:rPr>
              <a:t>phổ </a:t>
            </a:r>
            <a:r>
              <a:rPr sz="1850" spc="20" dirty="0">
                <a:latin typeface="Arial"/>
                <a:cs typeface="Arial"/>
              </a:rPr>
              <a:t>biến </a:t>
            </a:r>
            <a:r>
              <a:rPr sz="1850" spc="-50" dirty="0">
                <a:latin typeface="Arial"/>
                <a:cs typeface="Arial"/>
              </a:rPr>
              <a:t>nhất,  </a:t>
            </a:r>
            <a:r>
              <a:rPr sz="1850" spc="5" dirty="0">
                <a:latin typeface="Arial"/>
                <a:cs typeface="Arial"/>
              </a:rPr>
              <a:t>trung </a:t>
            </a:r>
            <a:r>
              <a:rPr sz="1850" spc="10" dirty="0">
                <a:latin typeface="Arial"/>
                <a:cs typeface="Arial"/>
              </a:rPr>
              <a:t>bình toàn </a:t>
            </a:r>
            <a:r>
              <a:rPr sz="1850" spc="25" dirty="0">
                <a:latin typeface="Arial"/>
                <a:cs typeface="Arial"/>
              </a:rPr>
              <a:t>cục, </a:t>
            </a:r>
            <a:r>
              <a:rPr sz="1850" spc="5" dirty="0">
                <a:latin typeface="Arial"/>
                <a:cs typeface="Arial"/>
              </a:rPr>
              <a:t>trung </a:t>
            </a:r>
            <a:r>
              <a:rPr sz="1850" spc="10" dirty="0">
                <a:latin typeface="Arial"/>
                <a:cs typeface="Arial"/>
              </a:rPr>
              <a:t>bình </a:t>
            </a:r>
            <a:r>
              <a:rPr sz="1850" spc="20" dirty="0">
                <a:latin typeface="Arial"/>
                <a:cs typeface="Arial"/>
              </a:rPr>
              <a:t>cục </a:t>
            </a:r>
            <a:r>
              <a:rPr sz="1850" spc="10" dirty="0">
                <a:latin typeface="Arial"/>
                <a:cs typeface="Arial"/>
              </a:rPr>
              <a:t>bộ, </a:t>
            </a:r>
            <a:r>
              <a:rPr sz="1850" spc="-5" dirty="0">
                <a:latin typeface="Arial"/>
                <a:cs typeface="Arial"/>
              </a:rPr>
              <a:t>trị </a:t>
            </a:r>
            <a:r>
              <a:rPr sz="1850" spc="15" dirty="0">
                <a:latin typeface="Arial"/>
                <a:cs typeface="Arial"/>
              </a:rPr>
              <a:t>dự </a:t>
            </a:r>
            <a:r>
              <a:rPr sz="1850" spc="10" dirty="0">
                <a:latin typeface="Arial"/>
                <a:cs typeface="Arial"/>
              </a:rPr>
              <a:t>đoán,</a:t>
            </a:r>
            <a:r>
              <a:rPr sz="1850" spc="390" dirty="0">
                <a:latin typeface="Arial"/>
                <a:cs typeface="Arial"/>
              </a:rPr>
              <a:t> </a:t>
            </a:r>
            <a:r>
              <a:rPr sz="1850" spc="25" dirty="0">
                <a:latin typeface="Arial"/>
                <a:cs typeface="Arial"/>
              </a:rPr>
              <a:t>…</a:t>
            </a:r>
            <a:endParaRPr sz="1850">
              <a:latin typeface="Arial"/>
              <a:cs typeface="Arial"/>
            </a:endParaRPr>
          </a:p>
          <a:p>
            <a:pPr marL="1226185" marR="205740" lvl="1" indent="-276860">
              <a:lnSpc>
                <a:spcPct val="111600"/>
              </a:lnSpc>
              <a:spcBef>
                <a:spcPts val="675"/>
              </a:spcBef>
              <a:buClr>
                <a:srgbClr val="93B6D2"/>
              </a:buClr>
              <a:buSzPct val="72972"/>
              <a:buChar char=""/>
              <a:tabLst>
                <a:tab pos="1226185" algn="l"/>
              </a:tabLst>
            </a:pPr>
            <a:r>
              <a:rPr sz="1850" spc="15" dirty="0">
                <a:latin typeface="Arial"/>
                <a:cs typeface="Arial"/>
              </a:rPr>
              <a:t>Ngăn </a:t>
            </a:r>
            <a:r>
              <a:rPr sz="1850" spc="20" dirty="0">
                <a:latin typeface="Arial"/>
                <a:cs typeface="Arial"/>
              </a:rPr>
              <a:t>chặn </a:t>
            </a:r>
            <a:r>
              <a:rPr sz="1850" spc="15" dirty="0">
                <a:latin typeface="Arial"/>
                <a:cs typeface="Arial"/>
              </a:rPr>
              <a:t>dữ </a:t>
            </a:r>
            <a:r>
              <a:rPr sz="1850" spc="25" dirty="0">
                <a:latin typeface="Arial"/>
                <a:cs typeface="Arial"/>
              </a:rPr>
              <a:t>liệu </a:t>
            </a:r>
            <a:r>
              <a:rPr sz="1850" spc="10" dirty="0">
                <a:latin typeface="Arial"/>
                <a:cs typeface="Arial"/>
              </a:rPr>
              <a:t>bị </a:t>
            </a:r>
            <a:r>
              <a:rPr sz="1850" spc="15" dirty="0">
                <a:latin typeface="Arial"/>
                <a:cs typeface="Arial"/>
              </a:rPr>
              <a:t>thiếu: thiết </a:t>
            </a:r>
            <a:r>
              <a:rPr sz="1850" spc="25" dirty="0">
                <a:latin typeface="Arial"/>
                <a:cs typeface="Arial"/>
              </a:rPr>
              <a:t>kế </a:t>
            </a:r>
            <a:r>
              <a:rPr sz="1850" spc="10" dirty="0">
                <a:latin typeface="Arial"/>
                <a:cs typeface="Arial"/>
              </a:rPr>
              <a:t>tốt </a:t>
            </a:r>
            <a:r>
              <a:rPr sz="1850" spc="15" dirty="0">
                <a:latin typeface="Arial"/>
                <a:cs typeface="Arial"/>
              </a:rPr>
              <a:t>CSDL </a:t>
            </a:r>
            <a:r>
              <a:rPr sz="1850" spc="-45" dirty="0">
                <a:latin typeface="Arial"/>
                <a:cs typeface="Arial"/>
              </a:rPr>
              <a:t>và </a:t>
            </a:r>
            <a:r>
              <a:rPr sz="1850" spc="20" dirty="0">
                <a:latin typeface="Arial"/>
                <a:cs typeface="Arial"/>
              </a:rPr>
              <a:t>các </a:t>
            </a:r>
            <a:r>
              <a:rPr sz="1850" spc="10" dirty="0">
                <a:latin typeface="Arial"/>
                <a:cs typeface="Arial"/>
              </a:rPr>
              <a:t>thủ tục </a:t>
            </a:r>
            <a:r>
              <a:rPr sz="1850" spc="-60" dirty="0">
                <a:latin typeface="Arial"/>
                <a:cs typeface="Arial"/>
              </a:rPr>
              <a:t>nhập  </a:t>
            </a:r>
            <a:r>
              <a:rPr sz="1850" spc="25" dirty="0">
                <a:latin typeface="Arial"/>
                <a:cs typeface="Arial"/>
              </a:rPr>
              <a:t>liệu </a:t>
            </a:r>
            <a:r>
              <a:rPr sz="1850" spc="10" dirty="0">
                <a:latin typeface="Arial"/>
                <a:cs typeface="Arial"/>
              </a:rPr>
              <a:t>(các </a:t>
            </a:r>
            <a:r>
              <a:rPr sz="1850" spc="5" dirty="0">
                <a:latin typeface="Arial"/>
                <a:cs typeface="Arial"/>
              </a:rPr>
              <a:t>ràng </a:t>
            </a:r>
            <a:r>
              <a:rPr sz="1850" spc="10" dirty="0">
                <a:latin typeface="Arial"/>
                <a:cs typeface="Arial"/>
              </a:rPr>
              <a:t>buộc </a:t>
            </a:r>
            <a:r>
              <a:rPr sz="1850" spc="15" dirty="0">
                <a:latin typeface="Arial"/>
                <a:cs typeface="Arial"/>
              </a:rPr>
              <a:t>dữ</a:t>
            </a:r>
            <a:r>
              <a:rPr sz="1850" spc="140" dirty="0">
                <a:latin typeface="Arial"/>
                <a:cs typeface="Arial"/>
              </a:rPr>
              <a:t> </a:t>
            </a:r>
            <a:r>
              <a:rPr sz="1850" spc="20" dirty="0">
                <a:latin typeface="Arial"/>
                <a:cs typeface="Arial"/>
              </a:rPr>
              <a:t>liệu)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1300"/>
              </a:lnSpc>
              <a:spcBef>
                <a:spcPts val="90"/>
              </a:spcBef>
            </a:pPr>
            <a:r>
              <a:rPr spc="10" dirty="0"/>
              <a:t>Nhận</a:t>
            </a:r>
            <a:r>
              <a:rPr spc="-70" dirty="0"/>
              <a:t> </a:t>
            </a:r>
            <a:r>
              <a:rPr spc="20" dirty="0"/>
              <a:t>diện</a:t>
            </a:r>
            <a:r>
              <a:rPr spc="-145" dirty="0"/>
              <a:t> </a:t>
            </a:r>
            <a:r>
              <a:rPr spc="15" dirty="0"/>
              <a:t>phần</a:t>
            </a:r>
            <a:r>
              <a:rPr spc="-125" dirty="0"/>
              <a:t> </a:t>
            </a:r>
            <a:r>
              <a:rPr spc="10" dirty="0"/>
              <a:t>tử</a:t>
            </a:r>
            <a:r>
              <a:rPr spc="15" dirty="0"/>
              <a:t> </a:t>
            </a:r>
            <a:r>
              <a:rPr spc="20" dirty="0"/>
              <a:t>biên</a:t>
            </a:r>
            <a:r>
              <a:rPr spc="-145" dirty="0"/>
              <a:t> </a:t>
            </a:r>
            <a:r>
              <a:rPr spc="15" dirty="0"/>
              <a:t>(outliers)</a:t>
            </a:r>
            <a:r>
              <a:rPr spc="-245" dirty="0"/>
              <a:t> </a:t>
            </a:r>
            <a:r>
              <a:rPr spc="65" dirty="0"/>
              <a:t>và  </a:t>
            </a:r>
            <a:r>
              <a:rPr spc="20" dirty="0"/>
              <a:t>giảm </a:t>
            </a:r>
            <a:r>
              <a:rPr spc="15" dirty="0"/>
              <a:t>thiểu nhiễu (noisy</a:t>
            </a:r>
            <a:r>
              <a:rPr spc="-520" dirty="0"/>
              <a:t> </a:t>
            </a:r>
            <a:r>
              <a:rPr spc="10" dirty="0"/>
              <a:t>data)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75" y="1149791"/>
            <a:ext cx="8406130" cy="463550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22</a:t>
            </a:r>
            <a:endParaRPr sz="2000">
              <a:latin typeface="Times New Roman"/>
              <a:cs typeface="Times New Roman"/>
            </a:endParaRPr>
          </a:p>
          <a:p>
            <a:pPr marL="911225" indent="-324485">
              <a:lnSpc>
                <a:spcPct val="100000"/>
              </a:lnSpc>
              <a:spcBef>
                <a:spcPts val="765"/>
              </a:spcBef>
              <a:buClr>
                <a:srgbClr val="DD8046"/>
              </a:buClr>
              <a:buSzPct val="61111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700" spc="-40" dirty="0">
                <a:latin typeface="Arial"/>
                <a:cs typeface="Arial"/>
              </a:rPr>
              <a:t>Định</a:t>
            </a:r>
            <a:r>
              <a:rPr sz="2700" spc="135" dirty="0">
                <a:latin typeface="Arial"/>
                <a:cs typeface="Arial"/>
              </a:rPr>
              <a:t> </a:t>
            </a:r>
            <a:r>
              <a:rPr sz="2700" spc="-50" dirty="0">
                <a:latin typeface="Arial"/>
                <a:cs typeface="Arial"/>
              </a:rPr>
              <a:t>nghĩa</a:t>
            </a:r>
            <a:endParaRPr sz="2700">
              <a:latin typeface="Arial"/>
              <a:cs typeface="Arial"/>
            </a:endParaRPr>
          </a:p>
          <a:p>
            <a:pPr marL="1226185" marR="176530" lvl="1" indent="-276860">
              <a:lnSpc>
                <a:spcPct val="101699"/>
              </a:lnSpc>
              <a:spcBef>
                <a:spcPts val="540"/>
              </a:spcBef>
              <a:buClr>
                <a:srgbClr val="93B6D2"/>
              </a:buClr>
              <a:buSzPct val="68750"/>
              <a:buChar char=""/>
              <a:tabLst>
                <a:tab pos="1226185" algn="l"/>
              </a:tabLst>
            </a:pPr>
            <a:r>
              <a:rPr sz="2400" spc="-5" dirty="0">
                <a:latin typeface="Arial"/>
                <a:cs typeface="Arial"/>
              </a:rPr>
              <a:t>Outliers: </a:t>
            </a:r>
            <a:r>
              <a:rPr sz="2400" dirty="0">
                <a:latin typeface="Arial"/>
                <a:cs typeface="Arial"/>
              </a:rPr>
              <a:t>những </a:t>
            </a:r>
            <a:r>
              <a:rPr sz="2400" spc="-35" dirty="0">
                <a:latin typeface="Arial"/>
                <a:cs typeface="Arial"/>
              </a:rPr>
              <a:t>dữ </a:t>
            </a:r>
            <a:r>
              <a:rPr sz="2400" spc="-25" dirty="0">
                <a:latin typeface="Arial"/>
                <a:cs typeface="Arial"/>
              </a:rPr>
              <a:t>liệu </a:t>
            </a:r>
            <a:r>
              <a:rPr sz="2400" spc="-10" dirty="0">
                <a:latin typeface="Arial"/>
                <a:cs typeface="Arial"/>
              </a:rPr>
              <a:t>(đối </a:t>
            </a:r>
            <a:r>
              <a:rPr sz="2400" spc="-15" dirty="0">
                <a:latin typeface="Arial"/>
                <a:cs typeface="Arial"/>
              </a:rPr>
              <a:t>tượng) </a:t>
            </a:r>
            <a:r>
              <a:rPr sz="2400" spc="-10" dirty="0">
                <a:latin typeface="Arial"/>
                <a:cs typeface="Arial"/>
              </a:rPr>
              <a:t>không </a:t>
            </a:r>
            <a:r>
              <a:rPr sz="2400" spc="-15" dirty="0">
                <a:latin typeface="Arial"/>
                <a:cs typeface="Arial"/>
              </a:rPr>
              <a:t>tuân </a:t>
            </a:r>
            <a:r>
              <a:rPr sz="2400" spc="-120" dirty="0">
                <a:latin typeface="Arial"/>
                <a:cs typeface="Arial"/>
              </a:rPr>
              <a:t>theo  </a:t>
            </a:r>
            <a:r>
              <a:rPr sz="2400" spc="-20" dirty="0">
                <a:latin typeface="Arial"/>
                <a:cs typeface="Arial"/>
              </a:rPr>
              <a:t>đặc </a:t>
            </a:r>
            <a:r>
              <a:rPr sz="2400" dirty="0">
                <a:latin typeface="Arial"/>
                <a:cs typeface="Arial"/>
              </a:rPr>
              <a:t>tính/hành </a:t>
            </a:r>
            <a:r>
              <a:rPr sz="2400" spc="-35" dirty="0">
                <a:latin typeface="Arial"/>
                <a:cs typeface="Arial"/>
              </a:rPr>
              <a:t>vi </a:t>
            </a:r>
            <a:r>
              <a:rPr sz="2400" spc="5" dirty="0">
                <a:latin typeface="Arial"/>
                <a:cs typeface="Arial"/>
              </a:rPr>
              <a:t>chung của </a:t>
            </a:r>
            <a:r>
              <a:rPr sz="2400" spc="-20" dirty="0">
                <a:latin typeface="Arial"/>
                <a:cs typeface="Arial"/>
              </a:rPr>
              <a:t>tập </a:t>
            </a:r>
            <a:r>
              <a:rPr sz="2400" spc="-35" dirty="0">
                <a:latin typeface="Arial"/>
                <a:cs typeface="Arial"/>
              </a:rPr>
              <a:t>dữ </a:t>
            </a:r>
            <a:r>
              <a:rPr sz="2400" spc="-25" dirty="0">
                <a:latin typeface="Arial"/>
                <a:cs typeface="Arial"/>
              </a:rPr>
              <a:t>liệu </a:t>
            </a:r>
            <a:r>
              <a:rPr sz="2400" spc="-10" dirty="0">
                <a:latin typeface="Arial"/>
                <a:cs typeface="Arial"/>
              </a:rPr>
              <a:t>(đối</a:t>
            </a:r>
            <a:r>
              <a:rPr sz="2400" spc="3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tượng).</a:t>
            </a:r>
            <a:endParaRPr sz="2400">
              <a:latin typeface="Arial"/>
              <a:cs typeface="Arial"/>
            </a:endParaRPr>
          </a:p>
          <a:p>
            <a:pPr marL="1226185" marR="633730" lvl="1" indent="-276860">
              <a:lnSpc>
                <a:spcPct val="100400"/>
              </a:lnSpc>
              <a:spcBef>
                <a:spcPts val="560"/>
              </a:spcBef>
              <a:buClr>
                <a:srgbClr val="93B6D2"/>
              </a:buClr>
              <a:buSzPct val="68750"/>
              <a:buChar char=""/>
              <a:tabLst>
                <a:tab pos="1226185" algn="l"/>
              </a:tabLst>
            </a:pPr>
            <a:r>
              <a:rPr sz="2400" spc="-15" dirty="0">
                <a:latin typeface="Arial"/>
                <a:cs typeface="Arial"/>
              </a:rPr>
              <a:t>Noisy </a:t>
            </a:r>
            <a:r>
              <a:rPr sz="2400" spc="-35" dirty="0">
                <a:latin typeface="Arial"/>
                <a:cs typeface="Arial"/>
              </a:rPr>
              <a:t>data: </a:t>
            </a:r>
            <a:r>
              <a:rPr sz="2400" spc="-15" dirty="0">
                <a:latin typeface="Arial"/>
                <a:cs typeface="Arial"/>
              </a:rPr>
              <a:t>outliers </a:t>
            </a:r>
            <a:r>
              <a:rPr sz="2400" spc="-35" dirty="0">
                <a:latin typeface="Arial"/>
                <a:cs typeface="Arial"/>
              </a:rPr>
              <a:t>bị loại </a:t>
            </a:r>
            <a:r>
              <a:rPr sz="2400" spc="-30" dirty="0">
                <a:latin typeface="Arial"/>
                <a:cs typeface="Arial"/>
              </a:rPr>
              <a:t>bỏ </a:t>
            </a:r>
            <a:r>
              <a:rPr sz="2400" spc="-45" dirty="0">
                <a:latin typeface="Arial"/>
                <a:cs typeface="Arial"/>
              </a:rPr>
              <a:t>(rejected/discarded  </a:t>
            </a:r>
            <a:r>
              <a:rPr sz="2400" spc="-15" dirty="0">
                <a:latin typeface="Arial"/>
                <a:cs typeface="Arial"/>
              </a:rPr>
              <a:t>outliers) </a:t>
            </a:r>
            <a:r>
              <a:rPr sz="2400" spc="5" dirty="0">
                <a:latin typeface="Arial"/>
                <a:cs typeface="Arial"/>
              </a:rPr>
              <a:t>như </a:t>
            </a:r>
            <a:r>
              <a:rPr sz="2400" spc="-5" dirty="0">
                <a:latin typeface="Arial"/>
                <a:cs typeface="Arial"/>
              </a:rPr>
              <a:t>là những </a:t>
            </a:r>
            <a:r>
              <a:rPr sz="2400" dirty="0">
                <a:latin typeface="Arial"/>
                <a:cs typeface="Arial"/>
              </a:rPr>
              <a:t>trường hợp </a:t>
            </a:r>
            <a:r>
              <a:rPr sz="2400" spc="-35" dirty="0">
                <a:latin typeface="Arial"/>
                <a:cs typeface="Arial"/>
              </a:rPr>
              <a:t>ngoại </a:t>
            </a:r>
            <a:r>
              <a:rPr sz="2400" spc="-5" dirty="0">
                <a:latin typeface="Arial"/>
                <a:cs typeface="Arial"/>
              </a:rPr>
              <a:t>lệ  </a:t>
            </a:r>
            <a:r>
              <a:rPr sz="2400" spc="-30" dirty="0">
                <a:latin typeface="Arial"/>
                <a:cs typeface="Arial"/>
              </a:rPr>
              <a:t>(exceptions).</a:t>
            </a:r>
            <a:endParaRPr sz="2400">
              <a:latin typeface="Arial"/>
              <a:cs typeface="Arial"/>
            </a:endParaRPr>
          </a:p>
          <a:p>
            <a:pPr marL="911225" indent="-324485">
              <a:lnSpc>
                <a:spcPct val="100000"/>
              </a:lnSpc>
              <a:spcBef>
                <a:spcPts val="580"/>
              </a:spcBef>
              <a:buClr>
                <a:srgbClr val="DD8046"/>
              </a:buClr>
              <a:buSzPct val="61111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700" spc="-30" dirty="0">
                <a:latin typeface="Arial"/>
                <a:cs typeface="Arial"/>
              </a:rPr>
              <a:t>Nguyên</a:t>
            </a:r>
            <a:r>
              <a:rPr sz="2700" spc="135" dirty="0">
                <a:latin typeface="Arial"/>
                <a:cs typeface="Arial"/>
              </a:rPr>
              <a:t> </a:t>
            </a:r>
            <a:r>
              <a:rPr sz="2700" spc="-40" dirty="0">
                <a:latin typeface="Arial"/>
                <a:cs typeface="Arial"/>
              </a:rPr>
              <a:t>nhân</a:t>
            </a:r>
            <a:endParaRPr sz="2700">
              <a:latin typeface="Arial"/>
              <a:cs typeface="Arial"/>
            </a:endParaRPr>
          </a:p>
          <a:p>
            <a:pPr marL="1226185" marR="5080" lvl="1" indent="-276860">
              <a:lnSpc>
                <a:spcPts val="2860"/>
              </a:lnSpc>
              <a:spcBef>
                <a:spcPts val="775"/>
              </a:spcBef>
              <a:buClr>
                <a:srgbClr val="93B6D2"/>
              </a:buClr>
              <a:buSzPct val="68750"/>
              <a:buChar char=""/>
              <a:tabLst>
                <a:tab pos="1226185" algn="l"/>
              </a:tabLst>
            </a:pPr>
            <a:r>
              <a:rPr sz="2400" spc="-15" dirty="0">
                <a:latin typeface="Arial"/>
                <a:cs typeface="Arial"/>
              </a:rPr>
              <a:t>Khách </a:t>
            </a:r>
            <a:r>
              <a:rPr sz="2400" spc="-30" dirty="0">
                <a:latin typeface="Arial"/>
                <a:cs typeface="Arial"/>
              </a:rPr>
              <a:t>quan </a:t>
            </a:r>
            <a:r>
              <a:rPr sz="2400" spc="-10" dirty="0">
                <a:latin typeface="Arial"/>
                <a:cs typeface="Arial"/>
              </a:rPr>
              <a:t>(công </a:t>
            </a:r>
            <a:r>
              <a:rPr sz="2400" dirty="0">
                <a:latin typeface="Arial"/>
                <a:cs typeface="Arial"/>
              </a:rPr>
              <a:t>cụ </a:t>
            </a:r>
            <a:r>
              <a:rPr sz="2400" spc="5" dirty="0">
                <a:latin typeface="Arial"/>
                <a:cs typeface="Arial"/>
              </a:rPr>
              <a:t>thu </a:t>
            </a:r>
            <a:r>
              <a:rPr sz="2400" spc="-10" dirty="0">
                <a:latin typeface="Arial"/>
                <a:cs typeface="Arial"/>
              </a:rPr>
              <a:t>thập </a:t>
            </a:r>
            <a:r>
              <a:rPr sz="2400" spc="-35" dirty="0">
                <a:latin typeface="Arial"/>
                <a:cs typeface="Arial"/>
              </a:rPr>
              <a:t>dữ </a:t>
            </a:r>
            <a:r>
              <a:rPr sz="2400" spc="-15" dirty="0">
                <a:latin typeface="Arial"/>
                <a:cs typeface="Arial"/>
              </a:rPr>
              <a:t>liệu, </a:t>
            </a:r>
            <a:r>
              <a:rPr sz="2400" spc="-25" dirty="0">
                <a:latin typeface="Arial"/>
                <a:cs typeface="Arial"/>
              </a:rPr>
              <a:t>lỗi </a:t>
            </a:r>
            <a:r>
              <a:rPr sz="2400" spc="-10" dirty="0">
                <a:latin typeface="Arial"/>
                <a:cs typeface="Arial"/>
              </a:rPr>
              <a:t>trên </a:t>
            </a:r>
            <a:r>
              <a:rPr sz="2400" spc="-90" dirty="0">
                <a:latin typeface="Arial"/>
                <a:cs typeface="Arial"/>
              </a:rPr>
              <a:t>đường  </a:t>
            </a:r>
            <a:r>
              <a:rPr sz="2400" spc="-15" dirty="0">
                <a:latin typeface="Arial"/>
                <a:cs typeface="Arial"/>
              </a:rPr>
              <a:t>truyền, </a:t>
            </a:r>
            <a:r>
              <a:rPr sz="2400" spc="-20" dirty="0">
                <a:latin typeface="Arial"/>
                <a:cs typeface="Arial"/>
              </a:rPr>
              <a:t>giới hạn </a:t>
            </a:r>
            <a:r>
              <a:rPr sz="2400" spc="-15" dirty="0">
                <a:latin typeface="Arial"/>
                <a:cs typeface="Arial"/>
              </a:rPr>
              <a:t>công </a:t>
            </a:r>
            <a:r>
              <a:rPr sz="2400" spc="-25" dirty="0">
                <a:latin typeface="Arial"/>
                <a:cs typeface="Arial"/>
              </a:rPr>
              <a:t>nghệ,</a:t>
            </a:r>
            <a:r>
              <a:rPr sz="2400" spc="3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…)</a:t>
            </a:r>
            <a:endParaRPr sz="24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475"/>
              </a:spcBef>
              <a:buClr>
                <a:srgbClr val="93B6D2"/>
              </a:buClr>
              <a:buSzPct val="68750"/>
              <a:buChar char=""/>
              <a:tabLst>
                <a:tab pos="1226185" algn="l"/>
              </a:tabLst>
            </a:pPr>
            <a:r>
              <a:rPr sz="2400" dirty="0">
                <a:latin typeface="Arial"/>
                <a:cs typeface="Arial"/>
              </a:rPr>
              <a:t>Chủ </a:t>
            </a:r>
            <a:r>
              <a:rPr sz="2400" spc="-30" dirty="0">
                <a:latin typeface="Arial"/>
                <a:cs typeface="Arial"/>
              </a:rPr>
              <a:t>quan </a:t>
            </a:r>
            <a:r>
              <a:rPr sz="2400" spc="-10" dirty="0">
                <a:latin typeface="Arial"/>
                <a:cs typeface="Arial"/>
              </a:rPr>
              <a:t>(tác nhân </a:t>
            </a:r>
            <a:r>
              <a:rPr sz="2400" spc="-20" dirty="0">
                <a:latin typeface="Arial"/>
                <a:cs typeface="Arial"/>
              </a:rPr>
              <a:t>con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người)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7479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65"/>
              </a:spcBef>
            </a:pPr>
            <a:r>
              <a:rPr spc="10" dirty="0"/>
              <a:t>Nhận</a:t>
            </a:r>
            <a:r>
              <a:rPr spc="-70" dirty="0"/>
              <a:t> </a:t>
            </a:r>
            <a:r>
              <a:rPr spc="20" dirty="0"/>
              <a:t>diện</a:t>
            </a:r>
            <a:r>
              <a:rPr spc="-145" dirty="0"/>
              <a:t> </a:t>
            </a:r>
            <a:r>
              <a:rPr spc="15" dirty="0"/>
              <a:t>phần</a:t>
            </a:r>
            <a:r>
              <a:rPr spc="-140" dirty="0"/>
              <a:t> </a:t>
            </a:r>
            <a:r>
              <a:rPr spc="10" dirty="0"/>
              <a:t>tử </a:t>
            </a:r>
            <a:r>
              <a:rPr spc="20" dirty="0"/>
              <a:t>biên</a:t>
            </a:r>
            <a:r>
              <a:rPr spc="-145" dirty="0"/>
              <a:t> </a:t>
            </a:r>
            <a:r>
              <a:rPr spc="15" dirty="0"/>
              <a:t>(outliers)</a:t>
            </a:r>
            <a:r>
              <a:rPr spc="-245" dirty="0"/>
              <a:t> </a:t>
            </a:r>
            <a:r>
              <a:rPr spc="65" dirty="0"/>
              <a:t>và  </a:t>
            </a:r>
            <a:r>
              <a:rPr spc="20" dirty="0"/>
              <a:t>giảm </a:t>
            </a:r>
            <a:r>
              <a:rPr spc="15" dirty="0"/>
              <a:t>thiểu nhiễu (noisy</a:t>
            </a:r>
            <a:r>
              <a:rPr spc="-555" dirty="0"/>
              <a:t> </a:t>
            </a:r>
            <a:r>
              <a:rPr spc="10" dirty="0"/>
              <a:t>data)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75" y="1143265"/>
            <a:ext cx="8375650" cy="476631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2000">
              <a:latin typeface="Times New Roman"/>
              <a:cs typeface="Times New Roman"/>
            </a:endParaRPr>
          </a:p>
          <a:p>
            <a:pPr marL="911225" marR="5080" indent="-324485">
              <a:lnSpc>
                <a:spcPct val="102200"/>
              </a:lnSpc>
              <a:spcBef>
                <a:spcPts val="720"/>
              </a:spcBef>
              <a:buClr>
                <a:srgbClr val="DD8046"/>
              </a:buClr>
              <a:buSzPct val="61224"/>
              <a:buFont typeface="Wingdings"/>
              <a:buChar char=""/>
              <a:tabLst>
                <a:tab pos="911225" algn="l"/>
                <a:tab pos="911860" algn="l"/>
                <a:tab pos="5634355" algn="l"/>
              </a:tabLst>
            </a:pPr>
            <a:r>
              <a:rPr sz="2450" spc="-15" dirty="0">
                <a:latin typeface="Arial"/>
                <a:cs typeface="Arial"/>
              </a:rPr>
              <a:t>Nhận </a:t>
            </a:r>
            <a:r>
              <a:rPr sz="2450" spc="-30" dirty="0">
                <a:latin typeface="Arial"/>
                <a:cs typeface="Arial"/>
              </a:rPr>
              <a:t>diện phần </a:t>
            </a:r>
            <a:r>
              <a:rPr sz="2450" spc="5" dirty="0">
                <a:latin typeface="Arial"/>
                <a:cs typeface="Arial"/>
              </a:rPr>
              <a:t>tử </a:t>
            </a:r>
            <a:r>
              <a:rPr sz="2450" spc="35" dirty="0">
                <a:latin typeface="Arial"/>
                <a:cs typeface="Arial"/>
              </a:rPr>
              <a:t> </a:t>
            </a:r>
            <a:r>
              <a:rPr sz="2450" spc="-30" dirty="0">
                <a:latin typeface="Arial"/>
                <a:cs typeface="Arial"/>
              </a:rPr>
              <a:t>biên</a:t>
            </a:r>
            <a:r>
              <a:rPr sz="2450" spc="195" dirty="0">
                <a:latin typeface="Arial"/>
                <a:cs typeface="Arial"/>
              </a:rPr>
              <a:t> </a:t>
            </a:r>
            <a:r>
              <a:rPr sz="2450" spc="-20" dirty="0">
                <a:latin typeface="Arial"/>
                <a:cs typeface="Arial"/>
              </a:rPr>
              <a:t>(outliers)	</a:t>
            </a:r>
            <a:r>
              <a:rPr sz="2450" spc="-45" dirty="0">
                <a:latin typeface="Arial"/>
                <a:cs typeface="Arial"/>
              </a:rPr>
              <a:t>và </a:t>
            </a:r>
            <a:r>
              <a:rPr sz="2450" spc="-30" dirty="0">
                <a:latin typeface="Arial"/>
                <a:cs typeface="Arial"/>
              </a:rPr>
              <a:t>giảm </a:t>
            </a:r>
            <a:r>
              <a:rPr sz="2450" spc="-25" dirty="0">
                <a:latin typeface="Arial"/>
                <a:cs typeface="Arial"/>
              </a:rPr>
              <a:t>thiểu </a:t>
            </a:r>
            <a:r>
              <a:rPr sz="2450" spc="-30" dirty="0">
                <a:latin typeface="Arial"/>
                <a:cs typeface="Arial"/>
              </a:rPr>
              <a:t>nhiễu  </a:t>
            </a:r>
            <a:r>
              <a:rPr sz="2450" spc="-10" dirty="0">
                <a:latin typeface="Arial"/>
                <a:cs typeface="Arial"/>
              </a:rPr>
              <a:t>(noisy</a:t>
            </a:r>
            <a:r>
              <a:rPr sz="2450" spc="170" dirty="0">
                <a:latin typeface="Arial"/>
                <a:cs typeface="Arial"/>
              </a:rPr>
              <a:t> </a:t>
            </a:r>
            <a:r>
              <a:rPr sz="2450" spc="-40" dirty="0">
                <a:latin typeface="Arial"/>
                <a:cs typeface="Arial"/>
              </a:rPr>
              <a:t>data)</a:t>
            </a:r>
            <a:endParaRPr sz="245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740"/>
              </a:spcBef>
              <a:buClr>
                <a:srgbClr val="93B6D2"/>
              </a:buClr>
              <a:buSzPct val="72093"/>
              <a:buChar char=""/>
              <a:tabLst>
                <a:tab pos="1226185" algn="l"/>
              </a:tabLst>
            </a:pPr>
            <a:r>
              <a:rPr sz="2150" spc="20" dirty="0">
                <a:latin typeface="Arial"/>
                <a:cs typeface="Arial"/>
              </a:rPr>
              <a:t>Giải </a:t>
            </a:r>
            <a:r>
              <a:rPr sz="2150" spc="5" dirty="0">
                <a:latin typeface="Arial"/>
                <a:cs typeface="Arial"/>
              </a:rPr>
              <a:t>pháp nhận </a:t>
            </a:r>
            <a:r>
              <a:rPr sz="2150" spc="15" dirty="0">
                <a:latin typeface="Arial"/>
                <a:cs typeface="Arial"/>
              </a:rPr>
              <a:t>diện </a:t>
            </a:r>
            <a:r>
              <a:rPr sz="2150" spc="5" dirty="0">
                <a:latin typeface="Arial"/>
                <a:cs typeface="Arial"/>
              </a:rPr>
              <a:t>phần </a:t>
            </a:r>
            <a:r>
              <a:rPr sz="2150" spc="10" dirty="0">
                <a:latin typeface="Arial"/>
                <a:cs typeface="Arial"/>
              </a:rPr>
              <a:t>tử</a:t>
            </a:r>
            <a:r>
              <a:rPr sz="2150" spc="254" dirty="0">
                <a:latin typeface="Arial"/>
                <a:cs typeface="Arial"/>
              </a:rPr>
              <a:t> </a:t>
            </a:r>
            <a:r>
              <a:rPr sz="2150" spc="15" dirty="0">
                <a:latin typeface="Arial"/>
                <a:cs typeface="Arial"/>
              </a:rPr>
              <a:t>biên</a:t>
            </a:r>
            <a:endParaRPr sz="2150">
              <a:latin typeface="Arial"/>
              <a:cs typeface="Arial"/>
            </a:endParaRPr>
          </a:p>
          <a:p>
            <a:pPr marL="1502410" lvl="2" indent="-229235">
              <a:lnSpc>
                <a:spcPct val="100000"/>
              </a:lnSpc>
              <a:spcBef>
                <a:spcPts val="575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503045" algn="l"/>
              </a:tabLst>
            </a:pPr>
            <a:r>
              <a:rPr sz="2000" spc="20" dirty="0">
                <a:latin typeface="Arial"/>
                <a:cs typeface="Arial"/>
              </a:rPr>
              <a:t>Dựa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trên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phân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bố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thống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kê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(statistical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distribution-based)</a:t>
            </a:r>
            <a:endParaRPr sz="2000">
              <a:latin typeface="Arial"/>
              <a:cs typeface="Arial"/>
            </a:endParaRPr>
          </a:p>
          <a:p>
            <a:pPr marL="1502410" lvl="2" indent="-229235">
              <a:lnSpc>
                <a:spcPct val="100000"/>
              </a:lnSpc>
              <a:spcBef>
                <a:spcPts val="605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503045" algn="l"/>
              </a:tabLst>
            </a:pPr>
            <a:r>
              <a:rPr sz="2000" spc="20" dirty="0">
                <a:latin typeface="Arial"/>
                <a:cs typeface="Arial"/>
              </a:rPr>
              <a:t>Dựa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trên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khoảng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cách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(distance-based)</a:t>
            </a:r>
            <a:endParaRPr sz="2000">
              <a:latin typeface="Arial"/>
              <a:cs typeface="Arial"/>
            </a:endParaRPr>
          </a:p>
          <a:p>
            <a:pPr marL="1502410" lvl="2" indent="-229235">
              <a:lnSpc>
                <a:spcPct val="100000"/>
              </a:lnSpc>
              <a:spcBef>
                <a:spcPts val="605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503045" algn="l"/>
              </a:tabLst>
            </a:pPr>
            <a:r>
              <a:rPr sz="2000" spc="20" dirty="0">
                <a:latin typeface="Arial"/>
                <a:cs typeface="Arial"/>
              </a:rPr>
              <a:t>Dựa </a:t>
            </a:r>
            <a:r>
              <a:rPr sz="2000" spc="15" dirty="0">
                <a:latin typeface="Arial"/>
                <a:cs typeface="Arial"/>
              </a:rPr>
              <a:t>trên </a:t>
            </a:r>
            <a:r>
              <a:rPr sz="2000" dirty="0">
                <a:latin typeface="Arial"/>
                <a:cs typeface="Arial"/>
              </a:rPr>
              <a:t>mật </a:t>
            </a:r>
            <a:r>
              <a:rPr sz="2000" spc="10" dirty="0">
                <a:latin typeface="Arial"/>
                <a:cs typeface="Arial"/>
              </a:rPr>
              <a:t>độ</a:t>
            </a:r>
            <a:r>
              <a:rPr sz="2000" spc="-30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(density-based)</a:t>
            </a:r>
            <a:endParaRPr sz="2000">
              <a:latin typeface="Arial"/>
              <a:cs typeface="Arial"/>
            </a:endParaRPr>
          </a:p>
          <a:p>
            <a:pPr marL="1502410" lvl="2" indent="-229235">
              <a:lnSpc>
                <a:spcPct val="100000"/>
              </a:lnSpc>
              <a:spcBef>
                <a:spcPts val="605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503045" algn="l"/>
              </a:tabLst>
            </a:pPr>
            <a:r>
              <a:rPr sz="2000" spc="20" dirty="0">
                <a:latin typeface="Arial"/>
                <a:cs typeface="Arial"/>
              </a:rPr>
              <a:t>Dựa </a:t>
            </a:r>
            <a:r>
              <a:rPr sz="2000" spc="15" dirty="0">
                <a:latin typeface="Arial"/>
                <a:cs typeface="Arial"/>
              </a:rPr>
              <a:t>trên </a:t>
            </a:r>
            <a:r>
              <a:rPr sz="2000" spc="10" dirty="0">
                <a:latin typeface="Arial"/>
                <a:cs typeface="Arial"/>
              </a:rPr>
              <a:t>độ </a:t>
            </a:r>
            <a:r>
              <a:rPr sz="2000" spc="15" dirty="0">
                <a:latin typeface="Arial"/>
                <a:cs typeface="Arial"/>
              </a:rPr>
              <a:t>lệch</a:t>
            </a:r>
            <a:r>
              <a:rPr sz="2000" spc="-34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(deviation-based)</a:t>
            </a:r>
            <a:endParaRPr sz="20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675"/>
              </a:spcBef>
              <a:buClr>
                <a:srgbClr val="93B6D2"/>
              </a:buClr>
              <a:buSzPct val="72093"/>
              <a:buChar char=""/>
              <a:tabLst>
                <a:tab pos="1226185" algn="l"/>
              </a:tabLst>
            </a:pPr>
            <a:r>
              <a:rPr sz="2150" spc="20" dirty="0">
                <a:latin typeface="Arial"/>
                <a:cs typeface="Arial"/>
              </a:rPr>
              <a:t>Giải </a:t>
            </a:r>
            <a:r>
              <a:rPr sz="2150" dirty="0">
                <a:latin typeface="Arial"/>
                <a:cs typeface="Arial"/>
              </a:rPr>
              <a:t>pháp </a:t>
            </a:r>
            <a:r>
              <a:rPr sz="2150" spc="15" dirty="0">
                <a:latin typeface="Arial"/>
                <a:cs typeface="Arial"/>
              </a:rPr>
              <a:t>giảm </a:t>
            </a:r>
            <a:r>
              <a:rPr sz="2150" spc="5" dirty="0">
                <a:latin typeface="Arial"/>
                <a:cs typeface="Arial"/>
              </a:rPr>
              <a:t>thiểu</a:t>
            </a:r>
            <a:r>
              <a:rPr sz="2150" spc="120" dirty="0">
                <a:latin typeface="Arial"/>
                <a:cs typeface="Arial"/>
              </a:rPr>
              <a:t> </a:t>
            </a:r>
            <a:r>
              <a:rPr sz="2150" spc="10" dirty="0">
                <a:latin typeface="Arial"/>
                <a:cs typeface="Arial"/>
              </a:rPr>
              <a:t>nhiễu</a:t>
            </a:r>
            <a:endParaRPr sz="2150">
              <a:latin typeface="Arial"/>
              <a:cs typeface="Arial"/>
            </a:endParaRPr>
          </a:p>
          <a:p>
            <a:pPr marL="1502410" lvl="2" indent="-229235">
              <a:lnSpc>
                <a:spcPct val="100000"/>
              </a:lnSpc>
              <a:spcBef>
                <a:spcPts val="575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503045" algn="l"/>
              </a:tabLst>
            </a:pPr>
            <a:r>
              <a:rPr sz="2000" spc="10" dirty="0">
                <a:latin typeface="Arial"/>
                <a:cs typeface="Arial"/>
              </a:rPr>
              <a:t>Binning</a:t>
            </a:r>
            <a:endParaRPr sz="2000">
              <a:latin typeface="Arial"/>
              <a:cs typeface="Arial"/>
            </a:endParaRPr>
          </a:p>
          <a:p>
            <a:pPr marL="1502410" lvl="2" indent="-229235">
              <a:lnSpc>
                <a:spcPct val="100000"/>
              </a:lnSpc>
              <a:spcBef>
                <a:spcPts val="605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503045" algn="l"/>
              </a:tabLst>
            </a:pPr>
            <a:r>
              <a:rPr sz="2000" spc="-5" dirty="0">
                <a:latin typeface="Arial"/>
                <a:cs typeface="Arial"/>
              </a:rPr>
              <a:t>Hồi </a:t>
            </a:r>
            <a:r>
              <a:rPr sz="2000" spc="10" dirty="0">
                <a:latin typeface="Arial"/>
                <a:cs typeface="Arial"/>
              </a:rPr>
              <a:t>quy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(regression)</a:t>
            </a:r>
            <a:endParaRPr sz="2000">
              <a:latin typeface="Arial"/>
              <a:cs typeface="Arial"/>
            </a:endParaRPr>
          </a:p>
          <a:p>
            <a:pPr marL="1502410" lvl="2" indent="-229235">
              <a:lnSpc>
                <a:spcPct val="100000"/>
              </a:lnSpc>
              <a:spcBef>
                <a:spcPts val="605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503045" algn="l"/>
              </a:tabLst>
            </a:pPr>
            <a:r>
              <a:rPr sz="2000" spc="-10" dirty="0">
                <a:latin typeface="Arial"/>
                <a:cs typeface="Arial"/>
              </a:rPr>
              <a:t>Phân </a:t>
            </a:r>
            <a:r>
              <a:rPr sz="2000" spc="-5" dirty="0">
                <a:latin typeface="Arial"/>
                <a:cs typeface="Arial"/>
              </a:rPr>
              <a:t>tích </a:t>
            </a:r>
            <a:r>
              <a:rPr sz="2000" spc="25" dirty="0">
                <a:latin typeface="Arial"/>
                <a:cs typeface="Arial"/>
              </a:rPr>
              <a:t>cụm </a:t>
            </a:r>
            <a:r>
              <a:rPr sz="2000" spc="20" dirty="0">
                <a:latin typeface="Arial"/>
                <a:cs typeface="Arial"/>
              </a:rPr>
              <a:t>(cluster</a:t>
            </a:r>
            <a:r>
              <a:rPr sz="2000" spc="-34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analysis)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1539" y="1717012"/>
            <a:ext cx="5035911" cy="4345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603059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0" dirty="0"/>
              <a:t>Giải </a:t>
            </a:r>
            <a:r>
              <a:rPr sz="3950" spc="-35" dirty="0"/>
              <a:t>pháp </a:t>
            </a:r>
            <a:r>
              <a:rPr sz="3950" spc="-5" dirty="0"/>
              <a:t>giảm </a:t>
            </a:r>
            <a:r>
              <a:rPr sz="3950" spc="-30" dirty="0"/>
              <a:t>thiểu</a:t>
            </a:r>
            <a:r>
              <a:rPr sz="3950" spc="780" dirty="0"/>
              <a:t> </a:t>
            </a:r>
            <a:r>
              <a:rPr sz="3950" spc="-40" dirty="0"/>
              <a:t>nhiễu</a:t>
            </a:r>
            <a:endParaRPr sz="3950"/>
          </a:p>
        </p:txBody>
      </p:sp>
      <p:sp>
        <p:nvSpPr>
          <p:cNvPr id="4" name="object 4"/>
          <p:cNvSpPr txBox="1"/>
          <p:nvPr/>
        </p:nvSpPr>
        <p:spPr>
          <a:xfrm>
            <a:off x="650875" y="2007552"/>
            <a:ext cx="3317875" cy="315976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36550" marR="10795" indent="-324485">
              <a:lnSpc>
                <a:spcPct val="99300"/>
              </a:lnSpc>
              <a:spcBef>
                <a:spcPts val="145"/>
              </a:spcBef>
              <a:buClr>
                <a:srgbClr val="DD8046"/>
              </a:buClr>
              <a:buSzPct val="58695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300" spc="5" dirty="0">
                <a:latin typeface="Arial"/>
                <a:cs typeface="Arial"/>
              </a:rPr>
              <a:t>Binning </a:t>
            </a:r>
            <a:r>
              <a:rPr sz="2300" spc="-5" dirty="0">
                <a:latin typeface="Arial"/>
                <a:cs typeface="Arial"/>
              </a:rPr>
              <a:t>(by </a:t>
            </a:r>
            <a:r>
              <a:rPr sz="2300" spc="5" dirty="0">
                <a:latin typeface="Arial"/>
                <a:cs typeface="Arial"/>
              </a:rPr>
              <a:t>bin</a:t>
            </a:r>
            <a:r>
              <a:rPr sz="2300" spc="-170" dirty="0">
                <a:latin typeface="Arial"/>
                <a:cs typeface="Arial"/>
              </a:rPr>
              <a:t> </a:t>
            </a:r>
            <a:r>
              <a:rPr sz="2300" spc="-15" dirty="0">
                <a:latin typeface="Arial"/>
                <a:cs typeface="Arial"/>
              </a:rPr>
              <a:t>means,  </a:t>
            </a:r>
            <a:r>
              <a:rPr sz="2300" spc="5" dirty="0">
                <a:latin typeface="Arial"/>
                <a:cs typeface="Arial"/>
              </a:rPr>
              <a:t>bin </a:t>
            </a:r>
            <a:r>
              <a:rPr sz="2300" spc="-10" dirty="0">
                <a:latin typeface="Arial"/>
                <a:cs typeface="Arial"/>
              </a:rPr>
              <a:t>median, </a:t>
            </a:r>
            <a:r>
              <a:rPr sz="2300" spc="5" dirty="0">
                <a:latin typeface="Arial"/>
                <a:cs typeface="Arial"/>
              </a:rPr>
              <a:t>bin  </a:t>
            </a:r>
            <a:r>
              <a:rPr sz="2300" spc="-30" dirty="0">
                <a:latin typeface="Arial"/>
                <a:cs typeface="Arial"/>
              </a:rPr>
              <a:t>boundaries)</a:t>
            </a:r>
            <a:endParaRPr sz="2300">
              <a:latin typeface="Arial"/>
              <a:cs typeface="Arial"/>
            </a:endParaRPr>
          </a:p>
          <a:p>
            <a:pPr marL="651510" lvl="1" indent="-276860">
              <a:lnSpc>
                <a:spcPct val="100000"/>
              </a:lnSpc>
              <a:spcBef>
                <a:spcPts val="1270"/>
              </a:spcBef>
              <a:buClr>
                <a:srgbClr val="93B6D2"/>
              </a:buClr>
              <a:buSzPct val="71428"/>
              <a:buChar char=""/>
              <a:tabLst>
                <a:tab pos="651510" algn="l"/>
              </a:tabLst>
            </a:pPr>
            <a:r>
              <a:rPr sz="2100" spc="-10" dirty="0">
                <a:latin typeface="Arial"/>
                <a:cs typeface="Arial"/>
              </a:rPr>
              <a:t>Dữ </a:t>
            </a:r>
            <a:r>
              <a:rPr sz="2100" spc="-20" dirty="0">
                <a:latin typeface="Arial"/>
                <a:cs typeface="Arial"/>
              </a:rPr>
              <a:t>liệu </a:t>
            </a:r>
            <a:r>
              <a:rPr sz="2100" dirty="0">
                <a:latin typeface="Arial"/>
                <a:cs typeface="Arial"/>
              </a:rPr>
              <a:t>có </a:t>
            </a:r>
            <a:r>
              <a:rPr sz="2100" spc="10" dirty="0">
                <a:latin typeface="Arial"/>
                <a:cs typeface="Arial"/>
              </a:rPr>
              <a:t>thứ</a:t>
            </a:r>
            <a:r>
              <a:rPr sz="2100" dirty="0">
                <a:latin typeface="Arial"/>
                <a:cs typeface="Arial"/>
              </a:rPr>
              <a:t> </a:t>
            </a:r>
            <a:r>
              <a:rPr sz="2100" spc="5" dirty="0">
                <a:latin typeface="Arial"/>
                <a:cs typeface="Arial"/>
              </a:rPr>
              <a:t>tự</a:t>
            </a:r>
            <a:endParaRPr sz="2100">
              <a:latin typeface="Arial"/>
              <a:cs typeface="Arial"/>
            </a:endParaRPr>
          </a:p>
          <a:p>
            <a:pPr marL="651510" marR="280035" lvl="1" indent="-276860">
              <a:lnSpc>
                <a:spcPts val="2480"/>
              </a:lnSpc>
              <a:spcBef>
                <a:spcPts val="1425"/>
              </a:spcBef>
              <a:buClr>
                <a:srgbClr val="93B6D2"/>
              </a:buClr>
              <a:buSzPct val="71428"/>
              <a:buChar char=""/>
              <a:tabLst>
                <a:tab pos="651510" algn="l"/>
              </a:tabLst>
            </a:pPr>
            <a:r>
              <a:rPr sz="2100" spc="20" dirty="0">
                <a:latin typeface="Arial"/>
                <a:cs typeface="Arial"/>
              </a:rPr>
              <a:t>Phân </a:t>
            </a:r>
            <a:r>
              <a:rPr sz="2100" spc="15" dirty="0">
                <a:latin typeface="Arial"/>
                <a:cs typeface="Arial"/>
              </a:rPr>
              <a:t>bố dữ </a:t>
            </a:r>
            <a:r>
              <a:rPr sz="2100" spc="-25" dirty="0">
                <a:latin typeface="Arial"/>
                <a:cs typeface="Arial"/>
              </a:rPr>
              <a:t>liệu </a:t>
            </a:r>
            <a:r>
              <a:rPr sz="2100" spc="-165" dirty="0">
                <a:latin typeface="Arial"/>
                <a:cs typeface="Arial"/>
              </a:rPr>
              <a:t>vào  </a:t>
            </a:r>
            <a:r>
              <a:rPr sz="2100" spc="10" dirty="0">
                <a:latin typeface="Arial"/>
                <a:cs typeface="Arial"/>
              </a:rPr>
              <a:t>các bins</a:t>
            </a:r>
            <a:r>
              <a:rPr sz="2100" spc="-16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(buckets)</a:t>
            </a:r>
            <a:endParaRPr sz="2100">
              <a:latin typeface="Arial"/>
              <a:cs typeface="Arial"/>
            </a:endParaRPr>
          </a:p>
          <a:p>
            <a:pPr marL="651510" marR="5080" lvl="1" indent="-276860">
              <a:lnSpc>
                <a:spcPts val="2480"/>
              </a:lnSpc>
              <a:spcBef>
                <a:spcPts val="1350"/>
              </a:spcBef>
              <a:buClr>
                <a:srgbClr val="93B6D2"/>
              </a:buClr>
              <a:buSzPct val="71428"/>
              <a:buChar char=""/>
              <a:tabLst>
                <a:tab pos="651510" algn="l"/>
              </a:tabLst>
            </a:pPr>
            <a:r>
              <a:rPr sz="2100" dirty="0">
                <a:latin typeface="Arial"/>
                <a:cs typeface="Arial"/>
              </a:rPr>
              <a:t>Bin </a:t>
            </a:r>
            <a:r>
              <a:rPr sz="2100" spc="-5" dirty="0">
                <a:latin typeface="Arial"/>
                <a:cs typeface="Arial"/>
              </a:rPr>
              <a:t>boundaries: </a:t>
            </a:r>
            <a:r>
              <a:rPr sz="2100" spc="-10" dirty="0">
                <a:latin typeface="Arial"/>
                <a:cs typeface="Arial"/>
              </a:rPr>
              <a:t>trị </a:t>
            </a:r>
            <a:r>
              <a:rPr sz="2100" spc="-145" dirty="0">
                <a:latin typeface="Arial"/>
                <a:cs typeface="Arial"/>
              </a:rPr>
              <a:t>min  </a:t>
            </a:r>
            <a:r>
              <a:rPr sz="2100" spc="-40" dirty="0">
                <a:latin typeface="Arial"/>
                <a:cs typeface="Arial"/>
              </a:rPr>
              <a:t>và </a:t>
            </a:r>
            <a:r>
              <a:rPr sz="2100" spc="-10" dirty="0">
                <a:latin typeface="Arial"/>
                <a:cs typeface="Arial"/>
              </a:rPr>
              <a:t>trị</a:t>
            </a:r>
            <a:r>
              <a:rPr sz="2100" spc="6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max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24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603059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0" dirty="0"/>
              <a:t>Giải </a:t>
            </a:r>
            <a:r>
              <a:rPr sz="3950" spc="-35" dirty="0"/>
              <a:t>pháp </a:t>
            </a:r>
            <a:r>
              <a:rPr sz="3950" spc="-5" dirty="0"/>
              <a:t>giảm </a:t>
            </a:r>
            <a:r>
              <a:rPr sz="3950" spc="-30" dirty="0"/>
              <a:t>thiểu</a:t>
            </a:r>
            <a:r>
              <a:rPr sz="3950" spc="780" dirty="0"/>
              <a:t> </a:t>
            </a:r>
            <a:r>
              <a:rPr sz="3950" spc="-40" dirty="0"/>
              <a:t>nhiễu</a:t>
            </a:r>
            <a:endParaRPr sz="3950"/>
          </a:p>
        </p:txBody>
      </p:sp>
      <p:grpSp>
        <p:nvGrpSpPr>
          <p:cNvPr id="3" name="object 3"/>
          <p:cNvGrpSpPr/>
          <p:nvPr/>
        </p:nvGrpSpPr>
        <p:grpSpPr>
          <a:xfrm>
            <a:off x="1447800" y="2498217"/>
            <a:ext cx="6066155" cy="3597910"/>
            <a:chOff x="1447800" y="2498217"/>
            <a:chExt cx="6066155" cy="3597910"/>
          </a:xfrm>
        </p:grpSpPr>
        <p:sp>
          <p:nvSpPr>
            <p:cNvPr id="4" name="object 4"/>
            <p:cNvSpPr/>
            <p:nvPr/>
          </p:nvSpPr>
          <p:spPr>
            <a:xfrm>
              <a:off x="1447800" y="2498216"/>
              <a:ext cx="6066155" cy="3597910"/>
            </a:xfrm>
            <a:custGeom>
              <a:avLst/>
              <a:gdLst/>
              <a:ahLst/>
              <a:cxnLst/>
              <a:rect l="l" t="t" r="r" b="b"/>
              <a:pathLst>
                <a:path w="6066155" h="3597910">
                  <a:moveTo>
                    <a:pt x="6065901" y="2112264"/>
                  </a:moveTo>
                  <a:lnTo>
                    <a:pt x="6053201" y="2105914"/>
                  </a:lnTo>
                  <a:lnTo>
                    <a:pt x="5989701" y="2074164"/>
                  </a:lnTo>
                  <a:lnTo>
                    <a:pt x="5989701" y="2105914"/>
                  </a:lnTo>
                  <a:lnTo>
                    <a:pt x="2853563" y="2105914"/>
                  </a:lnTo>
                  <a:lnTo>
                    <a:pt x="2853563" y="76200"/>
                  </a:lnTo>
                  <a:lnTo>
                    <a:pt x="2885313" y="76200"/>
                  </a:lnTo>
                  <a:lnTo>
                    <a:pt x="2878963" y="63500"/>
                  </a:lnTo>
                  <a:lnTo>
                    <a:pt x="2847213" y="0"/>
                  </a:lnTo>
                  <a:lnTo>
                    <a:pt x="2809113" y="76200"/>
                  </a:lnTo>
                  <a:lnTo>
                    <a:pt x="2840863" y="76200"/>
                  </a:lnTo>
                  <a:lnTo>
                    <a:pt x="2840863" y="2105914"/>
                  </a:lnTo>
                  <a:lnTo>
                    <a:pt x="0" y="2105914"/>
                  </a:lnTo>
                  <a:lnTo>
                    <a:pt x="0" y="2118614"/>
                  </a:lnTo>
                  <a:lnTo>
                    <a:pt x="2840863" y="2118614"/>
                  </a:lnTo>
                  <a:lnTo>
                    <a:pt x="2840863" y="3597783"/>
                  </a:lnTo>
                  <a:lnTo>
                    <a:pt x="2853563" y="3597783"/>
                  </a:lnTo>
                  <a:lnTo>
                    <a:pt x="2853563" y="2118614"/>
                  </a:lnTo>
                  <a:lnTo>
                    <a:pt x="5989701" y="2118614"/>
                  </a:lnTo>
                  <a:lnTo>
                    <a:pt x="5989701" y="2150364"/>
                  </a:lnTo>
                  <a:lnTo>
                    <a:pt x="6053201" y="2118614"/>
                  </a:lnTo>
                  <a:lnTo>
                    <a:pt x="6065901" y="2112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09386" y="3776091"/>
              <a:ext cx="36195" cy="31750"/>
            </a:xfrm>
            <a:custGeom>
              <a:avLst/>
              <a:gdLst/>
              <a:ahLst/>
              <a:cxnLst/>
              <a:rect l="l" t="t" r="r" b="b"/>
              <a:pathLst>
                <a:path w="36195" h="31750">
                  <a:moveTo>
                    <a:pt x="28066" y="0"/>
                  </a:moveTo>
                  <a:lnTo>
                    <a:pt x="8000" y="0"/>
                  </a:lnTo>
                  <a:lnTo>
                    <a:pt x="0" y="6984"/>
                  </a:lnTo>
                  <a:lnTo>
                    <a:pt x="0" y="24510"/>
                  </a:lnTo>
                  <a:lnTo>
                    <a:pt x="8000" y="31495"/>
                  </a:lnTo>
                  <a:lnTo>
                    <a:pt x="28066" y="31495"/>
                  </a:lnTo>
                  <a:lnTo>
                    <a:pt x="36067" y="24510"/>
                  </a:lnTo>
                  <a:lnTo>
                    <a:pt x="36067" y="6984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09386" y="3776091"/>
              <a:ext cx="36195" cy="31750"/>
            </a:xfrm>
            <a:custGeom>
              <a:avLst/>
              <a:gdLst/>
              <a:ahLst/>
              <a:cxnLst/>
              <a:rect l="l" t="t" r="r" b="b"/>
              <a:pathLst>
                <a:path w="36195" h="31750">
                  <a:moveTo>
                    <a:pt x="0" y="15747"/>
                  </a:moveTo>
                  <a:lnTo>
                    <a:pt x="0" y="24510"/>
                  </a:lnTo>
                  <a:lnTo>
                    <a:pt x="8000" y="31495"/>
                  </a:lnTo>
                  <a:lnTo>
                    <a:pt x="18034" y="31495"/>
                  </a:lnTo>
                  <a:lnTo>
                    <a:pt x="28066" y="31495"/>
                  </a:lnTo>
                  <a:lnTo>
                    <a:pt x="36067" y="24510"/>
                  </a:lnTo>
                  <a:lnTo>
                    <a:pt x="36067" y="15747"/>
                  </a:lnTo>
                  <a:lnTo>
                    <a:pt x="36067" y="6984"/>
                  </a:lnTo>
                  <a:lnTo>
                    <a:pt x="28066" y="0"/>
                  </a:lnTo>
                  <a:lnTo>
                    <a:pt x="18034" y="0"/>
                  </a:lnTo>
                  <a:lnTo>
                    <a:pt x="8000" y="0"/>
                  </a:lnTo>
                  <a:lnTo>
                    <a:pt x="0" y="6984"/>
                  </a:lnTo>
                  <a:lnTo>
                    <a:pt x="0" y="15747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43500" y="3856228"/>
              <a:ext cx="39370" cy="31750"/>
            </a:xfrm>
            <a:custGeom>
              <a:avLst/>
              <a:gdLst/>
              <a:ahLst/>
              <a:cxnLst/>
              <a:rect l="l" t="t" r="r" b="b"/>
              <a:pathLst>
                <a:path w="39370" h="31750">
                  <a:moveTo>
                    <a:pt x="30225" y="0"/>
                  </a:moveTo>
                  <a:lnTo>
                    <a:pt x="8762" y="0"/>
                  </a:lnTo>
                  <a:lnTo>
                    <a:pt x="0" y="6985"/>
                  </a:lnTo>
                  <a:lnTo>
                    <a:pt x="0" y="24511"/>
                  </a:lnTo>
                  <a:lnTo>
                    <a:pt x="8762" y="31496"/>
                  </a:lnTo>
                  <a:lnTo>
                    <a:pt x="30225" y="31496"/>
                  </a:lnTo>
                  <a:lnTo>
                    <a:pt x="38988" y="24511"/>
                  </a:lnTo>
                  <a:lnTo>
                    <a:pt x="38988" y="6985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43500" y="3856228"/>
              <a:ext cx="39370" cy="31750"/>
            </a:xfrm>
            <a:custGeom>
              <a:avLst/>
              <a:gdLst/>
              <a:ahLst/>
              <a:cxnLst/>
              <a:rect l="l" t="t" r="r" b="b"/>
              <a:pathLst>
                <a:path w="39370" h="31750">
                  <a:moveTo>
                    <a:pt x="0" y="15748"/>
                  </a:moveTo>
                  <a:lnTo>
                    <a:pt x="0" y="24511"/>
                  </a:lnTo>
                  <a:lnTo>
                    <a:pt x="8762" y="31496"/>
                  </a:lnTo>
                  <a:lnTo>
                    <a:pt x="19558" y="31496"/>
                  </a:lnTo>
                  <a:lnTo>
                    <a:pt x="30225" y="31496"/>
                  </a:lnTo>
                  <a:lnTo>
                    <a:pt x="38988" y="24511"/>
                  </a:lnTo>
                  <a:lnTo>
                    <a:pt x="38988" y="15748"/>
                  </a:lnTo>
                  <a:lnTo>
                    <a:pt x="38988" y="6985"/>
                  </a:lnTo>
                  <a:lnTo>
                    <a:pt x="30225" y="0"/>
                  </a:lnTo>
                  <a:lnTo>
                    <a:pt x="19558" y="0"/>
                  </a:lnTo>
                  <a:lnTo>
                    <a:pt x="8762" y="0"/>
                  </a:lnTo>
                  <a:lnTo>
                    <a:pt x="0" y="6985"/>
                  </a:lnTo>
                  <a:lnTo>
                    <a:pt x="0" y="15748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90465" y="3150489"/>
              <a:ext cx="39370" cy="31750"/>
            </a:xfrm>
            <a:custGeom>
              <a:avLst/>
              <a:gdLst/>
              <a:ahLst/>
              <a:cxnLst/>
              <a:rect l="l" t="t" r="r" b="b"/>
              <a:pathLst>
                <a:path w="39370" h="31750">
                  <a:moveTo>
                    <a:pt x="30225" y="0"/>
                  </a:moveTo>
                  <a:lnTo>
                    <a:pt x="8762" y="0"/>
                  </a:lnTo>
                  <a:lnTo>
                    <a:pt x="0" y="7112"/>
                  </a:lnTo>
                  <a:lnTo>
                    <a:pt x="0" y="24511"/>
                  </a:lnTo>
                  <a:lnTo>
                    <a:pt x="8762" y="31623"/>
                  </a:lnTo>
                  <a:lnTo>
                    <a:pt x="30225" y="31623"/>
                  </a:lnTo>
                  <a:lnTo>
                    <a:pt x="38988" y="24511"/>
                  </a:lnTo>
                  <a:lnTo>
                    <a:pt x="38988" y="7112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90465" y="3150489"/>
              <a:ext cx="39370" cy="31750"/>
            </a:xfrm>
            <a:custGeom>
              <a:avLst/>
              <a:gdLst/>
              <a:ahLst/>
              <a:cxnLst/>
              <a:rect l="l" t="t" r="r" b="b"/>
              <a:pathLst>
                <a:path w="39370" h="31750">
                  <a:moveTo>
                    <a:pt x="0" y="15748"/>
                  </a:moveTo>
                  <a:lnTo>
                    <a:pt x="0" y="24511"/>
                  </a:lnTo>
                  <a:lnTo>
                    <a:pt x="8762" y="31623"/>
                  </a:lnTo>
                  <a:lnTo>
                    <a:pt x="19558" y="31623"/>
                  </a:lnTo>
                  <a:lnTo>
                    <a:pt x="30225" y="31623"/>
                  </a:lnTo>
                  <a:lnTo>
                    <a:pt x="38988" y="24511"/>
                  </a:lnTo>
                  <a:lnTo>
                    <a:pt x="38988" y="15748"/>
                  </a:lnTo>
                  <a:lnTo>
                    <a:pt x="38988" y="7112"/>
                  </a:lnTo>
                  <a:lnTo>
                    <a:pt x="30225" y="0"/>
                  </a:lnTo>
                  <a:lnTo>
                    <a:pt x="19558" y="0"/>
                  </a:lnTo>
                  <a:lnTo>
                    <a:pt x="8762" y="0"/>
                  </a:lnTo>
                  <a:lnTo>
                    <a:pt x="0" y="7112"/>
                  </a:lnTo>
                  <a:lnTo>
                    <a:pt x="0" y="15748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37557" y="4215765"/>
              <a:ext cx="39370" cy="31750"/>
            </a:xfrm>
            <a:custGeom>
              <a:avLst/>
              <a:gdLst/>
              <a:ahLst/>
              <a:cxnLst/>
              <a:rect l="l" t="t" r="r" b="b"/>
              <a:pathLst>
                <a:path w="39370" h="31750">
                  <a:moveTo>
                    <a:pt x="30225" y="0"/>
                  </a:moveTo>
                  <a:lnTo>
                    <a:pt x="8635" y="0"/>
                  </a:lnTo>
                  <a:lnTo>
                    <a:pt x="0" y="6985"/>
                  </a:lnTo>
                  <a:lnTo>
                    <a:pt x="0" y="24511"/>
                  </a:lnTo>
                  <a:lnTo>
                    <a:pt x="8635" y="31496"/>
                  </a:lnTo>
                  <a:lnTo>
                    <a:pt x="30225" y="31496"/>
                  </a:lnTo>
                  <a:lnTo>
                    <a:pt x="38862" y="24511"/>
                  </a:lnTo>
                  <a:lnTo>
                    <a:pt x="38862" y="6985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37557" y="4215765"/>
              <a:ext cx="39370" cy="31750"/>
            </a:xfrm>
            <a:custGeom>
              <a:avLst/>
              <a:gdLst/>
              <a:ahLst/>
              <a:cxnLst/>
              <a:rect l="l" t="t" r="r" b="b"/>
              <a:pathLst>
                <a:path w="39370" h="31750">
                  <a:moveTo>
                    <a:pt x="0" y="15748"/>
                  </a:moveTo>
                  <a:lnTo>
                    <a:pt x="0" y="24511"/>
                  </a:lnTo>
                  <a:lnTo>
                    <a:pt x="8635" y="31496"/>
                  </a:lnTo>
                  <a:lnTo>
                    <a:pt x="19430" y="31496"/>
                  </a:lnTo>
                  <a:lnTo>
                    <a:pt x="30225" y="31496"/>
                  </a:lnTo>
                  <a:lnTo>
                    <a:pt x="38862" y="24511"/>
                  </a:lnTo>
                  <a:lnTo>
                    <a:pt x="38862" y="15748"/>
                  </a:lnTo>
                  <a:lnTo>
                    <a:pt x="38862" y="6985"/>
                  </a:lnTo>
                  <a:lnTo>
                    <a:pt x="30225" y="0"/>
                  </a:lnTo>
                  <a:lnTo>
                    <a:pt x="19430" y="0"/>
                  </a:lnTo>
                  <a:lnTo>
                    <a:pt x="8635" y="0"/>
                  </a:lnTo>
                  <a:lnTo>
                    <a:pt x="0" y="6985"/>
                  </a:lnTo>
                  <a:lnTo>
                    <a:pt x="0" y="15748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99810" y="3507613"/>
              <a:ext cx="39370" cy="31750"/>
            </a:xfrm>
            <a:custGeom>
              <a:avLst/>
              <a:gdLst/>
              <a:ahLst/>
              <a:cxnLst/>
              <a:rect l="l" t="t" r="r" b="b"/>
              <a:pathLst>
                <a:path w="39370" h="31750">
                  <a:moveTo>
                    <a:pt x="30225" y="0"/>
                  </a:moveTo>
                  <a:lnTo>
                    <a:pt x="8636" y="0"/>
                  </a:lnTo>
                  <a:lnTo>
                    <a:pt x="0" y="7112"/>
                  </a:lnTo>
                  <a:lnTo>
                    <a:pt x="0" y="24511"/>
                  </a:lnTo>
                  <a:lnTo>
                    <a:pt x="8636" y="31623"/>
                  </a:lnTo>
                  <a:lnTo>
                    <a:pt x="30225" y="31623"/>
                  </a:lnTo>
                  <a:lnTo>
                    <a:pt x="38862" y="24511"/>
                  </a:lnTo>
                  <a:lnTo>
                    <a:pt x="38862" y="7112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99810" y="3507613"/>
              <a:ext cx="39370" cy="31750"/>
            </a:xfrm>
            <a:custGeom>
              <a:avLst/>
              <a:gdLst/>
              <a:ahLst/>
              <a:cxnLst/>
              <a:rect l="l" t="t" r="r" b="b"/>
              <a:pathLst>
                <a:path w="39370" h="31750">
                  <a:moveTo>
                    <a:pt x="0" y="15748"/>
                  </a:moveTo>
                  <a:lnTo>
                    <a:pt x="0" y="24511"/>
                  </a:lnTo>
                  <a:lnTo>
                    <a:pt x="8636" y="31623"/>
                  </a:lnTo>
                  <a:lnTo>
                    <a:pt x="19430" y="31623"/>
                  </a:lnTo>
                  <a:lnTo>
                    <a:pt x="30225" y="31623"/>
                  </a:lnTo>
                  <a:lnTo>
                    <a:pt x="38862" y="24511"/>
                  </a:lnTo>
                  <a:lnTo>
                    <a:pt x="38862" y="15748"/>
                  </a:lnTo>
                  <a:lnTo>
                    <a:pt x="38862" y="7112"/>
                  </a:lnTo>
                  <a:lnTo>
                    <a:pt x="30225" y="0"/>
                  </a:lnTo>
                  <a:lnTo>
                    <a:pt x="19430" y="0"/>
                  </a:lnTo>
                  <a:lnTo>
                    <a:pt x="8636" y="0"/>
                  </a:lnTo>
                  <a:lnTo>
                    <a:pt x="0" y="7112"/>
                  </a:lnTo>
                  <a:lnTo>
                    <a:pt x="0" y="15748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77738" y="3297428"/>
              <a:ext cx="39370" cy="31750"/>
            </a:xfrm>
            <a:custGeom>
              <a:avLst/>
              <a:gdLst/>
              <a:ahLst/>
              <a:cxnLst/>
              <a:rect l="l" t="t" r="r" b="b"/>
              <a:pathLst>
                <a:path w="39370" h="31750">
                  <a:moveTo>
                    <a:pt x="30225" y="0"/>
                  </a:moveTo>
                  <a:lnTo>
                    <a:pt x="8762" y="0"/>
                  </a:lnTo>
                  <a:lnTo>
                    <a:pt x="0" y="7112"/>
                  </a:lnTo>
                  <a:lnTo>
                    <a:pt x="0" y="24511"/>
                  </a:lnTo>
                  <a:lnTo>
                    <a:pt x="8762" y="31623"/>
                  </a:lnTo>
                  <a:lnTo>
                    <a:pt x="30225" y="31623"/>
                  </a:lnTo>
                  <a:lnTo>
                    <a:pt x="38988" y="24511"/>
                  </a:lnTo>
                  <a:lnTo>
                    <a:pt x="38988" y="7112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77738" y="3297428"/>
              <a:ext cx="39370" cy="31750"/>
            </a:xfrm>
            <a:custGeom>
              <a:avLst/>
              <a:gdLst/>
              <a:ahLst/>
              <a:cxnLst/>
              <a:rect l="l" t="t" r="r" b="b"/>
              <a:pathLst>
                <a:path w="39370" h="31750">
                  <a:moveTo>
                    <a:pt x="0" y="15875"/>
                  </a:moveTo>
                  <a:lnTo>
                    <a:pt x="0" y="24511"/>
                  </a:lnTo>
                  <a:lnTo>
                    <a:pt x="8762" y="31623"/>
                  </a:lnTo>
                  <a:lnTo>
                    <a:pt x="19558" y="31623"/>
                  </a:lnTo>
                  <a:lnTo>
                    <a:pt x="30225" y="31623"/>
                  </a:lnTo>
                  <a:lnTo>
                    <a:pt x="38988" y="24511"/>
                  </a:lnTo>
                  <a:lnTo>
                    <a:pt x="38988" y="15875"/>
                  </a:lnTo>
                  <a:lnTo>
                    <a:pt x="38988" y="7112"/>
                  </a:lnTo>
                  <a:lnTo>
                    <a:pt x="30225" y="0"/>
                  </a:lnTo>
                  <a:lnTo>
                    <a:pt x="19558" y="0"/>
                  </a:lnTo>
                  <a:lnTo>
                    <a:pt x="8762" y="0"/>
                  </a:lnTo>
                  <a:lnTo>
                    <a:pt x="0" y="7112"/>
                  </a:lnTo>
                  <a:lnTo>
                    <a:pt x="0" y="15875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24501" y="4288663"/>
              <a:ext cx="36195" cy="31750"/>
            </a:xfrm>
            <a:custGeom>
              <a:avLst/>
              <a:gdLst/>
              <a:ahLst/>
              <a:cxnLst/>
              <a:rect l="l" t="t" r="r" b="b"/>
              <a:pathLst>
                <a:path w="36195" h="31750">
                  <a:moveTo>
                    <a:pt x="28067" y="0"/>
                  </a:moveTo>
                  <a:lnTo>
                    <a:pt x="8127" y="0"/>
                  </a:lnTo>
                  <a:lnTo>
                    <a:pt x="0" y="6985"/>
                  </a:lnTo>
                  <a:lnTo>
                    <a:pt x="0" y="24511"/>
                  </a:lnTo>
                  <a:lnTo>
                    <a:pt x="8127" y="31495"/>
                  </a:lnTo>
                  <a:lnTo>
                    <a:pt x="28067" y="31495"/>
                  </a:lnTo>
                  <a:lnTo>
                    <a:pt x="36195" y="24511"/>
                  </a:lnTo>
                  <a:lnTo>
                    <a:pt x="36195" y="6985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24501" y="4288663"/>
              <a:ext cx="36195" cy="31750"/>
            </a:xfrm>
            <a:custGeom>
              <a:avLst/>
              <a:gdLst/>
              <a:ahLst/>
              <a:cxnLst/>
              <a:rect l="l" t="t" r="r" b="b"/>
              <a:pathLst>
                <a:path w="36195" h="31750">
                  <a:moveTo>
                    <a:pt x="0" y="15748"/>
                  </a:moveTo>
                  <a:lnTo>
                    <a:pt x="0" y="24511"/>
                  </a:lnTo>
                  <a:lnTo>
                    <a:pt x="8127" y="31495"/>
                  </a:lnTo>
                  <a:lnTo>
                    <a:pt x="18161" y="31495"/>
                  </a:lnTo>
                  <a:lnTo>
                    <a:pt x="28067" y="31495"/>
                  </a:lnTo>
                  <a:lnTo>
                    <a:pt x="36195" y="24511"/>
                  </a:lnTo>
                  <a:lnTo>
                    <a:pt x="36195" y="15748"/>
                  </a:lnTo>
                  <a:lnTo>
                    <a:pt x="36195" y="6985"/>
                  </a:lnTo>
                  <a:lnTo>
                    <a:pt x="28067" y="0"/>
                  </a:lnTo>
                  <a:lnTo>
                    <a:pt x="18161" y="0"/>
                  </a:lnTo>
                  <a:lnTo>
                    <a:pt x="8127" y="0"/>
                  </a:lnTo>
                  <a:lnTo>
                    <a:pt x="0" y="6985"/>
                  </a:lnTo>
                  <a:lnTo>
                    <a:pt x="0" y="15748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60185" y="3293872"/>
              <a:ext cx="36195" cy="34290"/>
            </a:xfrm>
            <a:custGeom>
              <a:avLst/>
              <a:gdLst/>
              <a:ahLst/>
              <a:cxnLst/>
              <a:rect l="l" t="t" r="r" b="b"/>
              <a:pathLst>
                <a:path w="36195" h="34289">
                  <a:moveTo>
                    <a:pt x="28066" y="0"/>
                  </a:moveTo>
                  <a:lnTo>
                    <a:pt x="8000" y="0"/>
                  </a:lnTo>
                  <a:lnTo>
                    <a:pt x="0" y="7619"/>
                  </a:lnTo>
                  <a:lnTo>
                    <a:pt x="0" y="26288"/>
                  </a:lnTo>
                  <a:lnTo>
                    <a:pt x="8000" y="33908"/>
                  </a:lnTo>
                  <a:lnTo>
                    <a:pt x="28066" y="33908"/>
                  </a:lnTo>
                  <a:lnTo>
                    <a:pt x="36194" y="26288"/>
                  </a:lnTo>
                  <a:lnTo>
                    <a:pt x="36194" y="7619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60185" y="3293872"/>
              <a:ext cx="36195" cy="34290"/>
            </a:xfrm>
            <a:custGeom>
              <a:avLst/>
              <a:gdLst/>
              <a:ahLst/>
              <a:cxnLst/>
              <a:rect l="l" t="t" r="r" b="b"/>
              <a:pathLst>
                <a:path w="36195" h="34289">
                  <a:moveTo>
                    <a:pt x="0" y="17017"/>
                  </a:moveTo>
                  <a:lnTo>
                    <a:pt x="0" y="26288"/>
                  </a:lnTo>
                  <a:lnTo>
                    <a:pt x="8000" y="33908"/>
                  </a:lnTo>
                  <a:lnTo>
                    <a:pt x="18034" y="33908"/>
                  </a:lnTo>
                  <a:lnTo>
                    <a:pt x="28066" y="33908"/>
                  </a:lnTo>
                  <a:lnTo>
                    <a:pt x="36194" y="26288"/>
                  </a:lnTo>
                  <a:lnTo>
                    <a:pt x="36194" y="17017"/>
                  </a:lnTo>
                  <a:lnTo>
                    <a:pt x="36194" y="7619"/>
                  </a:lnTo>
                  <a:lnTo>
                    <a:pt x="28066" y="0"/>
                  </a:lnTo>
                  <a:lnTo>
                    <a:pt x="18034" y="0"/>
                  </a:lnTo>
                  <a:lnTo>
                    <a:pt x="8000" y="0"/>
                  </a:lnTo>
                  <a:lnTo>
                    <a:pt x="0" y="7619"/>
                  </a:lnTo>
                  <a:lnTo>
                    <a:pt x="0" y="17017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76822" y="3110357"/>
              <a:ext cx="39370" cy="34290"/>
            </a:xfrm>
            <a:custGeom>
              <a:avLst/>
              <a:gdLst/>
              <a:ahLst/>
              <a:cxnLst/>
              <a:rect l="l" t="t" r="r" b="b"/>
              <a:pathLst>
                <a:path w="39370" h="34289">
                  <a:moveTo>
                    <a:pt x="19430" y="0"/>
                  </a:moveTo>
                  <a:lnTo>
                    <a:pt x="11894" y="1337"/>
                  </a:lnTo>
                  <a:lnTo>
                    <a:pt x="5714" y="4984"/>
                  </a:lnTo>
                  <a:lnTo>
                    <a:pt x="1535" y="10394"/>
                  </a:lnTo>
                  <a:lnTo>
                    <a:pt x="0" y="17017"/>
                  </a:lnTo>
                  <a:lnTo>
                    <a:pt x="1535" y="23641"/>
                  </a:lnTo>
                  <a:lnTo>
                    <a:pt x="5715" y="29051"/>
                  </a:lnTo>
                  <a:lnTo>
                    <a:pt x="11894" y="32698"/>
                  </a:lnTo>
                  <a:lnTo>
                    <a:pt x="19430" y="34035"/>
                  </a:lnTo>
                  <a:lnTo>
                    <a:pt x="27041" y="32698"/>
                  </a:lnTo>
                  <a:lnTo>
                    <a:pt x="33258" y="29051"/>
                  </a:lnTo>
                  <a:lnTo>
                    <a:pt x="37451" y="23641"/>
                  </a:lnTo>
                  <a:lnTo>
                    <a:pt x="38988" y="17017"/>
                  </a:lnTo>
                  <a:lnTo>
                    <a:pt x="37451" y="10394"/>
                  </a:lnTo>
                  <a:lnTo>
                    <a:pt x="33258" y="4984"/>
                  </a:lnTo>
                  <a:lnTo>
                    <a:pt x="27041" y="1337"/>
                  </a:lnTo>
                  <a:lnTo>
                    <a:pt x="1943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76822" y="3110357"/>
              <a:ext cx="39370" cy="34290"/>
            </a:xfrm>
            <a:custGeom>
              <a:avLst/>
              <a:gdLst/>
              <a:ahLst/>
              <a:cxnLst/>
              <a:rect l="l" t="t" r="r" b="b"/>
              <a:pathLst>
                <a:path w="39370" h="34289">
                  <a:moveTo>
                    <a:pt x="0" y="17017"/>
                  </a:moveTo>
                  <a:lnTo>
                    <a:pt x="1535" y="23641"/>
                  </a:lnTo>
                  <a:lnTo>
                    <a:pt x="5715" y="29051"/>
                  </a:lnTo>
                  <a:lnTo>
                    <a:pt x="11894" y="32698"/>
                  </a:lnTo>
                  <a:lnTo>
                    <a:pt x="19430" y="34035"/>
                  </a:lnTo>
                  <a:lnTo>
                    <a:pt x="27041" y="32698"/>
                  </a:lnTo>
                  <a:lnTo>
                    <a:pt x="33258" y="29051"/>
                  </a:lnTo>
                  <a:lnTo>
                    <a:pt x="37451" y="23641"/>
                  </a:lnTo>
                  <a:lnTo>
                    <a:pt x="38988" y="17017"/>
                  </a:lnTo>
                  <a:lnTo>
                    <a:pt x="37451" y="10394"/>
                  </a:lnTo>
                  <a:lnTo>
                    <a:pt x="33258" y="4984"/>
                  </a:lnTo>
                  <a:lnTo>
                    <a:pt x="27041" y="1337"/>
                  </a:lnTo>
                  <a:lnTo>
                    <a:pt x="19430" y="0"/>
                  </a:lnTo>
                  <a:lnTo>
                    <a:pt x="11894" y="1337"/>
                  </a:lnTo>
                  <a:lnTo>
                    <a:pt x="5714" y="4984"/>
                  </a:lnTo>
                  <a:lnTo>
                    <a:pt x="1535" y="10394"/>
                  </a:lnTo>
                  <a:lnTo>
                    <a:pt x="0" y="17017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39915" y="3089783"/>
              <a:ext cx="36195" cy="31750"/>
            </a:xfrm>
            <a:custGeom>
              <a:avLst/>
              <a:gdLst/>
              <a:ahLst/>
              <a:cxnLst/>
              <a:rect l="l" t="t" r="r" b="b"/>
              <a:pathLst>
                <a:path w="36195" h="31750">
                  <a:moveTo>
                    <a:pt x="28067" y="0"/>
                  </a:moveTo>
                  <a:lnTo>
                    <a:pt x="8000" y="0"/>
                  </a:lnTo>
                  <a:lnTo>
                    <a:pt x="0" y="7112"/>
                  </a:lnTo>
                  <a:lnTo>
                    <a:pt x="0" y="24511"/>
                  </a:lnTo>
                  <a:lnTo>
                    <a:pt x="8000" y="31622"/>
                  </a:lnTo>
                  <a:lnTo>
                    <a:pt x="28067" y="31622"/>
                  </a:lnTo>
                  <a:lnTo>
                    <a:pt x="36068" y="24511"/>
                  </a:lnTo>
                  <a:lnTo>
                    <a:pt x="36068" y="7112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39915" y="3089783"/>
              <a:ext cx="36195" cy="31750"/>
            </a:xfrm>
            <a:custGeom>
              <a:avLst/>
              <a:gdLst/>
              <a:ahLst/>
              <a:cxnLst/>
              <a:rect l="l" t="t" r="r" b="b"/>
              <a:pathLst>
                <a:path w="36195" h="31750">
                  <a:moveTo>
                    <a:pt x="0" y="15747"/>
                  </a:moveTo>
                  <a:lnTo>
                    <a:pt x="0" y="24511"/>
                  </a:lnTo>
                  <a:lnTo>
                    <a:pt x="8000" y="31622"/>
                  </a:lnTo>
                  <a:lnTo>
                    <a:pt x="18034" y="31622"/>
                  </a:lnTo>
                  <a:lnTo>
                    <a:pt x="28067" y="31622"/>
                  </a:lnTo>
                  <a:lnTo>
                    <a:pt x="36068" y="24511"/>
                  </a:lnTo>
                  <a:lnTo>
                    <a:pt x="36068" y="15747"/>
                  </a:lnTo>
                  <a:lnTo>
                    <a:pt x="36068" y="7112"/>
                  </a:lnTo>
                  <a:lnTo>
                    <a:pt x="28067" y="0"/>
                  </a:lnTo>
                  <a:lnTo>
                    <a:pt x="18034" y="0"/>
                  </a:lnTo>
                  <a:lnTo>
                    <a:pt x="8000" y="0"/>
                  </a:lnTo>
                  <a:lnTo>
                    <a:pt x="0" y="7112"/>
                  </a:lnTo>
                  <a:lnTo>
                    <a:pt x="0" y="15747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84242" y="4492625"/>
              <a:ext cx="39370" cy="34290"/>
            </a:xfrm>
            <a:custGeom>
              <a:avLst/>
              <a:gdLst/>
              <a:ahLst/>
              <a:cxnLst/>
              <a:rect l="l" t="t" r="r" b="b"/>
              <a:pathLst>
                <a:path w="39370" h="34289">
                  <a:moveTo>
                    <a:pt x="19431" y="0"/>
                  </a:moveTo>
                  <a:lnTo>
                    <a:pt x="11840" y="1337"/>
                  </a:lnTo>
                  <a:lnTo>
                    <a:pt x="5667" y="4984"/>
                  </a:lnTo>
                  <a:lnTo>
                    <a:pt x="1518" y="10394"/>
                  </a:lnTo>
                  <a:lnTo>
                    <a:pt x="0" y="17018"/>
                  </a:lnTo>
                  <a:lnTo>
                    <a:pt x="1518" y="23641"/>
                  </a:lnTo>
                  <a:lnTo>
                    <a:pt x="5667" y="29051"/>
                  </a:lnTo>
                  <a:lnTo>
                    <a:pt x="11840" y="32698"/>
                  </a:lnTo>
                  <a:lnTo>
                    <a:pt x="19431" y="34036"/>
                  </a:lnTo>
                  <a:lnTo>
                    <a:pt x="27021" y="32698"/>
                  </a:lnTo>
                  <a:lnTo>
                    <a:pt x="33194" y="29051"/>
                  </a:lnTo>
                  <a:lnTo>
                    <a:pt x="37343" y="23641"/>
                  </a:lnTo>
                  <a:lnTo>
                    <a:pt x="38862" y="17018"/>
                  </a:lnTo>
                  <a:lnTo>
                    <a:pt x="37343" y="10394"/>
                  </a:lnTo>
                  <a:lnTo>
                    <a:pt x="33194" y="4984"/>
                  </a:lnTo>
                  <a:lnTo>
                    <a:pt x="27021" y="1337"/>
                  </a:lnTo>
                  <a:lnTo>
                    <a:pt x="19431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84242" y="4492625"/>
              <a:ext cx="39370" cy="34290"/>
            </a:xfrm>
            <a:custGeom>
              <a:avLst/>
              <a:gdLst/>
              <a:ahLst/>
              <a:cxnLst/>
              <a:rect l="l" t="t" r="r" b="b"/>
              <a:pathLst>
                <a:path w="39370" h="34289">
                  <a:moveTo>
                    <a:pt x="0" y="17018"/>
                  </a:moveTo>
                  <a:lnTo>
                    <a:pt x="1518" y="23641"/>
                  </a:lnTo>
                  <a:lnTo>
                    <a:pt x="5667" y="29051"/>
                  </a:lnTo>
                  <a:lnTo>
                    <a:pt x="11840" y="32698"/>
                  </a:lnTo>
                  <a:lnTo>
                    <a:pt x="19431" y="34036"/>
                  </a:lnTo>
                  <a:lnTo>
                    <a:pt x="27021" y="32698"/>
                  </a:lnTo>
                  <a:lnTo>
                    <a:pt x="33194" y="29051"/>
                  </a:lnTo>
                  <a:lnTo>
                    <a:pt x="37343" y="23641"/>
                  </a:lnTo>
                  <a:lnTo>
                    <a:pt x="38862" y="17018"/>
                  </a:lnTo>
                  <a:lnTo>
                    <a:pt x="37343" y="10394"/>
                  </a:lnTo>
                  <a:lnTo>
                    <a:pt x="33194" y="4984"/>
                  </a:lnTo>
                  <a:lnTo>
                    <a:pt x="27021" y="1337"/>
                  </a:lnTo>
                  <a:lnTo>
                    <a:pt x="19431" y="0"/>
                  </a:lnTo>
                  <a:lnTo>
                    <a:pt x="11840" y="1337"/>
                  </a:lnTo>
                  <a:lnTo>
                    <a:pt x="5667" y="4984"/>
                  </a:lnTo>
                  <a:lnTo>
                    <a:pt x="1518" y="10394"/>
                  </a:lnTo>
                  <a:lnTo>
                    <a:pt x="0" y="17018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21754" y="2899029"/>
              <a:ext cx="39370" cy="31750"/>
            </a:xfrm>
            <a:custGeom>
              <a:avLst/>
              <a:gdLst/>
              <a:ahLst/>
              <a:cxnLst/>
              <a:rect l="l" t="t" r="r" b="b"/>
              <a:pathLst>
                <a:path w="39370" h="31750">
                  <a:moveTo>
                    <a:pt x="30225" y="0"/>
                  </a:moveTo>
                  <a:lnTo>
                    <a:pt x="8762" y="0"/>
                  </a:lnTo>
                  <a:lnTo>
                    <a:pt x="0" y="7112"/>
                  </a:lnTo>
                  <a:lnTo>
                    <a:pt x="0" y="24511"/>
                  </a:lnTo>
                  <a:lnTo>
                    <a:pt x="8762" y="31623"/>
                  </a:lnTo>
                  <a:lnTo>
                    <a:pt x="30225" y="31623"/>
                  </a:lnTo>
                  <a:lnTo>
                    <a:pt x="38989" y="24511"/>
                  </a:lnTo>
                  <a:lnTo>
                    <a:pt x="38989" y="7112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21754" y="2899029"/>
              <a:ext cx="39370" cy="31750"/>
            </a:xfrm>
            <a:custGeom>
              <a:avLst/>
              <a:gdLst/>
              <a:ahLst/>
              <a:cxnLst/>
              <a:rect l="l" t="t" r="r" b="b"/>
              <a:pathLst>
                <a:path w="39370" h="31750">
                  <a:moveTo>
                    <a:pt x="0" y="15875"/>
                  </a:moveTo>
                  <a:lnTo>
                    <a:pt x="0" y="24511"/>
                  </a:lnTo>
                  <a:lnTo>
                    <a:pt x="8762" y="31623"/>
                  </a:lnTo>
                  <a:lnTo>
                    <a:pt x="19558" y="31623"/>
                  </a:lnTo>
                  <a:lnTo>
                    <a:pt x="30225" y="31623"/>
                  </a:lnTo>
                  <a:lnTo>
                    <a:pt x="38989" y="24511"/>
                  </a:lnTo>
                  <a:lnTo>
                    <a:pt x="38989" y="15875"/>
                  </a:lnTo>
                  <a:lnTo>
                    <a:pt x="38989" y="7112"/>
                  </a:lnTo>
                  <a:lnTo>
                    <a:pt x="30225" y="0"/>
                  </a:lnTo>
                  <a:lnTo>
                    <a:pt x="19558" y="0"/>
                  </a:lnTo>
                  <a:lnTo>
                    <a:pt x="8762" y="0"/>
                  </a:lnTo>
                  <a:lnTo>
                    <a:pt x="0" y="7112"/>
                  </a:lnTo>
                  <a:lnTo>
                    <a:pt x="0" y="15875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711060" y="2800731"/>
              <a:ext cx="36195" cy="34290"/>
            </a:xfrm>
            <a:custGeom>
              <a:avLst/>
              <a:gdLst/>
              <a:ahLst/>
              <a:cxnLst/>
              <a:rect l="l" t="t" r="r" b="b"/>
              <a:pathLst>
                <a:path w="36195" h="34289">
                  <a:moveTo>
                    <a:pt x="28067" y="0"/>
                  </a:moveTo>
                  <a:lnTo>
                    <a:pt x="8128" y="0"/>
                  </a:lnTo>
                  <a:lnTo>
                    <a:pt x="0" y="7620"/>
                  </a:lnTo>
                  <a:lnTo>
                    <a:pt x="0" y="26289"/>
                  </a:lnTo>
                  <a:lnTo>
                    <a:pt x="8128" y="33909"/>
                  </a:lnTo>
                  <a:lnTo>
                    <a:pt x="28067" y="33909"/>
                  </a:lnTo>
                  <a:lnTo>
                    <a:pt x="36195" y="26289"/>
                  </a:lnTo>
                  <a:lnTo>
                    <a:pt x="36195" y="762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11060" y="2800731"/>
              <a:ext cx="36195" cy="34290"/>
            </a:xfrm>
            <a:custGeom>
              <a:avLst/>
              <a:gdLst/>
              <a:ahLst/>
              <a:cxnLst/>
              <a:rect l="l" t="t" r="r" b="b"/>
              <a:pathLst>
                <a:path w="36195" h="34289">
                  <a:moveTo>
                    <a:pt x="0" y="17018"/>
                  </a:moveTo>
                  <a:lnTo>
                    <a:pt x="0" y="26289"/>
                  </a:lnTo>
                  <a:lnTo>
                    <a:pt x="8128" y="33909"/>
                  </a:lnTo>
                  <a:lnTo>
                    <a:pt x="18161" y="33909"/>
                  </a:lnTo>
                  <a:lnTo>
                    <a:pt x="28067" y="33909"/>
                  </a:lnTo>
                  <a:lnTo>
                    <a:pt x="36195" y="26289"/>
                  </a:lnTo>
                  <a:lnTo>
                    <a:pt x="36195" y="17018"/>
                  </a:lnTo>
                  <a:lnTo>
                    <a:pt x="36195" y="7620"/>
                  </a:lnTo>
                  <a:lnTo>
                    <a:pt x="28067" y="0"/>
                  </a:lnTo>
                  <a:lnTo>
                    <a:pt x="18161" y="0"/>
                  </a:lnTo>
                  <a:lnTo>
                    <a:pt x="8128" y="0"/>
                  </a:lnTo>
                  <a:lnTo>
                    <a:pt x="0" y="7620"/>
                  </a:lnTo>
                  <a:lnTo>
                    <a:pt x="0" y="17018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81170" y="2735072"/>
              <a:ext cx="2545715" cy="1737360"/>
            </a:xfrm>
            <a:custGeom>
              <a:avLst/>
              <a:gdLst/>
              <a:ahLst/>
              <a:cxnLst/>
              <a:rect l="l" t="t" r="r" b="b"/>
              <a:pathLst>
                <a:path w="2545715" h="1737360">
                  <a:moveTo>
                    <a:pt x="0" y="1736978"/>
                  </a:moveTo>
                  <a:lnTo>
                    <a:pt x="2545333" y="0"/>
                  </a:lnTo>
                </a:path>
              </a:pathLst>
            </a:custGeom>
            <a:ln w="9534">
              <a:solidFill>
                <a:srgbClr val="775F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490459" y="4629467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281170" y="3160267"/>
            <a:ext cx="732790" cy="1462405"/>
            <a:chOff x="4281170" y="3160267"/>
            <a:chExt cx="732790" cy="1462405"/>
          </a:xfrm>
        </p:grpSpPr>
        <p:sp>
          <p:nvSpPr>
            <p:cNvPr id="34" name="object 34"/>
            <p:cNvSpPr/>
            <p:nvPr/>
          </p:nvSpPr>
          <p:spPr>
            <a:xfrm>
              <a:off x="5008626" y="3160267"/>
              <a:ext cx="0" cy="1462405"/>
            </a:xfrm>
            <a:custGeom>
              <a:avLst/>
              <a:gdLst/>
              <a:ahLst/>
              <a:cxnLst/>
              <a:rect l="l" t="t" r="r" b="b"/>
              <a:pathLst>
                <a:path h="1462404">
                  <a:moveTo>
                    <a:pt x="0" y="0"/>
                  </a:moveTo>
                  <a:lnTo>
                    <a:pt x="0" y="1462405"/>
                  </a:lnTo>
                </a:path>
              </a:pathLst>
            </a:custGeom>
            <a:ln w="9534">
              <a:solidFill>
                <a:srgbClr val="00666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81170" y="3172332"/>
              <a:ext cx="715010" cy="774065"/>
            </a:xfrm>
            <a:custGeom>
              <a:avLst/>
              <a:gdLst/>
              <a:ahLst/>
              <a:cxnLst/>
              <a:rect l="l" t="t" r="r" b="b"/>
              <a:pathLst>
                <a:path w="715010" h="774064">
                  <a:moveTo>
                    <a:pt x="714882" y="0"/>
                  </a:moveTo>
                  <a:lnTo>
                    <a:pt x="13842" y="0"/>
                  </a:lnTo>
                </a:path>
                <a:path w="715010" h="774064">
                  <a:moveTo>
                    <a:pt x="714882" y="773810"/>
                  </a:moveTo>
                  <a:lnTo>
                    <a:pt x="0" y="773810"/>
                  </a:lnTo>
                </a:path>
              </a:pathLst>
            </a:custGeom>
            <a:ln w="9534">
              <a:solidFill>
                <a:srgbClr val="00666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027295" y="4651311"/>
            <a:ext cx="32067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65" dirty="0">
                <a:latin typeface="Arial"/>
                <a:cs typeface="Arial"/>
              </a:rPr>
              <a:t>X1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7475" y="1155292"/>
            <a:ext cx="7006590" cy="295656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2000">
              <a:latin typeface="Times New Roman"/>
              <a:cs typeface="Times New Roman"/>
            </a:endParaRPr>
          </a:p>
          <a:p>
            <a:pPr marL="911225" indent="-324485">
              <a:lnSpc>
                <a:spcPct val="100000"/>
              </a:lnSpc>
              <a:spcBef>
                <a:spcPts val="79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900" spc="15" dirty="0">
                <a:latin typeface="Arial"/>
                <a:cs typeface="Arial"/>
              </a:rPr>
              <a:t>Hồi </a:t>
            </a:r>
            <a:r>
              <a:rPr sz="2900" spc="25" dirty="0">
                <a:latin typeface="Arial"/>
                <a:cs typeface="Arial"/>
              </a:rPr>
              <a:t>quy</a:t>
            </a:r>
            <a:r>
              <a:rPr sz="2900" spc="-160" dirty="0">
                <a:latin typeface="Arial"/>
                <a:cs typeface="Arial"/>
              </a:rPr>
              <a:t> </a:t>
            </a:r>
            <a:r>
              <a:rPr sz="2900" spc="15" dirty="0">
                <a:latin typeface="Arial"/>
                <a:cs typeface="Arial"/>
              </a:rPr>
              <a:t>(regression)</a:t>
            </a:r>
            <a:endParaRPr sz="2900">
              <a:latin typeface="Arial"/>
              <a:cs typeface="Arial"/>
            </a:endParaRPr>
          </a:p>
          <a:p>
            <a:pPr marL="2046605" algn="ctr">
              <a:lnSpc>
                <a:spcPct val="100000"/>
              </a:lnSpc>
              <a:spcBef>
                <a:spcPts val="2500"/>
              </a:spcBef>
            </a:pPr>
            <a:r>
              <a:rPr sz="2400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  <a:p>
            <a:pPr marL="3850004">
              <a:lnSpc>
                <a:spcPct val="100000"/>
              </a:lnSpc>
              <a:spcBef>
                <a:spcPts val="2385"/>
              </a:spcBef>
            </a:pPr>
            <a:r>
              <a:rPr sz="2000" spc="10" dirty="0">
                <a:latin typeface="Arial"/>
                <a:cs typeface="Arial"/>
              </a:rPr>
              <a:t>Y1</a:t>
            </a:r>
            <a:endParaRPr sz="2000">
              <a:latin typeface="Arial"/>
              <a:cs typeface="Arial"/>
            </a:endParaRPr>
          </a:p>
          <a:p>
            <a:pPr marR="5080" algn="r">
              <a:lnSpc>
                <a:spcPts val="2710"/>
              </a:lnSpc>
              <a:spcBef>
                <a:spcPts val="745"/>
              </a:spcBef>
            </a:pPr>
            <a:r>
              <a:rPr sz="2400" dirty="0">
                <a:latin typeface="Arial"/>
                <a:cs typeface="Arial"/>
              </a:rPr>
              <a:t>y = x +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3850004">
              <a:lnSpc>
                <a:spcPts val="2230"/>
              </a:lnSpc>
            </a:pPr>
            <a:r>
              <a:rPr sz="2000" spc="-330" dirty="0">
                <a:latin typeface="Arial"/>
                <a:cs typeface="Arial"/>
              </a:rPr>
              <a:t>Y1</a:t>
            </a:r>
            <a:r>
              <a:rPr sz="2000" spc="-330" dirty="0">
                <a:latin typeface="AoyagiKouzanFontT"/>
                <a:cs typeface="AoyagiKouzanFontT"/>
              </a:rPr>
              <a:t>’</a:t>
            </a:r>
            <a:endParaRPr sz="2000">
              <a:latin typeface="AoyagiKouzanFontT"/>
              <a:cs typeface="AoyagiKouzanFont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603059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0" dirty="0"/>
              <a:t>Giải </a:t>
            </a:r>
            <a:r>
              <a:rPr sz="3950" spc="-35" dirty="0"/>
              <a:t>pháp </a:t>
            </a:r>
            <a:r>
              <a:rPr sz="3950" spc="-5" dirty="0"/>
              <a:t>giảm </a:t>
            </a:r>
            <a:r>
              <a:rPr sz="3950" spc="-30" dirty="0"/>
              <a:t>thiểu</a:t>
            </a:r>
            <a:r>
              <a:rPr sz="3950" spc="780" dirty="0"/>
              <a:t> </a:t>
            </a:r>
            <a:r>
              <a:rPr sz="3950" spc="-40" dirty="0"/>
              <a:t>nhiễu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3037065" y="2400232"/>
            <a:ext cx="3295294" cy="3409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475" y="1155292"/>
            <a:ext cx="6151880" cy="94297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26</a:t>
            </a:r>
            <a:endParaRPr sz="2000">
              <a:latin typeface="Times New Roman"/>
              <a:cs typeface="Times New Roman"/>
            </a:endParaRPr>
          </a:p>
          <a:p>
            <a:pPr marL="908050" indent="-324485">
              <a:lnSpc>
                <a:spcPct val="100000"/>
              </a:lnSpc>
              <a:spcBef>
                <a:spcPts val="79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908050" algn="l"/>
                <a:tab pos="908685" algn="l"/>
              </a:tabLst>
            </a:pPr>
            <a:r>
              <a:rPr sz="2900" spc="25" dirty="0">
                <a:latin typeface="Arial"/>
                <a:cs typeface="Arial"/>
              </a:rPr>
              <a:t>Phân </a:t>
            </a:r>
            <a:r>
              <a:rPr sz="2900" spc="20" dirty="0">
                <a:latin typeface="Arial"/>
                <a:cs typeface="Arial"/>
              </a:rPr>
              <a:t>tích </a:t>
            </a:r>
            <a:r>
              <a:rPr sz="2900" spc="35" dirty="0">
                <a:latin typeface="Arial"/>
                <a:cs typeface="Arial"/>
              </a:rPr>
              <a:t>cụm</a:t>
            </a:r>
            <a:r>
              <a:rPr sz="2900" spc="-610" dirty="0">
                <a:latin typeface="Arial"/>
                <a:cs typeface="Arial"/>
              </a:rPr>
              <a:t> </a:t>
            </a:r>
            <a:r>
              <a:rPr sz="2900" spc="15" dirty="0">
                <a:latin typeface="Arial"/>
                <a:cs typeface="Arial"/>
              </a:rPr>
              <a:t>(cluster </a:t>
            </a:r>
            <a:r>
              <a:rPr sz="2900" spc="10" dirty="0">
                <a:latin typeface="Arial"/>
                <a:cs typeface="Arial"/>
              </a:rPr>
              <a:t>analysis)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6555"/>
            <a:ext cx="6811009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5" dirty="0"/>
              <a:t>Xử </a:t>
            </a:r>
            <a:r>
              <a:rPr sz="3950" spc="-25" dirty="0"/>
              <a:t>lý </a:t>
            </a:r>
            <a:r>
              <a:rPr sz="3950" spc="-5" dirty="0"/>
              <a:t>dữ </a:t>
            </a:r>
            <a:r>
              <a:rPr sz="3950" spc="-35" dirty="0"/>
              <a:t>liệu không </a:t>
            </a:r>
            <a:r>
              <a:rPr sz="3950" spc="-55" dirty="0"/>
              <a:t>nhất</a:t>
            </a:r>
            <a:r>
              <a:rPr sz="3950" spc="20" dirty="0"/>
              <a:t> </a:t>
            </a:r>
            <a:r>
              <a:rPr sz="3950" spc="-15" dirty="0"/>
              <a:t>quán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17475" y="1120140"/>
            <a:ext cx="8517890" cy="466153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27</a:t>
            </a:r>
            <a:endParaRPr sz="2000">
              <a:latin typeface="Times New Roman"/>
              <a:cs typeface="Times New Roman"/>
            </a:endParaRPr>
          </a:p>
          <a:p>
            <a:pPr marL="911225" indent="-324485">
              <a:lnSpc>
                <a:spcPct val="100000"/>
              </a:lnSpc>
              <a:spcBef>
                <a:spcPts val="835"/>
              </a:spcBef>
              <a:buClr>
                <a:srgbClr val="DD8046"/>
              </a:buClr>
              <a:buSzPct val="5952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100" spc="-5" dirty="0">
                <a:latin typeface="Arial"/>
                <a:cs typeface="Arial"/>
              </a:rPr>
              <a:t>Định </a:t>
            </a:r>
            <a:r>
              <a:rPr sz="2100" spc="15" dirty="0">
                <a:latin typeface="Arial"/>
                <a:cs typeface="Arial"/>
              </a:rPr>
              <a:t>nghĩa </a:t>
            </a:r>
            <a:r>
              <a:rPr sz="2100" spc="5" dirty="0">
                <a:latin typeface="Arial"/>
                <a:cs typeface="Arial"/>
              </a:rPr>
              <a:t>của </a:t>
            </a:r>
            <a:r>
              <a:rPr sz="2100" spc="10" dirty="0">
                <a:latin typeface="Arial"/>
                <a:cs typeface="Arial"/>
              </a:rPr>
              <a:t>dữ </a:t>
            </a:r>
            <a:r>
              <a:rPr sz="2100" spc="-25" dirty="0">
                <a:latin typeface="Arial"/>
                <a:cs typeface="Arial"/>
              </a:rPr>
              <a:t>liệu </a:t>
            </a:r>
            <a:r>
              <a:rPr sz="2100" spc="15" dirty="0">
                <a:latin typeface="Arial"/>
                <a:cs typeface="Arial"/>
              </a:rPr>
              <a:t>không </a:t>
            </a:r>
            <a:r>
              <a:rPr sz="2100" dirty="0">
                <a:latin typeface="Arial"/>
                <a:cs typeface="Arial"/>
              </a:rPr>
              <a:t>nhất</a:t>
            </a:r>
            <a:r>
              <a:rPr sz="2100" spc="-345" dirty="0">
                <a:latin typeface="Arial"/>
                <a:cs typeface="Arial"/>
              </a:rPr>
              <a:t> </a:t>
            </a:r>
            <a:r>
              <a:rPr sz="2100" spc="20" dirty="0">
                <a:latin typeface="Arial"/>
                <a:cs typeface="Arial"/>
              </a:rPr>
              <a:t>quán</a:t>
            </a:r>
            <a:endParaRPr sz="21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885"/>
              </a:spcBef>
              <a:buClr>
                <a:srgbClr val="93B6D2"/>
              </a:buClr>
              <a:buSzPct val="72972"/>
              <a:buChar char=""/>
              <a:tabLst>
                <a:tab pos="1226185" algn="l"/>
              </a:tabLst>
            </a:pPr>
            <a:r>
              <a:rPr sz="1850" spc="15" dirty="0">
                <a:latin typeface="Arial"/>
                <a:cs typeface="Arial"/>
              </a:rPr>
              <a:t>Dữ </a:t>
            </a:r>
            <a:r>
              <a:rPr sz="1850" spc="25" dirty="0">
                <a:latin typeface="Arial"/>
                <a:cs typeface="Arial"/>
              </a:rPr>
              <a:t>liệu </a:t>
            </a:r>
            <a:r>
              <a:rPr sz="1850" spc="10" dirty="0">
                <a:latin typeface="Arial"/>
                <a:cs typeface="Arial"/>
              </a:rPr>
              <a:t>được ghi </a:t>
            </a:r>
            <a:r>
              <a:rPr sz="1850" spc="15" dirty="0">
                <a:latin typeface="Arial"/>
                <a:cs typeface="Arial"/>
              </a:rPr>
              <a:t>nhận </a:t>
            </a:r>
            <a:r>
              <a:rPr sz="1850" spc="20" dirty="0">
                <a:latin typeface="Arial"/>
                <a:cs typeface="Arial"/>
              </a:rPr>
              <a:t>khác </a:t>
            </a:r>
            <a:r>
              <a:rPr sz="1850" spc="15" dirty="0">
                <a:latin typeface="Arial"/>
                <a:cs typeface="Arial"/>
              </a:rPr>
              <a:t>nhau </a:t>
            </a:r>
            <a:r>
              <a:rPr sz="1850" spc="25" dirty="0">
                <a:latin typeface="Arial"/>
                <a:cs typeface="Arial"/>
              </a:rPr>
              <a:t>cho </a:t>
            </a:r>
            <a:r>
              <a:rPr sz="1850" spc="20" dirty="0">
                <a:latin typeface="Arial"/>
                <a:cs typeface="Arial"/>
              </a:rPr>
              <a:t>cùng </a:t>
            </a:r>
            <a:r>
              <a:rPr sz="1850" spc="40" dirty="0">
                <a:latin typeface="Arial"/>
                <a:cs typeface="Arial"/>
              </a:rPr>
              <a:t>một </a:t>
            </a:r>
            <a:r>
              <a:rPr sz="1850" spc="10" dirty="0">
                <a:latin typeface="Arial"/>
                <a:cs typeface="Arial"/>
              </a:rPr>
              <a:t>đối tượng/thực</a:t>
            </a:r>
            <a:r>
              <a:rPr sz="1850" spc="235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thể</a:t>
            </a:r>
            <a:endParaRPr sz="1850">
              <a:latin typeface="Arial"/>
              <a:cs typeface="Arial"/>
            </a:endParaRPr>
          </a:p>
          <a:p>
            <a:pPr marL="1226185">
              <a:lnSpc>
                <a:spcPct val="100000"/>
              </a:lnSpc>
              <a:spcBef>
                <a:spcPts val="254"/>
              </a:spcBef>
            </a:pPr>
            <a:r>
              <a:rPr sz="1850" spc="25" dirty="0">
                <a:latin typeface="Wingdings"/>
                <a:cs typeface="Wingdings"/>
              </a:rPr>
              <a:t></a:t>
            </a:r>
            <a:r>
              <a:rPr sz="1850" spc="25" dirty="0">
                <a:latin typeface="Times New Roman"/>
                <a:cs typeface="Times New Roman"/>
              </a:rPr>
              <a:t> </a:t>
            </a:r>
            <a:r>
              <a:rPr sz="1850" spc="20" dirty="0">
                <a:latin typeface="Arial"/>
                <a:cs typeface="Arial"/>
              </a:rPr>
              <a:t>discrepancies </a:t>
            </a:r>
            <a:r>
              <a:rPr sz="1850" spc="5" dirty="0">
                <a:latin typeface="Arial"/>
                <a:cs typeface="Arial"/>
              </a:rPr>
              <a:t>from </a:t>
            </a:r>
            <a:r>
              <a:rPr sz="1850" spc="20" dirty="0">
                <a:latin typeface="Arial"/>
                <a:cs typeface="Arial"/>
              </a:rPr>
              <a:t>inconsistent </a:t>
            </a:r>
            <a:r>
              <a:rPr sz="1850" spc="10" dirty="0">
                <a:latin typeface="Arial"/>
                <a:cs typeface="Arial"/>
              </a:rPr>
              <a:t>data</a:t>
            </a:r>
            <a:r>
              <a:rPr sz="1850" spc="125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representations</a:t>
            </a:r>
            <a:endParaRPr sz="1850">
              <a:latin typeface="Arial"/>
              <a:cs typeface="Arial"/>
            </a:endParaRPr>
          </a:p>
          <a:p>
            <a:pPr marL="1502410" lvl="2" indent="-229235">
              <a:lnSpc>
                <a:spcPct val="100000"/>
              </a:lnSpc>
              <a:spcBef>
                <a:spcPts val="910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503045" algn="l"/>
              </a:tabLst>
            </a:pPr>
            <a:r>
              <a:rPr sz="1800" spc="-20" dirty="0">
                <a:latin typeface="Arial"/>
                <a:cs typeface="Arial"/>
              </a:rPr>
              <a:t>2014/12/24 </a:t>
            </a:r>
            <a:r>
              <a:rPr sz="1800" spc="-40" dirty="0">
                <a:latin typeface="Arial"/>
                <a:cs typeface="Arial"/>
              </a:rPr>
              <a:t>và</a:t>
            </a:r>
            <a:r>
              <a:rPr sz="1800" spc="229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24/12/2014</a:t>
            </a:r>
            <a:endParaRPr sz="1800">
              <a:latin typeface="Arial"/>
              <a:cs typeface="Arial"/>
            </a:endParaRPr>
          </a:p>
          <a:p>
            <a:pPr marL="1226185" marR="5080" lvl="1" indent="-276860">
              <a:lnSpc>
                <a:spcPct val="111600"/>
              </a:lnSpc>
              <a:spcBef>
                <a:spcPts val="615"/>
              </a:spcBef>
              <a:buClr>
                <a:srgbClr val="93B6D2"/>
              </a:buClr>
              <a:buSzPct val="72972"/>
              <a:buChar char=""/>
              <a:tabLst>
                <a:tab pos="1226185" algn="l"/>
              </a:tabLst>
            </a:pPr>
            <a:r>
              <a:rPr sz="1850" spc="15" dirty="0">
                <a:latin typeface="Arial"/>
                <a:cs typeface="Arial"/>
              </a:rPr>
              <a:t>Dữ </a:t>
            </a:r>
            <a:r>
              <a:rPr sz="1850" spc="25" dirty="0">
                <a:latin typeface="Arial"/>
                <a:cs typeface="Arial"/>
              </a:rPr>
              <a:t>liệu </a:t>
            </a:r>
            <a:r>
              <a:rPr sz="1850" spc="10" dirty="0">
                <a:latin typeface="Arial"/>
                <a:cs typeface="Arial"/>
              </a:rPr>
              <a:t>được ghi </a:t>
            </a:r>
            <a:r>
              <a:rPr sz="1850" spc="15" dirty="0">
                <a:latin typeface="Arial"/>
                <a:cs typeface="Arial"/>
              </a:rPr>
              <a:t>nhận </a:t>
            </a:r>
            <a:r>
              <a:rPr sz="1850" spc="20" dirty="0">
                <a:latin typeface="Arial"/>
                <a:cs typeface="Arial"/>
              </a:rPr>
              <a:t>không </a:t>
            </a:r>
            <a:r>
              <a:rPr sz="1850" spc="15" dirty="0">
                <a:latin typeface="Arial"/>
                <a:cs typeface="Arial"/>
              </a:rPr>
              <a:t>phản ánh đúng ngữ </a:t>
            </a:r>
            <a:r>
              <a:rPr sz="1850" spc="-5" dirty="0">
                <a:latin typeface="Arial"/>
                <a:cs typeface="Arial"/>
              </a:rPr>
              <a:t>nghĩa </a:t>
            </a:r>
            <a:r>
              <a:rPr sz="1850" spc="20" dirty="0">
                <a:latin typeface="Arial"/>
                <a:cs typeface="Arial"/>
              </a:rPr>
              <a:t>cho </a:t>
            </a:r>
            <a:r>
              <a:rPr sz="1850" spc="25" dirty="0">
                <a:latin typeface="Arial"/>
                <a:cs typeface="Arial"/>
              </a:rPr>
              <a:t>các </a:t>
            </a:r>
            <a:r>
              <a:rPr sz="1850" spc="-90" dirty="0">
                <a:latin typeface="Arial"/>
                <a:cs typeface="Arial"/>
              </a:rPr>
              <a:t>đối  </a:t>
            </a:r>
            <a:r>
              <a:rPr sz="1850" spc="10" dirty="0">
                <a:latin typeface="Arial"/>
                <a:cs typeface="Arial"/>
              </a:rPr>
              <a:t>tượng/thực</a:t>
            </a:r>
            <a:r>
              <a:rPr sz="1850" spc="110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thể</a:t>
            </a:r>
            <a:endParaRPr sz="1850">
              <a:latin typeface="Arial"/>
              <a:cs typeface="Arial"/>
            </a:endParaRPr>
          </a:p>
          <a:p>
            <a:pPr marL="1502410" lvl="2" indent="-229235">
              <a:lnSpc>
                <a:spcPct val="100000"/>
              </a:lnSpc>
              <a:spcBef>
                <a:spcPts val="835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503045" algn="l"/>
              </a:tabLst>
            </a:pPr>
            <a:r>
              <a:rPr sz="1800" spc="-5" dirty="0">
                <a:latin typeface="Arial"/>
                <a:cs typeface="Arial"/>
              </a:rPr>
              <a:t>Ràng </a:t>
            </a:r>
            <a:r>
              <a:rPr sz="1800" spc="15" dirty="0">
                <a:latin typeface="Arial"/>
                <a:cs typeface="Arial"/>
              </a:rPr>
              <a:t>buộc </a:t>
            </a:r>
            <a:r>
              <a:rPr sz="1800" dirty="0">
                <a:latin typeface="Arial"/>
                <a:cs typeface="Arial"/>
              </a:rPr>
              <a:t>khóa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ngoại</a:t>
            </a:r>
            <a:endParaRPr sz="1800">
              <a:latin typeface="Arial"/>
              <a:cs typeface="Arial"/>
            </a:endParaRPr>
          </a:p>
          <a:p>
            <a:pPr marL="911225" indent="-324485">
              <a:lnSpc>
                <a:spcPct val="100000"/>
              </a:lnSpc>
              <a:spcBef>
                <a:spcPts val="844"/>
              </a:spcBef>
              <a:buClr>
                <a:srgbClr val="DD8046"/>
              </a:buClr>
              <a:buSzPct val="5952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100" spc="-5" dirty="0">
                <a:latin typeface="Arial"/>
                <a:cs typeface="Arial"/>
              </a:rPr>
              <a:t>Nguyên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15" dirty="0">
                <a:latin typeface="Arial"/>
                <a:cs typeface="Arial"/>
              </a:rPr>
              <a:t>nhân</a:t>
            </a:r>
            <a:endParaRPr sz="21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880"/>
              </a:spcBef>
              <a:buClr>
                <a:srgbClr val="93B6D2"/>
              </a:buClr>
              <a:buSzPct val="72972"/>
              <a:buChar char=""/>
              <a:tabLst>
                <a:tab pos="1226185" algn="l"/>
              </a:tabLst>
            </a:pPr>
            <a:r>
              <a:rPr sz="1850" spc="25" dirty="0">
                <a:latin typeface="Arial"/>
                <a:cs typeface="Arial"/>
              </a:rPr>
              <a:t>Sự </a:t>
            </a:r>
            <a:r>
              <a:rPr sz="1850" spc="20" dirty="0">
                <a:latin typeface="Arial"/>
                <a:cs typeface="Arial"/>
              </a:rPr>
              <a:t>không </a:t>
            </a:r>
            <a:r>
              <a:rPr sz="1850" spc="10" dirty="0">
                <a:latin typeface="Arial"/>
                <a:cs typeface="Arial"/>
              </a:rPr>
              <a:t>nhất </a:t>
            </a:r>
            <a:r>
              <a:rPr sz="1850" spc="15" dirty="0">
                <a:latin typeface="Arial"/>
                <a:cs typeface="Arial"/>
              </a:rPr>
              <a:t>quán </a:t>
            </a:r>
            <a:r>
              <a:rPr sz="1850" spc="5" dirty="0">
                <a:latin typeface="Arial"/>
                <a:cs typeface="Arial"/>
              </a:rPr>
              <a:t>trong </a:t>
            </a:r>
            <a:r>
              <a:rPr sz="1850" spc="20" dirty="0">
                <a:latin typeface="Arial"/>
                <a:cs typeface="Arial"/>
              </a:rPr>
              <a:t>các </a:t>
            </a:r>
            <a:r>
              <a:rPr sz="1850" spc="10" dirty="0">
                <a:latin typeface="Arial"/>
                <a:cs typeface="Arial"/>
              </a:rPr>
              <a:t>qui ước đặt tên hay </a:t>
            </a:r>
            <a:r>
              <a:rPr sz="1850" spc="60" dirty="0">
                <a:latin typeface="Arial"/>
                <a:cs typeface="Arial"/>
              </a:rPr>
              <a:t>mã </a:t>
            </a:r>
            <a:r>
              <a:rPr sz="1850" spc="15" dirty="0">
                <a:latin typeface="Arial"/>
                <a:cs typeface="Arial"/>
              </a:rPr>
              <a:t>dữ</a:t>
            </a:r>
            <a:r>
              <a:rPr sz="1850" spc="229" dirty="0">
                <a:latin typeface="Arial"/>
                <a:cs typeface="Arial"/>
              </a:rPr>
              <a:t> </a:t>
            </a:r>
            <a:r>
              <a:rPr sz="1850" spc="25" dirty="0">
                <a:latin typeface="Arial"/>
                <a:cs typeface="Arial"/>
              </a:rPr>
              <a:t>liệu</a:t>
            </a:r>
            <a:endParaRPr sz="185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935"/>
              </a:spcBef>
              <a:buClr>
                <a:srgbClr val="93B6D2"/>
              </a:buClr>
              <a:buSzPct val="72972"/>
              <a:buChar char=""/>
              <a:tabLst>
                <a:tab pos="1226185" algn="l"/>
              </a:tabLst>
            </a:pPr>
            <a:r>
              <a:rPr sz="1850" spc="15" dirty="0">
                <a:latin typeface="Arial"/>
                <a:cs typeface="Arial"/>
              </a:rPr>
              <a:t>Định dạng </a:t>
            </a:r>
            <a:r>
              <a:rPr sz="1850" spc="20" dirty="0">
                <a:latin typeface="Arial"/>
                <a:cs typeface="Arial"/>
              </a:rPr>
              <a:t>không </a:t>
            </a:r>
            <a:r>
              <a:rPr sz="1850" spc="10" dirty="0">
                <a:latin typeface="Arial"/>
                <a:cs typeface="Arial"/>
              </a:rPr>
              <a:t>nhất </a:t>
            </a:r>
            <a:r>
              <a:rPr sz="1850" spc="15" dirty="0">
                <a:latin typeface="Arial"/>
                <a:cs typeface="Arial"/>
              </a:rPr>
              <a:t>quán </a:t>
            </a:r>
            <a:r>
              <a:rPr sz="1850" spc="25" dirty="0">
                <a:latin typeface="Arial"/>
                <a:cs typeface="Arial"/>
              </a:rPr>
              <a:t>của các </a:t>
            </a:r>
            <a:r>
              <a:rPr sz="1850" spc="-15" dirty="0">
                <a:latin typeface="Arial"/>
                <a:cs typeface="Arial"/>
              </a:rPr>
              <a:t>vùng </a:t>
            </a:r>
            <a:r>
              <a:rPr sz="1850" spc="15" dirty="0">
                <a:latin typeface="Arial"/>
                <a:cs typeface="Arial"/>
              </a:rPr>
              <a:t>nhập</a:t>
            </a:r>
            <a:r>
              <a:rPr sz="1850" spc="-125" dirty="0">
                <a:latin typeface="Arial"/>
                <a:cs typeface="Arial"/>
              </a:rPr>
              <a:t> </a:t>
            </a:r>
            <a:r>
              <a:rPr sz="1850" spc="25" dirty="0">
                <a:latin typeface="Arial"/>
                <a:cs typeface="Arial"/>
              </a:rPr>
              <a:t>liệu</a:t>
            </a:r>
            <a:endParaRPr sz="185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860"/>
              </a:spcBef>
              <a:buClr>
                <a:srgbClr val="93B6D2"/>
              </a:buClr>
              <a:buSzPct val="72972"/>
              <a:buChar char=""/>
              <a:tabLst>
                <a:tab pos="1226185" algn="l"/>
              </a:tabLst>
            </a:pPr>
            <a:r>
              <a:rPr sz="1850" spc="-5" dirty="0">
                <a:latin typeface="Arial"/>
                <a:cs typeface="Arial"/>
              </a:rPr>
              <a:t>Thiết </a:t>
            </a:r>
            <a:r>
              <a:rPr sz="1850" spc="10" dirty="0">
                <a:latin typeface="Arial"/>
                <a:cs typeface="Arial"/>
              </a:rPr>
              <a:t>bị ghi </a:t>
            </a:r>
            <a:r>
              <a:rPr sz="1850" spc="15" dirty="0">
                <a:latin typeface="Arial"/>
                <a:cs typeface="Arial"/>
              </a:rPr>
              <a:t>nhận dữ </a:t>
            </a:r>
            <a:r>
              <a:rPr sz="1850" spc="20" dirty="0">
                <a:latin typeface="Arial"/>
                <a:cs typeface="Arial"/>
              </a:rPr>
              <a:t>liệu,</a:t>
            </a:r>
            <a:r>
              <a:rPr sz="1850" spc="220" dirty="0">
                <a:latin typeface="Arial"/>
                <a:cs typeface="Arial"/>
              </a:rPr>
              <a:t> </a:t>
            </a:r>
            <a:r>
              <a:rPr sz="1850" spc="25" dirty="0">
                <a:latin typeface="Arial"/>
                <a:cs typeface="Arial"/>
              </a:rPr>
              <a:t>…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0700" y="1590675"/>
            <a:ext cx="6019800" cy="4638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456374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-25" dirty="0"/>
              <a:t>Luyện </a:t>
            </a:r>
            <a:r>
              <a:rPr sz="4200" spc="5" dirty="0"/>
              <a:t>tập </a:t>
            </a:r>
            <a:r>
              <a:rPr sz="4200" dirty="0"/>
              <a:t>– </a:t>
            </a:r>
            <a:r>
              <a:rPr sz="4200" spc="35" dirty="0"/>
              <a:t>ví </a:t>
            </a:r>
            <a:r>
              <a:rPr sz="4200" dirty="0"/>
              <a:t>dụ</a:t>
            </a:r>
            <a:r>
              <a:rPr sz="4200" spc="-105" dirty="0"/>
              <a:t> </a:t>
            </a:r>
            <a:r>
              <a:rPr sz="4200" dirty="0"/>
              <a:t>2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28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23799" y="1600200"/>
          <a:ext cx="5943599" cy="4556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590039"/>
                <a:gridCol w="1400810"/>
                <a:gridCol w="1733550"/>
              </a:tblGrid>
              <a:tr h="350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Lương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Tuổi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25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25"/>
                        </a:lnSpc>
                        <a:spcBef>
                          <a:spcPts val="33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2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60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20"/>
                        </a:lnSpc>
                        <a:spcBef>
                          <a:spcPts val="33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15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15"/>
                        </a:lnSpc>
                        <a:spcBef>
                          <a:spcPts val="34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43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15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15"/>
                        </a:lnSpc>
                        <a:spcBef>
                          <a:spcPts val="34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430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1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10"/>
                        </a:lnSpc>
                        <a:spcBef>
                          <a:spcPts val="35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65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1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10"/>
                        </a:lnSpc>
                        <a:spcBef>
                          <a:spcPts val="35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05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60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05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95"/>
                        </a:lnSpc>
                        <a:spcBef>
                          <a:spcPts val="3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30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95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95"/>
                        </a:lnSpc>
                        <a:spcBef>
                          <a:spcPts val="3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95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-42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No.11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9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90"/>
                        </a:lnSpc>
                        <a:spcBef>
                          <a:spcPts val="37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47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No.12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85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85"/>
                        </a:lnSpc>
                        <a:spcBef>
                          <a:spcPts val="37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93B6D2"/>
          </a:solidFill>
        </p:spPr>
        <p:txBody>
          <a:bodyPr vert="horz" wrap="square" lIns="0" tIns="1473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160"/>
              </a:spcBef>
            </a:pPr>
            <a:r>
              <a:rPr sz="4400" spc="10" dirty="0">
                <a:solidFill>
                  <a:srgbClr val="FFFFFF"/>
                </a:solidFill>
              </a:rPr>
              <a:t>Tích </a:t>
            </a:r>
            <a:r>
              <a:rPr sz="4400" spc="20" dirty="0">
                <a:solidFill>
                  <a:srgbClr val="FFFFFF"/>
                </a:solidFill>
              </a:rPr>
              <a:t>hợp dữ</a:t>
            </a:r>
            <a:r>
              <a:rPr sz="4400" spc="-204" dirty="0">
                <a:solidFill>
                  <a:srgbClr val="FFFFFF"/>
                </a:solidFill>
              </a:rPr>
              <a:t> </a:t>
            </a:r>
            <a:r>
              <a:rPr sz="4400" spc="5" dirty="0">
                <a:solidFill>
                  <a:srgbClr val="FFFFFF"/>
                </a:solidFill>
              </a:rPr>
              <a:t>liệu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29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392366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20" dirty="0"/>
              <a:t>Tích </a:t>
            </a:r>
            <a:r>
              <a:rPr sz="4200" spc="-5" dirty="0"/>
              <a:t>hợp </a:t>
            </a:r>
            <a:r>
              <a:rPr sz="4200" dirty="0"/>
              <a:t>dữ</a:t>
            </a:r>
            <a:r>
              <a:rPr sz="4200" spc="-210" dirty="0"/>
              <a:t> </a:t>
            </a:r>
            <a:r>
              <a:rPr sz="4200" spc="-20" dirty="0"/>
              <a:t>liệu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17475" y="1132787"/>
            <a:ext cx="8453120" cy="46621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  <a:p>
            <a:pPr marL="911225" marR="5080" indent="-324485">
              <a:lnSpc>
                <a:spcPct val="109500"/>
              </a:lnSpc>
              <a:spcBef>
                <a:spcPts val="56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5" dirty="0">
                <a:latin typeface="Arial"/>
                <a:cs typeface="Arial"/>
              </a:rPr>
              <a:t>Là </a:t>
            </a:r>
            <a:r>
              <a:rPr sz="2400" spc="-15" dirty="0">
                <a:latin typeface="Arial"/>
                <a:cs typeface="Arial"/>
              </a:rPr>
              <a:t>quá </a:t>
            </a:r>
            <a:r>
              <a:rPr sz="2400" spc="5" dirty="0">
                <a:latin typeface="Arial"/>
                <a:cs typeface="Arial"/>
              </a:rPr>
              <a:t>trình </a:t>
            </a:r>
            <a:r>
              <a:rPr sz="2400" spc="-10" dirty="0">
                <a:latin typeface="Arial"/>
                <a:cs typeface="Arial"/>
              </a:rPr>
              <a:t>trộn </a:t>
            </a:r>
            <a:r>
              <a:rPr sz="2400" spc="-30" dirty="0">
                <a:latin typeface="Arial"/>
                <a:cs typeface="Arial"/>
              </a:rPr>
              <a:t>dữ </a:t>
            </a:r>
            <a:r>
              <a:rPr sz="2400" spc="-25" dirty="0">
                <a:latin typeface="Arial"/>
                <a:cs typeface="Arial"/>
              </a:rPr>
              <a:t>liệu </a:t>
            </a:r>
            <a:r>
              <a:rPr sz="2400" dirty="0">
                <a:latin typeface="Arial"/>
                <a:cs typeface="Arial"/>
              </a:rPr>
              <a:t>từ </a:t>
            </a:r>
            <a:r>
              <a:rPr sz="2400" spc="-20" dirty="0">
                <a:latin typeface="Arial"/>
                <a:cs typeface="Arial"/>
              </a:rPr>
              <a:t>các nguồn </a:t>
            </a:r>
            <a:r>
              <a:rPr sz="2400" spc="-15" dirty="0">
                <a:latin typeface="Arial"/>
                <a:cs typeface="Arial"/>
              </a:rPr>
              <a:t>khác </a:t>
            </a:r>
            <a:r>
              <a:rPr sz="2400" spc="-10" dirty="0">
                <a:latin typeface="Arial"/>
                <a:cs typeface="Arial"/>
              </a:rPr>
              <a:t>nhau </a:t>
            </a:r>
            <a:r>
              <a:rPr sz="2400" spc="-45" dirty="0">
                <a:latin typeface="Arial"/>
                <a:cs typeface="Arial"/>
              </a:rPr>
              <a:t>vào  </a:t>
            </a:r>
            <a:r>
              <a:rPr sz="2400" spc="-15" dirty="0">
                <a:latin typeface="Arial"/>
                <a:cs typeface="Arial"/>
              </a:rPr>
              <a:t>một </a:t>
            </a:r>
            <a:r>
              <a:rPr sz="2400" dirty="0">
                <a:latin typeface="Arial"/>
                <a:cs typeface="Arial"/>
              </a:rPr>
              <a:t>kho </a:t>
            </a:r>
            <a:r>
              <a:rPr sz="2400" spc="-35" dirty="0">
                <a:latin typeface="Arial"/>
                <a:cs typeface="Arial"/>
              </a:rPr>
              <a:t>dữ </a:t>
            </a:r>
            <a:r>
              <a:rPr sz="2400" spc="-25" dirty="0">
                <a:latin typeface="Arial"/>
                <a:cs typeface="Arial"/>
              </a:rPr>
              <a:t>liệu sẵn </a:t>
            </a:r>
            <a:r>
              <a:rPr sz="2400" spc="-15" dirty="0">
                <a:latin typeface="Arial"/>
                <a:cs typeface="Arial"/>
              </a:rPr>
              <a:t>sàng </a:t>
            </a:r>
            <a:r>
              <a:rPr sz="2400" dirty="0">
                <a:latin typeface="Arial"/>
                <a:cs typeface="Arial"/>
              </a:rPr>
              <a:t>cho </a:t>
            </a:r>
            <a:r>
              <a:rPr sz="2400" spc="-20" dirty="0">
                <a:latin typeface="Arial"/>
                <a:cs typeface="Arial"/>
              </a:rPr>
              <a:t>quá </a:t>
            </a:r>
            <a:r>
              <a:rPr sz="2400" spc="5" dirty="0">
                <a:latin typeface="Arial"/>
                <a:cs typeface="Arial"/>
              </a:rPr>
              <a:t>trình </a:t>
            </a:r>
            <a:r>
              <a:rPr sz="2400" spc="-15" dirty="0">
                <a:latin typeface="Arial"/>
                <a:cs typeface="Arial"/>
              </a:rPr>
              <a:t>khai </a:t>
            </a:r>
            <a:r>
              <a:rPr sz="2400" spc="-20" dirty="0">
                <a:latin typeface="Arial"/>
                <a:cs typeface="Arial"/>
              </a:rPr>
              <a:t>phá </a:t>
            </a:r>
            <a:r>
              <a:rPr sz="2400" spc="-35" dirty="0">
                <a:latin typeface="Arial"/>
                <a:cs typeface="Arial"/>
              </a:rPr>
              <a:t>dữ</a:t>
            </a:r>
            <a:r>
              <a:rPr sz="2400" spc="5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liệu</a:t>
            </a:r>
            <a:endParaRPr sz="24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975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spc="-15" dirty="0">
                <a:latin typeface="Arial"/>
                <a:cs typeface="Arial"/>
              </a:rPr>
              <a:t>Vấn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đề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nhận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dạng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thực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thể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(entity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identification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problem)</a:t>
            </a:r>
            <a:endParaRPr sz="2000">
              <a:latin typeface="Arial"/>
              <a:cs typeface="Arial"/>
            </a:endParaRPr>
          </a:p>
          <a:p>
            <a:pPr marL="1502410" lvl="2" indent="-229235">
              <a:lnSpc>
                <a:spcPct val="100000"/>
              </a:lnSpc>
              <a:spcBef>
                <a:spcPts val="955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503045" algn="l"/>
              </a:tabLst>
            </a:pPr>
            <a:r>
              <a:rPr sz="1800" spc="-30" dirty="0">
                <a:latin typeface="Arial"/>
                <a:cs typeface="Arial"/>
              </a:rPr>
              <a:t>Tích </a:t>
            </a:r>
            <a:r>
              <a:rPr sz="1800" spc="20" dirty="0">
                <a:latin typeface="Arial"/>
                <a:cs typeface="Arial"/>
              </a:rPr>
              <a:t>hợp </a:t>
            </a:r>
            <a:r>
              <a:rPr sz="1800" spc="10" dirty="0">
                <a:latin typeface="Arial"/>
                <a:cs typeface="Arial"/>
              </a:rPr>
              <a:t>lược </a:t>
            </a:r>
            <a:r>
              <a:rPr sz="1800" spc="-15" dirty="0">
                <a:latin typeface="Arial"/>
                <a:cs typeface="Arial"/>
              </a:rPr>
              <a:t>đồ </a:t>
            </a:r>
            <a:r>
              <a:rPr sz="1800" dirty="0">
                <a:latin typeface="Arial"/>
                <a:cs typeface="Arial"/>
              </a:rPr>
              <a:t>(schema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integration)</a:t>
            </a:r>
            <a:endParaRPr sz="1800">
              <a:latin typeface="Arial"/>
              <a:cs typeface="Arial"/>
            </a:endParaRPr>
          </a:p>
          <a:p>
            <a:pPr marL="1502410" lvl="2" indent="-229235">
              <a:lnSpc>
                <a:spcPct val="100000"/>
              </a:lnSpc>
              <a:spcBef>
                <a:spcPts val="844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503045" algn="l"/>
              </a:tabLst>
            </a:pPr>
            <a:r>
              <a:rPr sz="1800" dirty="0">
                <a:latin typeface="Arial"/>
                <a:cs typeface="Arial"/>
              </a:rPr>
              <a:t>So </a:t>
            </a:r>
            <a:r>
              <a:rPr sz="1800" spc="20" dirty="0">
                <a:latin typeface="Arial"/>
                <a:cs typeface="Arial"/>
              </a:rPr>
              <a:t>trùng </a:t>
            </a:r>
            <a:r>
              <a:rPr sz="1800" spc="-20" dirty="0">
                <a:latin typeface="Arial"/>
                <a:cs typeface="Arial"/>
              </a:rPr>
              <a:t>đối </a:t>
            </a:r>
            <a:r>
              <a:rPr sz="1800" spc="15" dirty="0">
                <a:latin typeface="Arial"/>
                <a:cs typeface="Arial"/>
              </a:rPr>
              <a:t>tượng </a:t>
            </a:r>
            <a:r>
              <a:rPr sz="1800" spc="5" dirty="0">
                <a:latin typeface="Arial"/>
                <a:cs typeface="Arial"/>
              </a:rPr>
              <a:t>(object</a:t>
            </a:r>
            <a:r>
              <a:rPr sz="1800" spc="-30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matching)</a:t>
            </a:r>
            <a:endParaRPr sz="18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940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spc="-15" dirty="0">
                <a:latin typeface="Arial"/>
                <a:cs typeface="Arial"/>
              </a:rPr>
              <a:t>Vấn </a:t>
            </a:r>
            <a:r>
              <a:rPr sz="2000" spc="10" dirty="0">
                <a:latin typeface="Arial"/>
                <a:cs typeface="Arial"/>
              </a:rPr>
              <a:t>đề dư </a:t>
            </a:r>
            <a:r>
              <a:rPr sz="2000" spc="15" dirty="0">
                <a:latin typeface="Arial"/>
                <a:cs typeface="Arial"/>
              </a:rPr>
              <a:t>thừa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(redundancy)</a:t>
            </a:r>
            <a:endParaRPr sz="20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985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spc="-15" dirty="0">
                <a:latin typeface="Arial"/>
                <a:cs typeface="Arial"/>
              </a:rPr>
              <a:t>Vấn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đề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mâu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thuẫn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giá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trị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dữ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liệu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(data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conflicts)</a:t>
            </a:r>
            <a:endParaRPr sz="2000">
              <a:latin typeface="Arial"/>
              <a:cs typeface="Arial"/>
            </a:endParaRPr>
          </a:p>
          <a:p>
            <a:pPr marL="911225" marR="109220" indent="-324485">
              <a:lnSpc>
                <a:spcPct val="109600"/>
              </a:lnSpc>
              <a:spcBef>
                <a:spcPts val="825"/>
              </a:spcBef>
              <a:tabLst>
                <a:tab pos="911225" algn="l"/>
              </a:tabLst>
            </a:pPr>
            <a:r>
              <a:rPr sz="1400" spc="20" dirty="0">
                <a:solidFill>
                  <a:srgbClr val="DD8046"/>
                </a:solidFill>
                <a:latin typeface="Wingdings"/>
                <a:cs typeface="Wingdings"/>
              </a:rPr>
              <a:t></a:t>
            </a:r>
            <a:r>
              <a:rPr sz="1400" spc="20" dirty="0">
                <a:solidFill>
                  <a:srgbClr val="DD804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Hỗ </a:t>
            </a:r>
            <a:r>
              <a:rPr sz="2400" spc="5" dirty="0">
                <a:latin typeface="Arial"/>
                <a:cs typeface="Arial"/>
              </a:rPr>
              <a:t>trợ </a:t>
            </a:r>
            <a:r>
              <a:rPr sz="2400" spc="-40" dirty="0">
                <a:latin typeface="Arial"/>
                <a:cs typeface="Arial"/>
              </a:rPr>
              <a:t>việc </a:t>
            </a:r>
            <a:r>
              <a:rPr sz="2400" spc="-25" dirty="0">
                <a:latin typeface="Arial"/>
                <a:cs typeface="Arial"/>
              </a:rPr>
              <a:t>giảm, </a:t>
            </a:r>
            <a:r>
              <a:rPr sz="2400" spc="-5" dirty="0">
                <a:latin typeface="Arial"/>
                <a:cs typeface="Arial"/>
              </a:rPr>
              <a:t>tránh </a:t>
            </a:r>
            <a:r>
              <a:rPr sz="2400" spc="-30" dirty="0">
                <a:latin typeface="Arial"/>
                <a:cs typeface="Arial"/>
              </a:rPr>
              <a:t>dư </a:t>
            </a:r>
            <a:r>
              <a:rPr sz="2400" spc="-5" dirty="0">
                <a:latin typeface="Arial"/>
                <a:cs typeface="Arial"/>
              </a:rPr>
              <a:t>thừa </a:t>
            </a:r>
            <a:r>
              <a:rPr sz="2400" spc="-40" dirty="0">
                <a:latin typeface="Arial"/>
                <a:cs typeface="Arial"/>
              </a:rPr>
              <a:t>và </a:t>
            </a:r>
            <a:r>
              <a:rPr sz="2400" spc="-10" dirty="0">
                <a:latin typeface="Arial"/>
                <a:cs typeface="Arial"/>
              </a:rPr>
              <a:t>không nhất </a:t>
            </a:r>
            <a:r>
              <a:rPr sz="2400" spc="-30" dirty="0">
                <a:latin typeface="Arial"/>
                <a:cs typeface="Arial"/>
              </a:rPr>
              <a:t>quán </a:t>
            </a:r>
            <a:r>
              <a:rPr sz="2400" spc="-40" dirty="0">
                <a:latin typeface="Arial"/>
                <a:cs typeface="Arial"/>
              </a:rPr>
              <a:t>về  </a:t>
            </a:r>
            <a:r>
              <a:rPr sz="2400" spc="-35" dirty="0">
                <a:latin typeface="Arial"/>
                <a:cs typeface="Arial"/>
              </a:rPr>
              <a:t>dữ </a:t>
            </a:r>
            <a:r>
              <a:rPr sz="2400" spc="-25" dirty="0">
                <a:latin typeface="Arial"/>
                <a:cs typeface="Arial"/>
              </a:rPr>
              <a:t>liệu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Arial"/>
                <a:cs typeface="Arial"/>
              </a:rPr>
              <a:t>cải </a:t>
            </a:r>
            <a:r>
              <a:rPr sz="2400" spc="-15" dirty="0">
                <a:latin typeface="Arial"/>
                <a:cs typeface="Arial"/>
              </a:rPr>
              <a:t>thiện </a:t>
            </a:r>
            <a:r>
              <a:rPr sz="2400" spc="5" dirty="0">
                <a:latin typeface="Arial"/>
                <a:cs typeface="Arial"/>
              </a:rPr>
              <a:t>tính chính </a:t>
            </a:r>
            <a:r>
              <a:rPr sz="2400" spc="-70" dirty="0">
                <a:latin typeface="Arial"/>
                <a:cs typeface="Arial"/>
              </a:rPr>
              <a:t>xác </a:t>
            </a:r>
            <a:r>
              <a:rPr sz="2400" spc="-40" dirty="0">
                <a:latin typeface="Arial"/>
                <a:cs typeface="Arial"/>
              </a:rPr>
              <a:t>và </a:t>
            </a:r>
            <a:r>
              <a:rPr sz="2400" spc="-20" dirty="0">
                <a:latin typeface="Arial"/>
                <a:cs typeface="Arial"/>
              </a:rPr>
              <a:t>tốc </a:t>
            </a:r>
            <a:r>
              <a:rPr sz="2400" spc="5" dirty="0">
                <a:latin typeface="Arial"/>
                <a:cs typeface="Arial"/>
              </a:rPr>
              <a:t>độ </a:t>
            </a:r>
            <a:r>
              <a:rPr sz="2400" spc="-20" dirty="0">
                <a:latin typeface="Arial"/>
                <a:cs typeface="Arial"/>
              </a:rPr>
              <a:t>quá </a:t>
            </a:r>
            <a:r>
              <a:rPr sz="2400" spc="5" dirty="0">
                <a:latin typeface="Arial"/>
                <a:cs typeface="Arial"/>
              </a:rPr>
              <a:t>trình  </a:t>
            </a:r>
            <a:r>
              <a:rPr sz="2400" spc="-15" dirty="0">
                <a:latin typeface="Arial"/>
                <a:cs typeface="Arial"/>
              </a:rPr>
              <a:t>khai </a:t>
            </a:r>
            <a:r>
              <a:rPr sz="2400" spc="-20" dirty="0">
                <a:latin typeface="Arial"/>
                <a:cs typeface="Arial"/>
              </a:rPr>
              <a:t>phá </a:t>
            </a:r>
            <a:r>
              <a:rPr sz="2400" spc="-35" dirty="0">
                <a:latin typeface="Arial"/>
                <a:cs typeface="Arial"/>
              </a:rPr>
              <a:t>dữ</a:t>
            </a:r>
            <a:r>
              <a:rPr sz="2400" spc="17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liệu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00200"/>
            <a:ext cx="1295400" cy="990600"/>
          </a:xfrm>
          <a:custGeom>
            <a:avLst/>
            <a:gdLst/>
            <a:ahLst/>
            <a:cxnLst/>
            <a:rect l="l" t="t" r="r" b="b"/>
            <a:pathLst>
              <a:path w="1295400" h="990600">
                <a:moveTo>
                  <a:pt x="1295400" y="0"/>
                </a:moveTo>
                <a:lnTo>
                  <a:pt x="0" y="0"/>
                </a:lnTo>
                <a:lnTo>
                  <a:pt x="0" y="990600"/>
                </a:lnTo>
                <a:lnTo>
                  <a:pt x="1295400" y="990600"/>
                </a:lnTo>
                <a:lnTo>
                  <a:pt x="1295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93B6D2"/>
          </a:solidFill>
        </p:spPr>
        <p:txBody>
          <a:bodyPr vert="horz" wrap="square" lIns="0" tIns="1473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160"/>
              </a:spcBef>
            </a:pPr>
            <a:r>
              <a:rPr sz="4400" spc="30" dirty="0">
                <a:solidFill>
                  <a:srgbClr val="FFFFFF"/>
                </a:solidFill>
              </a:rPr>
              <a:t>Dữ </a:t>
            </a:r>
            <a:r>
              <a:rPr sz="4400" spc="5" dirty="0">
                <a:solidFill>
                  <a:srgbClr val="FFFFFF"/>
                </a:solidFill>
              </a:rPr>
              <a:t>liệu </a:t>
            </a:r>
            <a:r>
              <a:rPr sz="4400" spc="65" dirty="0">
                <a:solidFill>
                  <a:srgbClr val="FFFFFF"/>
                </a:solidFill>
              </a:rPr>
              <a:t>và </a:t>
            </a:r>
            <a:r>
              <a:rPr sz="4400" dirty="0">
                <a:solidFill>
                  <a:srgbClr val="FFFFFF"/>
                </a:solidFill>
              </a:rPr>
              <a:t>tiền </a:t>
            </a:r>
            <a:r>
              <a:rPr sz="4400" spc="-5" dirty="0">
                <a:solidFill>
                  <a:srgbClr val="FFFFFF"/>
                </a:solidFill>
              </a:rPr>
              <a:t>xử </a:t>
            </a:r>
            <a:r>
              <a:rPr sz="4400" spc="5" dirty="0">
                <a:solidFill>
                  <a:srgbClr val="FFFFFF"/>
                </a:solidFill>
              </a:rPr>
              <a:t>lý </a:t>
            </a:r>
            <a:r>
              <a:rPr sz="4400" spc="20" dirty="0">
                <a:solidFill>
                  <a:srgbClr val="FFFFFF"/>
                </a:solidFill>
              </a:rPr>
              <a:t>dữ</a:t>
            </a:r>
            <a:r>
              <a:rPr sz="4400" spc="-430" dirty="0">
                <a:solidFill>
                  <a:srgbClr val="FFFFFF"/>
                </a:solidFill>
              </a:rPr>
              <a:t> </a:t>
            </a:r>
            <a:r>
              <a:rPr sz="4400" spc="5" dirty="0">
                <a:solidFill>
                  <a:srgbClr val="FFFFFF"/>
                </a:solidFill>
              </a:rPr>
              <a:t>liệu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68959" y="1900936"/>
            <a:ext cx="16573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3699"/>
            <a:ext cx="616458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/>
              <a:t>Vấn </a:t>
            </a:r>
            <a:r>
              <a:rPr sz="3950" spc="-5" dirty="0"/>
              <a:t>đề </a:t>
            </a:r>
            <a:r>
              <a:rPr sz="3950" spc="-55" dirty="0"/>
              <a:t>nhận </a:t>
            </a:r>
            <a:r>
              <a:rPr sz="3950" spc="-35" dirty="0"/>
              <a:t>dạng </a:t>
            </a:r>
            <a:r>
              <a:rPr sz="3950" spc="-20" dirty="0"/>
              <a:t>thực</a:t>
            </a:r>
            <a:r>
              <a:rPr sz="3950" spc="940" dirty="0"/>
              <a:t> </a:t>
            </a:r>
            <a:r>
              <a:rPr sz="3950" spc="-20" dirty="0"/>
              <a:t>thể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17475" y="1108351"/>
            <a:ext cx="8512175" cy="398272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31</a:t>
            </a:r>
            <a:endParaRPr sz="2000">
              <a:latin typeface="Times New Roman"/>
              <a:cs typeface="Times New Roman"/>
            </a:endParaRPr>
          </a:p>
          <a:p>
            <a:pPr marL="911225" indent="-324485">
              <a:lnSpc>
                <a:spcPct val="100000"/>
              </a:lnSpc>
              <a:spcBef>
                <a:spcPts val="1065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-25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thực </a:t>
            </a:r>
            <a:r>
              <a:rPr sz="2400" spc="5" dirty="0">
                <a:latin typeface="Arial"/>
                <a:cs typeface="Arial"/>
              </a:rPr>
              <a:t>thể </a:t>
            </a:r>
            <a:r>
              <a:rPr sz="2400" spc="-15" dirty="0">
                <a:latin typeface="Arial"/>
                <a:cs typeface="Arial"/>
              </a:rPr>
              <a:t>(entity/attribute) </a:t>
            </a:r>
            <a:r>
              <a:rPr sz="2400" spc="-20" dirty="0">
                <a:latin typeface="Arial"/>
                <a:cs typeface="Arial"/>
              </a:rPr>
              <a:t>đến </a:t>
            </a:r>
            <a:r>
              <a:rPr sz="2400" dirty="0">
                <a:latin typeface="Arial"/>
                <a:cs typeface="Arial"/>
              </a:rPr>
              <a:t>từ </a:t>
            </a:r>
            <a:r>
              <a:rPr sz="2400" spc="-10" dirty="0">
                <a:latin typeface="Arial"/>
                <a:cs typeface="Arial"/>
              </a:rPr>
              <a:t>nhiều</a:t>
            </a:r>
            <a:r>
              <a:rPr sz="2400" spc="32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nguồn.</a:t>
            </a:r>
            <a:endParaRPr sz="2400">
              <a:latin typeface="Arial"/>
              <a:cs typeface="Arial"/>
            </a:endParaRPr>
          </a:p>
          <a:p>
            <a:pPr marL="911225" indent="-324485">
              <a:lnSpc>
                <a:spcPct val="100000"/>
              </a:lnSpc>
              <a:spcBef>
                <a:spcPts val="1175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-25" dirty="0">
                <a:latin typeface="Arial"/>
                <a:cs typeface="Arial"/>
              </a:rPr>
              <a:t>Hai </a:t>
            </a:r>
            <a:r>
              <a:rPr sz="2400" spc="-20" dirty="0">
                <a:latin typeface="Arial"/>
                <a:cs typeface="Arial"/>
              </a:rPr>
              <a:t>hay </a:t>
            </a:r>
            <a:r>
              <a:rPr sz="2400" spc="-10" dirty="0">
                <a:latin typeface="Arial"/>
                <a:cs typeface="Arial"/>
              </a:rPr>
              <a:t>nhiều </a:t>
            </a:r>
            <a:r>
              <a:rPr sz="2400" spc="-5" dirty="0">
                <a:latin typeface="Arial"/>
                <a:cs typeface="Arial"/>
              </a:rPr>
              <a:t>thực </a:t>
            </a:r>
            <a:r>
              <a:rPr sz="2400" spc="5" dirty="0">
                <a:latin typeface="Arial"/>
                <a:cs typeface="Arial"/>
              </a:rPr>
              <a:t>thể </a:t>
            </a:r>
            <a:r>
              <a:rPr sz="2400" spc="-15" dirty="0">
                <a:latin typeface="Arial"/>
                <a:cs typeface="Arial"/>
              </a:rPr>
              <a:t>khác </a:t>
            </a:r>
            <a:r>
              <a:rPr sz="2400" spc="-10" dirty="0">
                <a:latin typeface="Arial"/>
                <a:cs typeface="Arial"/>
              </a:rPr>
              <a:t>nhau </a:t>
            </a:r>
            <a:r>
              <a:rPr sz="2400" spc="-35" dirty="0">
                <a:latin typeface="Arial"/>
                <a:cs typeface="Arial"/>
              </a:rPr>
              <a:t>diễn </a:t>
            </a:r>
            <a:r>
              <a:rPr sz="2400" dirty="0">
                <a:latin typeface="Arial"/>
                <a:cs typeface="Arial"/>
              </a:rPr>
              <a:t>tả </a:t>
            </a:r>
            <a:r>
              <a:rPr sz="2400" spc="5" dirty="0">
                <a:latin typeface="Arial"/>
                <a:cs typeface="Arial"/>
              </a:rPr>
              <a:t>cùng </a:t>
            </a:r>
            <a:r>
              <a:rPr sz="2400" spc="-15" dirty="0">
                <a:latin typeface="Arial"/>
                <a:cs typeface="Arial"/>
              </a:rPr>
              <a:t>một</a:t>
            </a:r>
            <a:r>
              <a:rPr sz="2400" spc="3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thực</a:t>
            </a:r>
            <a:endParaRPr sz="2400">
              <a:latin typeface="Arial"/>
              <a:cs typeface="Arial"/>
            </a:endParaRPr>
          </a:p>
          <a:p>
            <a:pPr marL="911225">
              <a:lnSpc>
                <a:spcPct val="100000"/>
              </a:lnSpc>
              <a:spcBef>
                <a:spcPts val="575"/>
              </a:spcBef>
            </a:pPr>
            <a:r>
              <a:rPr sz="2400" spc="5" dirty="0">
                <a:latin typeface="Arial"/>
                <a:cs typeface="Arial"/>
              </a:rPr>
              <a:t>thể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thực.</a:t>
            </a:r>
            <a:endParaRPr sz="2400">
              <a:latin typeface="Arial"/>
              <a:cs typeface="Arial"/>
            </a:endParaRPr>
          </a:p>
          <a:p>
            <a:pPr marL="1226185" marR="135255" lvl="1" indent="-276860">
              <a:lnSpc>
                <a:spcPct val="122100"/>
              </a:lnSpc>
              <a:spcBef>
                <a:spcPts val="540"/>
              </a:spcBef>
              <a:buClr>
                <a:srgbClr val="93B6D2"/>
              </a:buClr>
              <a:buSzPct val="71428"/>
              <a:buChar char=""/>
              <a:tabLst>
                <a:tab pos="1226185" algn="l"/>
              </a:tabLst>
            </a:pPr>
            <a:r>
              <a:rPr sz="2100" spc="10" dirty="0">
                <a:latin typeface="Arial"/>
                <a:cs typeface="Arial"/>
              </a:rPr>
              <a:t>Ví dụ </a:t>
            </a:r>
            <a:r>
              <a:rPr sz="2100" dirty="0">
                <a:latin typeface="Arial"/>
                <a:cs typeface="Arial"/>
              </a:rPr>
              <a:t>ở </a:t>
            </a:r>
            <a:r>
              <a:rPr sz="2100" spc="20" dirty="0">
                <a:latin typeface="Arial"/>
                <a:cs typeface="Arial"/>
              </a:rPr>
              <a:t>mức </a:t>
            </a:r>
            <a:r>
              <a:rPr sz="2100" spc="-10" dirty="0">
                <a:latin typeface="Arial"/>
                <a:cs typeface="Arial"/>
              </a:rPr>
              <a:t>lược </a:t>
            </a:r>
            <a:r>
              <a:rPr sz="2100" spc="10" dirty="0">
                <a:latin typeface="Arial"/>
                <a:cs typeface="Arial"/>
              </a:rPr>
              <a:t>đồ </a:t>
            </a:r>
            <a:r>
              <a:rPr sz="2100" spc="-10" dirty="0">
                <a:latin typeface="Arial"/>
                <a:cs typeface="Arial"/>
              </a:rPr>
              <a:t>(schema): </a:t>
            </a:r>
            <a:r>
              <a:rPr sz="2100" spc="-5" dirty="0">
                <a:latin typeface="Arial"/>
                <a:cs typeface="Arial"/>
              </a:rPr>
              <a:t>customer_id </a:t>
            </a:r>
            <a:r>
              <a:rPr sz="2100" spc="-10" dirty="0">
                <a:latin typeface="Arial"/>
                <a:cs typeface="Arial"/>
              </a:rPr>
              <a:t>trong </a:t>
            </a:r>
            <a:r>
              <a:rPr sz="2100" spc="5" dirty="0">
                <a:latin typeface="Arial"/>
                <a:cs typeface="Arial"/>
              </a:rPr>
              <a:t>nguồn </a:t>
            </a:r>
            <a:r>
              <a:rPr sz="2100" spc="-180" dirty="0">
                <a:latin typeface="Arial"/>
                <a:cs typeface="Arial"/>
              </a:rPr>
              <a:t>S1  </a:t>
            </a:r>
            <a:r>
              <a:rPr sz="2100" spc="-40" dirty="0">
                <a:latin typeface="Arial"/>
                <a:cs typeface="Arial"/>
              </a:rPr>
              <a:t>và </a:t>
            </a:r>
            <a:r>
              <a:rPr sz="2100" spc="10" dirty="0">
                <a:latin typeface="Arial"/>
                <a:cs typeface="Arial"/>
              </a:rPr>
              <a:t>cust_number </a:t>
            </a:r>
            <a:r>
              <a:rPr sz="2100" spc="-10" dirty="0">
                <a:latin typeface="Arial"/>
                <a:cs typeface="Arial"/>
              </a:rPr>
              <a:t>trong </a:t>
            </a:r>
            <a:r>
              <a:rPr sz="2100" spc="5" dirty="0">
                <a:latin typeface="Arial"/>
                <a:cs typeface="Arial"/>
              </a:rPr>
              <a:t>nguồn</a:t>
            </a:r>
            <a:r>
              <a:rPr sz="2100" spc="-220" dirty="0">
                <a:latin typeface="Arial"/>
                <a:cs typeface="Arial"/>
              </a:rPr>
              <a:t> </a:t>
            </a:r>
            <a:r>
              <a:rPr sz="2100" spc="15" dirty="0">
                <a:latin typeface="Arial"/>
                <a:cs typeface="Arial"/>
              </a:rPr>
              <a:t>S2.</a:t>
            </a:r>
            <a:endParaRPr sz="2100">
              <a:latin typeface="Arial"/>
              <a:cs typeface="Arial"/>
            </a:endParaRPr>
          </a:p>
          <a:p>
            <a:pPr marL="1226185" marR="189865" lvl="1" indent="-276860">
              <a:lnSpc>
                <a:spcPct val="120700"/>
              </a:lnSpc>
              <a:spcBef>
                <a:spcPts val="565"/>
              </a:spcBef>
              <a:buClr>
                <a:srgbClr val="93B6D2"/>
              </a:buClr>
              <a:buSzPct val="71428"/>
              <a:buChar char=""/>
              <a:tabLst>
                <a:tab pos="1226185" algn="l"/>
              </a:tabLst>
            </a:pPr>
            <a:r>
              <a:rPr sz="2100" spc="10" dirty="0">
                <a:latin typeface="Arial"/>
                <a:cs typeface="Arial"/>
              </a:rPr>
              <a:t>Ví dụ </a:t>
            </a:r>
            <a:r>
              <a:rPr sz="2100" dirty="0">
                <a:latin typeface="Arial"/>
                <a:cs typeface="Arial"/>
              </a:rPr>
              <a:t>ở </a:t>
            </a:r>
            <a:r>
              <a:rPr sz="2100" spc="20" dirty="0">
                <a:latin typeface="Arial"/>
                <a:cs typeface="Arial"/>
              </a:rPr>
              <a:t>mức </a:t>
            </a:r>
            <a:r>
              <a:rPr sz="2100" spc="10" dirty="0">
                <a:latin typeface="Arial"/>
                <a:cs typeface="Arial"/>
              </a:rPr>
              <a:t>thể </a:t>
            </a:r>
            <a:r>
              <a:rPr sz="2100" spc="-10" dirty="0">
                <a:latin typeface="Arial"/>
                <a:cs typeface="Arial"/>
              </a:rPr>
              <a:t>hiện (instance): </a:t>
            </a:r>
            <a:r>
              <a:rPr sz="2100" spc="-15" dirty="0">
                <a:latin typeface="Arial"/>
                <a:cs typeface="Arial"/>
              </a:rPr>
              <a:t>“R </a:t>
            </a:r>
            <a:r>
              <a:rPr sz="2100" dirty="0">
                <a:latin typeface="Arial"/>
                <a:cs typeface="Arial"/>
              </a:rPr>
              <a:t>&amp; </a:t>
            </a:r>
            <a:r>
              <a:rPr sz="2100" spc="-5" dirty="0">
                <a:latin typeface="Arial"/>
                <a:cs typeface="Arial"/>
              </a:rPr>
              <a:t>D” </a:t>
            </a:r>
            <a:r>
              <a:rPr sz="2100" spc="-10" dirty="0">
                <a:latin typeface="Arial"/>
                <a:cs typeface="Arial"/>
              </a:rPr>
              <a:t>trong </a:t>
            </a:r>
            <a:r>
              <a:rPr sz="2100" spc="5" dirty="0">
                <a:latin typeface="Arial"/>
                <a:cs typeface="Arial"/>
              </a:rPr>
              <a:t>nguồn </a:t>
            </a:r>
            <a:r>
              <a:rPr sz="2100" spc="10" dirty="0">
                <a:latin typeface="Arial"/>
                <a:cs typeface="Arial"/>
              </a:rPr>
              <a:t>S1 </a:t>
            </a:r>
            <a:r>
              <a:rPr sz="2100" spc="-40" dirty="0">
                <a:latin typeface="Arial"/>
                <a:cs typeface="Arial"/>
              </a:rPr>
              <a:t>và  </a:t>
            </a:r>
            <a:r>
              <a:rPr sz="2100" spc="-25" dirty="0">
                <a:latin typeface="Arial"/>
                <a:cs typeface="Arial"/>
              </a:rPr>
              <a:t>“Research </a:t>
            </a:r>
            <a:r>
              <a:rPr sz="2100" dirty="0">
                <a:latin typeface="Arial"/>
                <a:cs typeface="Arial"/>
              </a:rPr>
              <a:t>&amp; </a:t>
            </a:r>
            <a:r>
              <a:rPr sz="2100" spc="-15" dirty="0">
                <a:latin typeface="Arial"/>
                <a:cs typeface="Arial"/>
              </a:rPr>
              <a:t>Development” </a:t>
            </a:r>
            <a:r>
              <a:rPr sz="2100" spc="-10" dirty="0">
                <a:latin typeface="Arial"/>
                <a:cs typeface="Arial"/>
              </a:rPr>
              <a:t>trong </a:t>
            </a:r>
            <a:r>
              <a:rPr sz="2100" spc="5" dirty="0">
                <a:latin typeface="Arial"/>
                <a:cs typeface="Arial"/>
              </a:rPr>
              <a:t>nguồn </a:t>
            </a:r>
            <a:r>
              <a:rPr sz="2100" spc="15" dirty="0">
                <a:latin typeface="Arial"/>
                <a:cs typeface="Arial"/>
              </a:rPr>
              <a:t>S2. </a:t>
            </a:r>
            <a:r>
              <a:rPr sz="2100" spc="-30" dirty="0">
                <a:latin typeface="Arial"/>
                <a:cs typeface="Arial"/>
              </a:rPr>
              <a:t>“Male” </a:t>
            </a:r>
            <a:r>
              <a:rPr sz="2100" spc="-40" dirty="0">
                <a:latin typeface="Arial"/>
                <a:cs typeface="Arial"/>
              </a:rPr>
              <a:t>và  </a:t>
            </a:r>
            <a:r>
              <a:rPr sz="2100" spc="-20" dirty="0">
                <a:latin typeface="Arial"/>
                <a:cs typeface="Arial"/>
              </a:rPr>
              <a:t>“Female” </a:t>
            </a:r>
            <a:r>
              <a:rPr sz="2100" spc="-10" dirty="0">
                <a:latin typeface="Arial"/>
                <a:cs typeface="Arial"/>
              </a:rPr>
              <a:t>trong </a:t>
            </a:r>
            <a:r>
              <a:rPr sz="2100" spc="5" dirty="0">
                <a:latin typeface="Arial"/>
                <a:cs typeface="Arial"/>
              </a:rPr>
              <a:t>nguồn </a:t>
            </a:r>
            <a:r>
              <a:rPr sz="2100" spc="10" dirty="0">
                <a:latin typeface="Arial"/>
                <a:cs typeface="Arial"/>
              </a:rPr>
              <a:t>S1 </a:t>
            </a:r>
            <a:r>
              <a:rPr sz="2100" spc="-40" dirty="0">
                <a:latin typeface="Arial"/>
                <a:cs typeface="Arial"/>
              </a:rPr>
              <a:t>và </a:t>
            </a:r>
            <a:r>
              <a:rPr sz="2100" spc="-10" dirty="0">
                <a:latin typeface="Arial"/>
                <a:cs typeface="Arial"/>
              </a:rPr>
              <a:t>“Nam” </a:t>
            </a:r>
            <a:r>
              <a:rPr sz="2100" spc="-40" dirty="0">
                <a:latin typeface="Arial"/>
                <a:cs typeface="Arial"/>
              </a:rPr>
              <a:t>và </a:t>
            </a:r>
            <a:r>
              <a:rPr sz="2100" spc="-10" dirty="0">
                <a:latin typeface="Arial"/>
                <a:cs typeface="Arial"/>
              </a:rPr>
              <a:t>“Nữ” trong </a:t>
            </a:r>
            <a:r>
              <a:rPr sz="2100" spc="5" dirty="0">
                <a:latin typeface="Arial"/>
                <a:cs typeface="Arial"/>
              </a:rPr>
              <a:t>nguồn</a:t>
            </a:r>
            <a:r>
              <a:rPr sz="2100" spc="-240" dirty="0">
                <a:latin typeface="Arial"/>
                <a:cs typeface="Arial"/>
              </a:rPr>
              <a:t> </a:t>
            </a:r>
            <a:r>
              <a:rPr sz="2100" spc="15" dirty="0">
                <a:latin typeface="Arial"/>
                <a:cs typeface="Arial"/>
              </a:rPr>
              <a:t>S2.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7230109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/>
              <a:t>Vấn </a:t>
            </a:r>
            <a:r>
              <a:rPr sz="3950" spc="-5" dirty="0"/>
              <a:t>đề </a:t>
            </a:r>
            <a:r>
              <a:rPr sz="3950" spc="20" dirty="0"/>
              <a:t>mâu </a:t>
            </a:r>
            <a:r>
              <a:rPr sz="3950" spc="-25" dirty="0"/>
              <a:t>thuẫn </a:t>
            </a:r>
            <a:r>
              <a:rPr sz="3950" dirty="0"/>
              <a:t>giá </a:t>
            </a:r>
            <a:r>
              <a:rPr sz="3950" spc="15" dirty="0"/>
              <a:t>trị </a:t>
            </a:r>
            <a:r>
              <a:rPr sz="3950" spc="-5" dirty="0"/>
              <a:t>dữ</a:t>
            </a:r>
            <a:r>
              <a:rPr sz="3950" spc="540" dirty="0"/>
              <a:t> </a:t>
            </a:r>
            <a:r>
              <a:rPr sz="3950" spc="-35" dirty="0"/>
              <a:t>liệu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17475" y="1140825"/>
            <a:ext cx="8477885" cy="46355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32</a:t>
            </a:r>
            <a:endParaRPr sz="2000">
              <a:latin typeface="Times New Roman"/>
              <a:cs typeface="Times New Roman"/>
            </a:endParaRPr>
          </a:p>
          <a:p>
            <a:pPr marL="911225" marR="5080" indent="-324485">
              <a:lnSpc>
                <a:spcPct val="100000"/>
              </a:lnSpc>
              <a:spcBef>
                <a:spcPts val="76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-5" dirty="0">
                <a:latin typeface="Arial"/>
                <a:cs typeface="Arial"/>
              </a:rPr>
              <a:t>Cho </a:t>
            </a:r>
            <a:r>
              <a:rPr sz="2400" spc="5" dirty="0">
                <a:latin typeface="Arial"/>
                <a:cs typeface="Arial"/>
              </a:rPr>
              <a:t>cùng </a:t>
            </a:r>
            <a:r>
              <a:rPr sz="2400" spc="-15" dirty="0">
                <a:latin typeface="Arial"/>
                <a:cs typeface="Arial"/>
              </a:rPr>
              <a:t>một </a:t>
            </a:r>
            <a:r>
              <a:rPr sz="2400" spc="-5" dirty="0">
                <a:latin typeface="Arial"/>
                <a:cs typeface="Arial"/>
              </a:rPr>
              <a:t>thực </a:t>
            </a:r>
            <a:r>
              <a:rPr sz="2400" spc="5" dirty="0">
                <a:latin typeface="Arial"/>
                <a:cs typeface="Arial"/>
              </a:rPr>
              <a:t>thể </a:t>
            </a:r>
            <a:r>
              <a:rPr sz="2400" spc="-10" dirty="0">
                <a:latin typeface="Arial"/>
                <a:cs typeface="Arial"/>
              </a:rPr>
              <a:t>thật, </a:t>
            </a:r>
            <a:r>
              <a:rPr sz="2400" spc="-20" dirty="0">
                <a:latin typeface="Arial"/>
                <a:cs typeface="Arial"/>
              </a:rPr>
              <a:t>các </a:t>
            </a:r>
            <a:r>
              <a:rPr sz="2400" spc="-25" dirty="0">
                <a:latin typeface="Arial"/>
                <a:cs typeface="Arial"/>
              </a:rPr>
              <a:t>giá </a:t>
            </a:r>
            <a:r>
              <a:rPr sz="2400" spc="5" dirty="0">
                <a:latin typeface="Arial"/>
                <a:cs typeface="Arial"/>
              </a:rPr>
              <a:t>trị </a:t>
            </a:r>
            <a:r>
              <a:rPr sz="2400" spc="-10" dirty="0">
                <a:latin typeface="Arial"/>
                <a:cs typeface="Arial"/>
              </a:rPr>
              <a:t>thuộc </a:t>
            </a:r>
            <a:r>
              <a:rPr sz="2400" spc="5" dirty="0">
                <a:latin typeface="Arial"/>
                <a:cs typeface="Arial"/>
              </a:rPr>
              <a:t>tính </a:t>
            </a:r>
            <a:r>
              <a:rPr sz="2400" spc="-20" dirty="0">
                <a:latin typeface="Arial"/>
                <a:cs typeface="Arial"/>
              </a:rPr>
              <a:t>đến </a:t>
            </a:r>
            <a:r>
              <a:rPr sz="2400" spc="5" dirty="0">
                <a:latin typeface="Arial"/>
                <a:cs typeface="Arial"/>
              </a:rPr>
              <a:t>từ  </a:t>
            </a:r>
            <a:r>
              <a:rPr sz="2400" spc="-25" dirty="0">
                <a:latin typeface="Arial"/>
                <a:cs typeface="Arial"/>
              </a:rPr>
              <a:t>các nguồn </a:t>
            </a:r>
            <a:r>
              <a:rPr sz="2400" spc="-35" dirty="0">
                <a:latin typeface="Arial"/>
                <a:cs typeface="Arial"/>
              </a:rPr>
              <a:t>dữ </a:t>
            </a:r>
            <a:r>
              <a:rPr sz="2400" spc="-25" dirty="0">
                <a:latin typeface="Arial"/>
                <a:cs typeface="Arial"/>
              </a:rPr>
              <a:t>liệu </a:t>
            </a:r>
            <a:r>
              <a:rPr sz="2400" spc="-15" dirty="0">
                <a:latin typeface="Arial"/>
                <a:cs typeface="Arial"/>
              </a:rPr>
              <a:t>khác </a:t>
            </a:r>
            <a:r>
              <a:rPr sz="2400" spc="-10" dirty="0">
                <a:latin typeface="Arial"/>
                <a:cs typeface="Arial"/>
              </a:rPr>
              <a:t>nhau </a:t>
            </a:r>
            <a:r>
              <a:rPr sz="2400" dirty="0">
                <a:latin typeface="Arial"/>
                <a:cs typeface="Arial"/>
              </a:rPr>
              <a:t>có </a:t>
            </a:r>
            <a:r>
              <a:rPr sz="2400" spc="5" dirty="0">
                <a:latin typeface="Arial"/>
                <a:cs typeface="Arial"/>
              </a:rPr>
              <a:t>thể </a:t>
            </a:r>
            <a:r>
              <a:rPr sz="2400" spc="-15" dirty="0">
                <a:latin typeface="Arial"/>
                <a:cs typeface="Arial"/>
              </a:rPr>
              <a:t>khác </a:t>
            </a:r>
            <a:r>
              <a:rPr sz="2400" spc="-10" dirty="0">
                <a:latin typeface="Arial"/>
                <a:cs typeface="Arial"/>
              </a:rPr>
              <a:t>nhau </a:t>
            </a:r>
            <a:r>
              <a:rPr sz="2400" spc="-35" dirty="0">
                <a:latin typeface="Arial"/>
                <a:cs typeface="Arial"/>
              </a:rPr>
              <a:t>về </a:t>
            </a:r>
            <a:r>
              <a:rPr sz="2400" spc="-15" dirty="0">
                <a:latin typeface="Arial"/>
                <a:cs typeface="Arial"/>
              </a:rPr>
              <a:t>cách  </a:t>
            </a:r>
            <a:r>
              <a:rPr sz="2400" spc="-35" dirty="0">
                <a:latin typeface="Arial"/>
                <a:cs typeface="Arial"/>
              </a:rPr>
              <a:t>biểu diễn </a:t>
            </a:r>
            <a:r>
              <a:rPr sz="2400" spc="-15" dirty="0">
                <a:latin typeface="Arial"/>
                <a:cs typeface="Arial"/>
              </a:rPr>
              <a:t>(representation), </a:t>
            </a:r>
            <a:r>
              <a:rPr sz="2400" spc="5" dirty="0">
                <a:latin typeface="Arial"/>
                <a:cs typeface="Arial"/>
              </a:rPr>
              <a:t>đo </a:t>
            </a:r>
            <a:r>
              <a:rPr sz="2400" spc="-5" dirty="0">
                <a:latin typeface="Arial"/>
                <a:cs typeface="Arial"/>
              </a:rPr>
              <a:t>lường </a:t>
            </a:r>
            <a:r>
              <a:rPr sz="2400" spc="-10" dirty="0">
                <a:latin typeface="Arial"/>
                <a:cs typeface="Arial"/>
              </a:rPr>
              <a:t>(scaling), </a:t>
            </a:r>
            <a:r>
              <a:rPr sz="2400" spc="-40" dirty="0">
                <a:latin typeface="Arial"/>
                <a:cs typeface="Arial"/>
              </a:rPr>
              <a:t>và </a:t>
            </a:r>
            <a:r>
              <a:rPr sz="2400" spc="10" dirty="0">
                <a:latin typeface="Arial"/>
                <a:cs typeface="Arial"/>
              </a:rPr>
              <a:t>mã  </a:t>
            </a:r>
            <a:r>
              <a:rPr sz="2400" spc="-20" dirty="0">
                <a:latin typeface="Arial"/>
                <a:cs typeface="Arial"/>
              </a:rPr>
              <a:t>hóa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(encoding).</a:t>
            </a:r>
            <a:endParaRPr sz="2400">
              <a:latin typeface="Arial"/>
              <a:cs typeface="Arial"/>
            </a:endParaRPr>
          </a:p>
          <a:p>
            <a:pPr marL="949325">
              <a:lnSpc>
                <a:spcPct val="100000"/>
              </a:lnSpc>
              <a:spcBef>
                <a:spcPts val="1250"/>
              </a:spcBef>
              <a:tabLst>
                <a:tab pos="3466465" algn="l"/>
              </a:tabLst>
            </a:pPr>
            <a:r>
              <a:rPr sz="1650" spc="310" dirty="0">
                <a:solidFill>
                  <a:srgbClr val="93B6D2"/>
                </a:solidFill>
                <a:latin typeface="Arial"/>
                <a:cs typeface="Arial"/>
              </a:rPr>
              <a:t></a:t>
            </a:r>
            <a:r>
              <a:rPr sz="1650" spc="270" dirty="0">
                <a:solidFill>
                  <a:srgbClr val="93B6D2"/>
                </a:solidFill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Representation:	</a:t>
            </a:r>
            <a:r>
              <a:rPr sz="2400" spc="10" dirty="0">
                <a:latin typeface="Arial"/>
                <a:cs typeface="Arial"/>
              </a:rPr>
              <a:t>“2004/12/25” </a:t>
            </a:r>
            <a:r>
              <a:rPr sz="2400" spc="-30" dirty="0">
                <a:latin typeface="Arial"/>
                <a:cs typeface="Arial"/>
              </a:rPr>
              <a:t>với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“25/12/2004”.</a:t>
            </a:r>
            <a:endParaRPr sz="2400">
              <a:latin typeface="Arial"/>
              <a:cs typeface="Arial"/>
            </a:endParaRPr>
          </a:p>
          <a:p>
            <a:pPr marL="1226185" marR="12700" lvl="1" indent="-276860">
              <a:lnSpc>
                <a:spcPct val="99900"/>
              </a:lnSpc>
              <a:spcBef>
                <a:spcPts val="1180"/>
              </a:spcBef>
              <a:buClr>
                <a:srgbClr val="93B6D2"/>
              </a:buClr>
              <a:buSzPct val="68750"/>
              <a:buChar char=""/>
              <a:tabLst>
                <a:tab pos="1226185" algn="l"/>
              </a:tabLst>
            </a:pPr>
            <a:r>
              <a:rPr sz="2400" spc="-20" dirty="0">
                <a:latin typeface="Arial"/>
                <a:cs typeface="Arial"/>
              </a:rPr>
              <a:t>Scaling: </a:t>
            </a:r>
            <a:r>
              <a:rPr sz="2400" spc="-10" dirty="0">
                <a:latin typeface="Arial"/>
                <a:cs typeface="Arial"/>
              </a:rPr>
              <a:t>thuộc </a:t>
            </a:r>
            <a:r>
              <a:rPr sz="2400" spc="5" dirty="0">
                <a:latin typeface="Arial"/>
                <a:cs typeface="Arial"/>
              </a:rPr>
              <a:t>tính </a:t>
            </a:r>
            <a:r>
              <a:rPr sz="2400" i="1" dirty="0">
                <a:latin typeface="Arial"/>
                <a:cs typeface="Arial"/>
              </a:rPr>
              <a:t>weight </a:t>
            </a:r>
            <a:r>
              <a:rPr sz="2400" spc="-5" dirty="0">
                <a:latin typeface="Arial"/>
                <a:cs typeface="Arial"/>
              </a:rPr>
              <a:t>trong </a:t>
            </a:r>
            <a:r>
              <a:rPr sz="2400" spc="-20" dirty="0">
                <a:latin typeface="Arial"/>
                <a:cs typeface="Arial"/>
              </a:rPr>
              <a:t>các </a:t>
            </a:r>
            <a:r>
              <a:rPr sz="2400" spc="5" dirty="0">
                <a:latin typeface="Arial"/>
                <a:cs typeface="Arial"/>
              </a:rPr>
              <a:t>hệ </a:t>
            </a:r>
            <a:r>
              <a:rPr sz="2400" spc="-10" dirty="0">
                <a:latin typeface="Arial"/>
                <a:cs typeface="Arial"/>
              </a:rPr>
              <a:t>thống </a:t>
            </a:r>
            <a:r>
              <a:rPr sz="2400" spc="5" dirty="0">
                <a:latin typeface="Arial"/>
                <a:cs typeface="Arial"/>
              </a:rPr>
              <a:t>đo </a:t>
            </a:r>
            <a:r>
              <a:rPr sz="2400" spc="-125" dirty="0">
                <a:latin typeface="Arial"/>
                <a:cs typeface="Arial"/>
              </a:rPr>
              <a:t>khác  </a:t>
            </a:r>
            <a:r>
              <a:rPr sz="2400" spc="-10" dirty="0">
                <a:latin typeface="Arial"/>
                <a:cs typeface="Arial"/>
              </a:rPr>
              <a:t>nhau </a:t>
            </a:r>
            <a:r>
              <a:rPr sz="2400" spc="-25" dirty="0">
                <a:latin typeface="Arial"/>
                <a:cs typeface="Arial"/>
              </a:rPr>
              <a:t>với các </a:t>
            </a:r>
            <a:r>
              <a:rPr sz="2400" dirty="0">
                <a:latin typeface="Arial"/>
                <a:cs typeface="Arial"/>
              </a:rPr>
              <a:t>đơn </a:t>
            </a:r>
            <a:r>
              <a:rPr sz="2400" spc="-40" dirty="0">
                <a:latin typeface="Arial"/>
                <a:cs typeface="Arial"/>
              </a:rPr>
              <a:t>vị </a:t>
            </a:r>
            <a:r>
              <a:rPr sz="2400" spc="5" dirty="0">
                <a:latin typeface="Arial"/>
                <a:cs typeface="Arial"/>
              </a:rPr>
              <a:t>đo </a:t>
            </a:r>
            <a:r>
              <a:rPr sz="2400" spc="-15" dirty="0">
                <a:latin typeface="Arial"/>
                <a:cs typeface="Arial"/>
              </a:rPr>
              <a:t>khác </a:t>
            </a:r>
            <a:r>
              <a:rPr sz="2400" spc="-5" dirty="0">
                <a:latin typeface="Arial"/>
                <a:cs typeface="Arial"/>
              </a:rPr>
              <a:t>nhau, </a:t>
            </a:r>
            <a:r>
              <a:rPr sz="2400" spc="-10" dirty="0">
                <a:latin typeface="Arial"/>
                <a:cs typeface="Arial"/>
              </a:rPr>
              <a:t>thuộc </a:t>
            </a:r>
            <a:r>
              <a:rPr sz="2400" spc="5" dirty="0">
                <a:latin typeface="Arial"/>
                <a:cs typeface="Arial"/>
              </a:rPr>
              <a:t>tính </a:t>
            </a:r>
            <a:r>
              <a:rPr sz="2400" i="1" dirty="0">
                <a:latin typeface="Arial"/>
                <a:cs typeface="Arial"/>
              </a:rPr>
              <a:t>price  </a:t>
            </a:r>
            <a:r>
              <a:rPr sz="2400" spc="-5" dirty="0">
                <a:latin typeface="Arial"/>
                <a:cs typeface="Arial"/>
              </a:rPr>
              <a:t>trong </a:t>
            </a:r>
            <a:r>
              <a:rPr sz="2400" spc="-25" dirty="0">
                <a:latin typeface="Arial"/>
                <a:cs typeface="Arial"/>
              </a:rPr>
              <a:t>các </a:t>
            </a:r>
            <a:r>
              <a:rPr sz="2400" spc="5" dirty="0">
                <a:latin typeface="Arial"/>
                <a:cs typeface="Arial"/>
              </a:rPr>
              <a:t>hệ </a:t>
            </a:r>
            <a:r>
              <a:rPr sz="2400" spc="-10" dirty="0">
                <a:latin typeface="Arial"/>
                <a:cs typeface="Arial"/>
              </a:rPr>
              <a:t>thống </a:t>
            </a:r>
            <a:r>
              <a:rPr sz="2400" spc="-20" dirty="0">
                <a:latin typeface="Arial"/>
                <a:cs typeface="Arial"/>
              </a:rPr>
              <a:t>tiền </a:t>
            </a:r>
            <a:r>
              <a:rPr sz="2400" spc="5" dirty="0">
                <a:latin typeface="Arial"/>
                <a:cs typeface="Arial"/>
              </a:rPr>
              <a:t>tệ </a:t>
            </a:r>
            <a:r>
              <a:rPr sz="2400" spc="-15" dirty="0">
                <a:latin typeface="Arial"/>
                <a:cs typeface="Arial"/>
              </a:rPr>
              <a:t>khác </a:t>
            </a:r>
            <a:r>
              <a:rPr sz="2400" spc="-10" dirty="0">
                <a:latin typeface="Arial"/>
                <a:cs typeface="Arial"/>
              </a:rPr>
              <a:t>nhau </a:t>
            </a:r>
            <a:r>
              <a:rPr sz="2400" spc="-30" dirty="0">
                <a:latin typeface="Arial"/>
                <a:cs typeface="Arial"/>
              </a:rPr>
              <a:t>với </a:t>
            </a:r>
            <a:r>
              <a:rPr sz="2400" spc="-25" dirty="0">
                <a:latin typeface="Arial"/>
                <a:cs typeface="Arial"/>
              </a:rPr>
              <a:t>các </a:t>
            </a:r>
            <a:r>
              <a:rPr sz="2400" spc="5" dirty="0">
                <a:latin typeface="Arial"/>
                <a:cs typeface="Arial"/>
              </a:rPr>
              <a:t>đơn </a:t>
            </a:r>
            <a:r>
              <a:rPr sz="2400" spc="-35" dirty="0">
                <a:latin typeface="Arial"/>
                <a:cs typeface="Arial"/>
              </a:rPr>
              <a:t>vị  </a:t>
            </a:r>
            <a:r>
              <a:rPr sz="2400" spc="-15" dirty="0">
                <a:latin typeface="Arial"/>
                <a:cs typeface="Arial"/>
              </a:rPr>
              <a:t>tiền </a:t>
            </a:r>
            <a:r>
              <a:rPr sz="2400" spc="5" dirty="0">
                <a:latin typeface="Arial"/>
                <a:cs typeface="Arial"/>
              </a:rPr>
              <a:t>tệ </a:t>
            </a:r>
            <a:r>
              <a:rPr sz="2400" spc="-15" dirty="0">
                <a:latin typeface="Arial"/>
                <a:cs typeface="Arial"/>
              </a:rPr>
              <a:t>khác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nhau.</a:t>
            </a:r>
            <a:endParaRPr sz="24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1255"/>
              </a:spcBef>
              <a:buClr>
                <a:srgbClr val="93B6D2"/>
              </a:buClr>
              <a:buSzPct val="68750"/>
              <a:buChar char=""/>
              <a:tabLst>
                <a:tab pos="1226185" algn="l"/>
              </a:tabLst>
            </a:pPr>
            <a:r>
              <a:rPr sz="2400" spc="-25" dirty="0">
                <a:latin typeface="Arial"/>
                <a:cs typeface="Arial"/>
              </a:rPr>
              <a:t>Encoding: “yes” </a:t>
            </a:r>
            <a:r>
              <a:rPr sz="2400" spc="-40" dirty="0">
                <a:latin typeface="Arial"/>
                <a:cs typeface="Arial"/>
              </a:rPr>
              <a:t>và </a:t>
            </a:r>
            <a:r>
              <a:rPr sz="2400" spc="-10" dirty="0">
                <a:latin typeface="Arial"/>
                <a:cs typeface="Arial"/>
              </a:rPr>
              <a:t>“no” </a:t>
            </a:r>
            <a:r>
              <a:rPr sz="2400" spc="-30" dirty="0">
                <a:latin typeface="Arial"/>
                <a:cs typeface="Arial"/>
              </a:rPr>
              <a:t>với </a:t>
            </a:r>
            <a:r>
              <a:rPr sz="2400" spc="10" dirty="0">
                <a:latin typeface="Arial"/>
                <a:cs typeface="Arial"/>
              </a:rPr>
              <a:t>“1” </a:t>
            </a:r>
            <a:r>
              <a:rPr sz="2400" spc="-40" dirty="0">
                <a:latin typeface="Arial"/>
                <a:cs typeface="Arial"/>
              </a:rPr>
              <a:t>và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“0”.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6555"/>
            <a:ext cx="35648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/>
              <a:t>Vấn </a:t>
            </a:r>
            <a:r>
              <a:rPr sz="3950" spc="-5" dirty="0"/>
              <a:t>đề dư</a:t>
            </a:r>
            <a:r>
              <a:rPr sz="3950" spc="195" dirty="0"/>
              <a:t> </a:t>
            </a:r>
            <a:r>
              <a:rPr sz="3950" spc="-20" dirty="0"/>
              <a:t>thừa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17475" y="1138228"/>
            <a:ext cx="8469630" cy="412496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33</a:t>
            </a:r>
            <a:endParaRPr sz="2000">
              <a:latin typeface="Times New Roman"/>
              <a:cs typeface="Times New Roman"/>
            </a:endParaRPr>
          </a:p>
          <a:p>
            <a:pPr marL="911225" marR="168275" indent="-324485">
              <a:lnSpc>
                <a:spcPct val="110200"/>
              </a:lnSpc>
              <a:spcBef>
                <a:spcPts val="505"/>
              </a:spcBef>
              <a:buClr>
                <a:srgbClr val="DD8046"/>
              </a:buClr>
              <a:buSzPct val="58695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300" spc="-20" dirty="0">
                <a:latin typeface="Arial"/>
                <a:cs typeface="Arial"/>
              </a:rPr>
              <a:t>Hiện</a:t>
            </a:r>
            <a:r>
              <a:rPr sz="2300" spc="10" dirty="0">
                <a:latin typeface="Arial"/>
                <a:cs typeface="Arial"/>
              </a:rPr>
              <a:t> </a:t>
            </a:r>
            <a:r>
              <a:rPr sz="2300" spc="5" dirty="0">
                <a:latin typeface="Arial"/>
                <a:cs typeface="Arial"/>
              </a:rPr>
              <a:t>tượng: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spc="5" dirty="0">
                <a:latin typeface="Arial"/>
                <a:cs typeface="Arial"/>
              </a:rPr>
              <a:t>giá</a:t>
            </a:r>
            <a:r>
              <a:rPr sz="2300" spc="-55" dirty="0">
                <a:latin typeface="Arial"/>
                <a:cs typeface="Arial"/>
              </a:rPr>
              <a:t> </a:t>
            </a:r>
            <a:r>
              <a:rPr sz="2300" spc="5" dirty="0">
                <a:latin typeface="Arial"/>
                <a:cs typeface="Arial"/>
              </a:rPr>
              <a:t>trị</a:t>
            </a:r>
            <a:r>
              <a:rPr sz="2300" spc="-35" dirty="0">
                <a:latin typeface="Arial"/>
                <a:cs typeface="Arial"/>
              </a:rPr>
              <a:t> </a:t>
            </a:r>
            <a:r>
              <a:rPr sz="2300" spc="15" dirty="0">
                <a:latin typeface="Arial"/>
                <a:cs typeface="Arial"/>
              </a:rPr>
              <a:t>của</a:t>
            </a:r>
            <a:r>
              <a:rPr sz="2300" spc="-55" dirty="0">
                <a:latin typeface="Arial"/>
                <a:cs typeface="Arial"/>
              </a:rPr>
              <a:t> </a:t>
            </a:r>
            <a:r>
              <a:rPr sz="2300" spc="10" dirty="0">
                <a:latin typeface="Arial"/>
                <a:cs typeface="Arial"/>
              </a:rPr>
              <a:t>một</a:t>
            </a:r>
            <a:r>
              <a:rPr sz="2300" spc="-85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thuộc</a:t>
            </a:r>
            <a:r>
              <a:rPr sz="2300" spc="65" dirty="0">
                <a:latin typeface="Arial"/>
                <a:cs typeface="Arial"/>
              </a:rPr>
              <a:t> </a:t>
            </a:r>
            <a:r>
              <a:rPr sz="2300" spc="15" dirty="0">
                <a:latin typeface="Arial"/>
                <a:cs typeface="Arial"/>
              </a:rPr>
              <a:t>tính</a:t>
            </a:r>
            <a:r>
              <a:rPr sz="2300" spc="-130" dirty="0">
                <a:latin typeface="Arial"/>
                <a:cs typeface="Arial"/>
              </a:rPr>
              <a:t> </a:t>
            </a:r>
            <a:r>
              <a:rPr sz="2300" spc="25" dirty="0">
                <a:latin typeface="Arial"/>
                <a:cs typeface="Arial"/>
              </a:rPr>
              <a:t>có</a:t>
            </a:r>
            <a:r>
              <a:rPr sz="2300" spc="-60" dirty="0">
                <a:latin typeface="Arial"/>
                <a:cs typeface="Arial"/>
              </a:rPr>
              <a:t> </a:t>
            </a:r>
            <a:r>
              <a:rPr sz="2300" spc="10" dirty="0">
                <a:latin typeface="Arial"/>
                <a:cs typeface="Arial"/>
              </a:rPr>
              <a:t>thể</a:t>
            </a:r>
            <a:r>
              <a:rPr sz="2300" spc="-55" dirty="0">
                <a:latin typeface="Arial"/>
                <a:cs typeface="Arial"/>
              </a:rPr>
              <a:t> </a:t>
            </a:r>
            <a:r>
              <a:rPr sz="2300" spc="5" dirty="0">
                <a:latin typeface="Arial"/>
                <a:cs typeface="Arial"/>
              </a:rPr>
              <a:t>được</a:t>
            </a:r>
            <a:r>
              <a:rPr sz="2300" spc="-75" dirty="0">
                <a:latin typeface="Arial"/>
                <a:cs typeface="Arial"/>
              </a:rPr>
              <a:t> </a:t>
            </a:r>
            <a:r>
              <a:rPr sz="2300" spc="15" dirty="0">
                <a:latin typeface="Arial"/>
                <a:cs typeface="Arial"/>
              </a:rPr>
              <a:t>tính</a:t>
            </a:r>
            <a:r>
              <a:rPr sz="2300" spc="-6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ra  </a:t>
            </a:r>
            <a:r>
              <a:rPr sz="2300" spc="25" dirty="0">
                <a:latin typeface="Arial"/>
                <a:cs typeface="Arial"/>
              </a:rPr>
              <a:t>từ </a:t>
            </a:r>
            <a:r>
              <a:rPr sz="2300" dirty="0">
                <a:latin typeface="Arial"/>
                <a:cs typeface="Arial"/>
              </a:rPr>
              <a:t>một/nhiều </a:t>
            </a:r>
            <a:r>
              <a:rPr sz="2300" spc="-10" dirty="0">
                <a:latin typeface="Arial"/>
                <a:cs typeface="Arial"/>
              </a:rPr>
              <a:t>thuộc </a:t>
            </a:r>
            <a:r>
              <a:rPr sz="2300" spc="15" dirty="0">
                <a:latin typeface="Arial"/>
                <a:cs typeface="Arial"/>
              </a:rPr>
              <a:t>tính </a:t>
            </a:r>
            <a:r>
              <a:rPr sz="2300" dirty="0">
                <a:latin typeface="Arial"/>
                <a:cs typeface="Arial"/>
              </a:rPr>
              <a:t>khác, </a:t>
            </a:r>
            <a:r>
              <a:rPr sz="2300" spc="-35" dirty="0">
                <a:latin typeface="Arial"/>
                <a:cs typeface="Arial"/>
              </a:rPr>
              <a:t>vấn </a:t>
            </a:r>
            <a:r>
              <a:rPr sz="2300" spc="5" dirty="0">
                <a:latin typeface="Arial"/>
                <a:cs typeface="Arial"/>
              </a:rPr>
              <a:t>đề </a:t>
            </a:r>
            <a:r>
              <a:rPr sz="2300" dirty="0">
                <a:latin typeface="Arial"/>
                <a:cs typeface="Arial"/>
              </a:rPr>
              <a:t>trùng </a:t>
            </a:r>
            <a:r>
              <a:rPr sz="2300" spc="-20" dirty="0">
                <a:latin typeface="Arial"/>
                <a:cs typeface="Arial"/>
              </a:rPr>
              <a:t>lặp </a:t>
            </a:r>
            <a:r>
              <a:rPr sz="2300" spc="5" dirty="0">
                <a:latin typeface="Arial"/>
                <a:cs typeface="Arial"/>
              </a:rPr>
              <a:t>dữ </a:t>
            </a:r>
            <a:r>
              <a:rPr sz="2300" spc="-15" dirty="0">
                <a:latin typeface="Arial"/>
                <a:cs typeface="Arial"/>
              </a:rPr>
              <a:t>liệu  </a:t>
            </a:r>
            <a:r>
              <a:rPr sz="2300" spc="-10" dirty="0">
                <a:latin typeface="Arial"/>
                <a:cs typeface="Arial"/>
              </a:rPr>
              <a:t>(duplication).</a:t>
            </a:r>
            <a:endParaRPr sz="2300">
              <a:latin typeface="Arial"/>
              <a:cs typeface="Arial"/>
            </a:endParaRPr>
          </a:p>
          <a:p>
            <a:pPr marL="911225" marR="5080" indent="-324485">
              <a:lnSpc>
                <a:spcPct val="108800"/>
              </a:lnSpc>
              <a:spcBef>
                <a:spcPts val="675"/>
              </a:spcBef>
              <a:buClr>
                <a:srgbClr val="DD8046"/>
              </a:buClr>
              <a:buSzPct val="58695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300" spc="-10" dirty="0">
                <a:latin typeface="Arial"/>
                <a:cs typeface="Arial"/>
              </a:rPr>
              <a:t>Nguyên </a:t>
            </a:r>
            <a:r>
              <a:rPr sz="2300" spc="-5" dirty="0">
                <a:latin typeface="Arial"/>
                <a:cs typeface="Arial"/>
              </a:rPr>
              <a:t>nhân: </a:t>
            </a:r>
            <a:r>
              <a:rPr sz="2300" spc="20" dirty="0">
                <a:latin typeface="Arial"/>
                <a:cs typeface="Arial"/>
              </a:rPr>
              <a:t>tổ chức </a:t>
            </a:r>
            <a:r>
              <a:rPr sz="2300" spc="5" dirty="0">
                <a:latin typeface="Arial"/>
                <a:cs typeface="Arial"/>
              </a:rPr>
              <a:t>dữ </a:t>
            </a:r>
            <a:r>
              <a:rPr sz="2300" spc="-15" dirty="0">
                <a:latin typeface="Arial"/>
                <a:cs typeface="Arial"/>
              </a:rPr>
              <a:t>liệu </a:t>
            </a:r>
            <a:r>
              <a:rPr sz="2300" spc="20" dirty="0">
                <a:latin typeface="Arial"/>
                <a:cs typeface="Arial"/>
              </a:rPr>
              <a:t>kém, </a:t>
            </a:r>
            <a:r>
              <a:rPr sz="2300" spc="-5" dirty="0">
                <a:latin typeface="Arial"/>
                <a:cs typeface="Arial"/>
              </a:rPr>
              <a:t>không </a:t>
            </a:r>
            <a:r>
              <a:rPr sz="2300" spc="-25" dirty="0">
                <a:latin typeface="Arial"/>
                <a:cs typeface="Arial"/>
              </a:rPr>
              <a:t>nhất </a:t>
            </a:r>
            <a:r>
              <a:rPr sz="2300" dirty="0">
                <a:latin typeface="Arial"/>
                <a:cs typeface="Arial"/>
              </a:rPr>
              <a:t>quán</a:t>
            </a:r>
            <a:r>
              <a:rPr sz="2300" spc="-235" dirty="0">
                <a:latin typeface="Arial"/>
                <a:cs typeface="Arial"/>
              </a:rPr>
              <a:t> </a:t>
            </a:r>
            <a:r>
              <a:rPr sz="2300" spc="-15" dirty="0">
                <a:latin typeface="Arial"/>
                <a:cs typeface="Arial"/>
              </a:rPr>
              <a:t>trong  </a:t>
            </a:r>
            <a:r>
              <a:rPr sz="2300" spc="-25" dirty="0">
                <a:latin typeface="Arial"/>
                <a:cs typeface="Arial"/>
              </a:rPr>
              <a:t>việc </a:t>
            </a:r>
            <a:r>
              <a:rPr sz="2300" spc="-30" dirty="0">
                <a:latin typeface="Arial"/>
                <a:cs typeface="Arial"/>
              </a:rPr>
              <a:t>đặt </a:t>
            </a:r>
            <a:r>
              <a:rPr sz="2300" spc="10" dirty="0">
                <a:latin typeface="Arial"/>
                <a:cs typeface="Arial"/>
              </a:rPr>
              <a:t>tên </a:t>
            </a:r>
            <a:r>
              <a:rPr sz="2300" spc="-5" dirty="0">
                <a:latin typeface="Arial"/>
                <a:cs typeface="Arial"/>
              </a:rPr>
              <a:t>chiều/thuộc</a:t>
            </a:r>
            <a:r>
              <a:rPr sz="2300" spc="95" dirty="0">
                <a:latin typeface="Arial"/>
                <a:cs typeface="Arial"/>
              </a:rPr>
              <a:t> </a:t>
            </a:r>
            <a:r>
              <a:rPr sz="2300" spc="10" dirty="0">
                <a:latin typeface="Arial"/>
                <a:cs typeface="Arial"/>
              </a:rPr>
              <a:t>tính.</a:t>
            </a:r>
            <a:endParaRPr sz="2300">
              <a:latin typeface="Arial"/>
              <a:cs typeface="Arial"/>
            </a:endParaRPr>
          </a:p>
          <a:p>
            <a:pPr marL="911225" marR="728980" indent="-324485">
              <a:lnSpc>
                <a:spcPct val="108900"/>
              </a:lnSpc>
              <a:spcBef>
                <a:spcPts val="675"/>
              </a:spcBef>
              <a:buClr>
                <a:srgbClr val="DD8046"/>
              </a:buClr>
              <a:buSzPct val="58695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300" spc="5" dirty="0">
                <a:latin typeface="Arial"/>
                <a:cs typeface="Arial"/>
              </a:rPr>
              <a:t>Phát </a:t>
            </a:r>
            <a:r>
              <a:rPr sz="2300" spc="-15" dirty="0">
                <a:latin typeface="Arial"/>
                <a:cs typeface="Arial"/>
              </a:rPr>
              <a:t>hiện </a:t>
            </a:r>
            <a:r>
              <a:rPr sz="2300" spc="5" dirty="0">
                <a:latin typeface="Arial"/>
                <a:cs typeface="Arial"/>
              </a:rPr>
              <a:t>dư </a:t>
            </a:r>
            <a:r>
              <a:rPr sz="2300" spc="-5" dirty="0">
                <a:latin typeface="Arial"/>
                <a:cs typeface="Arial"/>
              </a:rPr>
              <a:t>thừa: </a:t>
            </a:r>
            <a:r>
              <a:rPr sz="2300" dirty="0">
                <a:latin typeface="Arial"/>
                <a:cs typeface="Arial"/>
              </a:rPr>
              <a:t>phân </a:t>
            </a:r>
            <a:r>
              <a:rPr sz="2300" spc="30" dirty="0">
                <a:latin typeface="Arial"/>
                <a:cs typeface="Arial"/>
              </a:rPr>
              <a:t>tích </a:t>
            </a:r>
            <a:r>
              <a:rPr sz="2300" spc="10" dirty="0">
                <a:latin typeface="Arial"/>
                <a:cs typeface="Arial"/>
              </a:rPr>
              <a:t>tương </a:t>
            </a:r>
            <a:r>
              <a:rPr sz="2300" spc="-20" dirty="0">
                <a:latin typeface="Arial"/>
                <a:cs typeface="Arial"/>
              </a:rPr>
              <a:t>quan</a:t>
            </a:r>
            <a:r>
              <a:rPr sz="2300" spc="-325" dirty="0">
                <a:latin typeface="Arial"/>
                <a:cs typeface="Arial"/>
              </a:rPr>
              <a:t> </a:t>
            </a:r>
            <a:r>
              <a:rPr sz="2300" spc="-25" dirty="0">
                <a:latin typeface="Arial"/>
                <a:cs typeface="Arial"/>
              </a:rPr>
              <a:t>(correlation  analysis)</a:t>
            </a:r>
            <a:endParaRPr sz="2300">
              <a:latin typeface="Arial"/>
              <a:cs typeface="Arial"/>
            </a:endParaRPr>
          </a:p>
          <a:p>
            <a:pPr marL="949325">
              <a:lnSpc>
                <a:spcPct val="100000"/>
              </a:lnSpc>
              <a:spcBef>
                <a:spcPts val="894"/>
              </a:spcBef>
            </a:pPr>
            <a:r>
              <a:rPr sz="1500" spc="280" dirty="0">
                <a:solidFill>
                  <a:srgbClr val="93B6D2"/>
                </a:solidFill>
                <a:latin typeface="Arial"/>
                <a:cs typeface="Arial"/>
              </a:rPr>
              <a:t> </a:t>
            </a:r>
            <a:r>
              <a:rPr sz="2100" dirty="0">
                <a:latin typeface="Arial"/>
                <a:cs typeface="Arial"/>
              </a:rPr>
              <a:t>Dựa trên </a:t>
            </a:r>
            <a:r>
              <a:rPr sz="2100" spc="10" dirty="0">
                <a:latin typeface="Arial"/>
                <a:cs typeface="Arial"/>
              </a:rPr>
              <a:t>dữ </a:t>
            </a:r>
            <a:r>
              <a:rPr sz="2100" spc="-25" dirty="0">
                <a:latin typeface="Arial"/>
                <a:cs typeface="Arial"/>
              </a:rPr>
              <a:t>liệu </a:t>
            </a:r>
            <a:r>
              <a:rPr sz="2100" spc="-10" dirty="0">
                <a:latin typeface="Arial"/>
                <a:cs typeface="Arial"/>
              </a:rPr>
              <a:t>hiện </a:t>
            </a:r>
            <a:r>
              <a:rPr sz="2100" spc="5" dirty="0">
                <a:latin typeface="Arial"/>
                <a:cs typeface="Arial"/>
              </a:rPr>
              <a:t>có, </a:t>
            </a:r>
            <a:r>
              <a:rPr sz="2100" spc="-15" dirty="0">
                <a:latin typeface="Arial"/>
                <a:cs typeface="Arial"/>
              </a:rPr>
              <a:t>kiểm </a:t>
            </a:r>
            <a:r>
              <a:rPr sz="2100" spc="-10" dirty="0">
                <a:latin typeface="Arial"/>
                <a:cs typeface="Arial"/>
              </a:rPr>
              <a:t>tra </a:t>
            </a:r>
            <a:r>
              <a:rPr sz="2100" spc="5" dirty="0">
                <a:latin typeface="Arial"/>
                <a:cs typeface="Arial"/>
              </a:rPr>
              <a:t>khả </a:t>
            </a:r>
            <a:r>
              <a:rPr sz="2100" dirty="0">
                <a:latin typeface="Arial"/>
                <a:cs typeface="Arial"/>
              </a:rPr>
              <a:t>năng </a:t>
            </a:r>
            <a:r>
              <a:rPr sz="2100" spc="-10" dirty="0">
                <a:latin typeface="Arial"/>
                <a:cs typeface="Arial"/>
              </a:rPr>
              <a:t>dẫn </a:t>
            </a:r>
            <a:r>
              <a:rPr sz="2100" spc="-15" dirty="0">
                <a:latin typeface="Arial"/>
                <a:cs typeface="Arial"/>
              </a:rPr>
              <a:t>ra </a:t>
            </a:r>
            <a:r>
              <a:rPr sz="2100" dirty="0">
                <a:latin typeface="Arial"/>
                <a:cs typeface="Arial"/>
              </a:rPr>
              <a:t>một</a:t>
            </a:r>
            <a:r>
              <a:rPr sz="2100" spc="105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thuộc</a:t>
            </a:r>
            <a:endParaRPr sz="2100">
              <a:latin typeface="Arial"/>
              <a:cs typeface="Arial"/>
            </a:endParaRPr>
          </a:p>
          <a:p>
            <a:pPr marL="1226185">
              <a:lnSpc>
                <a:spcPct val="100000"/>
              </a:lnSpc>
              <a:spcBef>
                <a:spcPts val="260"/>
              </a:spcBef>
            </a:pPr>
            <a:r>
              <a:rPr sz="2100" spc="10" dirty="0">
                <a:latin typeface="Arial"/>
                <a:cs typeface="Arial"/>
              </a:rPr>
              <a:t>tính </a:t>
            </a:r>
            <a:r>
              <a:rPr sz="2100" dirty="0">
                <a:latin typeface="Arial"/>
                <a:cs typeface="Arial"/>
              </a:rPr>
              <a:t>B </a:t>
            </a:r>
            <a:r>
              <a:rPr sz="2100" spc="5" dirty="0">
                <a:latin typeface="Arial"/>
                <a:cs typeface="Arial"/>
              </a:rPr>
              <a:t>từ </a:t>
            </a:r>
            <a:r>
              <a:rPr sz="2100" dirty="0">
                <a:latin typeface="Arial"/>
                <a:cs typeface="Arial"/>
              </a:rPr>
              <a:t>thuộc </a:t>
            </a:r>
            <a:r>
              <a:rPr sz="2100" spc="10" dirty="0">
                <a:latin typeface="Arial"/>
                <a:cs typeface="Arial"/>
              </a:rPr>
              <a:t>tính</a:t>
            </a:r>
            <a:r>
              <a:rPr sz="2100" spc="-400" dirty="0">
                <a:latin typeface="Arial"/>
                <a:cs typeface="Arial"/>
              </a:rPr>
              <a:t> </a:t>
            </a:r>
            <a:r>
              <a:rPr sz="2100" spc="5" dirty="0">
                <a:latin typeface="Arial"/>
                <a:cs typeface="Arial"/>
              </a:rPr>
              <a:t>A.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434086"/>
            <a:ext cx="746125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Phân</a:t>
            </a:r>
            <a:r>
              <a:rPr spc="-140" dirty="0"/>
              <a:t> </a:t>
            </a:r>
            <a:r>
              <a:rPr spc="20" dirty="0"/>
              <a:t>tích</a:t>
            </a:r>
            <a:r>
              <a:rPr spc="-65" dirty="0"/>
              <a:t> </a:t>
            </a:r>
            <a:r>
              <a:rPr spc="10" dirty="0"/>
              <a:t>tương</a:t>
            </a:r>
            <a:r>
              <a:rPr spc="-140" dirty="0"/>
              <a:t> </a:t>
            </a:r>
            <a:r>
              <a:rPr spc="15" dirty="0"/>
              <a:t>quan</a:t>
            </a:r>
            <a:r>
              <a:rPr spc="-65" dirty="0"/>
              <a:t> </a:t>
            </a:r>
            <a:r>
              <a:rPr spc="25" dirty="0"/>
              <a:t>giữa</a:t>
            </a:r>
            <a:r>
              <a:rPr spc="-110" dirty="0"/>
              <a:t> </a:t>
            </a:r>
            <a:r>
              <a:rPr spc="10" dirty="0"/>
              <a:t>hai</a:t>
            </a:r>
            <a:r>
              <a:rPr spc="-35" dirty="0"/>
              <a:t> </a:t>
            </a:r>
            <a:r>
              <a:rPr spc="15" dirty="0"/>
              <a:t>thuộc</a:t>
            </a:r>
            <a:r>
              <a:rPr spc="-100" dirty="0"/>
              <a:t> </a:t>
            </a:r>
            <a:r>
              <a:rPr spc="10" dirty="0"/>
              <a:t>tính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775" y="1174445"/>
            <a:ext cx="2635885" cy="81661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9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34</a:t>
            </a:r>
            <a:endParaRPr sz="2000">
              <a:latin typeface="Times New Roman"/>
              <a:cs typeface="Times New Roman"/>
            </a:endParaRPr>
          </a:p>
          <a:p>
            <a:pPr marL="923925" indent="-324485">
              <a:lnSpc>
                <a:spcPct val="100000"/>
              </a:lnSpc>
              <a:spcBef>
                <a:spcPts val="484"/>
              </a:spcBef>
              <a:buClr>
                <a:srgbClr val="DD8046"/>
              </a:buClr>
              <a:buSzPct val="61224"/>
              <a:buFont typeface="Wingdings"/>
              <a:buChar char=""/>
              <a:tabLst>
                <a:tab pos="923925" algn="l"/>
                <a:tab pos="924560" algn="l"/>
              </a:tabLst>
            </a:pPr>
            <a:r>
              <a:rPr sz="2450" spc="5" dirty="0">
                <a:latin typeface="Arial"/>
                <a:cs typeface="Arial"/>
              </a:rPr>
              <a:t>r</a:t>
            </a:r>
            <a:r>
              <a:rPr sz="2475" spc="7" baseline="-18518" dirty="0">
                <a:latin typeface="Arial"/>
                <a:cs typeface="Arial"/>
              </a:rPr>
              <a:t>A,B </a:t>
            </a:r>
            <a:r>
              <a:rPr sz="2450" spc="15" dirty="0">
                <a:latin typeface="Symbol"/>
                <a:cs typeface="Symbol"/>
              </a:rPr>
              <a:t>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spc="-5" dirty="0">
                <a:latin typeface="Arial"/>
                <a:cs typeface="Arial"/>
              </a:rPr>
              <a:t>[-1,</a:t>
            </a:r>
            <a:r>
              <a:rPr sz="2450" spc="-85" dirty="0">
                <a:latin typeface="Arial"/>
                <a:cs typeface="Arial"/>
              </a:rPr>
              <a:t> </a:t>
            </a:r>
            <a:r>
              <a:rPr sz="2450" dirty="0">
                <a:latin typeface="Arial"/>
                <a:cs typeface="Arial"/>
              </a:rPr>
              <a:t>1]</a:t>
            </a:r>
            <a:endParaRPr sz="2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4060" y="2379662"/>
            <a:ext cx="883919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75" spc="-30" baseline="12471" dirty="0">
                <a:latin typeface="Trebuchet MS"/>
                <a:cs typeface="Trebuchet MS"/>
              </a:rPr>
              <a:t>𝑟</a:t>
            </a:r>
            <a:r>
              <a:rPr sz="1800" spc="-20" dirty="0">
                <a:latin typeface="Trebuchet MS"/>
                <a:cs typeface="Trebuchet MS"/>
              </a:rPr>
              <a:t>𝐴,𝐵</a:t>
            </a:r>
            <a:r>
              <a:rPr sz="1800" spc="270" dirty="0">
                <a:latin typeface="Trebuchet MS"/>
                <a:cs typeface="Trebuchet MS"/>
              </a:rPr>
              <a:t> </a:t>
            </a:r>
            <a:r>
              <a:rPr sz="3675" spc="847" baseline="12471" dirty="0">
                <a:latin typeface="Trebuchet MS"/>
                <a:cs typeface="Trebuchet MS"/>
              </a:rPr>
              <a:t>=</a:t>
            </a:r>
            <a:endParaRPr sz="3675" baseline="12471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90059" y="2074227"/>
            <a:ext cx="232410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latin typeface="Trebuchet MS"/>
                <a:cs typeface="Trebuchet MS"/>
              </a:rPr>
              <a:t>(𝑎</a:t>
            </a:r>
            <a:r>
              <a:rPr sz="2700" baseline="-16975" dirty="0">
                <a:latin typeface="Trebuchet MS"/>
                <a:cs typeface="Trebuchet MS"/>
              </a:rPr>
              <a:t>𝑖</a:t>
            </a:r>
            <a:r>
              <a:rPr sz="2700" spc="240" baseline="-16975" dirty="0">
                <a:latin typeface="Trebuchet MS"/>
                <a:cs typeface="Trebuchet MS"/>
              </a:rPr>
              <a:t> </a:t>
            </a:r>
            <a:r>
              <a:rPr sz="2450" spc="565" dirty="0">
                <a:latin typeface="Trebuchet MS"/>
                <a:cs typeface="Trebuchet MS"/>
              </a:rPr>
              <a:t>−</a:t>
            </a:r>
            <a:r>
              <a:rPr sz="2450" spc="-204" dirty="0">
                <a:latin typeface="Trebuchet MS"/>
                <a:cs typeface="Trebuchet MS"/>
              </a:rPr>
              <a:t> </a:t>
            </a:r>
            <a:r>
              <a:rPr sz="2450" spc="95" dirty="0">
                <a:latin typeface="Trebuchet MS"/>
                <a:cs typeface="Trebuchet MS"/>
              </a:rPr>
              <a:t>𝐴)(𝑏</a:t>
            </a:r>
            <a:r>
              <a:rPr sz="2700" spc="142" baseline="-16975" dirty="0">
                <a:latin typeface="Trebuchet MS"/>
                <a:cs typeface="Trebuchet MS"/>
              </a:rPr>
              <a:t>𝑖</a:t>
            </a:r>
            <a:r>
              <a:rPr sz="2700" spc="240" baseline="-16975" dirty="0">
                <a:latin typeface="Trebuchet MS"/>
                <a:cs typeface="Trebuchet MS"/>
              </a:rPr>
              <a:t> </a:t>
            </a:r>
            <a:r>
              <a:rPr sz="2450" spc="565" dirty="0">
                <a:latin typeface="Trebuchet MS"/>
                <a:cs typeface="Trebuchet MS"/>
              </a:rPr>
              <a:t>−</a:t>
            </a:r>
            <a:r>
              <a:rPr sz="2450" spc="-200" dirty="0">
                <a:latin typeface="Trebuchet MS"/>
                <a:cs typeface="Trebuchet MS"/>
              </a:rPr>
              <a:t> </a:t>
            </a:r>
            <a:r>
              <a:rPr sz="2450" spc="310" dirty="0">
                <a:latin typeface="Trebuchet MS"/>
                <a:cs typeface="Trebuchet MS"/>
              </a:rPr>
              <a:t>𝐵)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70300" y="1950402"/>
            <a:ext cx="468630" cy="4032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75"/>
              </a:spcBef>
            </a:pPr>
            <a:r>
              <a:rPr sz="3675" spc="1470" baseline="-20408" dirty="0">
                <a:latin typeface="Trebuchet MS"/>
                <a:cs typeface="Trebuchet MS"/>
              </a:rPr>
              <a:t> </a:t>
            </a:r>
            <a:r>
              <a:rPr sz="1800" spc="459" dirty="0">
                <a:latin typeface="Trebuchet MS"/>
                <a:cs typeface="Trebuchet MS"/>
              </a:rPr>
              <a:t>𝑁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4775" y="2245931"/>
            <a:ext cx="4248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20" dirty="0">
                <a:latin typeface="Trebuchet MS"/>
                <a:cs typeface="Trebuchet MS"/>
              </a:rPr>
              <a:t>𝑖</a:t>
            </a:r>
            <a:r>
              <a:rPr sz="1800" spc="400" dirty="0">
                <a:latin typeface="Trebuchet MS"/>
                <a:cs typeface="Trebuchet MS"/>
              </a:rPr>
              <a:t>=</a:t>
            </a:r>
            <a:r>
              <a:rPr sz="1800" spc="9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42434" y="2522537"/>
            <a:ext cx="17760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spc="365" dirty="0">
                <a:latin typeface="Trebuchet MS"/>
                <a:cs typeface="Trebuchet MS"/>
              </a:rPr>
              <a:t>(𝑁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565" dirty="0">
                <a:latin typeface="Trebuchet MS"/>
                <a:cs typeface="Trebuchet MS"/>
              </a:rPr>
              <a:t>−</a:t>
            </a:r>
            <a:r>
              <a:rPr sz="2450" spc="-215" dirty="0">
                <a:latin typeface="Trebuchet MS"/>
                <a:cs typeface="Trebuchet MS"/>
              </a:rPr>
              <a:t> </a:t>
            </a:r>
            <a:r>
              <a:rPr sz="2450" spc="100" dirty="0">
                <a:latin typeface="Trebuchet MS"/>
                <a:cs typeface="Trebuchet MS"/>
              </a:rPr>
              <a:t>1)𝜎</a:t>
            </a:r>
            <a:r>
              <a:rPr sz="2700" spc="150" baseline="-16975" dirty="0">
                <a:latin typeface="Trebuchet MS"/>
                <a:cs typeface="Trebuchet MS"/>
              </a:rPr>
              <a:t>𝐴</a:t>
            </a:r>
            <a:r>
              <a:rPr sz="2700" spc="-480" baseline="-16975" dirty="0">
                <a:latin typeface="Trebuchet MS"/>
                <a:cs typeface="Trebuchet MS"/>
              </a:rPr>
              <a:t> </a:t>
            </a:r>
            <a:r>
              <a:rPr sz="2450" spc="185" dirty="0">
                <a:latin typeface="Trebuchet MS"/>
                <a:cs typeface="Trebuchet MS"/>
              </a:rPr>
              <a:t>𝜎</a:t>
            </a:r>
            <a:r>
              <a:rPr sz="2700" spc="277" baseline="-16975" dirty="0">
                <a:latin typeface="Trebuchet MS"/>
                <a:cs typeface="Trebuchet MS"/>
              </a:rPr>
              <a:t>𝐵</a:t>
            </a:r>
            <a:endParaRPr sz="2700" baseline="-16975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04463" y="2541270"/>
            <a:ext cx="2857500" cy="19050"/>
          </a:xfrm>
          <a:custGeom>
            <a:avLst/>
            <a:gdLst/>
            <a:ahLst/>
            <a:cxnLst/>
            <a:rect l="l" t="t" r="r" b="b"/>
            <a:pathLst>
              <a:path w="2857500" h="19050">
                <a:moveTo>
                  <a:pt x="2857500" y="0"/>
                </a:moveTo>
                <a:lnTo>
                  <a:pt x="0" y="0"/>
                </a:lnTo>
                <a:lnTo>
                  <a:pt x="0" y="19050"/>
                </a:lnTo>
                <a:lnTo>
                  <a:pt x="2857500" y="19050"/>
                </a:lnTo>
                <a:lnTo>
                  <a:pt x="2857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6750" y="3018853"/>
            <a:ext cx="7997190" cy="276860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61950" marR="30480" indent="-324485">
              <a:lnSpc>
                <a:spcPct val="92000"/>
              </a:lnSpc>
              <a:spcBef>
                <a:spcPts val="360"/>
              </a:spcBef>
              <a:buClr>
                <a:srgbClr val="DD8046"/>
              </a:buClr>
              <a:buSzPct val="61224"/>
              <a:buFont typeface="Wingdings"/>
              <a:buChar char=""/>
              <a:tabLst>
                <a:tab pos="361950" algn="l"/>
                <a:tab pos="362585" algn="l"/>
              </a:tabLst>
            </a:pPr>
            <a:r>
              <a:rPr sz="2450" spc="5" dirty="0">
                <a:latin typeface="Arial"/>
                <a:cs typeface="Arial"/>
              </a:rPr>
              <a:t>r</a:t>
            </a:r>
            <a:r>
              <a:rPr sz="2475" spc="7" baseline="-18518" dirty="0">
                <a:latin typeface="Arial"/>
                <a:cs typeface="Arial"/>
              </a:rPr>
              <a:t>A,B </a:t>
            </a:r>
            <a:r>
              <a:rPr sz="2450" spc="15" dirty="0">
                <a:latin typeface="Arial"/>
                <a:cs typeface="Arial"/>
              </a:rPr>
              <a:t>&gt; </a:t>
            </a:r>
            <a:r>
              <a:rPr sz="2450" spc="-5" dirty="0">
                <a:latin typeface="Arial"/>
                <a:cs typeface="Arial"/>
              </a:rPr>
              <a:t>0: </a:t>
            </a:r>
            <a:r>
              <a:rPr sz="2450" spc="15" dirty="0">
                <a:latin typeface="Arial"/>
                <a:cs typeface="Arial"/>
              </a:rPr>
              <a:t>A </a:t>
            </a:r>
            <a:r>
              <a:rPr sz="2450" spc="-45" dirty="0">
                <a:latin typeface="Arial"/>
                <a:cs typeface="Arial"/>
              </a:rPr>
              <a:t>và </a:t>
            </a:r>
            <a:r>
              <a:rPr sz="2450" spc="15" dirty="0">
                <a:latin typeface="Arial"/>
                <a:cs typeface="Arial"/>
              </a:rPr>
              <a:t>B </a:t>
            </a:r>
            <a:r>
              <a:rPr sz="2450" spc="5" dirty="0">
                <a:latin typeface="Arial"/>
                <a:cs typeface="Arial"/>
              </a:rPr>
              <a:t>tương </a:t>
            </a:r>
            <a:r>
              <a:rPr sz="2450" spc="-30" dirty="0">
                <a:latin typeface="Arial"/>
                <a:cs typeface="Arial"/>
              </a:rPr>
              <a:t>quan </a:t>
            </a:r>
            <a:r>
              <a:rPr sz="2450" spc="-25" dirty="0">
                <a:latin typeface="Arial"/>
                <a:cs typeface="Arial"/>
              </a:rPr>
              <a:t>thuận </a:t>
            </a:r>
            <a:r>
              <a:rPr sz="2450" spc="-20" dirty="0">
                <a:latin typeface="Arial"/>
                <a:cs typeface="Arial"/>
              </a:rPr>
              <a:t>với </a:t>
            </a:r>
            <a:r>
              <a:rPr sz="2450" spc="-30" dirty="0">
                <a:latin typeface="Arial"/>
                <a:cs typeface="Arial"/>
              </a:rPr>
              <a:t>nhau, </a:t>
            </a:r>
            <a:r>
              <a:rPr sz="2450" dirty="0">
                <a:latin typeface="Arial"/>
                <a:cs typeface="Arial"/>
              </a:rPr>
              <a:t>trị </a:t>
            </a:r>
            <a:r>
              <a:rPr sz="2450" spc="25" dirty="0">
                <a:latin typeface="Arial"/>
                <a:cs typeface="Arial"/>
              </a:rPr>
              <a:t>số </a:t>
            </a:r>
            <a:r>
              <a:rPr sz="2450" spc="10" dirty="0">
                <a:latin typeface="Arial"/>
                <a:cs typeface="Arial"/>
              </a:rPr>
              <a:t>của  </a:t>
            </a:r>
            <a:r>
              <a:rPr sz="2450" spc="15" dirty="0">
                <a:latin typeface="Arial"/>
                <a:cs typeface="Arial"/>
              </a:rPr>
              <a:t>A </a:t>
            </a:r>
            <a:r>
              <a:rPr sz="2450" spc="-25" dirty="0">
                <a:latin typeface="Arial"/>
                <a:cs typeface="Arial"/>
              </a:rPr>
              <a:t>tăng </a:t>
            </a:r>
            <a:r>
              <a:rPr sz="2450" spc="-15" dirty="0">
                <a:latin typeface="Arial"/>
                <a:cs typeface="Arial"/>
              </a:rPr>
              <a:t>khi </a:t>
            </a:r>
            <a:r>
              <a:rPr sz="2450" dirty="0">
                <a:latin typeface="Arial"/>
                <a:cs typeface="Arial"/>
              </a:rPr>
              <a:t>trị </a:t>
            </a:r>
            <a:r>
              <a:rPr sz="2450" spc="25" dirty="0">
                <a:latin typeface="Arial"/>
                <a:cs typeface="Arial"/>
              </a:rPr>
              <a:t>số </a:t>
            </a:r>
            <a:r>
              <a:rPr sz="2450" spc="10" dirty="0">
                <a:latin typeface="Arial"/>
                <a:cs typeface="Arial"/>
              </a:rPr>
              <a:t>của </a:t>
            </a:r>
            <a:r>
              <a:rPr sz="2450" spc="15" dirty="0">
                <a:latin typeface="Arial"/>
                <a:cs typeface="Arial"/>
              </a:rPr>
              <a:t>B </a:t>
            </a:r>
            <a:r>
              <a:rPr sz="2450" spc="-25" dirty="0">
                <a:latin typeface="Arial"/>
                <a:cs typeface="Arial"/>
              </a:rPr>
              <a:t>tăng, </a:t>
            </a:r>
            <a:r>
              <a:rPr sz="2450" spc="15" dirty="0">
                <a:latin typeface="Arial"/>
                <a:cs typeface="Arial"/>
              </a:rPr>
              <a:t>r</a:t>
            </a:r>
            <a:r>
              <a:rPr sz="2475" spc="22" baseline="-18518" dirty="0">
                <a:latin typeface="Arial"/>
                <a:cs typeface="Arial"/>
              </a:rPr>
              <a:t>A,B </a:t>
            </a:r>
            <a:r>
              <a:rPr sz="2450" spc="-15" dirty="0">
                <a:latin typeface="Arial"/>
                <a:cs typeface="Arial"/>
              </a:rPr>
              <a:t>càng </a:t>
            </a:r>
            <a:r>
              <a:rPr sz="2450" spc="10" dirty="0">
                <a:latin typeface="Arial"/>
                <a:cs typeface="Arial"/>
              </a:rPr>
              <a:t>lớn </a:t>
            </a:r>
            <a:r>
              <a:rPr sz="2450" spc="-5" dirty="0">
                <a:latin typeface="Arial"/>
                <a:cs typeface="Arial"/>
              </a:rPr>
              <a:t>thì </a:t>
            </a:r>
            <a:r>
              <a:rPr sz="2450" dirty="0">
                <a:latin typeface="Arial"/>
                <a:cs typeface="Arial"/>
              </a:rPr>
              <a:t>mức độ  </a:t>
            </a:r>
            <a:r>
              <a:rPr sz="2450" spc="5" dirty="0">
                <a:latin typeface="Arial"/>
                <a:cs typeface="Arial"/>
              </a:rPr>
              <a:t>tương </a:t>
            </a:r>
            <a:r>
              <a:rPr sz="2450" spc="-30" dirty="0">
                <a:latin typeface="Arial"/>
                <a:cs typeface="Arial"/>
              </a:rPr>
              <a:t>quan </a:t>
            </a:r>
            <a:r>
              <a:rPr sz="2450" spc="-15" dirty="0">
                <a:latin typeface="Arial"/>
                <a:cs typeface="Arial"/>
              </a:rPr>
              <a:t>càng </a:t>
            </a:r>
            <a:r>
              <a:rPr sz="2450" spc="-35" dirty="0">
                <a:latin typeface="Arial"/>
                <a:cs typeface="Arial"/>
              </a:rPr>
              <a:t>cao, </a:t>
            </a:r>
            <a:r>
              <a:rPr sz="2450" spc="20" dirty="0">
                <a:latin typeface="Arial"/>
                <a:cs typeface="Arial"/>
              </a:rPr>
              <a:t>A </a:t>
            </a:r>
            <a:r>
              <a:rPr sz="2450" spc="-45" dirty="0">
                <a:latin typeface="Arial"/>
                <a:cs typeface="Arial"/>
              </a:rPr>
              <a:t>hoặc </a:t>
            </a:r>
            <a:r>
              <a:rPr sz="2450" spc="20" dirty="0">
                <a:latin typeface="Arial"/>
                <a:cs typeface="Arial"/>
              </a:rPr>
              <a:t>B </a:t>
            </a:r>
            <a:r>
              <a:rPr sz="2450" spc="30" dirty="0">
                <a:latin typeface="Arial"/>
                <a:cs typeface="Arial"/>
              </a:rPr>
              <a:t>có </a:t>
            </a:r>
            <a:r>
              <a:rPr sz="2450" spc="-5" dirty="0">
                <a:latin typeface="Arial"/>
                <a:cs typeface="Arial"/>
              </a:rPr>
              <a:t>thể </a:t>
            </a:r>
            <a:r>
              <a:rPr sz="2450" spc="10" dirty="0">
                <a:latin typeface="Arial"/>
                <a:cs typeface="Arial"/>
              </a:rPr>
              <a:t>được </a:t>
            </a:r>
            <a:r>
              <a:rPr sz="2450" spc="-50" dirty="0">
                <a:latin typeface="Arial"/>
                <a:cs typeface="Arial"/>
              </a:rPr>
              <a:t>loại </a:t>
            </a:r>
            <a:r>
              <a:rPr sz="2450" spc="-5" dirty="0">
                <a:latin typeface="Arial"/>
                <a:cs typeface="Arial"/>
              </a:rPr>
              <a:t>bỏ </a:t>
            </a:r>
            <a:r>
              <a:rPr sz="2450" spc="-50" dirty="0">
                <a:latin typeface="Arial"/>
                <a:cs typeface="Arial"/>
              </a:rPr>
              <a:t>vì  </a:t>
            </a:r>
            <a:r>
              <a:rPr sz="2450" dirty="0">
                <a:latin typeface="Arial"/>
                <a:cs typeface="Arial"/>
              </a:rPr>
              <a:t>dư</a:t>
            </a:r>
            <a:r>
              <a:rPr sz="2450" spc="55" dirty="0">
                <a:latin typeface="Arial"/>
                <a:cs typeface="Arial"/>
              </a:rPr>
              <a:t> </a:t>
            </a:r>
            <a:r>
              <a:rPr sz="2450" spc="-20" dirty="0">
                <a:latin typeface="Arial"/>
                <a:cs typeface="Arial"/>
              </a:rPr>
              <a:t>thừa.</a:t>
            </a:r>
            <a:endParaRPr sz="2450">
              <a:latin typeface="Arial"/>
              <a:cs typeface="Arial"/>
            </a:endParaRPr>
          </a:p>
          <a:p>
            <a:pPr marL="361950" indent="-324485">
              <a:lnSpc>
                <a:spcPct val="100000"/>
              </a:lnSpc>
              <a:spcBef>
                <a:spcPts val="965"/>
              </a:spcBef>
              <a:buClr>
                <a:srgbClr val="DD8046"/>
              </a:buClr>
              <a:buSzPct val="61224"/>
              <a:buFont typeface="Wingdings"/>
              <a:buChar char=""/>
              <a:tabLst>
                <a:tab pos="361950" algn="l"/>
                <a:tab pos="362585" algn="l"/>
              </a:tabLst>
            </a:pPr>
            <a:r>
              <a:rPr sz="2450" dirty="0">
                <a:latin typeface="Arial"/>
                <a:cs typeface="Arial"/>
              </a:rPr>
              <a:t>r</a:t>
            </a:r>
            <a:r>
              <a:rPr sz="2475" baseline="-18518" dirty="0">
                <a:latin typeface="Arial"/>
                <a:cs typeface="Arial"/>
              </a:rPr>
              <a:t>A,B </a:t>
            </a:r>
            <a:r>
              <a:rPr sz="2450" spc="15" dirty="0">
                <a:latin typeface="Arial"/>
                <a:cs typeface="Arial"/>
              </a:rPr>
              <a:t>= </a:t>
            </a:r>
            <a:r>
              <a:rPr sz="2450" spc="-5" dirty="0">
                <a:latin typeface="Arial"/>
                <a:cs typeface="Arial"/>
              </a:rPr>
              <a:t>0: </a:t>
            </a:r>
            <a:r>
              <a:rPr sz="2450" spc="20" dirty="0">
                <a:latin typeface="Arial"/>
                <a:cs typeface="Arial"/>
              </a:rPr>
              <a:t>A </a:t>
            </a:r>
            <a:r>
              <a:rPr sz="2450" spc="-45" dirty="0">
                <a:latin typeface="Arial"/>
                <a:cs typeface="Arial"/>
              </a:rPr>
              <a:t>và </a:t>
            </a:r>
            <a:r>
              <a:rPr sz="2450" spc="20" dirty="0">
                <a:latin typeface="Arial"/>
                <a:cs typeface="Arial"/>
              </a:rPr>
              <a:t>B </a:t>
            </a:r>
            <a:r>
              <a:rPr sz="2450" spc="-30" dirty="0">
                <a:latin typeface="Arial"/>
                <a:cs typeface="Arial"/>
              </a:rPr>
              <a:t>không </a:t>
            </a:r>
            <a:r>
              <a:rPr sz="2450" spc="5" dirty="0">
                <a:latin typeface="Arial"/>
                <a:cs typeface="Arial"/>
              </a:rPr>
              <a:t>tương </a:t>
            </a:r>
            <a:r>
              <a:rPr sz="2450" spc="-30" dirty="0">
                <a:latin typeface="Arial"/>
                <a:cs typeface="Arial"/>
              </a:rPr>
              <a:t>quan </a:t>
            </a:r>
            <a:r>
              <a:rPr sz="2450" spc="-20" dirty="0">
                <a:latin typeface="Arial"/>
                <a:cs typeface="Arial"/>
              </a:rPr>
              <a:t>với </a:t>
            </a:r>
            <a:r>
              <a:rPr sz="2450" spc="-30" dirty="0">
                <a:latin typeface="Arial"/>
                <a:cs typeface="Arial"/>
              </a:rPr>
              <a:t>nhau </a:t>
            </a:r>
            <a:r>
              <a:rPr sz="2450" spc="-20" dirty="0">
                <a:latin typeface="Arial"/>
                <a:cs typeface="Arial"/>
              </a:rPr>
              <a:t>(độc</a:t>
            </a:r>
            <a:r>
              <a:rPr sz="2450" spc="-280" dirty="0">
                <a:latin typeface="Arial"/>
                <a:cs typeface="Arial"/>
              </a:rPr>
              <a:t> </a:t>
            </a:r>
            <a:r>
              <a:rPr sz="2450" spc="-25" dirty="0">
                <a:latin typeface="Arial"/>
                <a:cs typeface="Arial"/>
              </a:rPr>
              <a:t>lập).</a:t>
            </a:r>
            <a:endParaRPr sz="2450">
              <a:latin typeface="Arial"/>
              <a:cs typeface="Arial"/>
            </a:endParaRPr>
          </a:p>
          <a:p>
            <a:pPr marL="361950" marR="398780" indent="-324485">
              <a:lnSpc>
                <a:spcPts val="2710"/>
              </a:lnSpc>
              <a:spcBef>
                <a:spcPts val="1245"/>
              </a:spcBef>
              <a:buClr>
                <a:srgbClr val="DD8046"/>
              </a:buClr>
              <a:buSzPct val="61224"/>
              <a:buFont typeface="Wingdings"/>
              <a:buChar char=""/>
              <a:tabLst>
                <a:tab pos="361950" algn="l"/>
                <a:tab pos="362585" algn="l"/>
              </a:tabLst>
            </a:pPr>
            <a:r>
              <a:rPr sz="2450" dirty="0">
                <a:latin typeface="Arial"/>
                <a:cs typeface="Arial"/>
              </a:rPr>
              <a:t>r</a:t>
            </a:r>
            <a:r>
              <a:rPr sz="2475" baseline="-18518" dirty="0">
                <a:latin typeface="Arial"/>
                <a:cs typeface="Arial"/>
              </a:rPr>
              <a:t>A,B </a:t>
            </a:r>
            <a:r>
              <a:rPr sz="2450" spc="15" dirty="0">
                <a:latin typeface="Arial"/>
                <a:cs typeface="Arial"/>
              </a:rPr>
              <a:t>&lt; </a:t>
            </a:r>
            <a:r>
              <a:rPr sz="2450" spc="-5" dirty="0">
                <a:latin typeface="Arial"/>
                <a:cs typeface="Arial"/>
              </a:rPr>
              <a:t>0: </a:t>
            </a:r>
            <a:r>
              <a:rPr sz="2450" spc="15" dirty="0">
                <a:latin typeface="Arial"/>
                <a:cs typeface="Arial"/>
              </a:rPr>
              <a:t>A </a:t>
            </a:r>
            <a:r>
              <a:rPr sz="2450" spc="-45" dirty="0">
                <a:latin typeface="Arial"/>
                <a:cs typeface="Arial"/>
              </a:rPr>
              <a:t>và </a:t>
            </a:r>
            <a:r>
              <a:rPr sz="2450" spc="15" dirty="0">
                <a:latin typeface="Arial"/>
                <a:cs typeface="Arial"/>
              </a:rPr>
              <a:t>B </a:t>
            </a:r>
            <a:r>
              <a:rPr sz="2450" spc="5" dirty="0">
                <a:latin typeface="Arial"/>
                <a:cs typeface="Arial"/>
              </a:rPr>
              <a:t>tương </a:t>
            </a:r>
            <a:r>
              <a:rPr sz="2450" spc="-30" dirty="0">
                <a:latin typeface="Arial"/>
                <a:cs typeface="Arial"/>
              </a:rPr>
              <a:t>quan </a:t>
            </a:r>
            <a:r>
              <a:rPr sz="2450" spc="-5" dirty="0">
                <a:latin typeface="Arial"/>
                <a:cs typeface="Arial"/>
              </a:rPr>
              <a:t>nghịch </a:t>
            </a:r>
            <a:r>
              <a:rPr sz="2450" spc="-20" dirty="0">
                <a:latin typeface="Arial"/>
                <a:cs typeface="Arial"/>
              </a:rPr>
              <a:t>với </a:t>
            </a:r>
            <a:r>
              <a:rPr sz="2450" spc="-30" dirty="0">
                <a:latin typeface="Arial"/>
                <a:cs typeface="Arial"/>
              </a:rPr>
              <a:t>nhau, </a:t>
            </a:r>
            <a:r>
              <a:rPr sz="2450" spc="15" dirty="0">
                <a:latin typeface="Arial"/>
                <a:cs typeface="Arial"/>
              </a:rPr>
              <a:t>A </a:t>
            </a:r>
            <a:r>
              <a:rPr sz="2450" spc="-45" dirty="0">
                <a:latin typeface="Arial"/>
                <a:cs typeface="Arial"/>
              </a:rPr>
              <a:t>và </a:t>
            </a:r>
            <a:r>
              <a:rPr sz="2450" spc="15" dirty="0">
                <a:latin typeface="Arial"/>
                <a:cs typeface="Arial"/>
              </a:rPr>
              <a:t>B  </a:t>
            </a:r>
            <a:r>
              <a:rPr sz="2450" spc="-50" dirty="0">
                <a:latin typeface="Arial"/>
                <a:cs typeface="Arial"/>
              </a:rPr>
              <a:t>loại </a:t>
            </a:r>
            <a:r>
              <a:rPr sz="2450" spc="5" dirty="0">
                <a:latin typeface="Arial"/>
                <a:cs typeface="Arial"/>
              </a:rPr>
              <a:t>trừ </a:t>
            </a:r>
            <a:r>
              <a:rPr sz="2450" spc="-35" dirty="0">
                <a:latin typeface="Arial"/>
                <a:cs typeface="Arial"/>
              </a:rPr>
              <a:t>lẫn</a:t>
            </a:r>
            <a:r>
              <a:rPr sz="2450" spc="-85" dirty="0">
                <a:latin typeface="Arial"/>
                <a:cs typeface="Arial"/>
              </a:rPr>
              <a:t> </a:t>
            </a:r>
            <a:r>
              <a:rPr sz="2450" spc="-25" dirty="0">
                <a:latin typeface="Arial"/>
                <a:cs typeface="Arial"/>
              </a:rPr>
              <a:t>nhau.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448944"/>
            <a:ext cx="74561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Phân</a:t>
            </a:r>
            <a:r>
              <a:rPr spc="-145" dirty="0"/>
              <a:t> </a:t>
            </a:r>
            <a:r>
              <a:rPr spc="20" dirty="0"/>
              <a:t>tích</a:t>
            </a:r>
            <a:r>
              <a:rPr spc="-65" dirty="0"/>
              <a:t> </a:t>
            </a:r>
            <a:r>
              <a:rPr spc="10" dirty="0"/>
              <a:t>tương</a:t>
            </a:r>
            <a:r>
              <a:rPr spc="-140" dirty="0"/>
              <a:t> </a:t>
            </a:r>
            <a:r>
              <a:rPr spc="15" dirty="0"/>
              <a:t>quan</a:t>
            </a:r>
            <a:r>
              <a:rPr spc="-65" dirty="0"/>
              <a:t> </a:t>
            </a:r>
            <a:r>
              <a:rPr spc="25" dirty="0"/>
              <a:t>giữa</a:t>
            </a:r>
            <a:r>
              <a:rPr spc="-140" dirty="0"/>
              <a:t> </a:t>
            </a:r>
            <a:r>
              <a:rPr spc="10" dirty="0"/>
              <a:t>hai</a:t>
            </a:r>
            <a:r>
              <a:rPr spc="-45" dirty="0"/>
              <a:t> </a:t>
            </a:r>
            <a:r>
              <a:rPr spc="15" dirty="0"/>
              <a:t>thuộc</a:t>
            </a:r>
            <a:r>
              <a:rPr spc="-105" dirty="0"/>
              <a:t> </a:t>
            </a:r>
            <a:r>
              <a:rPr spc="10" dirty="0"/>
              <a:t>tính</a:t>
            </a:r>
          </a:p>
        </p:txBody>
      </p:sp>
      <p:sp>
        <p:nvSpPr>
          <p:cNvPr id="3" name="object 3"/>
          <p:cNvSpPr/>
          <p:nvPr/>
        </p:nvSpPr>
        <p:spPr>
          <a:xfrm>
            <a:off x="1773902" y="1791804"/>
            <a:ext cx="6131277" cy="4648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8063" y="1711959"/>
            <a:ext cx="149225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5" dirty="0"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57928" y="3590353"/>
            <a:ext cx="14986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5" dirty="0"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5296" y="1711959"/>
            <a:ext cx="149225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5" dirty="0"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05090" y="3590353"/>
            <a:ext cx="14986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5" dirty="0"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22754" y="4258881"/>
            <a:ext cx="14986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5" dirty="0"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86226" y="5679757"/>
            <a:ext cx="149860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5" dirty="0"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85870" y="4244403"/>
            <a:ext cx="14986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5" dirty="0"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60009" y="5668645"/>
            <a:ext cx="149860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5" dirty="0"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12790" y="4229798"/>
            <a:ext cx="14986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5" dirty="0"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05090" y="5682932"/>
            <a:ext cx="14986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5" dirty="0"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35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448944"/>
            <a:ext cx="74561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Phân</a:t>
            </a:r>
            <a:r>
              <a:rPr spc="-145" dirty="0"/>
              <a:t> </a:t>
            </a:r>
            <a:r>
              <a:rPr spc="20" dirty="0"/>
              <a:t>tích</a:t>
            </a:r>
            <a:r>
              <a:rPr spc="-65" dirty="0"/>
              <a:t> </a:t>
            </a:r>
            <a:r>
              <a:rPr spc="10" dirty="0"/>
              <a:t>tương</a:t>
            </a:r>
            <a:r>
              <a:rPr spc="-140" dirty="0"/>
              <a:t> </a:t>
            </a:r>
            <a:r>
              <a:rPr spc="15" dirty="0"/>
              <a:t>quan</a:t>
            </a:r>
            <a:r>
              <a:rPr spc="-65" dirty="0"/>
              <a:t> </a:t>
            </a:r>
            <a:r>
              <a:rPr spc="25" dirty="0"/>
              <a:t>giữa</a:t>
            </a:r>
            <a:r>
              <a:rPr spc="-140" dirty="0"/>
              <a:t> </a:t>
            </a:r>
            <a:r>
              <a:rPr spc="10" dirty="0"/>
              <a:t>hai</a:t>
            </a:r>
            <a:r>
              <a:rPr spc="-45" dirty="0"/>
              <a:t> </a:t>
            </a:r>
            <a:r>
              <a:rPr spc="15" dirty="0"/>
              <a:t>thuộc</a:t>
            </a:r>
            <a:r>
              <a:rPr spc="-105" dirty="0"/>
              <a:t> </a:t>
            </a:r>
            <a:r>
              <a:rPr spc="10" dirty="0"/>
              <a:t>tính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75" y="1155292"/>
            <a:ext cx="1579880" cy="146748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36</a:t>
            </a:r>
            <a:endParaRPr sz="2000">
              <a:latin typeface="Times New Roman"/>
              <a:cs typeface="Times New Roman"/>
            </a:endParaRPr>
          </a:p>
          <a:p>
            <a:pPr marL="587375" marR="5080">
              <a:lnSpc>
                <a:spcPct val="118600"/>
              </a:lnSpc>
              <a:spcBef>
                <a:spcPts val="140"/>
              </a:spcBef>
            </a:pPr>
            <a:r>
              <a:rPr sz="2900" spc="10" dirty="0">
                <a:latin typeface="Arial"/>
                <a:cs typeface="Arial"/>
              </a:rPr>
              <a:t>Ví </a:t>
            </a:r>
            <a:r>
              <a:rPr sz="2900" spc="25" dirty="0">
                <a:latin typeface="Arial"/>
                <a:cs typeface="Arial"/>
              </a:rPr>
              <a:t>dụ  </a:t>
            </a:r>
            <a:r>
              <a:rPr sz="2900" spc="5" dirty="0">
                <a:latin typeface="Arial"/>
                <a:cs typeface="Arial"/>
              </a:rPr>
              <a:t>với</a:t>
            </a:r>
            <a:r>
              <a:rPr sz="2900" spc="-130" dirty="0">
                <a:latin typeface="Arial"/>
                <a:cs typeface="Arial"/>
              </a:rPr>
              <a:t> </a:t>
            </a:r>
            <a:r>
              <a:rPr sz="2900" spc="5" dirty="0">
                <a:latin typeface="Arial"/>
                <a:cs typeface="Arial"/>
              </a:rPr>
              <a:t>R.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19300" y="1647825"/>
            <a:ext cx="6019800" cy="4629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52399" y="1652016"/>
          <a:ext cx="5943599" cy="45567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590039"/>
                <a:gridCol w="1400810"/>
                <a:gridCol w="1733550"/>
              </a:tblGrid>
              <a:tr h="350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Lương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Tuổi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25"/>
                        </a:lnSpc>
                        <a:spcBef>
                          <a:spcPts val="33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25"/>
                        </a:lnSpc>
                        <a:spcBef>
                          <a:spcPts val="33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2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60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2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2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70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2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15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15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1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1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05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05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05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60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05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95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30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95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90"/>
                        </a:lnSpc>
                        <a:spcBef>
                          <a:spcPts val="3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90"/>
                        </a:lnSpc>
                        <a:spcBef>
                          <a:spcPts val="3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No.11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9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9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No.12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85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85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93B6D2"/>
          </a:solidFill>
        </p:spPr>
        <p:txBody>
          <a:bodyPr vert="horz" wrap="square" lIns="0" tIns="1473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160"/>
              </a:spcBef>
            </a:pPr>
            <a:r>
              <a:rPr sz="4400" spc="5" dirty="0">
                <a:solidFill>
                  <a:srgbClr val="FFFFFF"/>
                </a:solidFill>
              </a:rPr>
              <a:t>Biến </a:t>
            </a:r>
            <a:r>
              <a:rPr sz="4400" spc="15" dirty="0">
                <a:solidFill>
                  <a:srgbClr val="FFFFFF"/>
                </a:solidFill>
              </a:rPr>
              <a:t>đổi </a:t>
            </a:r>
            <a:r>
              <a:rPr sz="4400" spc="20" dirty="0">
                <a:solidFill>
                  <a:srgbClr val="FFFFFF"/>
                </a:solidFill>
              </a:rPr>
              <a:t>dữ</a:t>
            </a:r>
            <a:r>
              <a:rPr sz="4400" spc="-135" dirty="0">
                <a:solidFill>
                  <a:srgbClr val="FFFFFF"/>
                </a:solidFill>
              </a:rPr>
              <a:t> </a:t>
            </a:r>
            <a:r>
              <a:rPr sz="4400" spc="5" dirty="0">
                <a:solidFill>
                  <a:srgbClr val="FFFFFF"/>
                </a:solidFill>
              </a:rPr>
              <a:t>liệu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37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372427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dirty="0"/>
              <a:t>Biến </a:t>
            </a:r>
            <a:r>
              <a:rPr sz="4200" spc="-10" dirty="0"/>
              <a:t>đổi </a:t>
            </a:r>
            <a:r>
              <a:rPr sz="4200" dirty="0"/>
              <a:t>dữ</a:t>
            </a:r>
            <a:r>
              <a:rPr sz="4200" spc="-90" dirty="0"/>
              <a:t> </a:t>
            </a:r>
            <a:r>
              <a:rPr sz="4200" spc="-20" dirty="0"/>
              <a:t>liệu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17475" y="1140825"/>
            <a:ext cx="7980680" cy="353822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2000">
              <a:latin typeface="Times New Roman"/>
              <a:cs typeface="Times New Roman"/>
            </a:endParaRPr>
          </a:p>
          <a:p>
            <a:pPr marL="911225" marR="26670" indent="-324485">
              <a:lnSpc>
                <a:spcPct val="101699"/>
              </a:lnSpc>
              <a:spcBef>
                <a:spcPts val="71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5" dirty="0">
                <a:latin typeface="Arial"/>
                <a:cs typeface="Arial"/>
              </a:rPr>
              <a:t>Là </a:t>
            </a:r>
            <a:r>
              <a:rPr sz="2400" spc="-15" dirty="0">
                <a:latin typeface="Arial"/>
                <a:cs typeface="Arial"/>
              </a:rPr>
              <a:t>quá </a:t>
            </a:r>
            <a:r>
              <a:rPr sz="2400" spc="5" dirty="0">
                <a:latin typeface="Arial"/>
                <a:cs typeface="Arial"/>
              </a:rPr>
              <a:t>trình </a:t>
            </a:r>
            <a:r>
              <a:rPr sz="2400" spc="-35" dirty="0">
                <a:latin typeface="Arial"/>
                <a:cs typeface="Arial"/>
              </a:rPr>
              <a:t>biến </a:t>
            </a:r>
            <a:r>
              <a:rPr sz="2400" spc="-20" dirty="0">
                <a:latin typeface="Arial"/>
                <a:cs typeface="Arial"/>
              </a:rPr>
              <a:t>đổi hay </a:t>
            </a:r>
            <a:r>
              <a:rPr sz="2400" spc="-25" dirty="0">
                <a:latin typeface="Arial"/>
                <a:cs typeface="Arial"/>
              </a:rPr>
              <a:t>kết </a:t>
            </a:r>
            <a:r>
              <a:rPr sz="2400" dirty="0">
                <a:latin typeface="Arial"/>
                <a:cs typeface="Arial"/>
              </a:rPr>
              <a:t>hợp </a:t>
            </a:r>
            <a:r>
              <a:rPr sz="2400" spc="-30" dirty="0">
                <a:latin typeface="Arial"/>
                <a:cs typeface="Arial"/>
              </a:rPr>
              <a:t>dữ </a:t>
            </a:r>
            <a:r>
              <a:rPr sz="2400" spc="-25" dirty="0">
                <a:latin typeface="Arial"/>
                <a:cs typeface="Arial"/>
              </a:rPr>
              <a:t>liệu </a:t>
            </a:r>
            <a:r>
              <a:rPr sz="2400" spc="-50" dirty="0">
                <a:latin typeface="Arial"/>
                <a:cs typeface="Arial"/>
              </a:rPr>
              <a:t>vào </a:t>
            </a:r>
            <a:r>
              <a:rPr sz="2400" dirty="0">
                <a:latin typeface="Arial"/>
                <a:cs typeface="Arial"/>
              </a:rPr>
              <a:t>những  </a:t>
            </a:r>
            <a:r>
              <a:rPr sz="2400" spc="-30" dirty="0">
                <a:latin typeface="Arial"/>
                <a:cs typeface="Arial"/>
              </a:rPr>
              <a:t>dạng </a:t>
            </a:r>
            <a:r>
              <a:rPr sz="2400" dirty="0">
                <a:latin typeface="Arial"/>
                <a:cs typeface="Arial"/>
              </a:rPr>
              <a:t>thích hợp cho </a:t>
            </a:r>
            <a:r>
              <a:rPr sz="2400" spc="-15" dirty="0">
                <a:latin typeface="Arial"/>
                <a:cs typeface="Arial"/>
              </a:rPr>
              <a:t>quá </a:t>
            </a:r>
            <a:r>
              <a:rPr sz="2400" spc="5" dirty="0">
                <a:latin typeface="Arial"/>
                <a:cs typeface="Arial"/>
              </a:rPr>
              <a:t>trình </a:t>
            </a:r>
            <a:r>
              <a:rPr sz="2400" spc="-15" dirty="0">
                <a:latin typeface="Arial"/>
                <a:cs typeface="Arial"/>
              </a:rPr>
              <a:t>khai </a:t>
            </a:r>
            <a:r>
              <a:rPr sz="2400" spc="-20" dirty="0">
                <a:latin typeface="Arial"/>
                <a:cs typeface="Arial"/>
              </a:rPr>
              <a:t>phá </a:t>
            </a:r>
            <a:r>
              <a:rPr sz="2400" spc="-35" dirty="0">
                <a:latin typeface="Arial"/>
                <a:cs typeface="Arial"/>
              </a:rPr>
              <a:t>dữ</a:t>
            </a:r>
            <a:r>
              <a:rPr sz="2400" spc="254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liệu</a:t>
            </a:r>
            <a:endParaRPr sz="24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1200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spc="10" dirty="0">
                <a:latin typeface="Arial"/>
                <a:cs typeface="Arial"/>
              </a:rPr>
              <a:t>Làm </a:t>
            </a:r>
            <a:r>
              <a:rPr sz="2000" spc="20" dirty="0">
                <a:latin typeface="Arial"/>
                <a:cs typeface="Arial"/>
              </a:rPr>
              <a:t>trơn </a:t>
            </a:r>
            <a:r>
              <a:rPr sz="2000" spc="10" dirty="0">
                <a:latin typeface="Arial"/>
                <a:cs typeface="Arial"/>
              </a:rPr>
              <a:t>dữ </a:t>
            </a:r>
            <a:r>
              <a:rPr sz="2000" spc="5" dirty="0">
                <a:latin typeface="Arial"/>
                <a:cs typeface="Arial"/>
              </a:rPr>
              <a:t>liệu</a:t>
            </a:r>
            <a:r>
              <a:rPr sz="2000" spc="-31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(smoothing)</a:t>
            </a:r>
            <a:endParaRPr sz="20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1205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spc="10" dirty="0">
                <a:latin typeface="Arial"/>
                <a:cs typeface="Arial"/>
              </a:rPr>
              <a:t>Kết </a:t>
            </a:r>
            <a:r>
              <a:rPr sz="2000" spc="15" dirty="0">
                <a:latin typeface="Arial"/>
                <a:cs typeface="Arial"/>
              </a:rPr>
              <a:t>hợp </a:t>
            </a:r>
            <a:r>
              <a:rPr sz="2000" spc="10" dirty="0">
                <a:latin typeface="Arial"/>
                <a:cs typeface="Arial"/>
              </a:rPr>
              <a:t>dữ </a:t>
            </a:r>
            <a:r>
              <a:rPr sz="2000" spc="5" dirty="0">
                <a:latin typeface="Arial"/>
                <a:cs typeface="Arial"/>
              </a:rPr>
              <a:t>liệu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(aggregation)</a:t>
            </a:r>
            <a:endParaRPr sz="20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1205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dirty="0">
                <a:latin typeface="Arial"/>
                <a:cs typeface="Arial"/>
              </a:rPr>
              <a:t>Tổng </a:t>
            </a:r>
            <a:r>
              <a:rPr sz="2000" spc="5" dirty="0">
                <a:latin typeface="Arial"/>
                <a:cs typeface="Arial"/>
              </a:rPr>
              <a:t>quát </a:t>
            </a:r>
            <a:r>
              <a:rPr sz="2000" spc="10" dirty="0">
                <a:latin typeface="Arial"/>
                <a:cs typeface="Arial"/>
              </a:rPr>
              <a:t>hoá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(generalization)</a:t>
            </a:r>
            <a:endParaRPr sz="20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1205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spc="-15" dirty="0">
                <a:latin typeface="Arial"/>
                <a:cs typeface="Arial"/>
              </a:rPr>
              <a:t>Xây </a:t>
            </a:r>
            <a:r>
              <a:rPr sz="2000" spc="10" dirty="0">
                <a:latin typeface="Arial"/>
                <a:cs typeface="Arial"/>
              </a:rPr>
              <a:t>dựng </a:t>
            </a:r>
            <a:r>
              <a:rPr sz="2000" spc="15" dirty="0">
                <a:latin typeface="Arial"/>
                <a:cs typeface="Arial"/>
              </a:rPr>
              <a:t>thuộc </a:t>
            </a:r>
            <a:r>
              <a:rPr sz="2000" dirty="0">
                <a:latin typeface="Arial"/>
                <a:cs typeface="Arial"/>
              </a:rPr>
              <a:t>tính/đặc </a:t>
            </a:r>
            <a:r>
              <a:rPr sz="2000" spc="-15" dirty="0">
                <a:latin typeface="Arial"/>
                <a:cs typeface="Arial"/>
              </a:rPr>
              <a:t>tính </a:t>
            </a:r>
            <a:r>
              <a:rPr sz="2000" spc="5" dirty="0">
                <a:latin typeface="Arial"/>
                <a:cs typeface="Arial"/>
              </a:rPr>
              <a:t>(attribute/feature</a:t>
            </a:r>
            <a:r>
              <a:rPr sz="2000" spc="-3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construction)</a:t>
            </a:r>
            <a:endParaRPr sz="20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1205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spc="15" dirty="0">
                <a:latin typeface="Arial"/>
                <a:cs typeface="Arial"/>
              </a:rPr>
              <a:t>Chuẩn hoá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(normalization)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372427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dirty="0"/>
              <a:t>Biến </a:t>
            </a:r>
            <a:r>
              <a:rPr sz="4200" spc="-10" dirty="0"/>
              <a:t>đổi </a:t>
            </a:r>
            <a:r>
              <a:rPr sz="4200" dirty="0"/>
              <a:t>dữ</a:t>
            </a:r>
            <a:r>
              <a:rPr sz="4200" spc="-90" dirty="0"/>
              <a:t> </a:t>
            </a:r>
            <a:r>
              <a:rPr sz="4200" spc="-20" dirty="0"/>
              <a:t>liệu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17475" y="1140825"/>
            <a:ext cx="8010525" cy="347154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2000">
              <a:latin typeface="Times New Roman"/>
              <a:cs typeface="Times New Roman"/>
            </a:endParaRPr>
          </a:p>
          <a:p>
            <a:pPr marL="911225" indent="-324485">
              <a:lnSpc>
                <a:spcPct val="100000"/>
              </a:lnSpc>
              <a:spcBef>
                <a:spcPts val="76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-20" dirty="0">
                <a:latin typeface="Arial"/>
                <a:cs typeface="Arial"/>
              </a:rPr>
              <a:t>Làm </a:t>
            </a:r>
            <a:r>
              <a:rPr sz="2400" spc="5" dirty="0">
                <a:latin typeface="Arial"/>
                <a:cs typeface="Arial"/>
              </a:rPr>
              <a:t>trơn </a:t>
            </a:r>
            <a:r>
              <a:rPr sz="2400" spc="-35" dirty="0">
                <a:latin typeface="Arial"/>
                <a:cs typeface="Arial"/>
              </a:rPr>
              <a:t>dữ </a:t>
            </a:r>
            <a:r>
              <a:rPr sz="2400" spc="-25" dirty="0">
                <a:latin typeface="Arial"/>
                <a:cs typeface="Arial"/>
              </a:rPr>
              <a:t>liệu</a:t>
            </a:r>
            <a:r>
              <a:rPr sz="2400" spc="15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(smoothing)</a:t>
            </a:r>
            <a:endParaRPr sz="2400">
              <a:latin typeface="Arial"/>
              <a:cs typeface="Arial"/>
            </a:endParaRPr>
          </a:p>
          <a:p>
            <a:pPr marL="1226185" marR="508634" lvl="1" indent="-276860">
              <a:lnSpc>
                <a:spcPct val="100000"/>
              </a:lnSpc>
              <a:spcBef>
                <a:spcPts val="1200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spc="20" dirty="0">
                <a:latin typeface="Arial"/>
                <a:cs typeface="Arial"/>
              </a:rPr>
              <a:t>Các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phương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pháp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binning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(bin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means,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bin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medians,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bin  </a:t>
            </a:r>
            <a:r>
              <a:rPr sz="2000" spc="10" dirty="0">
                <a:latin typeface="Arial"/>
                <a:cs typeface="Arial"/>
              </a:rPr>
              <a:t>boundaries)</a:t>
            </a:r>
            <a:endParaRPr sz="20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1210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spc="-5" dirty="0">
                <a:latin typeface="Arial"/>
                <a:cs typeface="Arial"/>
              </a:rPr>
              <a:t>Hồi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quy</a:t>
            </a:r>
            <a:endParaRPr sz="20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1205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spc="20" dirty="0">
                <a:latin typeface="Arial"/>
                <a:cs typeface="Arial"/>
              </a:rPr>
              <a:t>Các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kỹ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thuật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gom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cụm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(phân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tích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phần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tử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biên)</a:t>
            </a:r>
            <a:endParaRPr sz="20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1205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spc="20" dirty="0">
                <a:latin typeface="Arial"/>
                <a:cs typeface="Arial"/>
              </a:rPr>
              <a:t>Các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phương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pháp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rời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rạc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hóa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dữ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liệu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(các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phân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cấp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ý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niệm)</a:t>
            </a:r>
            <a:endParaRPr sz="2000">
              <a:latin typeface="Arial"/>
              <a:cs typeface="Arial"/>
            </a:endParaRPr>
          </a:p>
          <a:p>
            <a:pPr marL="949325">
              <a:lnSpc>
                <a:spcPct val="100000"/>
              </a:lnSpc>
              <a:spcBef>
                <a:spcPts val="1205"/>
              </a:spcBef>
            </a:pPr>
            <a:r>
              <a:rPr sz="2000" spc="25" dirty="0">
                <a:latin typeface="Wingdings"/>
                <a:cs typeface="Wingdings"/>
              </a:rPr>
              <a:t>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Loại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bỏ/giảm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thiểu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nhiễu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khỏi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dữ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liệu.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372427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dirty="0"/>
              <a:t>Biến </a:t>
            </a:r>
            <a:r>
              <a:rPr sz="4200" spc="-10" dirty="0"/>
              <a:t>đổi </a:t>
            </a:r>
            <a:r>
              <a:rPr sz="4200" dirty="0"/>
              <a:t>dữ</a:t>
            </a:r>
            <a:r>
              <a:rPr sz="4200" spc="-90" dirty="0"/>
              <a:t> </a:t>
            </a:r>
            <a:r>
              <a:rPr sz="4200" spc="-20" dirty="0"/>
              <a:t>liệu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17475" y="1140825"/>
            <a:ext cx="8502015" cy="475932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40</a:t>
            </a:r>
            <a:endParaRPr sz="2000">
              <a:latin typeface="Times New Roman"/>
              <a:cs typeface="Times New Roman"/>
            </a:endParaRPr>
          </a:p>
          <a:p>
            <a:pPr marL="911225" indent="-324485">
              <a:lnSpc>
                <a:spcPct val="100000"/>
              </a:lnSpc>
              <a:spcBef>
                <a:spcPts val="76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-30" dirty="0">
                <a:latin typeface="Arial"/>
                <a:cs typeface="Arial"/>
              </a:rPr>
              <a:t>Kết </a:t>
            </a:r>
            <a:r>
              <a:rPr sz="2400" dirty="0">
                <a:latin typeface="Arial"/>
                <a:cs typeface="Arial"/>
              </a:rPr>
              <a:t>hợp </a:t>
            </a:r>
            <a:r>
              <a:rPr sz="2400" spc="-30" dirty="0">
                <a:latin typeface="Arial"/>
                <a:cs typeface="Arial"/>
              </a:rPr>
              <a:t>dữ </a:t>
            </a:r>
            <a:r>
              <a:rPr sz="2400" spc="-25" dirty="0">
                <a:latin typeface="Arial"/>
                <a:cs typeface="Arial"/>
              </a:rPr>
              <a:t>liệu</a:t>
            </a:r>
            <a:r>
              <a:rPr sz="2400" spc="22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(aggregation)</a:t>
            </a:r>
            <a:endParaRPr sz="24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1200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spc="20" dirty="0">
                <a:latin typeface="Arial"/>
                <a:cs typeface="Arial"/>
              </a:rPr>
              <a:t>Các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tác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vụ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kết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hợp/tóm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tắt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dữ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liệu</a:t>
            </a:r>
            <a:endParaRPr sz="2000">
              <a:latin typeface="Arial"/>
              <a:cs typeface="Arial"/>
            </a:endParaRPr>
          </a:p>
          <a:p>
            <a:pPr marL="1226185" marR="210820" lvl="1" indent="-276860">
              <a:lnSpc>
                <a:spcPct val="100000"/>
              </a:lnSpc>
              <a:spcBef>
                <a:spcPts val="1205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spc="20" dirty="0">
                <a:latin typeface="Arial"/>
                <a:cs typeface="Arial"/>
              </a:rPr>
              <a:t>Chuyển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dữ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liệu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ở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mức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chi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tiết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này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sang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dữ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liệu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ở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mức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kém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chi  </a:t>
            </a:r>
            <a:r>
              <a:rPr sz="2000" spc="10" dirty="0">
                <a:latin typeface="Arial"/>
                <a:cs typeface="Arial"/>
              </a:rPr>
              <a:t>tiết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hơn</a:t>
            </a:r>
            <a:endParaRPr sz="20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1210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spc="-5" dirty="0">
                <a:latin typeface="Arial"/>
                <a:cs typeface="Arial"/>
              </a:rPr>
              <a:t>Hỗ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trợ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việc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phân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tích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dữ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liệu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ở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nhiều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độ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mịn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thời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gian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khác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nhau</a:t>
            </a:r>
            <a:endParaRPr sz="2000">
              <a:latin typeface="Arial"/>
              <a:cs typeface="Arial"/>
            </a:endParaRPr>
          </a:p>
          <a:p>
            <a:pPr marR="3495040" algn="r">
              <a:lnSpc>
                <a:spcPct val="100000"/>
              </a:lnSpc>
              <a:spcBef>
                <a:spcPts val="1205"/>
              </a:spcBef>
            </a:pPr>
            <a:r>
              <a:rPr sz="1400" spc="25" dirty="0">
                <a:solidFill>
                  <a:srgbClr val="93B6D2"/>
                </a:solidFill>
                <a:latin typeface="Wingdings"/>
                <a:cs typeface="Wingdings"/>
              </a:rPr>
              <a:t></a:t>
            </a:r>
            <a:r>
              <a:rPr sz="1400" spc="25" dirty="0">
                <a:solidFill>
                  <a:srgbClr val="93B6D2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latin typeface="Arial"/>
                <a:cs typeface="Arial"/>
              </a:rPr>
              <a:t>Thu </a:t>
            </a:r>
            <a:r>
              <a:rPr sz="2000" spc="10" dirty="0">
                <a:latin typeface="Arial"/>
                <a:cs typeface="Arial"/>
              </a:rPr>
              <a:t>giảm dữ </a:t>
            </a:r>
            <a:r>
              <a:rPr sz="2000" spc="5" dirty="0">
                <a:latin typeface="Arial"/>
                <a:cs typeface="Arial"/>
              </a:rPr>
              <a:t>liệu </a:t>
            </a:r>
            <a:r>
              <a:rPr sz="2000" spc="15" dirty="0">
                <a:latin typeface="Arial"/>
                <a:cs typeface="Arial"/>
              </a:rPr>
              <a:t>(data</a:t>
            </a:r>
            <a:r>
              <a:rPr sz="2000" spc="-36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reduction)</a:t>
            </a:r>
            <a:endParaRPr sz="2000">
              <a:latin typeface="Arial"/>
              <a:cs typeface="Arial"/>
            </a:endParaRPr>
          </a:p>
          <a:p>
            <a:pPr marL="323850" marR="3472815" indent="-323850" algn="r">
              <a:lnSpc>
                <a:spcPct val="100000"/>
              </a:lnSpc>
              <a:spcBef>
                <a:spcPts val="1255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323850" algn="l"/>
                <a:tab pos="911860" algn="l"/>
              </a:tabLst>
            </a:pPr>
            <a:r>
              <a:rPr sz="2400" spc="-25" dirty="0">
                <a:latin typeface="Arial"/>
                <a:cs typeface="Arial"/>
              </a:rPr>
              <a:t>Tổng </a:t>
            </a:r>
            <a:r>
              <a:rPr sz="2400" spc="-30" dirty="0">
                <a:latin typeface="Arial"/>
                <a:cs typeface="Arial"/>
              </a:rPr>
              <a:t>quát </a:t>
            </a:r>
            <a:r>
              <a:rPr sz="2400" spc="-20" dirty="0">
                <a:latin typeface="Arial"/>
                <a:cs typeface="Arial"/>
              </a:rPr>
              <a:t>hóa</a:t>
            </a:r>
            <a:r>
              <a:rPr sz="2400" spc="22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(generalization)</a:t>
            </a:r>
            <a:endParaRPr sz="2400">
              <a:latin typeface="Arial"/>
              <a:cs typeface="Arial"/>
            </a:endParaRPr>
          </a:p>
          <a:p>
            <a:pPr marL="1226185" marR="5080" lvl="1" indent="-276860">
              <a:lnSpc>
                <a:spcPct val="100000"/>
              </a:lnSpc>
              <a:spcBef>
                <a:spcPts val="1200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spc="20" dirty="0">
                <a:latin typeface="Arial"/>
                <a:cs typeface="Arial"/>
              </a:rPr>
              <a:t>Chuyển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đổi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dữ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liệu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cấp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thấp/nguyên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tố/thô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sang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các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khái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niệm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240" dirty="0">
                <a:latin typeface="Arial"/>
                <a:cs typeface="Arial"/>
              </a:rPr>
              <a:t>ở  </a:t>
            </a:r>
            <a:r>
              <a:rPr sz="2000" dirty="0">
                <a:latin typeface="Arial"/>
                <a:cs typeface="Arial"/>
              </a:rPr>
              <a:t>mức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cao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hơn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thông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qua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các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phân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cấp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ý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niệm</a:t>
            </a:r>
            <a:endParaRPr sz="2000">
              <a:latin typeface="Arial"/>
              <a:cs typeface="Arial"/>
            </a:endParaRPr>
          </a:p>
          <a:p>
            <a:pPr marR="3444240" algn="r">
              <a:lnSpc>
                <a:spcPct val="100000"/>
              </a:lnSpc>
              <a:spcBef>
                <a:spcPts val="1210"/>
              </a:spcBef>
            </a:pPr>
            <a:r>
              <a:rPr sz="2000" spc="25" dirty="0">
                <a:latin typeface="Wingdings"/>
                <a:cs typeface="Wingdings"/>
              </a:rPr>
              <a:t>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Thu </a:t>
            </a:r>
            <a:r>
              <a:rPr sz="2000" spc="10" dirty="0">
                <a:latin typeface="Arial"/>
                <a:cs typeface="Arial"/>
              </a:rPr>
              <a:t>giảm dữ </a:t>
            </a:r>
            <a:r>
              <a:rPr sz="2000" spc="5" dirty="0">
                <a:latin typeface="Arial"/>
                <a:cs typeface="Arial"/>
              </a:rPr>
              <a:t>liệu </a:t>
            </a:r>
            <a:r>
              <a:rPr sz="2000" spc="15" dirty="0">
                <a:latin typeface="Arial"/>
                <a:cs typeface="Arial"/>
              </a:rPr>
              <a:t>(data</a:t>
            </a:r>
            <a:r>
              <a:rPr sz="2000" spc="-3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reduction)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1475" y="1031875"/>
            <a:ext cx="8772525" cy="3035300"/>
            <a:chOff x="371475" y="1031875"/>
            <a:chExt cx="8772525" cy="3035300"/>
          </a:xfrm>
        </p:grpSpPr>
        <p:sp>
          <p:nvSpPr>
            <p:cNvPr id="3" name="object 3"/>
            <p:cNvSpPr/>
            <p:nvPr/>
          </p:nvSpPr>
          <p:spPr>
            <a:xfrm>
              <a:off x="371475" y="1647825"/>
              <a:ext cx="3048000" cy="2324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71775" y="1609725"/>
              <a:ext cx="3171825" cy="24288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05425" y="1609725"/>
              <a:ext cx="3609975" cy="24574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92150" y="372744"/>
            <a:ext cx="173355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-15" dirty="0">
                <a:solidFill>
                  <a:srgbClr val="775F54"/>
                </a:solidFill>
                <a:latin typeface="Arial"/>
                <a:cs typeface="Arial"/>
              </a:rPr>
              <a:t>Dữ</a:t>
            </a:r>
            <a:r>
              <a:rPr sz="4200" spc="-100" dirty="0">
                <a:solidFill>
                  <a:srgbClr val="775F54"/>
                </a:solidFill>
                <a:latin typeface="Arial"/>
                <a:cs typeface="Arial"/>
              </a:rPr>
              <a:t> </a:t>
            </a:r>
            <a:r>
              <a:rPr sz="4200" spc="-20" dirty="0">
                <a:solidFill>
                  <a:srgbClr val="775F54"/>
                </a:solidFill>
                <a:latin typeface="Arial"/>
                <a:cs typeface="Arial"/>
              </a:rPr>
              <a:t>liệu</a:t>
            </a:r>
            <a:endParaRPr sz="4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467" y="1221422"/>
            <a:ext cx="1543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1000" y="4143375"/>
            <a:ext cx="8353425" cy="2495550"/>
            <a:chOff x="381000" y="4143375"/>
            <a:chExt cx="8353425" cy="2495550"/>
          </a:xfrm>
        </p:grpSpPr>
        <p:sp>
          <p:nvSpPr>
            <p:cNvPr id="9" name="object 9"/>
            <p:cNvSpPr/>
            <p:nvPr/>
          </p:nvSpPr>
          <p:spPr>
            <a:xfrm>
              <a:off x="381000" y="4181475"/>
              <a:ext cx="3810000" cy="24288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90825" y="4152900"/>
              <a:ext cx="3629025" cy="24860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86400" y="4143375"/>
              <a:ext cx="3248025" cy="24860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372427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dirty="0"/>
              <a:t>Biến </a:t>
            </a:r>
            <a:r>
              <a:rPr sz="4200" spc="-10" dirty="0"/>
              <a:t>đổi </a:t>
            </a:r>
            <a:r>
              <a:rPr sz="4200" dirty="0"/>
              <a:t>dữ</a:t>
            </a:r>
            <a:r>
              <a:rPr sz="4200" spc="-90" dirty="0"/>
              <a:t> </a:t>
            </a:r>
            <a:r>
              <a:rPr sz="4200" spc="-20" dirty="0"/>
              <a:t>liệu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17475" y="1140825"/>
            <a:ext cx="8527415" cy="3996054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41</a:t>
            </a:r>
            <a:endParaRPr sz="2000">
              <a:latin typeface="Times New Roman"/>
              <a:cs typeface="Times New Roman"/>
            </a:endParaRPr>
          </a:p>
          <a:p>
            <a:pPr marL="911225" marR="1384300" indent="-324485">
              <a:lnSpc>
                <a:spcPct val="101699"/>
              </a:lnSpc>
              <a:spcBef>
                <a:spcPts val="71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-30" dirty="0">
                <a:latin typeface="Arial"/>
                <a:cs typeface="Arial"/>
              </a:rPr>
              <a:t>Xây </a:t>
            </a:r>
            <a:r>
              <a:rPr sz="2400" spc="-20" dirty="0">
                <a:latin typeface="Arial"/>
                <a:cs typeface="Arial"/>
              </a:rPr>
              <a:t>dựng </a:t>
            </a:r>
            <a:r>
              <a:rPr sz="2400" spc="-10" dirty="0">
                <a:latin typeface="Arial"/>
                <a:cs typeface="Arial"/>
              </a:rPr>
              <a:t>thuộc </a:t>
            </a:r>
            <a:r>
              <a:rPr sz="2400" spc="-5" dirty="0">
                <a:latin typeface="Arial"/>
                <a:cs typeface="Arial"/>
              </a:rPr>
              <a:t>tính/đặc </a:t>
            </a:r>
            <a:r>
              <a:rPr sz="2400" spc="5" dirty="0">
                <a:latin typeface="Arial"/>
                <a:cs typeface="Arial"/>
              </a:rPr>
              <a:t>tính </a:t>
            </a:r>
            <a:r>
              <a:rPr sz="2400" spc="-10" dirty="0">
                <a:latin typeface="Arial"/>
                <a:cs typeface="Arial"/>
              </a:rPr>
              <a:t>(attribute/feature  </a:t>
            </a:r>
            <a:r>
              <a:rPr sz="2400" spc="-5" dirty="0">
                <a:latin typeface="Arial"/>
                <a:cs typeface="Arial"/>
              </a:rPr>
              <a:t>construction)</a:t>
            </a:r>
            <a:endParaRPr sz="2400">
              <a:latin typeface="Arial"/>
              <a:cs typeface="Arial"/>
            </a:endParaRPr>
          </a:p>
          <a:p>
            <a:pPr marL="1226185" marR="5080" lvl="1" indent="-276860">
              <a:lnSpc>
                <a:spcPct val="100000"/>
              </a:lnSpc>
              <a:spcBef>
                <a:spcPts val="1200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spc="20" dirty="0">
                <a:latin typeface="Arial"/>
                <a:cs typeface="Arial"/>
              </a:rPr>
              <a:t>Các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thuộc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tính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mới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được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xây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dựng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và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thêm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vào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từ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tập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các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thuộc  </a:t>
            </a:r>
            <a:r>
              <a:rPr sz="2000" spc="-15" dirty="0">
                <a:latin typeface="Arial"/>
                <a:cs typeface="Arial"/>
              </a:rPr>
              <a:t>tính </a:t>
            </a:r>
            <a:r>
              <a:rPr sz="2000" spc="20" dirty="0">
                <a:latin typeface="Arial"/>
                <a:cs typeface="Arial"/>
              </a:rPr>
              <a:t>sẵn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có.</a:t>
            </a:r>
            <a:endParaRPr sz="2000">
              <a:latin typeface="Arial"/>
              <a:cs typeface="Arial"/>
            </a:endParaRPr>
          </a:p>
          <a:p>
            <a:pPr marL="1226185" marR="217804" lvl="1" indent="-276860">
              <a:lnSpc>
                <a:spcPct val="100000"/>
              </a:lnSpc>
              <a:spcBef>
                <a:spcPts val="1210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spc="-5" dirty="0">
                <a:latin typeface="Arial"/>
                <a:cs typeface="Arial"/>
              </a:rPr>
              <a:t>Hỗ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trợ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kiểm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tra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tính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chính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xác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và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giúp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hiểu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cấu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trúc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của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dữ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liệu  </a:t>
            </a:r>
            <a:r>
              <a:rPr sz="2000" spc="5" dirty="0">
                <a:latin typeface="Arial"/>
                <a:cs typeface="Arial"/>
              </a:rPr>
              <a:t>nhiều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chiều.</a:t>
            </a:r>
            <a:endParaRPr sz="2000">
              <a:latin typeface="Arial"/>
              <a:cs typeface="Arial"/>
            </a:endParaRPr>
          </a:p>
          <a:p>
            <a:pPr marL="1226185" marR="69850" lvl="1" indent="-276860">
              <a:lnSpc>
                <a:spcPct val="100000"/>
              </a:lnSpc>
              <a:spcBef>
                <a:spcPts val="1210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spc="-5" dirty="0">
                <a:latin typeface="Arial"/>
                <a:cs typeface="Arial"/>
              </a:rPr>
              <a:t>Hỗ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trợ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phát hiện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thông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tin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thiếu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sót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về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các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mối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quan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hệ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giữa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các  </a:t>
            </a:r>
            <a:r>
              <a:rPr sz="2000" spc="15" dirty="0">
                <a:latin typeface="Arial"/>
                <a:cs typeface="Arial"/>
              </a:rPr>
              <a:t>thuộc </a:t>
            </a:r>
            <a:r>
              <a:rPr sz="2000" spc="-15" dirty="0">
                <a:latin typeface="Arial"/>
                <a:cs typeface="Arial"/>
              </a:rPr>
              <a:t>tính </a:t>
            </a:r>
            <a:r>
              <a:rPr sz="2000" spc="10" dirty="0">
                <a:latin typeface="Arial"/>
                <a:cs typeface="Arial"/>
              </a:rPr>
              <a:t>dữ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liệu.</a:t>
            </a:r>
            <a:endParaRPr sz="2000">
              <a:latin typeface="Arial"/>
              <a:cs typeface="Arial"/>
            </a:endParaRPr>
          </a:p>
          <a:p>
            <a:pPr marL="949325">
              <a:lnSpc>
                <a:spcPct val="100000"/>
              </a:lnSpc>
              <a:spcBef>
                <a:spcPts val="1205"/>
              </a:spcBef>
            </a:pPr>
            <a:r>
              <a:rPr sz="2000" spc="25" dirty="0">
                <a:latin typeface="Wingdings"/>
                <a:cs typeface="Wingdings"/>
              </a:rPr>
              <a:t>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Arial"/>
                <a:cs typeface="Arial"/>
              </a:rPr>
              <a:t>Các </a:t>
            </a:r>
            <a:r>
              <a:rPr sz="2000" spc="15" dirty="0">
                <a:latin typeface="Arial"/>
                <a:cs typeface="Arial"/>
              </a:rPr>
              <a:t>thuộc </a:t>
            </a:r>
            <a:r>
              <a:rPr sz="2000" spc="-15" dirty="0">
                <a:latin typeface="Arial"/>
                <a:cs typeface="Arial"/>
              </a:rPr>
              <a:t>tính </a:t>
            </a:r>
            <a:r>
              <a:rPr sz="2000" spc="10" dirty="0">
                <a:latin typeface="Arial"/>
                <a:cs typeface="Arial"/>
              </a:rPr>
              <a:t>dẫn</a:t>
            </a:r>
            <a:r>
              <a:rPr sz="2000" spc="-29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xuất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372427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dirty="0"/>
              <a:t>Biến </a:t>
            </a:r>
            <a:r>
              <a:rPr sz="4200" spc="-10" dirty="0"/>
              <a:t>đổi </a:t>
            </a:r>
            <a:r>
              <a:rPr sz="4200" dirty="0"/>
              <a:t>dữ</a:t>
            </a:r>
            <a:r>
              <a:rPr sz="4200" spc="-90" dirty="0"/>
              <a:t> </a:t>
            </a:r>
            <a:r>
              <a:rPr sz="4200" spc="-20" dirty="0"/>
              <a:t>liệu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17475" y="1076198"/>
            <a:ext cx="8524875" cy="315468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42</a:t>
            </a:r>
            <a:endParaRPr sz="2000">
              <a:latin typeface="Times New Roman"/>
              <a:cs typeface="Times New Roman"/>
            </a:endParaRPr>
          </a:p>
          <a:p>
            <a:pPr marL="911225" indent="-324485">
              <a:lnSpc>
                <a:spcPct val="100000"/>
              </a:lnSpc>
              <a:spcBef>
                <a:spcPts val="136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-15" dirty="0">
                <a:latin typeface="Arial"/>
                <a:cs typeface="Arial"/>
              </a:rPr>
              <a:t>Chuẩn </a:t>
            </a:r>
            <a:r>
              <a:rPr sz="2400" spc="-20" dirty="0">
                <a:latin typeface="Arial"/>
                <a:cs typeface="Arial"/>
              </a:rPr>
              <a:t>hóa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(normalization)</a:t>
            </a:r>
            <a:endParaRPr sz="24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1200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dirty="0">
                <a:latin typeface="Arial"/>
                <a:cs typeface="Arial"/>
              </a:rPr>
              <a:t>min-max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normalization</a:t>
            </a:r>
            <a:endParaRPr sz="20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1205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spc="15" dirty="0">
                <a:latin typeface="Arial"/>
                <a:cs typeface="Arial"/>
              </a:rPr>
              <a:t>z-score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normalization</a:t>
            </a:r>
            <a:endParaRPr sz="20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1205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spc="5" dirty="0">
                <a:latin typeface="Arial"/>
                <a:cs typeface="Arial"/>
              </a:rPr>
              <a:t>Normalization </a:t>
            </a:r>
            <a:r>
              <a:rPr sz="2000" spc="10" dirty="0">
                <a:latin typeface="Arial"/>
                <a:cs typeface="Arial"/>
              </a:rPr>
              <a:t>by decimal</a:t>
            </a:r>
            <a:r>
              <a:rPr sz="2000" spc="-24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scaling</a:t>
            </a:r>
            <a:endParaRPr sz="2000">
              <a:latin typeface="Arial"/>
              <a:cs typeface="Arial"/>
            </a:endParaRPr>
          </a:p>
          <a:p>
            <a:pPr marL="1226185" marR="5080" indent="-276860">
              <a:lnSpc>
                <a:spcPct val="100000"/>
              </a:lnSpc>
              <a:spcBef>
                <a:spcPts val="1205"/>
              </a:spcBef>
            </a:pPr>
            <a:r>
              <a:rPr sz="1400" spc="25" dirty="0">
                <a:solidFill>
                  <a:srgbClr val="93B6D2"/>
                </a:solidFill>
                <a:latin typeface="Wingdings"/>
                <a:cs typeface="Wingdings"/>
              </a:rPr>
              <a:t></a:t>
            </a:r>
            <a:r>
              <a:rPr sz="1400" spc="50" dirty="0">
                <a:solidFill>
                  <a:srgbClr val="93B6D2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Arial"/>
                <a:cs typeface="Arial"/>
              </a:rPr>
              <a:t>Các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giá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trị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thuộc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tính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được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chuyển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đổi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vào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một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miền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trị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nhất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định  </a:t>
            </a:r>
            <a:r>
              <a:rPr sz="2000" spc="15" dirty="0">
                <a:latin typeface="Arial"/>
                <a:cs typeface="Arial"/>
              </a:rPr>
              <a:t>được </a:t>
            </a:r>
            <a:r>
              <a:rPr sz="2000" spc="5" dirty="0">
                <a:latin typeface="Arial"/>
                <a:cs typeface="Arial"/>
              </a:rPr>
              <a:t>định </a:t>
            </a:r>
            <a:r>
              <a:rPr sz="2000" spc="-15" dirty="0">
                <a:latin typeface="Arial"/>
                <a:cs typeface="Arial"/>
              </a:rPr>
              <a:t>nghĩa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trước.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372427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dirty="0"/>
              <a:t>Biến </a:t>
            </a:r>
            <a:r>
              <a:rPr sz="4200" spc="-10" dirty="0"/>
              <a:t>đổi </a:t>
            </a:r>
            <a:r>
              <a:rPr sz="4200" dirty="0"/>
              <a:t>dữ</a:t>
            </a:r>
            <a:r>
              <a:rPr sz="4200" spc="-90" dirty="0"/>
              <a:t> </a:t>
            </a:r>
            <a:r>
              <a:rPr sz="4200" spc="-20" dirty="0"/>
              <a:t>liệu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807845" y="3762692"/>
            <a:ext cx="12611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105" dirty="0">
                <a:latin typeface="Trebuchet MS"/>
                <a:cs typeface="Trebuchet MS"/>
              </a:rPr>
              <a:t>𝑣 </a:t>
            </a:r>
            <a:r>
              <a:rPr sz="2400" spc="535" dirty="0">
                <a:latin typeface="Trebuchet MS"/>
                <a:cs typeface="Trebuchet MS"/>
              </a:rPr>
              <a:t>−</a:t>
            </a:r>
            <a:r>
              <a:rPr sz="2400" spc="-525" dirty="0">
                <a:latin typeface="Trebuchet MS"/>
                <a:cs typeface="Trebuchet MS"/>
              </a:rPr>
              <a:t> </a:t>
            </a:r>
            <a:r>
              <a:rPr sz="2400" spc="165" dirty="0">
                <a:latin typeface="Trebuchet MS"/>
                <a:cs typeface="Trebuchet MS"/>
              </a:rPr>
              <a:t>𝑚𝑖𝑛</a:t>
            </a:r>
            <a:r>
              <a:rPr sz="2550" spc="247" baseline="-17973" dirty="0">
                <a:latin typeface="Trebuchet MS"/>
                <a:cs typeface="Trebuchet MS"/>
              </a:rPr>
              <a:t>𝐴</a:t>
            </a:r>
            <a:endParaRPr sz="2550" baseline="-17973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1238" y="4191952"/>
            <a:ext cx="18237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295" dirty="0">
                <a:latin typeface="Trebuchet MS"/>
                <a:cs typeface="Trebuchet MS"/>
              </a:rPr>
              <a:t>𝑚𝑎𝑥</a:t>
            </a:r>
            <a:r>
              <a:rPr sz="2550" spc="442" baseline="-17973" dirty="0">
                <a:latin typeface="Trebuchet MS"/>
                <a:cs typeface="Trebuchet MS"/>
              </a:rPr>
              <a:t>𝐴 </a:t>
            </a:r>
            <a:r>
              <a:rPr sz="2400" spc="535" dirty="0">
                <a:latin typeface="Trebuchet MS"/>
                <a:cs typeface="Trebuchet MS"/>
              </a:rPr>
              <a:t>−</a:t>
            </a:r>
            <a:r>
              <a:rPr sz="2400" spc="-415" dirty="0">
                <a:latin typeface="Trebuchet MS"/>
                <a:cs typeface="Trebuchet MS"/>
              </a:rPr>
              <a:t> </a:t>
            </a:r>
            <a:r>
              <a:rPr sz="2400" spc="165" dirty="0">
                <a:latin typeface="Trebuchet MS"/>
                <a:cs typeface="Trebuchet MS"/>
              </a:rPr>
              <a:t>𝑚𝑖𝑛</a:t>
            </a:r>
            <a:r>
              <a:rPr sz="2550" spc="247" baseline="-17973" dirty="0">
                <a:latin typeface="Trebuchet MS"/>
                <a:cs typeface="Trebuchet MS"/>
              </a:rPr>
              <a:t>𝐴</a:t>
            </a:r>
            <a:endParaRPr sz="2550" baseline="-17973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67814" y="4208145"/>
            <a:ext cx="1771650" cy="19050"/>
          </a:xfrm>
          <a:custGeom>
            <a:avLst/>
            <a:gdLst/>
            <a:ahLst/>
            <a:cxnLst/>
            <a:rect l="l" t="t" r="r" b="b"/>
            <a:pathLst>
              <a:path w="1771650" h="19050">
                <a:moveTo>
                  <a:pt x="1771650" y="0"/>
                </a:moveTo>
                <a:lnTo>
                  <a:pt x="0" y="0"/>
                </a:lnTo>
                <a:lnTo>
                  <a:pt x="0" y="19049"/>
                </a:lnTo>
                <a:lnTo>
                  <a:pt x="1771650" y="19049"/>
                </a:lnTo>
                <a:lnTo>
                  <a:pt x="17716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13886" y="4078859"/>
            <a:ext cx="3330575" cy="282575"/>
          </a:xfrm>
          <a:custGeom>
            <a:avLst/>
            <a:gdLst/>
            <a:ahLst/>
            <a:cxnLst/>
            <a:rect l="l" t="t" r="r" b="b"/>
            <a:pathLst>
              <a:path w="3330575" h="282575">
                <a:moveTo>
                  <a:pt x="3240405" y="0"/>
                </a:moveTo>
                <a:lnTo>
                  <a:pt x="3236467" y="11430"/>
                </a:lnTo>
                <a:lnTo>
                  <a:pt x="3252775" y="18504"/>
                </a:lnTo>
                <a:lnTo>
                  <a:pt x="3266820" y="28305"/>
                </a:lnTo>
                <a:lnTo>
                  <a:pt x="3295344" y="73852"/>
                </a:lnTo>
                <a:lnTo>
                  <a:pt x="3303639" y="115623"/>
                </a:lnTo>
                <a:lnTo>
                  <a:pt x="3304666" y="139700"/>
                </a:lnTo>
                <a:lnTo>
                  <a:pt x="3303621" y="164580"/>
                </a:lnTo>
                <a:lnTo>
                  <a:pt x="3295290" y="207529"/>
                </a:lnTo>
                <a:lnTo>
                  <a:pt x="3266868" y="253777"/>
                </a:lnTo>
                <a:lnTo>
                  <a:pt x="3236848" y="270764"/>
                </a:lnTo>
                <a:lnTo>
                  <a:pt x="3240405" y="282321"/>
                </a:lnTo>
                <a:lnTo>
                  <a:pt x="3278901" y="264239"/>
                </a:lnTo>
                <a:lnTo>
                  <a:pt x="3307207" y="232918"/>
                </a:lnTo>
                <a:lnTo>
                  <a:pt x="3324637" y="191071"/>
                </a:lnTo>
                <a:lnTo>
                  <a:pt x="3330447" y="141224"/>
                </a:lnTo>
                <a:lnTo>
                  <a:pt x="3328995" y="115339"/>
                </a:lnTo>
                <a:lnTo>
                  <a:pt x="3317374" y="69429"/>
                </a:lnTo>
                <a:lnTo>
                  <a:pt x="3294251" y="32093"/>
                </a:lnTo>
                <a:lnTo>
                  <a:pt x="3260861" y="7379"/>
                </a:lnTo>
                <a:lnTo>
                  <a:pt x="3240405" y="0"/>
                </a:lnTo>
                <a:close/>
              </a:path>
              <a:path w="3330575" h="282575">
                <a:moveTo>
                  <a:pt x="90042" y="0"/>
                </a:moveTo>
                <a:lnTo>
                  <a:pt x="51641" y="18081"/>
                </a:lnTo>
                <a:lnTo>
                  <a:pt x="23240" y="49403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1"/>
                </a:lnTo>
                <a:lnTo>
                  <a:pt x="93599" y="270764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7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1692" y="3991673"/>
            <a:ext cx="56978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672715" algn="l"/>
                <a:tab pos="4159885" algn="l"/>
              </a:tabLst>
            </a:pPr>
            <a:r>
              <a:rPr sz="2400" spc="285" dirty="0">
                <a:latin typeface="Trebuchet MS"/>
                <a:cs typeface="Trebuchet MS"/>
              </a:rPr>
              <a:t>𝑣</a:t>
            </a:r>
            <a:r>
              <a:rPr sz="2550" spc="427" baseline="29411" dirty="0">
                <a:latin typeface="Trebuchet MS"/>
                <a:cs typeface="Trebuchet MS"/>
              </a:rPr>
              <a:t>′</a:t>
            </a:r>
            <a:r>
              <a:rPr sz="2550" spc="434" baseline="29411" dirty="0">
                <a:latin typeface="Trebuchet MS"/>
                <a:cs typeface="Trebuchet MS"/>
              </a:rPr>
              <a:t> </a:t>
            </a:r>
            <a:r>
              <a:rPr sz="2400" spc="535" dirty="0">
                <a:latin typeface="Trebuchet MS"/>
                <a:cs typeface="Trebuchet MS"/>
              </a:rPr>
              <a:t>=	</a:t>
            </a:r>
            <a:r>
              <a:rPr sz="2400" spc="210" dirty="0">
                <a:latin typeface="Trebuchet MS"/>
                <a:cs typeface="Trebuchet MS"/>
              </a:rPr>
              <a:t>𝑛𝑒𝑤_𝑚𝑎𝑥	</a:t>
            </a:r>
            <a:r>
              <a:rPr sz="2400" spc="535" dirty="0">
                <a:latin typeface="Trebuchet MS"/>
                <a:cs typeface="Trebuchet MS"/>
              </a:rPr>
              <a:t>−</a:t>
            </a:r>
            <a:r>
              <a:rPr sz="2400" spc="-229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𝑛𝑒𝑤_𝑚𝑖𝑛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70120" y="4144073"/>
            <a:ext cx="186817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709420" algn="l"/>
              </a:tabLst>
            </a:pPr>
            <a:r>
              <a:rPr sz="1700" spc="585" dirty="0">
                <a:latin typeface="Trebuchet MS"/>
                <a:cs typeface="Trebuchet MS"/>
              </a:rPr>
              <a:t>𝐴	𝐴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pc="45" dirty="0"/>
              <a:t>43</a:t>
            </a:r>
          </a:p>
          <a:p>
            <a:pPr marL="908050" indent="-324485">
              <a:lnSpc>
                <a:spcPct val="100000"/>
              </a:lnSpc>
              <a:spcBef>
                <a:spcPts val="136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08050" algn="l"/>
                <a:tab pos="908685" algn="l"/>
              </a:tabLst>
            </a:pPr>
            <a:r>
              <a:rPr sz="2400" b="0" spc="-10" dirty="0">
                <a:solidFill>
                  <a:srgbClr val="000000"/>
                </a:solidFill>
                <a:latin typeface="Arial"/>
                <a:cs typeface="Arial"/>
              </a:rPr>
              <a:t>Chuẩn </a:t>
            </a:r>
            <a:r>
              <a:rPr sz="2400" b="0" spc="-20" dirty="0">
                <a:solidFill>
                  <a:srgbClr val="000000"/>
                </a:solidFill>
                <a:latin typeface="Arial"/>
                <a:cs typeface="Arial"/>
              </a:rPr>
              <a:t>hóa</a:t>
            </a:r>
            <a:r>
              <a:rPr sz="2400" b="0" spc="1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0" spc="-20" dirty="0">
                <a:solidFill>
                  <a:srgbClr val="000000"/>
                </a:solidFill>
                <a:latin typeface="Arial"/>
                <a:cs typeface="Arial"/>
              </a:rPr>
              <a:t>(normalization)</a:t>
            </a:r>
            <a:endParaRPr sz="2400">
              <a:latin typeface="Arial"/>
              <a:cs typeface="Arial"/>
            </a:endParaRPr>
          </a:p>
          <a:p>
            <a:pPr marL="1223010" lvl="1" indent="-276860">
              <a:lnSpc>
                <a:spcPct val="100000"/>
              </a:lnSpc>
              <a:spcBef>
                <a:spcPts val="1200"/>
              </a:spcBef>
              <a:buClr>
                <a:srgbClr val="93B6D2"/>
              </a:buClr>
              <a:buSzPct val="70000"/>
              <a:buChar char=""/>
              <a:tabLst>
                <a:tab pos="1223010" algn="l"/>
              </a:tabLst>
            </a:pPr>
            <a:r>
              <a:rPr sz="2000" dirty="0">
                <a:latin typeface="Arial"/>
                <a:cs typeface="Arial"/>
              </a:rPr>
              <a:t>min-max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normalization</a:t>
            </a:r>
            <a:endParaRPr sz="2000">
              <a:latin typeface="Arial"/>
              <a:cs typeface="Arial"/>
            </a:endParaRPr>
          </a:p>
          <a:p>
            <a:pPr marL="1499235" lvl="2" indent="-229235">
              <a:lnSpc>
                <a:spcPct val="100000"/>
              </a:lnSpc>
              <a:spcBef>
                <a:spcPts val="1255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499870" algn="l"/>
              </a:tabLst>
            </a:pPr>
            <a:r>
              <a:rPr sz="1800" spc="-5" dirty="0">
                <a:latin typeface="Arial"/>
                <a:cs typeface="Arial"/>
              </a:rPr>
              <a:t>Giá </a:t>
            </a:r>
            <a:r>
              <a:rPr sz="1800" spc="5" dirty="0">
                <a:latin typeface="Arial"/>
                <a:cs typeface="Arial"/>
              </a:rPr>
              <a:t>trị </a:t>
            </a:r>
            <a:r>
              <a:rPr sz="1800" spc="15" dirty="0">
                <a:latin typeface="Arial"/>
                <a:cs typeface="Arial"/>
              </a:rPr>
              <a:t>cũ: </a:t>
            </a:r>
            <a:r>
              <a:rPr sz="1800" dirty="0">
                <a:latin typeface="Arial"/>
                <a:cs typeface="Arial"/>
              </a:rPr>
              <a:t>v </a:t>
            </a:r>
            <a:r>
              <a:rPr sz="1800" dirty="0">
                <a:latin typeface="Symbol"/>
                <a:cs typeface="Symbol"/>
              </a:rPr>
              <a:t>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[minA,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maxA]</a:t>
            </a:r>
            <a:endParaRPr sz="1800">
              <a:latin typeface="Arial"/>
              <a:cs typeface="Arial"/>
            </a:endParaRPr>
          </a:p>
          <a:p>
            <a:pPr marL="1499235" lvl="2" indent="-229235">
              <a:lnSpc>
                <a:spcPct val="100000"/>
              </a:lnSpc>
              <a:spcBef>
                <a:spcPts val="1220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499870" algn="l"/>
              </a:tabLst>
            </a:pPr>
            <a:r>
              <a:rPr sz="1800" spc="-5" dirty="0">
                <a:latin typeface="Arial"/>
                <a:cs typeface="Arial"/>
              </a:rPr>
              <a:t>Giá </a:t>
            </a:r>
            <a:r>
              <a:rPr sz="1800" spc="5" dirty="0">
                <a:latin typeface="Arial"/>
                <a:cs typeface="Arial"/>
              </a:rPr>
              <a:t>trị </a:t>
            </a:r>
            <a:r>
              <a:rPr sz="1800" spc="-5" dirty="0">
                <a:latin typeface="Arial"/>
                <a:cs typeface="Arial"/>
              </a:rPr>
              <a:t>mới: </a:t>
            </a:r>
            <a:r>
              <a:rPr sz="1800" spc="-40" dirty="0">
                <a:latin typeface="Arial"/>
                <a:cs typeface="Arial"/>
              </a:rPr>
              <a:t>v’ </a:t>
            </a:r>
            <a:r>
              <a:rPr sz="1800" dirty="0">
                <a:latin typeface="Symbol"/>
                <a:cs typeface="Symbol"/>
              </a:rPr>
              <a:t>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[new_minA,</a:t>
            </a:r>
            <a:r>
              <a:rPr sz="1800" spc="20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new_maxA]</a:t>
            </a:r>
            <a:endParaRPr sz="1800">
              <a:latin typeface="Arial"/>
              <a:cs typeface="Arial"/>
            </a:endParaRPr>
          </a:p>
          <a:p>
            <a:pPr marL="1270635">
              <a:lnSpc>
                <a:spcPct val="100000"/>
              </a:lnSpc>
              <a:spcBef>
                <a:spcPts val="1145"/>
              </a:spcBef>
            </a:pPr>
            <a:r>
              <a:rPr sz="1350" b="0" dirty="0">
                <a:solidFill>
                  <a:srgbClr val="DD8046"/>
                </a:solidFill>
                <a:latin typeface="Wingdings"/>
                <a:cs typeface="Wingdings"/>
              </a:rPr>
              <a:t></a:t>
            </a:r>
            <a:r>
              <a:rPr sz="1350" b="0" dirty="0">
                <a:solidFill>
                  <a:srgbClr val="DD8046"/>
                </a:solidFill>
                <a:latin typeface="Times New Roman"/>
                <a:cs typeface="Times New Roman"/>
              </a:rPr>
              <a:t> </a:t>
            </a:r>
            <a:r>
              <a:rPr sz="1800" b="0" spc="-40" dirty="0">
                <a:solidFill>
                  <a:srgbClr val="000000"/>
                </a:solidFill>
                <a:latin typeface="Arial"/>
                <a:cs typeface="Arial"/>
              </a:rPr>
              <a:t>Ví </a:t>
            </a:r>
            <a:r>
              <a:rPr sz="1800" b="0" spc="30" dirty="0">
                <a:solidFill>
                  <a:srgbClr val="000000"/>
                </a:solidFill>
                <a:latin typeface="Arial"/>
                <a:cs typeface="Arial"/>
              </a:rPr>
              <a:t>dụ: </a:t>
            </a:r>
            <a:r>
              <a:rPr sz="1800" b="0" spc="10" dirty="0">
                <a:solidFill>
                  <a:srgbClr val="000000"/>
                </a:solidFill>
                <a:latin typeface="Arial"/>
                <a:cs typeface="Arial"/>
              </a:rPr>
              <a:t>chuẩn </a:t>
            </a:r>
            <a:r>
              <a:rPr sz="1800" b="0" spc="5" dirty="0">
                <a:solidFill>
                  <a:srgbClr val="000000"/>
                </a:solidFill>
                <a:latin typeface="Arial"/>
                <a:cs typeface="Arial"/>
              </a:rPr>
              <a:t>hóa </a:t>
            </a:r>
            <a:r>
              <a:rPr sz="1800" b="0" spc="-25" dirty="0">
                <a:solidFill>
                  <a:srgbClr val="000000"/>
                </a:solidFill>
                <a:latin typeface="Arial"/>
                <a:cs typeface="Arial"/>
              </a:rPr>
              <a:t>điểm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số </a:t>
            </a:r>
            <a:r>
              <a:rPr sz="1800" b="0" spc="10" dirty="0">
                <a:solidFill>
                  <a:srgbClr val="000000"/>
                </a:solidFill>
                <a:latin typeface="Arial"/>
                <a:cs typeface="Arial"/>
              </a:rPr>
              <a:t>từ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0 - </a:t>
            </a:r>
            <a:r>
              <a:rPr sz="1800" b="0" spc="-5" dirty="0">
                <a:solidFill>
                  <a:srgbClr val="000000"/>
                </a:solidFill>
                <a:latin typeface="Arial"/>
                <a:cs typeface="Arial"/>
              </a:rPr>
              <a:t>4.0 </a:t>
            </a:r>
            <a:r>
              <a:rPr sz="1800" b="0" spc="5" dirty="0">
                <a:solidFill>
                  <a:srgbClr val="000000"/>
                </a:solidFill>
                <a:latin typeface="Arial"/>
                <a:cs typeface="Arial"/>
              </a:rPr>
              <a:t>sang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0 -</a:t>
            </a:r>
            <a:r>
              <a:rPr sz="1800" b="0" spc="-3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Arial"/>
                <a:cs typeface="Arial"/>
              </a:rPr>
              <a:t>10.0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29425" y="3991673"/>
            <a:ext cx="1525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35" dirty="0">
                <a:latin typeface="Trebuchet MS"/>
                <a:cs typeface="Trebuchet MS"/>
              </a:rPr>
              <a:t>+</a:t>
            </a:r>
            <a:r>
              <a:rPr sz="2400" spc="-250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𝑛𝑒𝑤_𝑚𝑖𝑛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07451" y="4144073"/>
            <a:ext cx="17081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585" dirty="0">
                <a:latin typeface="Trebuchet MS"/>
                <a:cs typeface="Trebuchet MS"/>
              </a:rPr>
              <a:t>𝐴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75663" y="4706556"/>
            <a:ext cx="6830695" cy="5772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8600">
              <a:lnSpc>
                <a:spcPct val="100899"/>
              </a:lnSpc>
              <a:spcBef>
                <a:spcPts val="80"/>
              </a:spcBef>
            </a:pPr>
            <a:r>
              <a:rPr sz="1350" dirty="0">
                <a:solidFill>
                  <a:srgbClr val="DD8046"/>
                </a:solidFill>
                <a:latin typeface="Wingdings"/>
                <a:cs typeface="Wingdings"/>
              </a:rPr>
              <a:t></a:t>
            </a:r>
            <a:r>
              <a:rPr sz="1350" dirty="0">
                <a:solidFill>
                  <a:srgbClr val="DD8046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Biến </a:t>
            </a:r>
            <a:r>
              <a:rPr sz="1800" spc="-20" dirty="0">
                <a:latin typeface="Arial"/>
                <a:cs typeface="Arial"/>
              </a:rPr>
              <a:t>đổi </a:t>
            </a:r>
            <a:r>
              <a:rPr sz="1800" spc="10" dirty="0">
                <a:latin typeface="Arial"/>
                <a:cs typeface="Arial"/>
              </a:rPr>
              <a:t>tuyến </a:t>
            </a:r>
            <a:r>
              <a:rPr sz="1800" dirty="0">
                <a:latin typeface="Arial"/>
                <a:cs typeface="Arial"/>
              </a:rPr>
              <a:t>tính </a:t>
            </a:r>
            <a:r>
              <a:rPr sz="1800" spc="5" dirty="0">
                <a:latin typeface="Arial"/>
                <a:cs typeface="Arial"/>
              </a:rPr>
              <a:t>(bảo </a:t>
            </a:r>
            <a:r>
              <a:rPr sz="1800" spc="-5" dirty="0">
                <a:latin typeface="Arial"/>
                <a:cs typeface="Arial"/>
              </a:rPr>
              <a:t>tồn </a:t>
            </a:r>
            <a:r>
              <a:rPr sz="1800" spc="15" dirty="0">
                <a:latin typeface="Arial"/>
                <a:cs typeface="Arial"/>
              </a:rPr>
              <a:t>quan </a:t>
            </a:r>
            <a:r>
              <a:rPr sz="1800" spc="20" dirty="0">
                <a:latin typeface="Arial"/>
                <a:cs typeface="Arial"/>
              </a:rPr>
              <a:t>hệ </a:t>
            </a:r>
            <a:r>
              <a:rPr sz="1800" dirty="0">
                <a:latin typeface="Arial"/>
                <a:cs typeface="Arial"/>
              </a:rPr>
              <a:t>giữa </a:t>
            </a:r>
            <a:r>
              <a:rPr sz="1800" spc="-10" dirty="0">
                <a:latin typeface="Arial"/>
                <a:cs typeface="Arial"/>
              </a:rPr>
              <a:t>các </a:t>
            </a:r>
            <a:r>
              <a:rPr sz="1800" spc="5" dirty="0">
                <a:latin typeface="Arial"/>
                <a:cs typeface="Arial"/>
              </a:rPr>
              <a:t>giá trị ban </a:t>
            </a:r>
            <a:r>
              <a:rPr sz="1800" spc="-5" dirty="0">
                <a:latin typeface="Arial"/>
                <a:cs typeface="Arial"/>
              </a:rPr>
              <a:t>đầu), </a:t>
            </a:r>
            <a:r>
              <a:rPr sz="1800" spc="5" dirty="0">
                <a:latin typeface="Arial"/>
                <a:cs typeface="Arial"/>
              </a:rPr>
              <a:t>lỗi  </a:t>
            </a:r>
            <a:r>
              <a:rPr sz="1800" spc="10" dirty="0">
                <a:latin typeface="Arial"/>
                <a:cs typeface="Arial"/>
              </a:rPr>
              <a:t>“out-of-bounds”,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ảnh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hưởng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bởi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các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phần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tử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biên</a:t>
            </a:r>
            <a:r>
              <a:rPr sz="1800" dirty="0">
                <a:latin typeface="Arial"/>
                <a:cs typeface="Arial"/>
              </a:rPr>
              <a:t> (outliers)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372427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dirty="0"/>
              <a:t>Biến </a:t>
            </a:r>
            <a:r>
              <a:rPr sz="4200" spc="-10" dirty="0"/>
              <a:t>đổi </a:t>
            </a:r>
            <a:r>
              <a:rPr sz="4200" dirty="0"/>
              <a:t>dữ</a:t>
            </a:r>
            <a:r>
              <a:rPr sz="4200" spc="-90" dirty="0"/>
              <a:t> </a:t>
            </a:r>
            <a:r>
              <a:rPr sz="4200" spc="-20" dirty="0"/>
              <a:t>liệu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3762375" y="3390582"/>
            <a:ext cx="14712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427" baseline="-41666" dirty="0">
                <a:latin typeface="Trebuchet MS"/>
                <a:cs typeface="Trebuchet MS"/>
              </a:rPr>
              <a:t>𝑣</a:t>
            </a:r>
            <a:r>
              <a:rPr sz="2550" spc="427" baseline="-29411" dirty="0">
                <a:latin typeface="Trebuchet MS"/>
                <a:cs typeface="Trebuchet MS"/>
              </a:rPr>
              <a:t>′</a:t>
            </a:r>
            <a:r>
              <a:rPr sz="2550" spc="300" baseline="-29411" dirty="0">
                <a:latin typeface="Trebuchet MS"/>
                <a:cs typeface="Trebuchet MS"/>
              </a:rPr>
              <a:t> </a:t>
            </a:r>
            <a:r>
              <a:rPr sz="3600" spc="802" baseline="-41666" dirty="0">
                <a:latin typeface="Trebuchet MS"/>
                <a:cs typeface="Trebuchet MS"/>
              </a:rPr>
              <a:t>=</a:t>
            </a:r>
            <a:r>
              <a:rPr sz="3600" spc="-97" baseline="-41666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𝑣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535" dirty="0">
                <a:latin typeface="Trebuchet MS"/>
                <a:cs typeface="Trebuchet MS"/>
              </a:rPr>
              <a:t>−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320" dirty="0">
                <a:latin typeface="Trebuchet MS"/>
                <a:cs typeface="Trebuchet MS"/>
              </a:rPr>
              <a:t>𝐴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63415" y="3836670"/>
            <a:ext cx="733425" cy="19050"/>
          </a:xfrm>
          <a:custGeom>
            <a:avLst/>
            <a:gdLst/>
            <a:ahLst/>
            <a:cxnLst/>
            <a:rect l="l" t="t" r="r" b="b"/>
            <a:pathLst>
              <a:path w="733425" h="19050">
                <a:moveTo>
                  <a:pt x="733425" y="0"/>
                </a:moveTo>
                <a:lnTo>
                  <a:pt x="0" y="0"/>
                </a:lnTo>
                <a:lnTo>
                  <a:pt x="0" y="19049"/>
                </a:lnTo>
                <a:lnTo>
                  <a:pt x="733425" y="19049"/>
                </a:lnTo>
                <a:lnTo>
                  <a:pt x="733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50263" y="3621452"/>
            <a:ext cx="6986905" cy="1557655"/>
          </a:xfrm>
          <a:prstGeom prst="rect">
            <a:avLst/>
          </a:prstGeom>
        </p:spPr>
        <p:txBody>
          <a:bodyPr vert="horz" wrap="square" lIns="0" tIns="211455" rIns="0" bIns="0" rtlCol="0">
            <a:spAutoFit/>
          </a:bodyPr>
          <a:lstStyle/>
          <a:p>
            <a:pPr marR="16510" algn="ctr">
              <a:lnSpc>
                <a:spcPct val="100000"/>
              </a:lnSpc>
              <a:spcBef>
                <a:spcPts val="1665"/>
              </a:spcBef>
            </a:pPr>
            <a:r>
              <a:rPr sz="2400" spc="105" dirty="0">
                <a:latin typeface="Trebuchet MS"/>
                <a:cs typeface="Trebuchet MS"/>
              </a:rPr>
              <a:t>𝜎</a:t>
            </a:r>
            <a:r>
              <a:rPr sz="2550" spc="157" baseline="-17973" dirty="0">
                <a:latin typeface="Trebuchet MS"/>
                <a:cs typeface="Trebuchet MS"/>
              </a:rPr>
              <a:t>𝐴</a:t>
            </a:r>
            <a:endParaRPr sz="2550" baseline="-17973">
              <a:latin typeface="Trebuchet MS"/>
              <a:cs typeface="Trebuchet MS"/>
            </a:endParaRPr>
          </a:p>
          <a:p>
            <a:pPr marL="266700" marR="30480" indent="-228600">
              <a:lnSpc>
                <a:spcPct val="99100"/>
              </a:lnSpc>
              <a:spcBef>
                <a:spcPts val="1195"/>
              </a:spcBef>
              <a:buClr>
                <a:srgbClr val="DD8046"/>
              </a:buClr>
              <a:buSzPct val="75000"/>
              <a:buFont typeface="Wingdings"/>
              <a:buChar char=""/>
              <a:tabLst>
                <a:tab pos="266700" algn="l"/>
              </a:tabLst>
            </a:pPr>
            <a:r>
              <a:rPr sz="1800" spc="-10" dirty="0">
                <a:latin typeface="Arial"/>
                <a:cs typeface="Arial"/>
              </a:rPr>
              <a:t>Dựa </a:t>
            </a:r>
            <a:r>
              <a:rPr sz="1800" dirty="0">
                <a:latin typeface="Arial"/>
                <a:cs typeface="Arial"/>
              </a:rPr>
              <a:t>trên </a:t>
            </a:r>
            <a:r>
              <a:rPr sz="1800" spc="5" dirty="0">
                <a:latin typeface="Arial"/>
                <a:cs typeface="Arial"/>
              </a:rPr>
              <a:t>trị </a:t>
            </a:r>
            <a:r>
              <a:rPr sz="1800" spc="25" dirty="0">
                <a:latin typeface="Arial"/>
                <a:cs typeface="Arial"/>
              </a:rPr>
              <a:t>trung </a:t>
            </a:r>
            <a:r>
              <a:rPr sz="1800" spc="10" dirty="0">
                <a:latin typeface="Arial"/>
                <a:cs typeface="Arial"/>
              </a:rPr>
              <a:t>bình </a:t>
            </a:r>
            <a:r>
              <a:rPr sz="1800" spc="-40" dirty="0">
                <a:latin typeface="Arial"/>
                <a:cs typeface="Arial"/>
              </a:rPr>
              <a:t>và </a:t>
            </a:r>
            <a:r>
              <a:rPr sz="1800" spc="-15" dirty="0">
                <a:latin typeface="Arial"/>
                <a:cs typeface="Arial"/>
              </a:rPr>
              <a:t>độ </a:t>
            </a:r>
            <a:r>
              <a:rPr sz="1800" dirty="0">
                <a:latin typeface="Arial"/>
                <a:cs typeface="Arial"/>
              </a:rPr>
              <a:t>lệch </a:t>
            </a:r>
            <a:r>
              <a:rPr sz="1800" spc="15" dirty="0">
                <a:latin typeface="Arial"/>
                <a:cs typeface="Arial"/>
              </a:rPr>
              <a:t>chuẩn, </a:t>
            </a:r>
            <a:r>
              <a:rPr sz="1800" spc="10" dirty="0">
                <a:latin typeface="Arial"/>
                <a:cs typeface="Arial"/>
              </a:rPr>
              <a:t>hữu </a:t>
            </a:r>
            <a:r>
              <a:rPr sz="1800" spc="-20" dirty="0">
                <a:latin typeface="Arial"/>
                <a:cs typeface="Arial"/>
              </a:rPr>
              <a:t>ích </a:t>
            </a:r>
            <a:r>
              <a:rPr sz="1800" spc="15" dirty="0">
                <a:latin typeface="Arial"/>
                <a:cs typeface="Arial"/>
              </a:rPr>
              <a:t>khi </a:t>
            </a:r>
            <a:r>
              <a:rPr sz="1800" spc="10" dirty="0">
                <a:latin typeface="Arial"/>
                <a:cs typeface="Arial"/>
              </a:rPr>
              <a:t>chưa </a:t>
            </a:r>
            <a:r>
              <a:rPr sz="1800" spc="-5" dirty="0">
                <a:latin typeface="Arial"/>
                <a:cs typeface="Arial"/>
              </a:rPr>
              <a:t>biết </a:t>
            </a:r>
            <a:r>
              <a:rPr sz="1800" spc="5" dirty="0">
                <a:latin typeface="Arial"/>
                <a:cs typeface="Arial"/>
              </a:rPr>
              <a:t>trị  </a:t>
            </a:r>
            <a:r>
              <a:rPr sz="1800" spc="-10" dirty="0">
                <a:latin typeface="Arial"/>
                <a:cs typeface="Arial"/>
              </a:rPr>
              <a:t>min </a:t>
            </a:r>
            <a:r>
              <a:rPr sz="1800" spc="-40" dirty="0">
                <a:latin typeface="Arial"/>
                <a:cs typeface="Arial"/>
              </a:rPr>
              <a:t>và </a:t>
            </a:r>
            <a:r>
              <a:rPr sz="1800" spc="-10" dirty="0">
                <a:latin typeface="Arial"/>
                <a:cs typeface="Arial"/>
              </a:rPr>
              <a:t>max </a:t>
            </a:r>
            <a:r>
              <a:rPr sz="1800" spc="15" dirty="0">
                <a:latin typeface="Arial"/>
                <a:cs typeface="Arial"/>
              </a:rPr>
              <a:t>thực </a:t>
            </a:r>
            <a:r>
              <a:rPr sz="1800" dirty="0">
                <a:latin typeface="Arial"/>
                <a:cs typeface="Arial"/>
              </a:rPr>
              <a:t>sự </a:t>
            </a:r>
            <a:r>
              <a:rPr sz="1800" spc="15" dirty="0">
                <a:latin typeface="Arial"/>
                <a:cs typeface="Arial"/>
              </a:rPr>
              <a:t>của </a:t>
            </a:r>
            <a:r>
              <a:rPr sz="1800" spc="-40" dirty="0">
                <a:latin typeface="Arial"/>
                <a:cs typeface="Arial"/>
              </a:rPr>
              <a:t>A, </a:t>
            </a:r>
            <a:r>
              <a:rPr sz="1800" spc="5" dirty="0">
                <a:latin typeface="Arial"/>
                <a:cs typeface="Arial"/>
              </a:rPr>
              <a:t>hay </a:t>
            </a:r>
            <a:r>
              <a:rPr sz="1800" spc="15" dirty="0">
                <a:latin typeface="Arial"/>
                <a:cs typeface="Arial"/>
              </a:rPr>
              <a:t>khi </a:t>
            </a:r>
            <a:r>
              <a:rPr sz="1800" spc="-10" dirty="0">
                <a:latin typeface="Arial"/>
                <a:cs typeface="Arial"/>
              </a:rPr>
              <a:t>các </a:t>
            </a:r>
            <a:r>
              <a:rPr sz="1800" spc="15" dirty="0">
                <a:latin typeface="Arial"/>
                <a:cs typeface="Arial"/>
              </a:rPr>
              <a:t>phân </a:t>
            </a:r>
            <a:r>
              <a:rPr sz="1800" spc="10" dirty="0">
                <a:latin typeface="Arial"/>
                <a:cs typeface="Arial"/>
              </a:rPr>
              <a:t>tử </a:t>
            </a:r>
            <a:r>
              <a:rPr sz="1800" spc="-5" dirty="0">
                <a:latin typeface="Arial"/>
                <a:cs typeface="Arial"/>
              </a:rPr>
              <a:t>biên </a:t>
            </a:r>
            <a:r>
              <a:rPr sz="1800" dirty="0">
                <a:latin typeface="Arial"/>
                <a:cs typeface="Arial"/>
              </a:rPr>
              <a:t>(outliers)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ảnh  </a:t>
            </a:r>
            <a:r>
              <a:rPr sz="1800" spc="20" dirty="0">
                <a:latin typeface="Arial"/>
                <a:cs typeface="Arial"/>
              </a:rPr>
              <a:t>hưởng </a:t>
            </a:r>
            <a:r>
              <a:rPr sz="1800" dirty="0">
                <a:latin typeface="Arial"/>
                <a:cs typeface="Arial"/>
              </a:rPr>
              <a:t>rõ </a:t>
            </a:r>
            <a:r>
              <a:rPr sz="1800" spc="5" dirty="0">
                <a:latin typeface="Arial"/>
                <a:cs typeface="Arial"/>
              </a:rPr>
              <a:t>nét </a:t>
            </a:r>
            <a:r>
              <a:rPr sz="1800" spc="-20" dirty="0">
                <a:latin typeface="Arial"/>
                <a:cs typeface="Arial"/>
              </a:rPr>
              <a:t>đến </a:t>
            </a:r>
            <a:r>
              <a:rPr sz="1800" spc="-10" dirty="0">
                <a:latin typeface="Arial"/>
                <a:cs typeface="Arial"/>
              </a:rPr>
              <a:t>kết </a:t>
            </a:r>
            <a:r>
              <a:rPr sz="1800" spc="30" dirty="0">
                <a:latin typeface="Arial"/>
                <a:cs typeface="Arial"/>
              </a:rPr>
              <a:t>quả </a:t>
            </a:r>
            <a:r>
              <a:rPr sz="1800" spc="10" dirty="0">
                <a:latin typeface="Arial"/>
                <a:cs typeface="Arial"/>
              </a:rPr>
              <a:t>chuẩn </a:t>
            </a:r>
            <a:r>
              <a:rPr sz="1800" spc="5" dirty="0">
                <a:latin typeface="Arial"/>
                <a:cs typeface="Arial"/>
              </a:rPr>
              <a:t>hóa</a:t>
            </a:r>
            <a:r>
              <a:rPr sz="1800" spc="-3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min-max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775" y="1076198"/>
            <a:ext cx="7644130" cy="233807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70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44</a:t>
            </a:r>
            <a:endParaRPr sz="2000">
              <a:latin typeface="Times New Roman"/>
              <a:cs typeface="Times New Roman"/>
            </a:endParaRPr>
          </a:p>
          <a:p>
            <a:pPr marL="920750" indent="-324485">
              <a:lnSpc>
                <a:spcPct val="100000"/>
              </a:lnSpc>
              <a:spcBef>
                <a:spcPts val="136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20750" algn="l"/>
                <a:tab pos="921385" algn="l"/>
              </a:tabLst>
            </a:pPr>
            <a:r>
              <a:rPr sz="2400" spc="-10" dirty="0">
                <a:latin typeface="Arial"/>
                <a:cs typeface="Arial"/>
              </a:rPr>
              <a:t>Chuẩn </a:t>
            </a:r>
            <a:r>
              <a:rPr sz="2400" spc="-20" dirty="0">
                <a:latin typeface="Arial"/>
                <a:cs typeface="Arial"/>
              </a:rPr>
              <a:t>hóa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(normalization)</a:t>
            </a:r>
            <a:endParaRPr sz="2400">
              <a:latin typeface="Arial"/>
              <a:cs typeface="Arial"/>
            </a:endParaRPr>
          </a:p>
          <a:p>
            <a:pPr marL="1235710" lvl="1" indent="-276860">
              <a:lnSpc>
                <a:spcPct val="100000"/>
              </a:lnSpc>
              <a:spcBef>
                <a:spcPts val="1200"/>
              </a:spcBef>
              <a:buClr>
                <a:srgbClr val="93B6D2"/>
              </a:buClr>
              <a:buSzPct val="70000"/>
              <a:buChar char=""/>
              <a:tabLst>
                <a:tab pos="1235710" algn="l"/>
              </a:tabLst>
            </a:pPr>
            <a:r>
              <a:rPr sz="2000" spc="15" dirty="0">
                <a:latin typeface="Arial"/>
                <a:cs typeface="Arial"/>
              </a:rPr>
              <a:t>z-score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normalization</a:t>
            </a:r>
            <a:endParaRPr sz="2000">
              <a:latin typeface="Arial"/>
              <a:cs typeface="Arial"/>
            </a:endParaRPr>
          </a:p>
          <a:p>
            <a:pPr marL="1511935" lvl="2" indent="-229235">
              <a:lnSpc>
                <a:spcPct val="100000"/>
              </a:lnSpc>
              <a:spcBef>
                <a:spcPts val="1255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512570" algn="l"/>
              </a:tabLst>
            </a:pPr>
            <a:r>
              <a:rPr sz="1800" spc="-5" dirty="0">
                <a:latin typeface="Arial"/>
                <a:cs typeface="Arial"/>
              </a:rPr>
              <a:t>Giá </a:t>
            </a:r>
            <a:r>
              <a:rPr sz="1800" spc="5" dirty="0">
                <a:latin typeface="Arial"/>
                <a:cs typeface="Arial"/>
              </a:rPr>
              <a:t>trị </a:t>
            </a:r>
            <a:r>
              <a:rPr sz="1800" spc="15" dirty="0">
                <a:latin typeface="Arial"/>
                <a:cs typeface="Arial"/>
              </a:rPr>
              <a:t>cũ: </a:t>
            </a:r>
            <a:r>
              <a:rPr sz="1800" dirty="0">
                <a:latin typeface="Arial"/>
                <a:cs typeface="Arial"/>
              </a:rPr>
              <a:t>v </a:t>
            </a:r>
            <a:r>
              <a:rPr sz="1800" spc="15" dirty="0">
                <a:latin typeface="Arial"/>
                <a:cs typeface="Arial"/>
              </a:rPr>
              <a:t>tương </a:t>
            </a:r>
            <a:r>
              <a:rPr sz="1800" spc="10" dirty="0">
                <a:latin typeface="Arial"/>
                <a:cs typeface="Arial"/>
              </a:rPr>
              <a:t>ứng </a:t>
            </a:r>
            <a:r>
              <a:rPr sz="1800" spc="-20" dirty="0">
                <a:latin typeface="Arial"/>
                <a:cs typeface="Arial"/>
              </a:rPr>
              <a:t>với </a:t>
            </a:r>
            <a:r>
              <a:rPr sz="1800" spc="-15" dirty="0">
                <a:latin typeface="Arial"/>
                <a:cs typeface="Arial"/>
              </a:rPr>
              <a:t>mean </a:t>
            </a:r>
            <a:r>
              <a:rPr sz="1800" dirty="0">
                <a:latin typeface="Arial"/>
                <a:cs typeface="Arial"/>
              </a:rPr>
              <a:t>Ā </a:t>
            </a:r>
            <a:r>
              <a:rPr sz="1800" spc="-40" dirty="0">
                <a:latin typeface="Arial"/>
                <a:cs typeface="Arial"/>
              </a:rPr>
              <a:t>và </a:t>
            </a:r>
            <a:r>
              <a:rPr sz="1800" spc="5" dirty="0">
                <a:latin typeface="Arial"/>
                <a:cs typeface="Arial"/>
              </a:rPr>
              <a:t>standard </a:t>
            </a:r>
            <a:r>
              <a:rPr sz="1800" spc="-20" dirty="0">
                <a:latin typeface="Arial"/>
                <a:cs typeface="Arial"/>
              </a:rPr>
              <a:t>deviation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б</a:t>
            </a:r>
            <a:r>
              <a:rPr sz="1800" spc="15" baseline="-18518" dirty="0">
                <a:latin typeface="Arial"/>
                <a:cs typeface="Arial"/>
              </a:rPr>
              <a:t>A</a:t>
            </a:r>
            <a:endParaRPr sz="1800" baseline="-18518">
              <a:latin typeface="Arial"/>
              <a:cs typeface="Arial"/>
            </a:endParaRPr>
          </a:p>
          <a:p>
            <a:pPr marL="1511935" lvl="2" indent="-229235">
              <a:lnSpc>
                <a:spcPct val="100000"/>
              </a:lnSpc>
              <a:spcBef>
                <a:spcPts val="1220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512570" algn="l"/>
              </a:tabLst>
            </a:pPr>
            <a:r>
              <a:rPr sz="1800" spc="-5" dirty="0">
                <a:latin typeface="Arial"/>
                <a:cs typeface="Arial"/>
              </a:rPr>
              <a:t>Giá </a:t>
            </a:r>
            <a:r>
              <a:rPr sz="1800" spc="5" dirty="0">
                <a:latin typeface="Arial"/>
                <a:cs typeface="Arial"/>
              </a:rPr>
              <a:t>trị </a:t>
            </a:r>
            <a:r>
              <a:rPr sz="1800" spc="-5" dirty="0">
                <a:latin typeface="Arial"/>
                <a:cs typeface="Arial"/>
              </a:rPr>
              <a:t>mới: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v’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372427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dirty="0"/>
              <a:t>Biến </a:t>
            </a:r>
            <a:r>
              <a:rPr sz="4200" spc="-10" dirty="0"/>
              <a:t>đổi </a:t>
            </a:r>
            <a:r>
              <a:rPr sz="4200" dirty="0"/>
              <a:t>dữ</a:t>
            </a:r>
            <a:r>
              <a:rPr sz="4200" spc="-90" dirty="0"/>
              <a:t> </a:t>
            </a:r>
            <a:r>
              <a:rPr sz="4200" spc="-20" dirty="0"/>
              <a:t>liệu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17475" y="1076198"/>
            <a:ext cx="4956175" cy="190881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45</a:t>
            </a:r>
            <a:endParaRPr sz="2000">
              <a:latin typeface="Times New Roman"/>
              <a:cs typeface="Times New Roman"/>
            </a:endParaRPr>
          </a:p>
          <a:p>
            <a:pPr marL="908050" indent="-324485">
              <a:lnSpc>
                <a:spcPct val="100000"/>
              </a:lnSpc>
              <a:spcBef>
                <a:spcPts val="136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08050" algn="l"/>
                <a:tab pos="908685" algn="l"/>
              </a:tabLst>
            </a:pPr>
            <a:r>
              <a:rPr sz="2400" spc="-10" dirty="0">
                <a:latin typeface="Arial"/>
                <a:cs typeface="Arial"/>
              </a:rPr>
              <a:t>Chuẩn </a:t>
            </a:r>
            <a:r>
              <a:rPr sz="2400" spc="-20" dirty="0">
                <a:latin typeface="Arial"/>
                <a:cs typeface="Arial"/>
              </a:rPr>
              <a:t>hóa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(normalization)</a:t>
            </a:r>
            <a:endParaRPr sz="2400">
              <a:latin typeface="Arial"/>
              <a:cs typeface="Arial"/>
            </a:endParaRPr>
          </a:p>
          <a:p>
            <a:pPr marL="1223010" lvl="1" indent="-276860">
              <a:lnSpc>
                <a:spcPct val="100000"/>
              </a:lnSpc>
              <a:spcBef>
                <a:spcPts val="1200"/>
              </a:spcBef>
              <a:buClr>
                <a:srgbClr val="93B6D2"/>
              </a:buClr>
              <a:buSzPct val="70000"/>
              <a:buChar char=""/>
              <a:tabLst>
                <a:tab pos="1223010" algn="l"/>
              </a:tabLst>
            </a:pPr>
            <a:r>
              <a:rPr sz="2000" spc="5" dirty="0">
                <a:latin typeface="Arial"/>
                <a:cs typeface="Arial"/>
              </a:rPr>
              <a:t>Normalization </a:t>
            </a:r>
            <a:r>
              <a:rPr sz="2000" spc="10" dirty="0">
                <a:latin typeface="Arial"/>
                <a:cs typeface="Arial"/>
              </a:rPr>
              <a:t>by decimal</a:t>
            </a:r>
            <a:r>
              <a:rPr sz="2000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scaling</a:t>
            </a:r>
            <a:endParaRPr sz="2000">
              <a:latin typeface="Arial"/>
              <a:cs typeface="Arial"/>
            </a:endParaRPr>
          </a:p>
          <a:p>
            <a:pPr marL="1499235" lvl="2" indent="-229235">
              <a:lnSpc>
                <a:spcPct val="100000"/>
              </a:lnSpc>
              <a:spcBef>
                <a:spcPts val="1255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499870" algn="l"/>
              </a:tabLst>
            </a:pPr>
            <a:r>
              <a:rPr sz="1800" spc="-5" dirty="0">
                <a:latin typeface="Arial"/>
                <a:cs typeface="Arial"/>
              </a:rPr>
              <a:t>Giá </a:t>
            </a:r>
            <a:r>
              <a:rPr sz="1800" spc="5" dirty="0">
                <a:latin typeface="Arial"/>
                <a:cs typeface="Arial"/>
              </a:rPr>
              <a:t>trị </a:t>
            </a:r>
            <a:r>
              <a:rPr sz="1800" spc="15" dirty="0">
                <a:latin typeface="Arial"/>
                <a:cs typeface="Arial"/>
              </a:rPr>
              <a:t>cũ: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5663" y="3114103"/>
            <a:ext cx="65989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800" spc="-5" dirty="0">
                <a:latin typeface="Arial"/>
                <a:cs typeface="Arial"/>
              </a:rPr>
              <a:t>Giá </a:t>
            </a:r>
            <a:r>
              <a:rPr sz="1800" spc="5" dirty="0">
                <a:latin typeface="Arial"/>
                <a:cs typeface="Arial"/>
              </a:rPr>
              <a:t>trị </a:t>
            </a:r>
            <a:r>
              <a:rPr sz="1800" spc="-5" dirty="0">
                <a:latin typeface="Arial"/>
                <a:cs typeface="Arial"/>
              </a:rPr>
              <a:t>mới: </a:t>
            </a:r>
            <a:r>
              <a:rPr sz="1800" spc="-40" dirty="0">
                <a:latin typeface="Arial"/>
                <a:cs typeface="Arial"/>
              </a:rPr>
              <a:t>v’ </a:t>
            </a:r>
            <a:r>
              <a:rPr sz="1800" spc="-20" dirty="0">
                <a:latin typeface="Arial"/>
                <a:cs typeface="Arial"/>
              </a:rPr>
              <a:t>với </a:t>
            </a:r>
            <a:r>
              <a:rPr sz="1800" dirty="0">
                <a:latin typeface="Arial"/>
                <a:cs typeface="Arial"/>
              </a:rPr>
              <a:t>j </a:t>
            </a:r>
            <a:r>
              <a:rPr sz="1800" spc="20" dirty="0">
                <a:latin typeface="Arial"/>
                <a:cs typeface="Arial"/>
              </a:rPr>
              <a:t>là </a:t>
            </a:r>
            <a:r>
              <a:rPr sz="1800" dirty="0">
                <a:latin typeface="Arial"/>
                <a:cs typeface="Arial"/>
              </a:rPr>
              <a:t>số </a:t>
            </a:r>
            <a:r>
              <a:rPr sz="1800" spc="15" dirty="0">
                <a:latin typeface="Arial"/>
                <a:cs typeface="Arial"/>
              </a:rPr>
              <a:t>nguyên </a:t>
            </a:r>
            <a:r>
              <a:rPr sz="1800" spc="30" dirty="0">
                <a:latin typeface="Arial"/>
                <a:cs typeface="Arial"/>
              </a:rPr>
              <a:t>nhỏ </a:t>
            </a:r>
            <a:r>
              <a:rPr sz="1800" spc="15" dirty="0">
                <a:latin typeface="Arial"/>
                <a:cs typeface="Arial"/>
              </a:rPr>
              <a:t>nhất </a:t>
            </a:r>
            <a:r>
              <a:rPr sz="1800" spc="-10" dirty="0">
                <a:latin typeface="Arial"/>
                <a:cs typeface="Arial"/>
              </a:rPr>
              <a:t>sao </a:t>
            </a:r>
            <a:r>
              <a:rPr sz="1800" spc="15" dirty="0">
                <a:latin typeface="Arial"/>
                <a:cs typeface="Arial"/>
              </a:rPr>
              <a:t>cho </a:t>
            </a:r>
            <a:r>
              <a:rPr sz="1800" spc="-40" dirty="0">
                <a:latin typeface="Arial"/>
                <a:cs typeface="Arial"/>
              </a:rPr>
              <a:t>Max(|v’|) </a:t>
            </a:r>
            <a:r>
              <a:rPr sz="1800" dirty="0">
                <a:latin typeface="Arial"/>
                <a:cs typeface="Arial"/>
              </a:rPr>
              <a:t>&lt;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53534" y="3505136"/>
            <a:ext cx="6667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280" dirty="0">
                <a:latin typeface="Trebuchet MS"/>
                <a:cs typeface="Trebuchet MS"/>
              </a:rPr>
              <a:t>𝑣</a:t>
            </a:r>
            <a:r>
              <a:rPr sz="2550" spc="419" baseline="29411" dirty="0">
                <a:latin typeface="Trebuchet MS"/>
                <a:cs typeface="Trebuchet MS"/>
              </a:rPr>
              <a:t>′</a:t>
            </a:r>
            <a:r>
              <a:rPr sz="2550" spc="345" baseline="29411" dirty="0">
                <a:latin typeface="Trebuchet MS"/>
                <a:cs typeface="Trebuchet MS"/>
              </a:rPr>
              <a:t> </a:t>
            </a:r>
            <a:r>
              <a:rPr sz="2400" spc="535" dirty="0">
                <a:latin typeface="Trebuchet MS"/>
                <a:cs typeface="Trebuchet MS"/>
              </a:rPr>
              <a:t>=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8720" y="3276282"/>
            <a:ext cx="1917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10" dirty="0">
                <a:latin typeface="Trebuchet MS"/>
                <a:cs typeface="Trebuchet MS"/>
              </a:rPr>
              <a:t>𝑣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30445" y="3714686"/>
            <a:ext cx="5321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latin typeface="Trebuchet MS"/>
                <a:cs typeface="Trebuchet MS"/>
              </a:rPr>
              <a:t>10</a:t>
            </a:r>
            <a:r>
              <a:rPr sz="2550" spc="104" baseline="24509" dirty="0">
                <a:latin typeface="Trebuchet MS"/>
                <a:cs typeface="Trebuchet MS"/>
              </a:rPr>
              <a:t>𝑗</a:t>
            </a:r>
            <a:endParaRPr sz="2550" baseline="24509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63465" y="3722370"/>
            <a:ext cx="466725" cy="19050"/>
          </a:xfrm>
          <a:custGeom>
            <a:avLst/>
            <a:gdLst/>
            <a:ahLst/>
            <a:cxnLst/>
            <a:rect l="l" t="t" r="r" b="b"/>
            <a:pathLst>
              <a:path w="466725" h="19050">
                <a:moveTo>
                  <a:pt x="466725" y="0"/>
                </a:moveTo>
                <a:lnTo>
                  <a:pt x="0" y="0"/>
                </a:lnTo>
                <a:lnTo>
                  <a:pt x="0" y="19049"/>
                </a:lnTo>
                <a:lnTo>
                  <a:pt x="466725" y="19049"/>
                </a:lnTo>
                <a:lnTo>
                  <a:pt x="466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75663" y="4163441"/>
            <a:ext cx="6953884" cy="576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75000"/>
              <a:buFont typeface="Wingdings"/>
              <a:buChar char=""/>
              <a:tabLst>
                <a:tab pos="241300" algn="l"/>
              </a:tabLst>
            </a:pPr>
            <a:r>
              <a:rPr sz="1800" spc="-5" dirty="0">
                <a:latin typeface="Arial"/>
                <a:cs typeface="Arial"/>
              </a:rPr>
              <a:t>Dời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chấm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thập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phân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của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các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trị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thuộc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tính,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số </a:t>
            </a:r>
            <a:r>
              <a:rPr sz="1800" spc="15" dirty="0">
                <a:latin typeface="Arial"/>
                <a:cs typeface="Arial"/>
              </a:rPr>
              <a:t>bước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di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chuyển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của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5"/>
              </a:spcBef>
            </a:pPr>
            <a:r>
              <a:rPr sz="1800" spc="5" dirty="0">
                <a:latin typeface="Arial"/>
                <a:cs typeface="Arial"/>
              </a:rPr>
              <a:t>chấm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thập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phân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phụ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thuộc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vào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trị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tuyệt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đối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lớn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nhất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0700" y="1638300"/>
            <a:ext cx="6019800" cy="4629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592772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91790" algn="l"/>
              </a:tabLst>
            </a:pPr>
            <a:r>
              <a:rPr sz="4200" dirty="0"/>
              <a:t>Biến</a:t>
            </a:r>
            <a:r>
              <a:rPr sz="4200" spc="10" dirty="0"/>
              <a:t> </a:t>
            </a:r>
            <a:r>
              <a:rPr sz="4200" spc="-10" dirty="0"/>
              <a:t>đổi</a:t>
            </a:r>
            <a:r>
              <a:rPr sz="4200" dirty="0"/>
              <a:t> dữ	</a:t>
            </a:r>
            <a:r>
              <a:rPr sz="4200" spc="-20" dirty="0"/>
              <a:t>liệu </a:t>
            </a:r>
            <a:r>
              <a:rPr sz="4200" dirty="0"/>
              <a:t>– </a:t>
            </a:r>
            <a:r>
              <a:rPr sz="4200" spc="35" dirty="0"/>
              <a:t>ví </a:t>
            </a:r>
            <a:r>
              <a:rPr sz="4200" dirty="0"/>
              <a:t>dụ</a:t>
            </a:r>
            <a:r>
              <a:rPr sz="4200" spc="-140" dirty="0"/>
              <a:t> </a:t>
            </a:r>
            <a:r>
              <a:rPr sz="4200" dirty="0"/>
              <a:t>4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46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23799" y="1643760"/>
          <a:ext cx="5943599" cy="4556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590039"/>
                <a:gridCol w="1400810"/>
                <a:gridCol w="1733550"/>
              </a:tblGrid>
              <a:tr h="3505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00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Lương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0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Tuổi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0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25"/>
                        </a:lnSpc>
                        <a:spcBef>
                          <a:spcPts val="33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25"/>
                        </a:lnSpc>
                        <a:spcBef>
                          <a:spcPts val="33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2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60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20"/>
                        </a:lnSpc>
                        <a:spcBef>
                          <a:spcPts val="33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2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70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20"/>
                        </a:lnSpc>
                        <a:spcBef>
                          <a:spcPts val="34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43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15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15"/>
                        </a:lnSpc>
                        <a:spcBef>
                          <a:spcPts val="34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1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10"/>
                        </a:lnSpc>
                        <a:spcBef>
                          <a:spcPts val="34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65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05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05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05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60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05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95"/>
                        </a:lnSpc>
                        <a:spcBef>
                          <a:spcPts val="3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30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95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9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90"/>
                        </a:lnSpc>
                        <a:spcBef>
                          <a:spcPts val="37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42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50494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No.11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9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90"/>
                        </a:lnSpc>
                        <a:spcBef>
                          <a:spcPts val="37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47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No.12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85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85"/>
                        </a:lnSpc>
                        <a:spcBef>
                          <a:spcPts val="37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93B6D2"/>
          </a:solidFill>
        </p:spPr>
        <p:txBody>
          <a:bodyPr vert="horz" wrap="square" lIns="0" tIns="1473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160"/>
              </a:spcBef>
            </a:pPr>
            <a:r>
              <a:rPr sz="4400" spc="15" dirty="0">
                <a:solidFill>
                  <a:srgbClr val="FFFFFF"/>
                </a:solidFill>
              </a:rPr>
              <a:t>Thu giảm </a:t>
            </a:r>
            <a:r>
              <a:rPr sz="4400" spc="20" dirty="0">
                <a:solidFill>
                  <a:srgbClr val="FFFFFF"/>
                </a:solidFill>
              </a:rPr>
              <a:t>dữ</a:t>
            </a:r>
            <a:r>
              <a:rPr sz="4400" spc="-210" dirty="0">
                <a:solidFill>
                  <a:srgbClr val="FFFFFF"/>
                </a:solidFill>
              </a:rPr>
              <a:t> </a:t>
            </a:r>
            <a:r>
              <a:rPr sz="4400" spc="5" dirty="0">
                <a:solidFill>
                  <a:srgbClr val="FFFFFF"/>
                </a:solidFill>
              </a:rPr>
              <a:t>liệu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47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401955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15" dirty="0"/>
              <a:t>Thu </a:t>
            </a:r>
            <a:r>
              <a:rPr sz="4200" spc="5" dirty="0"/>
              <a:t>giảm </a:t>
            </a:r>
            <a:r>
              <a:rPr sz="4200" dirty="0"/>
              <a:t>dữ</a:t>
            </a:r>
            <a:r>
              <a:rPr sz="4200" spc="-220" dirty="0"/>
              <a:t> </a:t>
            </a:r>
            <a:r>
              <a:rPr sz="4200" spc="-20" dirty="0"/>
              <a:t>liệu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17475" y="1132787"/>
            <a:ext cx="8569325" cy="425196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48</a:t>
            </a:r>
            <a:endParaRPr sz="2000">
              <a:latin typeface="Times New Roman"/>
              <a:cs typeface="Times New Roman"/>
            </a:endParaRPr>
          </a:p>
          <a:p>
            <a:pPr marL="911225" marR="5080" indent="-324485">
              <a:lnSpc>
                <a:spcPct val="109500"/>
              </a:lnSpc>
              <a:spcBef>
                <a:spcPts val="56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-40" dirty="0">
                <a:latin typeface="Arial"/>
                <a:cs typeface="Arial"/>
              </a:rPr>
              <a:t>Tập </a:t>
            </a:r>
            <a:r>
              <a:rPr sz="2400" spc="-35" dirty="0">
                <a:latin typeface="Arial"/>
                <a:cs typeface="Arial"/>
              </a:rPr>
              <a:t>dữ </a:t>
            </a:r>
            <a:r>
              <a:rPr sz="2400" spc="-25" dirty="0">
                <a:latin typeface="Arial"/>
                <a:cs typeface="Arial"/>
              </a:rPr>
              <a:t>liệu </a:t>
            </a:r>
            <a:r>
              <a:rPr sz="2400" spc="-5" dirty="0">
                <a:latin typeface="Arial"/>
                <a:cs typeface="Arial"/>
              </a:rPr>
              <a:t>được </a:t>
            </a:r>
            <a:r>
              <a:rPr sz="2400" spc="-35" dirty="0">
                <a:latin typeface="Arial"/>
                <a:cs typeface="Arial"/>
              </a:rPr>
              <a:t>biến </a:t>
            </a:r>
            <a:r>
              <a:rPr sz="2400" spc="-20" dirty="0">
                <a:latin typeface="Arial"/>
                <a:cs typeface="Arial"/>
              </a:rPr>
              <a:t>đổi </a:t>
            </a:r>
            <a:r>
              <a:rPr sz="2400" spc="-15" dirty="0">
                <a:latin typeface="Arial"/>
                <a:cs typeface="Arial"/>
              </a:rPr>
              <a:t>đảm </a:t>
            </a:r>
            <a:r>
              <a:rPr sz="2400" spc="-40" dirty="0">
                <a:latin typeface="Arial"/>
                <a:cs typeface="Arial"/>
              </a:rPr>
              <a:t>bảo </a:t>
            </a:r>
            <a:r>
              <a:rPr sz="2400" spc="-25" dirty="0">
                <a:latin typeface="Arial"/>
                <a:cs typeface="Arial"/>
              </a:rPr>
              <a:t>các </a:t>
            </a:r>
            <a:r>
              <a:rPr sz="2400" spc="-30" dirty="0">
                <a:latin typeface="Arial"/>
                <a:cs typeface="Arial"/>
              </a:rPr>
              <a:t>toàn </a:t>
            </a:r>
            <a:r>
              <a:rPr sz="2400" spc="-35" dirty="0">
                <a:latin typeface="Arial"/>
                <a:cs typeface="Arial"/>
              </a:rPr>
              <a:t>vẹn, </a:t>
            </a:r>
            <a:r>
              <a:rPr sz="2400" dirty="0">
                <a:latin typeface="Arial"/>
                <a:cs typeface="Arial"/>
              </a:rPr>
              <a:t>nhưng  </a:t>
            </a:r>
            <a:r>
              <a:rPr sz="2400" spc="-5" dirty="0">
                <a:latin typeface="Arial"/>
                <a:cs typeface="Arial"/>
              </a:rPr>
              <a:t>nhỏ/ít </a:t>
            </a:r>
            <a:r>
              <a:rPr sz="2400" dirty="0">
                <a:latin typeface="Arial"/>
                <a:cs typeface="Arial"/>
              </a:rPr>
              <a:t>hơn </a:t>
            </a:r>
            <a:r>
              <a:rPr sz="2400" spc="-10" dirty="0">
                <a:latin typeface="Arial"/>
                <a:cs typeface="Arial"/>
              </a:rPr>
              <a:t>nhiều </a:t>
            </a:r>
            <a:r>
              <a:rPr sz="2400" spc="-40" dirty="0">
                <a:latin typeface="Arial"/>
                <a:cs typeface="Arial"/>
              </a:rPr>
              <a:t>về </a:t>
            </a:r>
            <a:r>
              <a:rPr sz="2400" dirty="0">
                <a:latin typeface="Arial"/>
                <a:cs typeface="Arial"/>
              </a:rPr>
              <a:t>số </a:t>
            </a:r>
            <a:r>
              <a:rPr sz="2400" spc="-5" dirty="0">
                <a:latin typeface="Arial"/>
                <a:cs typeface="Arial"/>
              </a:rPr>
              <a:t>lượng </a:t>
            </a:r>
            <a:r>
              <a:rPr sz="2400" dirty="0">
                <a:latin typeface="Arial"/>
                <a:cs typeface="Arial"/>
              </a:rPr>
              <a:t>so </a:t>
            </a:r>
            <a:r>
              <a:rPr sz="2400" spc="-30" dirty="0">
                <a:latin typeface="Arial"/>
                <a:cs typeface="Arial"/>
              </a:rPr>
              <a:t>với </a:t>
            </a:r>
            <a:r>
              <a:rPr sz="2400" spc="-45" dirty="0">
                <a:latin typeface="Arial"/>
                <a:cs typeface="Arial"/>
              </a:rPr>
              <a:t>ban</a:t>
            </a:r>
            <a:r>
              <a:rPr sz="2400" spc="3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đầu.</a:t>
            </a:r>
            <a:endParaRPr sz="2400">
              <a:latin typeface="Arial"/>
              <a:cs typeface="Arial"/>
            </a:endParaRPr>
          </a:p>
          <a:p>
            <a:pPr marL="911225" indent="-324485">
              <a:lnSpc>
                <a:spcPct val="100000"/>
              </a:lnSpc>
              <a:spcBef>
                <a:spcPts val="875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-25" dirty="0">
                <a:latin typeface="Arial"/>
                <a:cs typeface="Arial"/>
              </a:rPr>
              <a:t>Các </a:t>
            </a:r>
            <a:r>
              <a:rPr sz="2400" spc="-15" dirty="0">
                <a:latin typeface="Arial"/>
                <a:cs typeface="Arial"/>
              </a:rPr>
              <a:t>chiến </a:t>
            </a:r>
            <a:r>
              <a:rPr sz="2400" spc="-10" dirty="0">
                <a:latin typeface="Arial"/>
                <a:cs typeface="Arial"/>
              </a:rPr>
              <a:t>lược </a:t>
            </a:r>
            <a:r>
              <a:rPr sz="2400" spc="5" dirty="0">
                <a:latin typeface="Arial"/>
                <a:cs typeface="Arial"/>
              </a:rPr>
              <a:t>thu</a:t>
            </a:r>
            <a:r>
              <a:rPr sz="2400" spc="15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giảm</a:t>
            </a:r>
            <a:endParaRPr sz="24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900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spc="10" dirty="0">
                <a:latin typeface="Arial"/>
                <a:cs typeface="Arial"/>
              </a:rPr>
              <a:t>Kết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hợp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khối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dữ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liệu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(data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cube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aggregation)</a:t>
            </a:r>
            <a:endParaRPr sz="20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830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spc="20" dirty="0">
                <a:latin typeface="Arial"/>
                <a:cs typeface="Arial"/>
              </a:rPr>
              <a:t>Chọn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một </a:t>
            </a:r>
            <a:r>
              <a:rPr sz="2000" spc="30" dirty="0">
                <a:latin typeface="Arial"/>
                <a:cs typeface="Arial"/>
              </a:rPr>
              <a:t>số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thuộc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tính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(attribute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subset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selection)</a:t>
            </a:r>
            <a:endParaRPr sz="20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905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dirty="0">
                <a:latin typeface="Arial"/>
                <a:cs typeface="Arial"/>
              </a:rPr>
              <a:t>Thu </a:t>
            </a:r>
            <a:r>
              <a:rPr sz="2000" spc="10" dirty="0">
                <a:latin typeface="Arial"/>
                <a:cs typeface="Arial"/>
              </a:rPr>
              <a:t>giảm </a:t>
            </a:r>
            <a:r>
              <a:rPr sz="2000" spc="15" dirty="0">
                <a:latin typeface="Arial"/>
                <a:cs typeface="Arial"/>
              </a:rPr>
              <a:t>chiều </a:t>
            </a:r>
            <a:r>
              <a:rPr sz="2000" spc="10" dirty="0">
                <a:latin typeface="Arial"/>
                <a:cs typeface="Arial"/>
              </a:rPr>
              <a:t>(dimensionality</a:t>
            </a:r>
            <a:r>
              <a:rPr sz="2000" spc="-31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reduction)</a:t>
            </a:r>
            <a:endParaRPr sz="20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830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dirty="0">
                <a:latin typeface="Arial"/>
                <a:cs typeface="Arial"/>
              </a:rPr>
              <a:t>Thu </a:t>
            </a:r>
            <a:r>
              <a:rPr sz="2000" spc="10" dirty="0">
                <a:latin typeface="Arial"/>
                <a:cs typeface="Arial"/>
              </a:rPr>
              <a:t>giảm lượng (numerosity</a:t>
            </a:r>
            <a:r>
              <a:rPr sz="2000" spc="-33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reduction)</a:t>
            </a:r>
            <a:endParaRPr sz="20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825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spc="30" dirty="0">
                <a:latin typeface="Arial"/>
                <a:cs typeface="Arial"/>
              </a:rPr>
              <a:t>Rời </a:t>
            </a:r>
            <a:r>
              <a:rPr sz="2000" spc="10" dirty="0">
                <a:latin typeface="Arial"/>
                <a:cs typeface="Arial"/>
              </a:rPr>
              <a:t>rạc hóa</a:t>
            </a:r>
            <a:r>
              <a:rPr sz="2000" spc="-26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(discretization)</a:t>
            </a:r>
            <a:endParaRPr sz="20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830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dirty="0">
                <a:latin typeface="Arial"/>
                <a:cs typeface="Arial"/>
              </a:rPr>
              <a:t>Tạo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phân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cấp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ý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niệm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(concept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hierarchy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generation)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3090" y="1643905"/>
            <a:ext cx="3425964" cy="2692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401955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15" dirty="0"/>
              <a:t>Thu </a:t>
            </a:r>
            <a:r>
              <a:rPr sz="4200" spc="5" dirty="0"/>
              <a:t>giảm </a:t>
            </a:r>
            <a:r>
              <a:rPr sz="4200" dirty="0"/>
              <a:t>dữ</a:t>
            </a:r>
            <a:r>
              <a:rPr sz="4200" spc="-220" dirty="0"/>
              <a:t> </a:t>
            </a:r>
            <a:r>
              <a:rPr sz="4200" spc="-20" dirty="0"/>
              <a:t>liệu</a:t>
            </a:r>
            <a:endParaRPr sz="4200"/>
          </a:p>
        </p:txBody>
      </p:sp>
      <p:sp>
        <p:nvSpPr>
          <p:cNvPr id="4" name="object 4"/>
          <p:cNvSpPr/>
          <p:nvPr/>
        </p:nvSpPr>
        <p:spPr>
          <a:xfrm>
            <a:off x="5136511" y="4476118"/>
            <a:ext cx="3742823" cy="2210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0875" y="1625917"/>
            <a:ext cx="3906520" cy="412178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36550" marR="46355" indent="-324485" algn="just">
              <a:lnSpc>
                <a:spcPct val="101699"/>
              </a:lnSpc>
              <a:spcBef>
                <a:spcPts val="5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337185" algn="l"/>
              </a:tabLst>
            </a:pPr>
            <a:r>
              <a:rPr sz="2400" spc="-30" dirty="0">
                <a:latin typeface="Arial"/>
                <a:cs typeface="Arial"/>
              </a:rPr>
              <a:t>Kết </a:t>
            </a:r>
            <a:r>
              <a:rPr sz="2400" dirty="0">
                <a:latin typeface="Arial"/>
                <a:cs typeface="Arial"/>
              </a:rPr>
              <a:t>hợp </a:t>
            </a:r>
            <a:r>
              <a:rPr sz="2400" spc="-15" dirty="0">
                <a:latin typeface="Arial"/>
                <a:cs typeface="Arial"/>
              </a:rPr>
              <a:t>khối </a:t>
            </a:r>
            <a:r>
              <a:rPr sz="2400" spc="-30" dirty="0">
                <a:latin typeface="Arial"/>
                <a:cs typeface="Arial"/>
              </a:rPr>
              <a:t>dữ </a:t>
            </a:r>
            <a:r>
              <a:rPr sz="2400" spc="-20" dirty="0">
                <a:latin typeface="Arial"/>
                <a:cs typeface="Arial"/>
              </a:rPr>
              <a:t>liệu (data  </a:t>
            </a:r>
            <a:r>
              <a:rPr sz="2400" spc="-15" dirty="0">
                <a:latin typeface="Arial"/>
                <a:cs typeface="Arial"/>
              </a:rPr>
              <a:t>cube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aggregation)</a:t>
            </a:r>
            <a:endParaRPr sz="2400">
              <a:latin typeface="Arial"/>
              <a:cs typeface="Arial"/>
            </a:endParaRPr>
          </a:p>
          <a:p>
            <a:pPr marL="651510" marR="5080" lvl="1" indent="-276860" algn="just">
              <a:lnSpc>
                <a:spcPct val="100000"/>
              </a:lnSpc>
              <a:spcBef>
                <a:spcPts val="600"/>
              </a:spcBef>
              <a:buClr>
                <a:srgbClr val="93B6D2"/>
              </a:buClr>
              <a:buSzPct val="70000"/>
              <a:buChar char=""/>
              <a:tabLst>
                <a:tab pos="651510" algn="l"/>
              </a:tabLst>
            </a:pPr>
            <a:r>
              <a:rPr sz="2000" spc="20" dirty="0">
                <a:latin typeface="Arial"/>
                <a:cs typeface="Arial"/>
              </a:rPr>
              <a:t>Dạng </a:t>
            </a:r>
            <a:r>
              <a:rPr sz="2000" spc="10" dirty="0">
                <a:latin typeface="Arial"/>
                <a:cs typeface="Arial"/>
              </a:rPr>
              <a:t>dữ </a:t>
            </a:r>
            <a:r>
              <a:rPr sz="2000" spc="5" dirty="0">
                <a:latin typeface="Arial"/>
                <a:cs typeface="Arial"/>
              </a:rPr>
              <a:t>liệu: additive, </a:t>
            </a:r>
            <a:r>
              <a:rPr sz="2000" spc="-65" dirty="0">
                <a:latin typeface="Arial"/>
                <a:cs typeface="Arial"/>
              </a:rPr>
              <a:t>semi-  </a:t>
            </a:r>
            <a:r>
              <a:rPr sz="2000" spc="10" dirty="0">
                <a:latin typeface="Arial"/>
                <a:cs typeface="Arial"/>
              </a:rPr>
              <a:t>additive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(numerical)</a:t>
            </a:r>
            <a:endParaRPr sz="2000">
              <a:latin typeface="Arial"/>
              <a:cs typeface="Arial"/>
            </a:endParaRPr>
          </a:p>
          <a:p>
            <a:pPr marL="651510" marR="370840" lvl="1" indent="-276860" algn="just">
              <a:lnSpc>
                <a:spcPct val="100000"/>
              </a:lnSpc>
              <a:spcBef>
                <a:spcPts val="610"/>
              </a:spcBef>
              <a:buClr>
                <a:srgbClr val="93B6D2"/>
              </a:buClr>
              <a:buSzPct val="70000"/>
              <a:buChar char=""/>
              <a:tabLst>
                <a:tab pos="651510" algn="l"/>
              </a:tabLst>
            </a:pPr>
            <a:r>
              <a:rPr sz="2000" spc="10" dirty="0">
                <a:latin typeface="Arial"/>
                <a:cs typeface="Arial"/>
              </a:rPr>
              <a:t>Kết </a:t>
            </a:r>
            <a:r>
              <a:rPr sz="2000" spc="20" dirty="0">
                <a:latin typeface="Arial"/>
                <a:cs typeface="Arial"/>
              </a:rPr>
              <a:t>hợp </a:t>
            </a:r>
            <a:r>
              <a:rPr sz="2000" spc="10" dirty="0">
                <a:latin typeface="Arial"/>
                <a:cs typeface="Arial"/>
              </a:rPr>
              <a:t>dữ </a:t>
            </a:r>
            <a:r>
              <a:rPr sz="2000" spc="5" dirty="0">
                <a:latin typeface="Arial"/>
                <a:cs typeface="Arial"/>
              </a:rPr>
              <a:t>liệu </a:t>
            </a:r>
            <a:r>
              <a:rPr sz="2000" spc="10" dirty="0">
                <a:latin typeface="Arial"/>
                <a:cs typeface="Arial"/>
              </a:rPr>
              <a:t>bằng </a:t>
            </a:r>
            <a:r>
              <a:rPr sz="2000" spc="-60" dirty="0">
                <a:latin typeface="Arial"/>
                <a:cs typeface="Arial"/>
              </a:rPr>
              <a:t>các  </a:t>
            </a:r>
            <a:r>
              <a:rPr sz="2000" spc="15" dirty="0">
                <a:latin typeface="Arial"/>
                <a:cs typeface="Arial"/>
              </a:rPr>
              <a:t>hàm </a:t>
            </a:r>
            <a:r>
              <a:rPr sz="2000" spc="5" dirty="0">
                <a:latin typeface="Arial"/>
                <a:cs typeface="Arial"/>
              </a:rPr>
              <a:t>nhóm: average,</a:t>
            </a:r>
            <a:r>
              <a:rPr sz="2000" spc="-2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min,  </a:t>
            </a:r>
            <a:r>
              <a:rPr sz="2000" spc="-30" dirty="0">
                <a:latin typeface="Arial"/>
                <a:cs typeface="Arial"/>
              </a:rPr>
              <a:t>max, </a:t>
            </a:r>
            <a:r>
              <a:rPr sz="2000" spc="10" dirty="0">
                <a:latin typeface="Arial"/>
                <a:cs typeface="Arial"/>
              </a:rPr>
              <a:t>sum, </a:t>
            </a:r>
            <a:r>
              <a:rPr sz="2000" spc="20" dirty="0">
                <a:latin typeface="Arial"/>
                <a:cs typeface="Arial"/>
              </a:rPr>
              <a:t>count,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651510" marR="596265" indent="-276860">
              <a:lnSpc>
                <a:spcPct val="100000"/>
              </a:lnSpc>
              <a:spcBef>
                <a:spcPts val="610"/>
              </a:spcBef>
            </a:pPr>
            <a:r>
              <a:rPr sz="1400" spc="20" dirty="0">
                <a:solidFill>
                  <a:srgbClr val="93B6D2"/>
                </a:solidFill>
                <a:latin typeface="Wingdings"/>
                <a:cs typeface="Wingdings"/>
              </a:rPr>
              <a:t></a:t>
            </a:r>
            <a:r>
              <a:rPr sz="1400" spc="20" dirty="0">
                <a:solidFill>
                  <a:srgbClr val="93B6D2"/>
                </a:solidFill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Arial"/>
                <a:cs typeface="Arial"/>
              </a:rPr>
              <a:t>Dữ </a:t>
            </a:r>
            <a:r>
              <a:rPr sz="2000" spc="5" dirty="0">
                <a:latin typeface="Arial"/>
                <a:cs typeface="Arial"/>
              </a:rPr>
              <a:t>liệu </a:t>
            </a:r>
            <a:r>
              <a:rPr sz="2000" spc="15" dirty="0">
                <a:latin typeface="Arial"/>
                <a:cs typeface="Arial"/>
              </a:rPr>
              <a:t>ở </a:t>
            </a:r>
            <a:r>
              <a:rPr sz="2000" spc="20" dirty="0">
                <a:latin typeface="Arial"/>
                <a:cs typeface="Arial"/>
              </a:rPr>
              <a:t>các </a:t>
            </a:r>
            <a:r>
              <a:rPr sz="2000" dirty="0">
                <a:latin typeface="Arial"/>
                <a:cs typeface="Arial"/>
              </a:rPr>
              <a:t>mức</a:t>
            </a:r>
            <a:r>
              <a:rPr sz="2000" spc="-32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trừu  tượng khác</a:t>
            </a:r>
            <a:r>
              <a:rPr sz="2000" spc="-28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nhau.</a:t>
            </a:r>
            <a:endParaRPr sz="2000">
              <a:latin typeface="Arial"/>
              <a:cs typeface="Arial"/>
            </a:endParaRPr>
          </a:p>
          <a:p>
            <a:pPr marL="651510" marR="118745" indent="-276860">
              <a:lnSpc>
                <a:spcPct val="100000"/>
              </a:lnSpc>
              <a:spcBef>
                <a:spcPts val="605"/>
              </a:spcBef>
            </a:pPr>
            <a:r>
              <a:rPr sz="1400" spc="20" dirty="0">
                <a:solidFill>
                  <a:srgbClr val="93B6D2"/>
                </a:solidFill>
                <a:latin typeface="Wingdings"/>
                <a:cs typeface="Wingdings"/>
              </a:rPr>
              <a:t></a:t>
            </a:r>
            <a:r>
              <a:rPr sz="1400" spc="20" dirty="0">
                <a:solidFill>
                  <a:srgbClr val="93B6D2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Arial"/>
                <a:cs typeface="Arial"/>
              </a:rPr>
              <a:t>Mức </a:t>
            </a:r>
            <a:r>
              <a:rPr sz="2000" spc="20" dirty="0">
                <a:latin typeface="Arial"/>
                <a:cs typeface="Arial"/>
              </a:rPr>
              <a:t>trừu tượng càng cao  </a:t>
            </a:r>
            <a:r>
              <a:rPr sz="2000" spc="5" dirty="0">
                <a:latin typeface="Arial"/>
                <a:cs typeface="Arial"/>
              </a:rPr>
              <a:t>giúp </a:t>
            </a:r>
            <a:r>
              <a:rPr sz="2000" spc="20" dirty="0">
                <a:latin typeface="Arial"/>
                <a:cs typeface="Arial"/>
              </a:rPr>
              <a:t>thu </a:t>
            </a:r>
            <a:r>
              <a:rPr sz="2000" spc="10" dirty="0">
                <a:latin typeface="Arial"/>
                <a:cs typeface="Arial"/>
              </a:rPr>
              <a:t>giảm lượng dữ</a:t>
            </a:r>
            <a:r>
              <a:rPr sz="2000" spc="-37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liệu  </a:t>
            </a:r>
            <a:r>
              <a:rPr sz="2000" spc="20" dirty="0">
                <a:latin typeface="Arial"/>
                <a:cs typeface="Arial"/>
              </a:rPr>
              <a:t>càng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nhiều.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91401" y="5798502"/>
            <a:ext cx="60325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5" dirty="0">
                <a:latin typeface="Verdana"/>
                <a:cs typeface="Verdana"/>
              </a:rPr>
              <a:t>S</a:t>
            </a:r>
            <a:r>
              <a:rPr sz="1400" spc="5" dirty="0">
                <a:latin typeface="Verdana"/>
                <a:cs typeface="Verdana"/>
              </a:rPr>
              <a:t>u</a:t>
            </a:r>
            <a:r>
              <a:rPr sz="1400" spc="-15" dirty="0">
                <a:latin typeface="Verdana"/>
                <a:cs typeface="Verdana"/>
              </a:rPr>
              <a:t>m</a:t>
            </a:r>
            <a:r>
              <a:rPr sz="1400" spc="35" dirty="0">
                <a:latin typeface="Verdana"/>
                <a:cs typeface="Verdana"/>
              </a:rPr>
              <a:t>(</a:t>
            </a:r>
            <a:r>
              <a:rPr sz="1400" spc="10" dirty="0"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33741" y="3895725"/>
            <a:ext cx="980440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0" dirty="0">
                <a:latin typeface="Verdana"/>
                <a:cs typeface="Verdana"/>
              </a:rPr>
              <a:t>cube:</a:t>
            </a:r>
            <a:r>
              <a:rPr sz="1400" spc="-16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Sale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49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401955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15" dirty="0"/>
              <a:t>Thu </a:t>
            </a:r>
            <a:r>
              <a:rPr sz="4200" spc="5" dirty="0"/>
              <a:t>giảm </a:t>
            </a:r>
            <a:r>
              <a:rPr sz="4200" dirty="0"/>
              <a:t>dữ</a:t>
            </a:r>
            <a:r>
              <a:rPr sz="4200" spc="-220" dirty="0"/>
              <a:t> </a:t>
            </a:r>
            <a:r>
              <a:rPr sz="4200" spc="-20" dirty="0"/>
              <a:t>liệu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17475" y="1140825"/>
            <a:ext cx="8495665" cy="445389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  <a:p>
            <a:pPr marL="911225" indent="-324485">
              <a:lnSpc>
                <a:spcPct val="100000"/>
              </a:lnSpc>
              <a:spcBef>
                <a:spcPts val="76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-15" dirty="0">
                <a:latin typeface="Arial"/>
                <a:cs typeface="Arial"/>
              </a:rPr>
              <a:t>Chọn </a:t>
            </a:r>
            <a:r>
              <a:rPr sz="2400" spc="-10" dirty="0">
                <a:latin typeface="Arial"/>
                <a:cs typeface="Arial"/>
              </a:rPr>
              <a:t>một </a:t>
            </a:r>
            <a:r>
              <a:rPr sz="2400" dirty="0">
                <a:latin typeface="Arial"/>
                <a:cs typeface="Arial"/>
              </a:rPr>
              <a:t>số </a:t>
            </a:r>
            <a:r>
              <a:rPr sz="2400" spc="-5" dirty="0">
                <a:latin typeface="Arial"/>
                <a:cs typeface="Arial"/>
              </a:rPr>
              <a:t>thuộc </a:t>
            </a:r>
            <a:r>
              <a:rPr sz="2400" spc="5" dirty="0">
                <a:latin typeface="Arial"/>
                <a:cs typeface="Arial"/>
              </a:rPr>
              <a:t>tính </a:t>
            </a:r>
            <a:r>
              <a:rPr sz="2400" spc="-10" dirty="0">
                <a:latin typeface="Arial"/>
                <a:cs typeface="Arial"/>
              </a:rPr>
              <a:t>(attribute </a:t>
            </a:r>
            <a:r>
              <a:rPr sz="2400" spc="-20" dirty="0">
                <a:latin typeface="Arial"/>
                <a:cs typeface="Arial"/>
              </a:rPr>
              <a:t>subset</a:t>
            </a:r>
            <a:r>
              <a:rPr sz="2400" spc="19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selection)</a:t>
            </a:r>
            <a:endParaRPr sz="2400">
              <a:latin typeface="Arial"/>
              <a:cs typeface="Arial"/>
            </a:endParaRPr>
          </a:p>
          <a:p>
            <a:pPr marL="1226185" marR="5080" lvl="1" indent="-276860">
              <a:lnSpc>
                <a:spcPct val="100000"/>
              </a:lnSpc>
              <a:spcBef>
                <a:spcPts val="1200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spc="15" dirty="0">
                <a:latin typeface="Arial"/>
                <a:cs typeface="Arial"/>
              </a:rPr>
              <a:t>Giảm </a:t>
            </a:r>
            <a:r>
              <a:rPr sz="2000" spc="-5" dirty="0">
                <a:latin typeface="Arial"/>
                <a:cs typeface="Arial"/>
              </a:rPr>
              <a:t>kích </a:t>
            </a:r>
            <a:r>
              <a:rPr sz="2000" spc="20" dirty="0">
                <a:latin typeface="Arial"/>
                <a:cs typeface="Arial"/>
              </a:rPr>
              <a:t>thước tập </a:t>
            </a:r>
            <a:r>
              <a:rPr sz="2000" spc="10" dirty="0">
                <a:latin typeface="Arial"/>
                <a:cs typeface="Arial"/>
              </a:rPr>
              <a:t>dữ </a:t>
            </a:r>
            <a:r>
              <a:rPr sz="2000" spc="5" dirty="0">
                <a:latin typeface="Arial"/>
                <a:cs typeface="Arial"/>
              </a:rPr>
              <a:t>liệu </a:t>
            </a:r>
            <a:r>
              <a:rPr sz="2000" spc="10" dirty="0">
                <a:latin typeface="Arial"/>
                <a:cs typeface="Arial"/>
              </a:rPr>
              <a:t>bằng </a:t>
            </a:r>
            <a:r>
              <a:rPr sz="2000" spc="-5" dirty="0">
                <a:latin typeface="Arial"/>
                <a:cs typeface="Arial"/>
              </a:rPr>
              <a:t>việc </a:t>
            </a:r>
            <a:r>
              <a:rPr sz="2000" spc="5" dirty="0">
                <a:latin typeface="Arial"/>
                <a:cs typeface="Arial"/>
              </a:rPr>
              <a:t>loại </a:t>
            </a:r>
            <a:r>
              <a:rPr sz="2000" spc="10" dirty="0">
                <a:latin typeface="Arial"/>
                <a:cs typeface="Arial"/>
              </a:rPr>
              <a:t>bỏ </a:t>
            </a:r>
            <a:r>
              <a:rPr sz="2000" spc="5" dirty="0">
                <a:latin typeface="Arial"/>
                <a:cs typeface="Arial"/>
              </a:rPr>
              <a:t>những </a:t>
            </a:r>
            <a:r>
              <a:rPr sz="2000" spc="15" dirty="0">
                <a:latin typeface="Arial"/>
                <a:cs typeface="Arial"/>
              </a:rPr>
              <a:t>thuộc  </a:t>
            </a:r>
            <a:r>
              <a:rPr sz="2000" spc="5" dirty="0">
                <a:latin typeface="Arial"/>
                <a:cs typeface="Arial"/>
              </a:rPr>
              <a:t>tính/chiều/đặc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trưng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(attribute/dimension/feature)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dư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thừa/không  </a:t>
            </a:r>
            <a:r>
              <a:rPr sz="2000" spc="-5" dirty="0">
                <a:latin typeface="Arial"/>
                <a:cs typeface="Arial"/>
              </a:rPr>
              <a:t>thích </a:t>
            </a:r>
            <a:r>
              <a:rPr sz="2000" spc="15" dirty="0">
                <a:latin typeface="Arial"/>
                <a:cs typeface="Arial"/>
              </a:rPr>
              <a:t>hợp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(redundant/irrelevant)</a:t>
            </a:r>
            <a:endParaRPr sz="2000">
              <a:latin typeface="Arial"/>
              <a:cs typeface="Arial"/>
            </a:endParaRPr>
          </a:p>
          <a:p>
            <a:pPr marL="1226185" marR="262255" lvl="1" indent="-276860">
              <a:lnSpc>
                <a:spcPct val="100000"/>
              </a:lnSpc>
              <a:spcBef>
                <a:spcPts val="1215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spc="25" dirty="0">
                <a:latin typeface="Arial"/>
                <a:cs typeface="Arial"/>
              </a:rPr>
              <a:t>Mục </a:t>
            </a:r>
            <a:r>
              <a:rPr sz="2000" spc="10" dirty="0">
                <a:latin typeface="Arial"/>
                <a:cs typeface="Arial"/>
              </a:rPr>
              <a:t>tiêu: </a:t>
            </a:r>
            <a:r>
              <a:rPr sz="2000" spc="20" dirty="0">
                <a:latin typeface="Arial"/>
                <a:cs typeface="Arial"/>
              </a:rPr>
              <a:t>tập </a:t>
            </a:r>
            <a:r>
              <a:rPr sz="2000" spc="-50" dirty="0">
                <a:latin typeface="Arial"/>
                <a:cs typeface="Arial"/>
              </a:rPr>
              <a:t>ít </a:t>
            </a:r>
            <a:r>
              <a:rPr sz="2000" spc="20" dirty="0">
                <a:latin typeface="Arial"/>
                <a:cs typeface="Arial"/>
              </a:rPr>
              <a:t>các </a:t>
            </a:r>
            <a:r>
              <a:rPr sz="2000" spc="15" dirty="0">
                <a:latin typeface="Arial"/>
                <a:cs typeface="Arial"/>
              </a:rPr>
              <a:t>thuộc </a:t>
            </a:r>
            <a:r>
              <a:rPr sz="2000" spc="-15" dirty="0">
                <a:latin typeface="Arial"/>
                <a:cs typeface="Arial"/>
              </a:rPr>
              <a:t>tính </a:t>
            </a:r>
            <a:r>
              <a:rPr sz="2000" spc="5" dirty="0">
                <a:latin typeface="Arial"/>
                <a:cs typeface="Arial"/>
              </a:rPr>
              <a:t>nhất </a:t>
            </a:r>
            <a:r>
              <a:rPr sz="2000" spc="-5" dirty="0">
                <a:latin typeface="Arial"/>
                <a:cs typeface="Arial"/>
              </a:rPr>
              <a:t>vẫn </a:t>
            </a:r>
            <a:r>
              <a:rPr sz="2000" spc="10" dirty="0">
                <a:latin typeface="Arial"/>
                <a:cs typeface="Arial"/>
              </a:rPr>
              <a:t>đảm bảo phân bố </a:t>
            </a:r>
            <a:r>
              <a:rPr sz="2000" spc="-30" dirty="0">
                <a:latin typeface="Arial"/>
                <a:cs typeface="Arial"/>
              </a:rPr>
              <a:t>xác  </a:t>
            </a:r>
            <a:r>
              <a:rPr sz="2000" spc="15" dirty="0">
                <a:latin typeface="Arial"/>
                <a:cs typeface="Arial"/>
              </a:rPr>
              <a:t>suất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(probability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distribution)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của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các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lớp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dữ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liệu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đạt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được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gần  </a:t>
            </a:r>
            <a:r>
              <a:rPr sz="2000" dirty="0">
                <a:latin typeface="Arial"/>
                <a:cs typeface="Arial"/>
              </a:rPr>
              <a:t>với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phân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bố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xác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suất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ban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đầu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với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tất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cả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các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thuộc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tính</a:t>
            </a:r>
            <a:endParaRPr sz="2000">
              <a:latin typeface="Arial"/>
              <a:cs typeface="Arial"/>
            </a:endParaRPr>
          </a:p>
          <a:p>
            <a:pPr marL="911225" indent="-324485">
              <a:lnSpc>
                <a:spcPct val="100000"/>
              </a:lnSpc>
              <a:spcBef>
                <a:spcPts val="126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-15" dirty="0">
                <a:latin typeface="Arial"/>
                <a:cs typeface="Arial"/>
              </a:rPr>
              <a:t>Thu </a:t>
            </a:r>
            <a:r>
              <a:rPr sz="2400" spc="-30" dirty="0">
                <a:latin typeface="Arial"/>
                <a:cs typeface="Arial"/>
              </a:rPr>
              <a:t>giảm </a:t>
            </a:r>
            <a:r>
              <a:rPr sz="2400" spc="-10" dirty="0">
                <a:latin typeface="Arial"/>
                <a:cs typeface="Arial"/>
              </a:rPr>
              <a:t>chiều </a:t>
            </a:r>
            <a:r>
              <a:rPr sz="2400" spc="-20" dirty="0">
                <a:latin typeface="Arial"/>
                <a:cs typeface="Arial"/>
              </a:rPr>
              <a:t>(dimensionality</a:t>
            </a:r>
            <a:r>
              <a:rPr sz="2400" spc="409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reduction)</a:t>
            </a:r>
            <a:endParaRPr sz="24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1200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spc="10" dirty="0">
                <a:latin typeface="Arial"/>
                <a:cs typeface="Arial"/>
              </a:rPr>
              <a:t>Biến </a:t>
            </a:r>
            <a:r>
              <a:rPr sz="2000" spc="5" dirty="0">
                <a:latin typeface="Arial"/>
                <a:cs typeface="Arial"/>
              </a:rPr>
              <a:t>đổi </a:t>
            </a:r>
            <a:r>
              <a:rPr sz="2000" spc="-5" dirty="0">
                <a:latin typeface="Arial"/>
                <a:cs typeface="Arial"/>
              </a:rPr>
              <a:t>wavelet (wavelet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transforms)</a:t>
            </a:r>
            <a:endParaRPr sz="20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1205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spc="-10" dirty="0">
                <a:latin typeface="Arial"/>
                <a:cs typeface="Arial"/>
              </a:rPr>
              <a:t>Phân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tích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nhân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tố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chính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(principal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component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analysis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-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PCA)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150" y="372744"/>
            <a:ext cx="414718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dirty="0">
                <a:solidFill>
                  <a:srgbClr val="775F54"/>
                </a:solidFill>
                <a:latin typeface="Arial"/>
                <a:cs typeface="Arial"/>
              </a:rPr>
              <a:t>Điều </a:t>
            </a:r>
            <a:r>
              <a:rPr sz="4200" spc="-5" dirty="0">
                <a:solidFill>
                  <a:srgbClr val="775F54"/>
                </a:solidFill>
                <a:latin typeface="Arial"/>
                <a:cs typeface="Arial"/>
              </a:rPr>
              <a:t>gì </a:t>
            </a:r>
            <a:r>
              <a:rPr sz="4200" dirty="0">
                <a:solidFill>
                  <a:srgbClr val="775F54"/>
                </a:solidFill>
                <a:latin typeface="Arial"/>
                <a:cs typeface="Arial"/>
              </a:rPr>
              <a:t>có </a:t>
            </a:r>
            <a:r>
              <a:rPr sz="4200" spc="5" dirty="0">
                <a:solidFill>
                  <a:srgbClr val="775F54"/>
                </a:solidFill>
                <a:latin typeface="Arial"/>
                <a:cs typeface="Arial"/>
              </a:rPr>
              <a:t>thể</a:t>
            </a:r>
            <a:r>
              <a:rPr sz="4200" spc="-130" dirty="0">
                <a:solidFill>
                  <a:srgbClr val="775F54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775F54"/>
                </a:solidFill>
                <a:latin typeface="Arial"/>
                <a:cs typeface="Arial"/>
              </a:rPr>
              <a:t>sai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467" y="1221422"/>
            <a:ext cx="1543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0" y="1600200"/>
            <a:ext cx="7598409" cy="5126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-5" dirty="0"/>
              <a:t>Khai </a:t>
            </a:r>
            <a:r>
              <a:rPr spc="10" dirty="0"/>
              <a:t>phá </a:t>
            </a:r>
            <a:r>
              <a:rPr spc="30" dirty="0"/>
              <a:t>dữ</a:t>
            </a:r>
            <a:r>
              <a:rPr spc="-275" dirty="0"/>
              <a:t> </a:t>
            </a:r>
            <a:r>
              <a:rPr spc="5" dirty="0"/>
              <a:t>liệu - </a:t>
            </a:r>
            <a:r>
              <a:rPr spc="10" dirty="0"/>
              <a:t>ĐHSPHN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401955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15" dirty="0"/>
              <a:t>Thu </a:t>
            </a:r>
            <a:r>
              <a:rPr sz="4200" spc="5" dirty="0"/>
              <a:t>giảm </a:t>
            </a:r>
            <a:r>
              <a:rPr sz="4200" dirty="0"/>
              <a:t>dữ</a:t>
            </a:r>
            <a:r>
              <a:rPr sz="4200" spc="-220" dirty="0"/>
              <a:t> </a:t>
            </a:r>
            <a:r>
              <a:rPr sz="4200" spc="-20" dirty="0"/>
              <a:t>liệu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17475" y="1140825"/>
            <a:ext cx="8554085" cy="3646804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51</a:t>
            </a:r>
            <a:endParaRPr sz="2000">
              <a:latin typeface="Times New Roman"/>
              <a:cs typeface="Times New Roman"/>
            </a:endParaRPr>
          </a:p>
          <a:p>
            <a:pPr marL="911225" indent="-324485">
              <a:lnSpc>
                <a:spcPct val="100000"/>
              </a:lnSpc>
              <a:spcBef>
                <a:spcPts val="76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-15" dirty="0">
                <a:latin typeface="Arial"/>
                <a:cs typeface="Arial"/>
              </a:rPr>
              <a:t>Thu </a:t>
            </a:r>
            <a:r>
              <a:rPr sz="2400" spc="-35" dirty="0">
                <a:latin typeface="Arial"/>
                <a:cs typeface="Arial"/>
              </a:rPr>
              <a:t>giảm </a:t>
            </a:r>
            <a:r>
              <a:rPr sz="2400" spc="-5" dirty="0">
                <a:latin typeface="Arial"/>
                <a:cs typeface="Arial"/>
              </a:rPr>
              <a:t>lượng (numerosity</a:t>
            </a:r>
            <a:r>
              <a:rPr sz="2400" spc="26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reduction)</a:t>
            </a:r>
            <a:endParaRPr sz="2400">
              <a:latin typeface="Arial"/>
              <a:cs typeface="Arial"/>
            </a:endParaRPr>
          </a:p>
          <a:p>
            <a:pPr marL="1226185" marR="5080" lvl="1" indent="-276860">
              <a:lnSpc>
                <a:spcPct val="100000"/>
              </a:lnSpc>
              <a:spcBef>
                <a:spcPts val="600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spc="20" dirty="0">
                <a:latin typeface="Arial"/>
                <a:cs typeface="Arial"/>
              </a:rPr>
              <a:t>Các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kỹ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thuật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giảm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lượng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dữ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liệu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bằng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các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dạng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biểu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diễn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dữ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liệu  </a:t>
            </a:r>
            <a:r>
              <a:rPr sz="2000" spc="15" dirty="0">
                <a:latin typeface="Arial"/>
                <a:cs typeface="Arial"/>
              </a:rPr>
              <a:t>thay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thế.</a:t>
            </a:r>
            <a:endParaRPr sz="2000">
              <a:latin typeface="Arial"/>
              <a:cs typeface="Arial"/>
            </a:endParaRPr>
          </a:p>
          <a:p>
            <a:pPr marL="1226185" marR="100965" lvl="1" indent="-276860">
              <a:lnSpc>
                <a:spcPct val="100000"/>
              </a:lnSpc>
              <a:spcBef>
                <a:spcPts val="610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spc="20" dirty="0">
                <a:latin typeface="Arial"/>
                <a:cs typeface="Arial"/>
              </a:rPr>
              <a:t>Các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phương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pháp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có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thông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số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(parametric):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mô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hình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ước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lượng  </a:t>
            </a:r>
            <a:r>
              <a:rPr sz="2000" spc="10" dirty="0">
                <a:latin typeface="Arial"/>
                <a:cs typeface="Arial"/>
              </a:rPr>
              <a:t>dữ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liệu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25" dirty="0">
                <a:latin typeface="Wingdings"/>
                <a:cs typeface="Wingdings"/>
              </a:rPr>
              <a:t>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Arial"/>
                <a:cs typeface="Arial"/>
              </a:rPr>
              <a:t>các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thông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số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được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lưu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trữ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thay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cho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dữ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liệu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thật</a:t>
            </a:r>
            <a:endParaRPr sz="2000">
              <a:latin typeface="Arial"/>
              <a:cs typeface="Arial"/>
            </a:endParaRPr>
          </a:p>
          <a:p>
            <a:pPr marL="1502410" lvl="2" indent="-229235">
              <a:lnSpc>
                <a:spcPct val="100000"/>
              </a:lnSpc>
              <a:spcBef>
                <a:spcPts val="655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503045" algn="l"/>
              </a:tabLst>
            </a:pPr>
            <a:r>
              <a:rPr sz="1800" spc="-20" dirty="0">
                <a:latin typeface="Arial"/>
                <a:cs typeface="Arial"/>
              </a:rPr>
              <a:t>Hồi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quy</a:t>
            </a:r>
            <a:endParaRPr sz="1800">
              <a:latin typeface="Arial"/>
              <a:cs typeface="Arial"/>
            </a:endParaRPr>
          </a:p>
          <a:p>
            <a:pPr marL="1226185" marR="23495" lvl="1" indent="-276860">
              <a:lnSpc>
                <a:spcPct val="100000"/>
              </a:lnSpc>
              <a:spcBef>
                <a:spcPts val="570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spc="20" dirty="0">
                <a:latin typeface="Arial"/>
                <a:cs typeface="Arial"/>
              </a:rPr>
              <a:t>Các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phương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pháp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phi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thông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số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(nonparametric):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lưu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trữ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các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biểu  </a:t>
            </a:r>
            <a:r>
              <a:rPr sz="2000" spc="5" dirty="0">
                <a:latin typeface="Arial"/>
                <a:cs typeface="Arial"/>
              </a:rPr>
              <a:t>diễn </a:t>
            </a:r>
            <a:r>
              <a:rPr sz="2000" spc="20" dirty="0">
                <a:latin typeface="Arial"/>
                <a:cs typeface="Arial"/>
              </a:rPr>
              <a:t>thu </a:t>
            </a:r>
            <a:r>
              <a:rPr sz="2000" spc="10" dirty="0">
                <a:latin typeface="Arial"/>
                <a:cs typeface="Arial"/>
              </a:rPr>
              <a:t>giảm </a:t>
            </a:r>
            <a:r>
              <a:rPr sz="2000" spc="20" dirty="0">
                <a:latin typeface="Arial"/>
                <a:cs typeface="Arial"/>
              </a:rPr>
              <a:t>của </a:t>
            </a:r>
            <a:r>
              <a:rPr sz="2000" spc="10" dirty="0">
                <a:latin typeface="Arial"/>
                <a:cs typeface="Arial"/>
              </a:rPr>
              <a:t>dữ</a:t>
            </a:r>
            <a:r>
              <a:rPr sz="2000" spc="-37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liệu</a:t>
            </a:r>
            <a:endParaRPr sz="2000">
              <a:latin typeface="Arial"/>
              <a:cs typeface="Arial"/>
            </a:endParaRPr>
          </a:p>
          <a:p>
            <a:pPr marL="1502410" lvl="2" indent="-229235">
              <a:lnSpc>
                <a:spcPct val="100000"/>
              </a:lnSpc>
              <a:spcBef>
                <a:spcPts val="660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503045" algn="l"/>
              </a:tabLst>
            </a:pPr>
            <a:r>
              <a:rPr sz="1800" spc="-5" dirty="0">
                <a:latin typeface="Arial"/>
                <a:cs typeface="Arial"/>
              </a:rPr>
              <a:t>Histogram, </a:t>
            </a:r>
            <a:r>
              <a:rPr sz="1800" spc="10" dirty="0">
                <a:latin typeface="Arial"/>
                <a:cs typeface="Arial"/>
              </a:rPr>
              <a:t>Clustering,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Sampling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183197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20" dirty="0"/>
              <a:t>Tóm</a:t>
            </a:r>
            <a:r>
              <a:rPr sz="4200" spc="-195" dirty="0"/>
              <a:t> </a:t>
            </a:r>
            <a:r>
              <a:rPr sz="4200" spc="5" dirty="0"/>
              <a:t>tắt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17475" y="1123628"/>
            <a:ext cx="8549640" cy="436626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53</a:t>
            </a:r>
            <a:endParaRPr sz="2000">
              <a:latin typeface="Times New Roman"/>
              <a:cs typeface="Times New Roman"/>
            </a:endParaRPr>
          </a:p>
          <a:p>
            <a:pPr marL="911225" marR="470534" indent="-324485">
              <a:lnSpc>
                <a:spcPct val="101899"/>
              </a:lnSpc>
              <a:spcBef>
                <a:spcPts val="810"/>
              </a:spcBef>
              <a:buClr>
                <a:srgbClr val="DD8046"/>
              </a:buClr>
              <a:buSzPct val="62790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150" spc="15" dirty="0">
                <a:latin typeface="Arial"/>
                <a:cs typeface="Arial"/>
              </a:rPr>
              <a:t>Dữ </a:t>
            </a:r>
            <a:r>
              <a:rPr sz="2150" spc="20" dirty="0">
                <a:latin typeface="Arial"/>
                <a:cs typeface="Arial"/>
              </a:rPr>
              <a:t>liệu </a:t>
            </a:r>
            <a:r>
              <a:rPr sz="2150" spc="-5" dirty="0">
                <a:latin typeface="Arial"/>
                <a:cs typeface="Arial"/>
              </a:rPr>
              <a:t>thực </a:t>
            </a:r>
            <a:r>
              <a:rPr sz="2150" spc="5" dirty="0">
                <a:latin typeface="Arial"/>
                <a:cs typeface="Arial"/>
              </a:rPr>
              <a:t>tế: </a:t>
            </a:r>
            <a:r>
              <a:rPr sz="2150" spc="-5" dirty="0">
                <a:latin typeface="Arial"/>
                <a:cs typeface="Arial"/>
              </a:rPr>
              <a:t>không </a:t>
            </a:r>
            <a:r>
              <a:rPr sz="2150" dirty="0">
                <a:latin typeface="Arial"/>
                <a:cs typeface="Arial"/>
              </a:rPr>
              <a:t>đầy </a:t>
            </a:r>
            <a:r>
              <a:rPr sz="2150" spc="5" dirty="0">
                <a:latin typeface="Arial"/>
                <a:cs typeface="Arial"/>
              </a:rPr>
              <a:t>đủ </a:t>
            </a:r>
            <a:r>
              <a:rPr sz="2150" spc="25" dirty="0">
                <a:latin typeface="Arial"/>
                <a:cs typeface="Arial"/>
              </a:rPr>
              <a:t>(incomplete/missing), </a:t>
            </a:r>
            <a:r>
              <a:rPr sz="2150" spc="10" dirty="0">
                <a:latin typeface="Arial"/>
                <a:cs typeface="Arial"/>
              </a:rPr>
              <a:t>nhiễu  </a:t>
            </a:r>
            <a:r>
              <a:rPr sz="2150" spc="5" dirty="0">
                <a:latin typeface="Arial"/>
                <a:cs typeface="Arial"/>
              </a:rPr>
              <a:t>(noisy), </a:t>
            </a:r>
            <a:r>
              <a:rPr sz="2150" spc="-5" dirty="0">
                <a:latin typeface="Arial"/>
                <a:cs typeface="Arial"/>
              </a:rPr>
              <a:t>không </a:t>
            </a:r>
            <a:r>
              <a:rPr sz="2150" dirty="0">
                <a:latin typeface="Arial"/>
                <a:cs typeface="Arial"/>
              </a:rPr>
              <a:t>nhất quán</a:t>
            </a:r>
            <a:r>
              <a:rPr sz="2150" spc="-185" dirty="0">
                <a:latin typeface="Arial"/>
                <a:cs typeface="Arial"/>
              </a:rPr>
              <a:t> </a:t>
            </a:r>
            <a:r>
              <a:rPr sz="2150" spc="15" dirty="0">
                <a:latin typeface="Arial"/>
                <a:cs typeface="Arial"/>
              </a:rPr>
              <a:t>(inconsistent)</a:t>
            </a:r>
            <a:endParaRPr sz="2150">
              <a:latin typeface="Arial"/>
              <a:cs typeface="Arial"/>
            </a:endParaRPr>
          </a:p>
          <a:p>
            <a:pPr marL="911225" indent="-324485">
              <a:lnSpc>
                <a:spcPct val="100000"/>
              </a:lnSpc>
              <a:spcBef>
                <a:spcPts val="650"/>
              </a:spcBef>
              <a:buClr>
                <a:srgbClr val="DD8046"/>
              </a:buClr>
              <a:buSzPct val="62790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150" spc="20" dirty="0">
                <a:latin typeface="Arial"/>
                <a:cs typeface="Arial"/>
              </a:rPr>
              <a:t>Quá trình </a:t>
            </a:r>
            <a:r>
              <a:rPr sz="2150" spc="15" dirty="0">
                <a:latin typeface="Arial"/>
                <a:cs typeface="Arial"/>
              </a:rPr>
              <a:t>tiền </a:t>
            </a:r>
            <a:r>
              <a:rPr sz="2150" spc="-45" dirty="0">
                <a:latin typeface="Arial"/>
                <a:cs typeface="Arial"/>
              </a:rPr>
              <a:t>xử </a:t>
            </a:r>
            <a:r>
              <a:rPr sz="2150" spc="25" dirty="0">
                <a:latin typeface="Arial"/>
                <a:cs typeface="Arial"/>
              </a:rPr>
              <a:t>lý </a:t>
            </a:r>
            <a:r>
              <a:rPr sz="2150" spc="5" dirty="0">
                <a:latin typeface="Arial"/>
                <a:cs typeface="Arial"/>
              </a:rPr>
              <a:t>dữ</a:t>
            </a:r>
            <a:r>
              <a:rPr sz="2150" spc="-330" dirty="0">
                <a:latin typeface="Arial"/>
                <a:cs typeface="Arial"/>
              </a:rPr>
              <a:t> </a:t>
            </a:r>
            <a:r>
              <a:rPr sz="2150" spc="25" dirty="0">
                <a:latin typeface="Arial"/>
                <a:cs typeface="Arial"/>
              </a:rPr>
              <a:t>liệu</a:t>
            </a:r>
            <a:endParaRPr sz="2150">
              <a:latin typeface="Arial"/>
              <a:cs typeface="Arial"/>
            </a:endParaRPr>
          </a:p>
          <a:p>
            <a:pPr marL="1226185" marR="38735" lvl="1" indent="-276860">
              <a:lnSpc>
                <a:spcPct val="100000"/>
              </a:lnSpc>
              <a:spcBef>
                <a:spcPts val="650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spc="15" dirty="0">
                <a:latin typeface="Arial"/>
                <a:cs typeface="Arial"/>
              </a:rPr>
              <a:t>Làm </a:t>
            </a:r>
            <a:r>
              <a:rPr sz="2000" spc="30" dirty="0">
                <a:latin typeface="Arial"/>
                <a:cs typeface="Arial"/>
              </a:rPr>
              <a:t>sạch </a:t>
            </a:r>
            <a:r>
              <a:rPr sz="2000" spc="15" dirty="0">
                <a:latin typeface="Arial"/>
                <a:cs typeface="Arial"/>
              </a:rPr>
              <a:t>dữ </a:t>
            </a:r>
            <a:r>
              <a:rPr sz="2000" spc="5" dirty="0">
                <a:latin typeface="Arial"/>
                <a:cs typeface="Arial"/>
              </a:rPr>
              <a:t>liệu: </a:t>
            </a:r>
            <a:r>
              <a:rPr sz="2000" spc="-45" dirty="0">
                <a:latin typeface="Arial"/>
                <a:cs typeface="Arial"/>
              </a:rPr>
              <a:t>xử </a:t>
            </a:r>
            <a:r>
              <a:rPr sz="2000" spc="5" dirty="0">
                <a:latin typeface="Arial"/>
                <a:cs typeface="Arial"/>
              </a:rPr>
              <a:t>lý </a:t>
            </a:r>
            <a:r>
              <a:rPr sz="2000" spc="10" dirty="0">
                <a:latin typeface="Arial"/>
                <a:cs typeface="Arial"/>
              </a:rPr>
              <a:t>dữ </a:t>
            </a:r>
            <a:r>
              <a:rPr sz="2000" spc="5" dirty="0">
                <a:latin typeface="Arial"/>
                <a:cs typeface="Arial"/>
              </a:rPr>
              <a:t>liệu bị </a:t>
            </a:r>
            <a:r>
              <a:rPr sz="2000" spc="10" dirty="0">
                <a:latin typeface="Arial"/>
                <a:cs typeface="Arial"/>
              </a:rPr>
              <a:t>thiếu, làm </a:t>
            </a:r>
            <a:r>
              <a:rPr sz="2000" spc="20" dirty="0">
                <a:latin typeface="Arial"/>
                <a:cs typeface="Arial"/>
              </a:rPr>
              <a:t>trơn </a:t>
            </a:r>
            <a:r>
              <a:rPr sz="2000" spc="10" dirty="0">
                <a:latin typeface="Arial"/>
                <a:cs typeface="Arial"/>
              </a:rPr>
              <a:t>dữ </a:t>
            </a:r>
            <a:r>
              <a:rPr sz="2000" spc="5" dirty="0">
                <a:latin typeface="Arial"/>
                <a:cs typeface="Arial"/>
              </a:rPr>
              <a:t>liệu nhiễu,  </a:t>
            </a:r>
            <a:r>
              <a:rPr sz="2000" spc="10" dirty="0">
                <a:latin typeface="Arial"/>
                <a:cs typeface="Arial"/>
              </a:rPr>
              <a:t>nhận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dạng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các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phần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tử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biên,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hiệu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chỉnh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dữ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liệu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không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nhất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quán</a:t>
            </a:r>
            <a:endParaRPr sz="2000">
              <a:latin typeface="Arial"/>
              <a:cs typeface="Arial"/>
            </a:endParaRPr>
          </a:p>
          <a:p>
            <a:pPr marL="1226185" marR="327025" lvl="1" indent="-276860">
              <a:lnSpc>
                <a:spcPct val="100000"/>
              </a:lnSpc>
              <a:spcBef>
                <a:spcPts val="605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spc="-20" dirty="0">
                <a:latin typeface="Arial"/>
                <a:cs typeface="Arial"/>
              </a:rPr>
              <a:t>Tích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hợp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dữ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liệu: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vấn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đề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nhận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dạng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thực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thể,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vấn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đề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dư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thừa,  </a:t>
            </a:r>
            <a:r>
              <a:rPr sz="2000" spc="-5" dirty="0">
                <a:latin typeface="Arial"/>
                <a:cs typeface="Arial"/>
              </a:rPr>
              <a:t>vấn </a:t>
            </a:r>
            <a:r>
              <a:rPr sz="2000" spc="10" dirty="0">
                <a:latin typeface="Arial"/>
                <a:cs typeface="Arial"/>
              </a:rPr>
              <a:t>đề </a:t>
            </a:r>
            <a:r>
              <a:rPr sz="2000" dirty="0">
                <a:latin typeface="Arial"/>
                <a:cs typeface="Arial"/>
              </a:rPr>
              <a:t>mâu </a:t>
            </a:r>
            <a:r>
              <a:rPr sz="2000" spc="15" dirty="0">
                <a:latin typeface="Arial"/>
                <a:cs typeface="Arial"/>
              </a:rPr>
              <a:t>thuẫn </a:t>
            </a:r>
            <a:r>
              <a:rPr sz="2000" spc="5" dirty="0">
                <a:latin typeface="Arial"/>
                <a:cs typeface="Arial"/>
              </a:rPr>
              <a:t>giá </a:t>
            </a:r>
            <a:r>
              <a:rPr sz="2000" spc="15" dirty="0">
                <a:latin typeface="Arial"/>
                <a:cs typeface="Arial"/>
              </a:rPr>
              <a:t>trị </a:t>
            </a:r>
            <a:r>
              <a:rPr sz="2000" spc="10" dirty="0">
                <a:latin typeface="Arial"/>
                <a:cs typeface="Arial"/>
              </a:rPr>
              <a:t>dữ</a:t>
            </a:r>
            <a:r>
              <a:rPr sz="2000" spc="-39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liệu</a:t>
            </a:r>
            <a:endParaRPr sz="2000">
              <a:latin typeface="Arial"/>
              <a:cs typeface="Arial"/>
            </a:endParaRPr>
          </a:p>
          <a:p>
            <a:pPr marL="1226185" marR="5080" lvl="1" indent="-276860">
              <a:lnSpc>
                <a:spcPct val="100000"/>
              </a:lnSpc>
              <a:spcBef>
                <a:spcPts val="610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spc="10" dirty="0">
                <a:latin typeface="Arial"/>
                <a:cs typeface="Arial"/>
              </a:rPr>
              <a:t>Biến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đổi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dữ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liệu: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làm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trơn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dữ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liệu,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kết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hợp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dữ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liệu,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tổng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quát </a:t>
            </a:r>
            <a:r>
              <a:rPr sz="2000" spc="-65" dirty="0">
                <a:latin typeface="Arial"/>
                <a:cs typeface="Arial"/>
              </a:rPr>
              <a:t>hóa,  </a:t>
            </a:r>
            <a:r>
              <a:rPr sz="2000" spc="15" dirty="0">
                <a:latin typeface="Arial"/>
                <a:cs typeface="Arial"/>
              </a:rPr>
              <a:t>chuẩn </a:t>
            </a:r>
            <a:r>
              <a:rPr sz="2000" spc="5" dirty="0">
                <a:latin typeface="Arial"/>
                <a:cs typeface="Arial"/>
              </a:rPr>
              <a:t>hóa, </a:t>
            </a:r>
            <a:r>
              <a:rPr sz="2000" spc="-30" dirty="0">
                <a:latin typeface="Arial"/>
                <a:cs typeface="Arial"/>
              </a:rPr>
              <a:t>xây </a:t>
            </a:r>
            <a:r>
              <a:rPr sz="2000" spc="10" dirty="0">
                <a:latin typeface="Arial"/>
                <a:cs typeface="Arial"/>
              </a:rPr>
              <a:t>dựng </a:t>
            </a:r>
            <a:r>
              <a:rPr sz="2000" spc="15" dirty="0">
                <a:latin typeface="Arial"/>
                <a:cs typeface="Arial"/>
              </a:rPr>
              <a:t>thuộc </a:t>
            </a:r>
            <a:r>
              <a:rPr sz="2000" dirty="0">
                <a:latin typeface="Arial"/>
                <a:cs typeface="Arial"/>
              </a:rPr>
              <a:t>tính/đặc</a:t>
            </a:r>
            <a:r>
              <a:rPr sz="2000" spc="-40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tính</a:t>
            </a:r>
            <a:endParaRPr sz="2000">
              <a:latin typeface="Arial"/>
              <a:cs typeface="Arial"/>
            </a:endParaRPr>
          </a:p>
          <a:p>
            <a:pPr marL="1226185" marR="245110" lvl="1" indent="-276860">
              <a:lnSpc>
                <a:spcPct val="100000"/>
              </a:lnSpc>
              <a:spcBef>
                <a:spcPts val="605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dirty="0">
                <a:latin typeface="Arial"/>
                <a:cs typeface="Arial"/>
              </a:rPr>
              <a:t>Thu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giảm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dữ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liệu: </a:t>
            </a:r>
            <a:r>
              <a:rPr sz="2000" spc="20" dirty="0">
                <a:latin typeface="Arial"/>
                <a:cs typeface="Arial"/>
              </a:rPr>
              <a:t>kết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hợp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khối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dữ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liệu,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chọn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một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số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thuộc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tính,  </a:t>
            </a:r>
            <a:r>
              <a:rPr sz="2000" spc="20" dirty="0">
                <a:latin typeface="Arial"/>
                <a:cs typeface="Arial"/>
              </a:rPr>
              <a:t>thu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giảm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chiều,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rời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rạc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hóa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và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tạo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phân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cấp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ý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niệm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5971032"/>
            <a:ext cx="9144000" cy="887094"/>
            <a:chOff x="0" y="5971032"/>
            <a:chExt cx="9144000" cy="887094"/>
          </a:xfrm>
        </p:grpSpPr>
        <p:sp>
          <p:nvSpPr>
            <p:cNvPr id="4" name="object 4"/>
            <p:cNvSpPr/>
            <p:nvPr/>
          </p:nvSpPr>
          <p:spPr>
            <a:xfrm>
              <a:off x="0" y="5971032"/>
              <a:ext cx="9144000" cy="887094"/>
            </a:xfrm>
            <a:custGeom>
              <a:avLst/>
              <a:gdLst/>
              <a:ahLst/>
              <a:cxnLst/>
              <a:rect l="l" t="t" r="r" b="b"/>
              <a:pathLst>
                <a:path w="9144000" h="887095">
                  <a:moveTo>
                    <a:pt x="9144000" y="0"/>
                  </a:moveTo>
                  <a:lnTo>
                    <a:pt x="0" y="0"/>
                  </a:lnTo>
                  <a:lnTo>
                    <a:pt x="0" y="886968"/>
                  </a:lnTo>
                  <a:lnTo>
                    <a:pt x="9144000" y="88696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053328"/>
              <a:ext cx="2240280" cy="713740"/>
            </a:xfrm>
            <a:custGeom>
              <a:avLst/>
              <a:gdLst/>
              <a:ahLst/>
              <a:cxnLst/>
              <a:rect l="l" t="t" r="r" b="b"/>
              <a:pathLst>
                <a:path w="2240280" h="713740">
                  <a:moveTo>
                    <a:pt x="224028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2240280" y="713232"/>
                  </a:lnTo>
                  <a:lnTo>
                    <a:pt x="2240280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59151" y="6044184"/>
              <a:ext cx="6784975" cy="713740"/>
            </a:xfrm>
            <a:custGeom>
              <a:avLst/>
              <a:gdLst/>
              <a:ahLst/>
              <a:cxnLst/>
              <a:rect l="l" t="t" r="r" b="b"/>
              <a:pathLst>
                <a:path w="6784975" h="713740">
                  <a:moveTo>
                    <a:pt x="6784848" y="0"/>
                  </a:moveTo>
                  <a:lnTo>
                    <a:pt x="0" y="0"/>
                  </a:lnTo>
                  <a:lnTo>
                    <a:pt x="0" y="713231"/>
                  </a:lnTo>
                  <a:lnTo>
                    <a:pt x="6784848" y="713231"/>
                  </a:lnTo>
                  <a:lnTo>
                    <a:pt x="6784848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60374" y="76200"/>
            <a:ext cx="821397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43479" y="4516120"/>
            <a:ext cx="3272154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-10" dirty="0">
                <a:solidFill>
                  <a:srgbClr val="EBDDC3"/>
                </a:solidFill>
              </a:rPr>
              <a:t>THANK</a:t>
            </a:r>
            <a:r>
              <a:rPr sz="4200" spc="-135" dirty="0">
                <a:solidFill>
                  <a:srgbClr val="EBDDC3"/>
                </a:solidFill>
              </a:rPr>
              <a:t> </a:t>
            </a:r>
            <a:r>
              <a:rPr sz="4200" spc="-10" dirty="0">
                <a:solidFill>
                  <a:srgbClr val="EBDDC3"/>
                </a:solidFill>
              </a:rPr>
              <a:t>YOU!</a:t>
            </a:r>
            <a:endParaRPr sz="4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173418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-15" dirty="0"/>
              <a:t>Dữ</a:t>
            </a:r>
            <a:r>
              <a:rPr sz="4200" spc="-95" dirty="0"/>
              <a:t> </a:t>
            </a:r>
            <a:r>
              <a:rPr sz="4200" spc="-20" dirty="0"/>
              <a:t>liệu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84467" y="1155292"/>
            <a:ext cx="7908925" cy="138176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0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000">
              <a:latin typeface="Times New Roman"/>
              <a:cs typeface="Times New Roman"/>
            </a:endParaRPr>
          </a:p>
          <a:p>
            <a:pPr marL="844550" indent="-324485">
              <a:lnSpc>
                <a:spcPts val="3465"/>
              </a:lnSpc>
              <a:spcBef>
                <a:spcPts val="79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843915" algn="l"/>
                <a:tab pos="844550" algn="l"/>
              </a:tabLst>
            </a:pPr>
            <a:r>
              <a:rPr sz="2900" spc="10" dirty="0">
                <a:latin typeface="Arial"/>
                <a:cs typeface="Arial"/>
              </a:rPr>
              <a:t>Dữ</a:t>
            </a:r>
            <a:r>
              <a:rPr sz="2900" spc="-75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liệu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thường</a:t>
            </a:r>
            <a:r>
              <a:rPr sz="2900" spc="-185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được</a:t>
            </a:r>
            <a:r>
              <a:rPr sz="2900" spc="-105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biểu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diễn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bởi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35" dirty="0">
                <a:latin typeface="Arial"/>
                <a:cs typeface="Arial"/>
              </a:rPr>
              <a:t>ma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15" dirty="0">
                <a:latin typeface="Arial"/>
                <a:cs typeface="Arial"/>
              </a:rPr>
              <a:t>trận</a:t>
            </a:r>
            <a:endParaRPr sz="2900">
              <a:latin typeface="Arial"/>
              <a:cs typeface="Arial"/>
            </a:endParaRPr>
          </a:p>
          <a:p>
            <a:pPr marL="844550">
              <a:lnSpc>
                <a:spcPts val="3465"/>
              </a:lnSpc>
              <a:tabLst>
                <a:tab pos="1225550" algn="l"/>
              </a:tabLst>
            </a:pPr>
            <a:r>
              <a:rPr sz="2900" spc="229" dirty="0">
                <a:latin typeface="Trebuchet MS"/>
                <a:cs typeface="Trebuchet MS"/>
              </a:rPr>
              <a:t>𝑛	</a:t>
            </a:r>
            <a:r>
              <a:rPr sz="2900" spc="570" dirty="0">
                <a:latin typeface="Trebuchet MS"/>
                <a:cs typeface="Trebuchet MS"/>
              </a:rPr>
              <a:t>× </a:t>
            </a:r>
            <a:r>
              <a:rPr sz="2900" spc="245" dirty="0">
                <a:latin typeface="Trebuchet MS"/>
                <a:cs typeface="Trebuchet MS"/>
              </a:rPr>
              <a:t>𝑑</a:t>
            </a:r>
            <a:r>
              <a:rPr sz="2900" spc="-335" dirty="0">
                <a:latin typeface="Trebuchet MS"/>
                <a:cs typeface="Trebuchet MS"/>
              </a:rPr>
              <a:t> </a:t>
            </a:r>
            <a:r>
              <a:rPr sz="2900" spc="30" dirty="0">
                <a:latin typeface="Arial"/>
                <a:cs typeface="Arial"/>
              </a:rPr>
              <a:t>chiều.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2139" y="2787866"/>
            <a:ext cx="3131577" cy="15822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86275" y="2724150"/>
            <a:ext cx="4438650" cy="3333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383794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10" dirty="0"/>
              <a:t>Mô tả </a:t>
            </a:r>
            <a:r>
              <a:rPr sz="4200" spc="35" dirty="0"/>
              <a:t>về </a:t>
            </a:r>
            <a:r>
              <a:rPr sz="4200" dirty="0"/>
              <a:t>dữ</a:t>
            </a:r>
            <a:r>
              <a:rPr sz="4200" spc="-315" dirty="0"/>
              <a:t> </a:t>
            </a:r>
            <a:r>
              <a:rPr sz="4200" spc="-20" dirty="0"/>
              <a:t>liệu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84467" y="1140825"/>
            <a:ext cx="7258684" cy="87693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  <a:p>
            <a:pPr marL="844550" indent="-324485">
              <a:lnSpc>
                <a:spcPct val="100000"/>
              </a:lnSpc>
              <a:spcBef>
                <a:spcPts val="76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843915" algn="l"/>
                <a:tab pos="844550" algn="l"/>
              </a:tabLst>
            </a:pPr>
            <a:r>
              <a:rPr sz="2400" b="1" spc="-15" dirty="0">
                <a:latin typeface="Arial"/>
                <a:cs typeface="Arial"/>
              </a:rPr>
              <a:t>Ví </a:t>
            </a:r>
            <a:r>
              <a:rPr sz="2400" b="1" spc="-30" dirty="0">
                <a:latin typeface="Arial"/>
                <a:cs typeface="Arial"/>
              </a:rPr>
              <a:t>dụ: </a:t>
            </a:r>
            <a:r>
              <a:rPr sz="2400" spc="-5" dirty="0">
                <a:latin typeface="Arial"/>
                <a:cs typeface="Arial"/>
              </a:rPr>
              <a:t>Dữ </a:t>
            </a:r>
            <a:r>
              <a:rPr sz="2400" spc="-25" dirty="0">
                <a:latin typeface="Arial"/>
                <a:cs typeface="Arial"/>
              </a:rPr>
              <a:t>liệu </a:t>
            </a:r>
            <a:r>
              <a:rPr sz="2400" spc="-15" dirty="0">
                <a:latin typeface="Arial"/>
                <a:cs typeface="Arial"/>
              </a:rPr>
              <a:t>mẫu </a:t>
            </a:r>
            <a:r>
              <a:rPr sz="2400" spc="-35" dirty="0">
                <a:latin typeface="Arial"/>
                <a:cs typeface="Arial"/>
              </a:rPr>
              <a:t>về </a:t>
            </a:r>
            <a:r>
              <a:rPr sz="2400" spc="-15" dirty="0">
                <a:latin typeface="Arial"/>
                <a:cs typeface="Arial"/>
              </a:rPr>
              <a:t>khách </a:t>
            </a:r>
            <a:r>
              <a:rPr sz="2400" spc="-10" dirty="0">
                <a:latin typeface="Arial"/>
                <a:cs typeface="Arial"/>
              </a:rPr>
              <a:t>hàng </a:t>
            </a:r>
            <a:r>
              <a:rPr sz="2400" spc="10" dirty="0">
                <a:latin typeface="Arial"/>
                <a:cs typeface="Arial"/>
              </a:rPr>
              <a:t>mua </a:t>
            </a:r>
            <a:r>
              <a:rPr sz="2400" spc="-75" dirty="0">
                <a:latin typeface="Arial"/>
                <a:cs typeface="Arial"/>
              </a:rPr>
              <a:t>xe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máy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0700" y="2124075"/>
            <a:ext cx="6019800" cy="4638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23799" y="2133600"/>
          <a:ext cx="5943599" cy="45567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590039"/>
                <a:gridCol w="1400810"/>
                <a:gridCol w="1733550"/>
              </a:tblGrid>
              <a:tr h="350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Lương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Tuổi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300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360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470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43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500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420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65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520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660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200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630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700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42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No.11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800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47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No.12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100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2159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383794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10" dirty="0"/>
              <a:t>Mô tả </a:t>
            </a:r>
            <a:r>
              <a:rPr sz="4200" spc="35" dirty="0"/>
              <a:t>về </a:t>
            </a:r>
            <a:r>
              <a:rPr sz="4200" dirty="0"/>
              <a:t>dữ</a:t>
            </a:r>
            <a:r>
              <a:rPr sz="4200" spc="-315" dirty="0"/>
              <a:t> </a:t>
            </a:r>
            <a:r>
              <a:rPr sz="4200" spc="-20" dirty="0"/>
              <a:t>liệu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84467" y="1140825"/>
            <a:ext cx="8378825" cy="377634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2000">
              <a:latin typeface="Times New Roman"/>
              <a:cs typeface="Times New Roman"/>
            </a:endParaRPr>
          </a:p>
          <a:p>
            <a:pPr marL="844550" marR="149860" indent="-324485">
              <a:lnSpc>
                <a:spcPct val="100400"/>
              </a:lnSpc>
              <a:spcBef>
                <a:spcPts val="75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843915" algn="l"/>
                <a:tab pos="844550" algn="l"/>
              </a:tabLst>
            </a:pPr>
            <a:r>
              <a:rPr sz="2400" spc="-30" dirty="0">
                <a:latin typeface="Arial"/>
                <a:cs typeface="Arial"/>
              </a:rPr>
              <a:t>Xác </a:t>
            </a:r>
            <a:r>
              <a:rPr sz="2400" dirty="0">
                <a:latin typeface="Arial"/>
                <a:cs typeface="Arial"/>
              </a:rPr>
              <a:t>định </a:t>
            </a:r>
            <a:r>
              <a:rPr sz="2400" spc="-25" dirty="0">
                <a:latin typeface="Arial"/>
                <a:cs typeface="Arial"/>
              </a:rPr>
              <a:t>các </a:t>
            </a:r>
            <a:r>
              <a:rPr sz="2400" spc="-10" dirty="0">
                <a:latin typeface="Arial"/>
                <a:cs typeface="Arial"/>
              </a:rPr>
              <a:t>thuộc </a:t>
            </a:r>
            <a:r>
              <a:rPr sz="2400" spc="5" dirty="0">
                <a:latin typeface="Arial"/>
                <a:cs typeface="Arial"/>
              </a:rPr>
              <a:t>tính </a:t>
            </a:r>
            <a:r>
              <a:rPr sz="2400" spc="-10" dirty="0">
                <a:latin typeface="Arial"/>
                <a:cs typeface="Arial"/>
              </a:rPr>
              <a:t>(features) </a:t>
            </a:r>
            <a:r>
              <a:rPr sz="2400" spc="-20" dirty="0">
                <a:latin typeface="Arial"/>
                <a:cs typeface="Arial"/>
              </a:rPr>
              <a:t>tiêu </a:t>
            </a:r>
            <a:r>
              <a:rPr sz="2400" spc="-35" dirty="0">
                <a:latin typeface="Arial"/>
                <a:cs typeface="Arial"/>
              </a:rPr>
              <a:t>biểu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35" dirty="0">
                <a:latin typeface="Arial"/>
                <a:cs typeface="Arial"/>
              </a:rPr>
              <a:t>dữ </a:t>
            </a:r>
            <a:r>
              <a:rPr sz="2400" spc="-25" dirty="0">
                <a:latin typeface="Arial"/>
                <a:cs typeface="Arial"/>
              </a:rPr>
              <a:t>liệu  </a:t>
            </a:r>
            <a:r>
              <a:rPr sz="2400" spc="-40" dirty="0">
                <a:latin typeface="Arial"/>
                <a:cs typeface="Arial"/>
              </a:rPr>
              <a:t>về </a:t>
            </a:r>
            <a:r>
              <a:rPr sz="2400" spc="-80" dirty="0">
                <a:latin typeface="Arial"/>
                <a:cs typeface="Arial"/>
              </a:rPr>
              <a:t>xu </a:t>
            </a:r>
            <a:r>
              <a:rPr sz="2400" dirty="0">
                <a:latin typeface="Arial"/>
                <a:cs typeface="Arial"/>
              </a:rPr>
              <a:t>hướng </a:t>
            </a:r>
            <a:r>
              <a:rPr sz="2400" spc="5" dirty="0">
                <a:latin typeface="Arial"/>
                <a:cs typeface="Arial"/>
              </a:rPr>
              <a:t>chính </a:t>
            </a:r>
            <a:r>
              <a:rPr sz="2400" spc="-10" dirty="0">
                <a:latin typeface="Arial"/>
                <a:cs typeface="Arial"/>
              </a:rPr>
              <a:t>(central </a:t>
            </a:r>
            <a:r>
              <a:rPr sz="2400" spc="-30" dirty="0">
                <a:latin typeface="Arial"/>
                <a:cs typeface="Arial"/>
              </a:rPr>
              <a:t>tendency) </a:t>
            </a:r>
            <a:r>
              <a:rPr sz="2400" spc="-40" dirty="0">
                <a:latin typeface="Arial"/>
                <a:cs typeface="Arial"/>
              </a:rPr>
              <a:t>và </a:t>
            </a:r>
            <a:r>
              <a:rPr sz="2400" dirty="0">
                <a:latin typeface="Arial"/>
                <a:cs typeface="Arial"/>
              </a:rPr>
              <a:t>sự </a:t>
            </a:r>
            <a:r>
              <a:rPr sz="2400" spc="-30" dirty="0">
                <a:latin typeface="Arial"/>
                <a:cs typeface="Arial"/>
              </a:rPr>
              <a:t>phân </a:t>
            </a:r>
            <a:r>
              <a:rPr sz="2400" spc="-20" dirty="0">
                <a:latin typeface="Arial"/>
                <a:cs typeface="Arial"/>
              </a:rPr>
              <a:t>tán  (dispersion)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30" dirty="0">
                <a:latin typeface="Arial"/>
                <a:cs typeface="Arial"/>
              </a:rPr>
              <a:t>dữ</a:t>
            </a:r>
            <a:r>
              <a:rPr sz="2400" spc="25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liệu</a:t>
            </a:r>
            <a:endParaRPr sz="2400">
              <a:latin typeface="Arial"/>
              <a:cs typeface="Arial"/>
            </a:endParaRPr>
          </a:p>
          <a:p>
            <a:pPr marL="1158875" lvl="1" indent="-276860">
              <a:lnSpc>
                <a:spcPct val="100000"/>
              </a:lnSpc>
              <a:spcBef>
                <a:spcPts val="1200"/>
              </a:spcBef>
              <a:buClr>
                <a:srgbClr val="93B6D2"/>
              </a:buClr>
              <a:buSzPct val="70000"/>
              <a:buChar char=""/>
              <a:tabLst>
                <a:tab pos="1159510" algn="l"/>
              </a:tabLst>
            </a:pPr>
            <a:r>
              <a:rPr sz="2000" spc="20" dirty="0">
                <a:latin typeface="Arial"/>
                <a:cs typeface="Arial"/>
              </a:rPr>
              <a:t>Các </a:t>
            </a:r>
            <a:r>
              <a:rPr sz="2000" spc="10" dirty="0">
                <a:latin typeface="Arial"/>
                <a:cs typeface="Arial"/>
              </a:rPr>
              <a:t>độ đo </a:t>
            </a:r>
            <a:r>
              <a:rPr sz="2000" spc="-10" dirty="0">
                <a:latin typeface="Arial"/>
                <a:cs typeface="Arial"/>
              </a:rPr>
              <a:t>về </a:t>
            </a:r>
            <a:r>
              <a:rPr sz="2000" spc="-45" dirty="0">
                <a:latin typeface="Arial"/>
                <a:cs typeface="Arial"/>
              </a:rPr>
              <a:t>xu </a:t>
            </a:r>
            <a:r>
              <a:rPr sz="2000" spc="15" dirty="0">
                <a:latin typeface="Arial"/>
                <a:cs typeface="Arial"/>
              </a:rPr>
              <a:t>hướng </a:t>
            </a:r>
            <a:r>
              <a:rPr sz="2000" spc="-5" dirty="0">
                <a:latin typeface="Arial"/>
                <a:cs typeface="Arial"/>
              </a:rPr>
              <a:t>chính: </a:t>
            </a:r>
            <a:r>
              <a:rPr sz="2000" dirty="0">
                <a:latin typeface="Arial"/>
                <a:cs typeface="Arial"/>
              </a:rPr>
              <a:t>mean, median, mode,</a:t>
            </a:r>
            <a:r>
              <a:rPr sz="2000" spc="-3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midrange</a:t>
            </a:r>
            <a:endParaRPr sz="2000">
              <a:latin typeface="Arial"/>
              <a:cs typeface="Arial"/>
            </a:endParaRPr>
          </a:p>
          <a:p>
            <a:pPr marL="1158875" lvl="1" indent="-276860">
              <a:lnSpc>
                <a:spcPct val="100000"/>
              </a:lnSpc>
              <a:spcBef>
                <a:spcPts val="1205"/>
              </a:spcBef>
              <a:buClr>
                <a:srgbClr val="93B6D2"/>
              </a:buClr>
              <a:buSzPct val="70000"/>
              <a:buChar char=""/>
              <a:tabLst>
                <a:tab pos="1159510" algn="l"/>
              </a:tabLst>
            </a:pPr>
            <a:r>
              <a:rPr sz="2000" spc="20" dirty="0">
                <a:latin typeface="Arial"/>
                <a:cs typeface="Arial"/>
              </a:rPr>
              <a:t>Các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độ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đo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về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sự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phân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tán: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quartiles,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interquartile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range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(IQR)</a:t>
            </a:r>
            <a:endParaRPr sz="2000">
              <a:latin typeface="Arial"/>
              <a:cs typeface="Arial"/>
            </a:endParaRPr>
          </a:p>
          <a:p>
            <a:pPr marL="844550" marR="5080" indent="-324485">
              <a:lnSpc>
                <a:spcPct val="100400"/>
              </a:lnSpc>
              <a:spcBef>
                <a:spcPts val="117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843915" algn="l"/>
                <a:tab pos="844550" algn="l"/>
              </a:tabLst>
            </a:pPr>
            <a:r>
              <a:rPr sz="2400" spc="-20" dirty="0">
                <a:latin typeface="Arial"/>
                <a:cs typeface="Arial"/>
              </a:rPr>
              <a:t>Làm nổi </a:t>
            </a:r>
            <a:r>
              <a:rPr sz="2400" spc="-45" dirty="0">
                <a:latin typeface="Arial"/>
                <a:cs typeface="Arial"/>
              </a:rPr>
              <a:t>bật </a:t>
            </a:r>
            <a:r>
              <a:rPr sz="2400" spc="-25" dirty="0">
                <a:latin typeface="Arial"/>
                <a:cs typeface="Arial"/>
              </a:rPr>
              <a:t>các giá </a:t>
            </a:r>
            <a:r>
              <a:rPr sz="2400" spc="5" dirty="0">
                <a:latin typeface="Arial"/>
                <a:cs typeface="Arial"/>
              </a:rPr>
              <a:t>trị </a:t>
            </a:r>
            <a:r>
              <a:rPr sz="2400" spc="-30" dirty="0">
                <a:latin typeface="Arial"/>
                <a:cs typeface="Arial"/>
              </a:rPr>
              <a:t>dữ </a:t>
            </a:r>
            <a:r>
              <a:rPr sz="2400" spc="-25" dirty="0">
                <a:latin typeface="Arial"/>
                <a:cs typeface="Arial"/>
              </a:rPr>
              <a:t>liệu </a:t>
            </a:r>
            <a:r>
              <a:rPr sz="2400" spc="-20" dirty="0">
                <a:latin typeface="Arial"/>
                <a:cs typeface="Arial"/>
              </a:rPr>
              <a:t>nên </a:t>
            </a:r>
            <a:r>
              <a:rPr sz="2400" spc="-5" dirty="0">
                <a:latin typeface="Arial"/>
                <a:cs typeface="Arial"/>
              </a:rPr>
              <a:t>được </a:t>
            </a:r>
            <a:r>
              <a:rPr sz="2400" spc="-75" dirty="0">
                <a:latin typeface="Arial"/>
                <a:cs typeface="Arial"/>
              </a:rPr>
              <a:t>xem </a:t>
            </a:r>
            <a:r>
              <a:rPr sz="2400" spc="5" dirty="0">
                <a:latin typeface="Arial"/>
                <a:cs typeface="Arial"/>
              </a:rPr>
              <a:t>như </a:t>
            </a:r>
            <a:r>
              <a:rPr sz="2400" spc="-10" dirty="0">
                <a:latin typeface="Arial"/>
                <a:cs typeface="Arial"/>
              </a:rPr>
              <a:t>nhiễu  </a:t>
            </a:r>
            <a:r>
              <a:rPr sz="2400" spc="-15" dirty="0">
                <a:latin typeface="Arial"/>
                <a:cs typeface="Arial"/>
              </a:rPr>
              <a:t>(noise) </a:t>
            </a:r>
            <a:r>
              <a:rPr sz="2400" spc="-30" dirty="0">
                <a:latin typeface="Arial"/>
                <a:cs typeface="Arial"/>
              </a:rPr>
              <a:t>hoặc phần </a:t>
            </a:r>
            <a:r>
              <a:rPr sz="2400" dirty="0">
                <a:latin typeface="Arial"/>
                <a:cs typeface="Arial"/>
              </a:rPr>
              <a:t>tử </a:t>
            </a:r>
            <a:r>
              <a:rPr sz="2400" spc="-35" dirty="0">
                <a:latin typeface="Arial"/>
                <a:cs typeface="Arial"/>
              </a:rPr>
              <a:t>biên </a:t>
            </a:r>
            <a:r>
              <a:rPr sz="2400" spc="-10" dirty="0">
                <a:latin typeface="Arial"/>
                <a:cs typeface="Arial"/>
              </a:rPr>
              <a:t>(outliers), </a:t>
            </a:r>
            <a:r>
              <a:rPr sz="2400" spc="5" dirty="0">
                <a:latin typeface="Arial"/>
                <a:cs typeface="Arial"/>
              </a:rPr>
              <a:t>cung </a:t>
            </a:r>
            <a:r>
              <a:rPr sz="2400" spc="-20" dirty="0">
                <a:latin typeface="Arial"/>
                <a:cs typeface="Arial"/>
              </a:rPr>
              <a:t>cấp cái </a:t>
            </a:r>
            <a:r>
              <a:rPr sz="2400" dirty="0">
                <a:latin typeface="Arial"/>
                <a:cs typeface="Arial"/>
              </a:rPr>
              <a:t>nhìn  </a:t>
            </a:r>
            <a:r>
              <a:rPr sz="2400" spc="-10" dirty="0">
                <a:latin typeface="Arial"/>
                <a:cs typeface="Arial"/>
              </a:rPr>
              <a:t>tổng </a:t>
            </a:r>
            <a:r>
              <a:rPr sz="2400" spc="-30" dirty="0">
                <a:latin typeface="Arial"/>
                <a:cs typeface="Arial"/>
              </a:rPr>
              <a:t>quan </a:t>
            </a:r>
            <a:r>
              <a:rPr sz="2400" spc="-40" dirty="0">
                <a:latin typeface="Arial"/>
                <a:cs typeface="Arial"/>
              </a:rPr>
              <a:t>về </a:t>
            </a:r>
            <a:r>
              <a:rPr sz="2400" spc="-35" dirty="0">
                <a:latin typeface="Arial"/>
                <a:cs typeface="Arial"/>
              </a:rPr>
              <a:t>dữ</a:t>
            </a:r>
            <a:r>
              <a:rPr sz="2400" spc="32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liệu.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383794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10" dirty="0"/>
              <a:t>Mô tả </a:t>
            </a:r>
            <a:r>
              <a:rPr sz="4200" spc="35" dirty="0"/>
              <a:t>về </a:t>
            </a:r>
            <a:r>
              <a:rPr sz="4200" dirty="0"/>
              <a:t>dữ</a:t>
            </a:r>
            <a:r>
              <a:rPr sz="4200" spc="-315" dirty="0"/>
              <a:t> </a:t>
            </a:r>
            <a:r>
              <a:rPr sz="4200" spc="-20" dirty="0"/>
              <a:t>liệu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692150" y="1418265"/>
            <a:ext cx="7145020" cy="1166495"/>
          </a:xfrm>
          <a:prstGeom prst="rect">
            <a:avLst/>
          </a:prstGeom>
        </p:spPr>
        <p:txBody>
          <a:bodyPr vert="horz" wrap="square" lIns="0" tIns="224154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764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900" spc="15" dirty="0">
                <a:latin typeface="Arial"/>
                <a:cs typeface="Arial"/>
              </a:rPr>
              <a:t>Các</a:t>
            </a:r>
            <a:r>
              <a:rPr sz="2900" spc="-105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độ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đo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về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spc="-45" dirty="0">
                <a:latin typeface="Arial"/>
                <a:cs typeface="Arial"/>
              </a:rPr>
              <a:t>xu</a:t>
            </a:r>
            <a:r>
              <a:rPr sz="2900" spc="11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hướng</a:t>
            </a:r>
            <a:r>
              <a:rPr sz="2900" spc="-185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chính</a:t>
            </a:r>
            <a:r>
              <a:rPr sz="2900" spc="-19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của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dữ</a:t>
            </a:r>
            <a:r>
              <a:rPr sz="2900" spc="-7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liệu</a:t>
            </a:r>
            <a:endParaRPr sz="29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1250"/>
              </a:spcBef>
            </a:pPr>
            <a:r>
              <a:rPr sz="1550" spc="320" dirty="0">
                <a:solidFill>
                  <a:srgbClr val="93B6D2"/>
                </a:solidFill>
                <a:latin typeface="Arial"/>
                <a:cs typeface="Arial"/>
              </a:rPr>
              <a:t></a:t>
            </a:r>
            <a:r>
              <a:rPr sz="1550" spc="335" dirty="0">
                <a:solidFill>
                  <a:srgbClr val="93B6D2"/>
                </a:solidFill>
                <a:latin typeface="Arial"/>
                <a:cs typeface="Arial"/>
              </a:rPr>
              <a:t> </a:t>
            </a:r>
            <a:r>
              <a:rPr sz="2150" spc="-15" dirty="0">
                <a:latin typeface="Arial"/>
                <a:cs typeface="Arial"/>
              </a:rPr>
              <a:t>Mean</a:t>
            </a:r>
            <a:endParaRPr sz="2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4417" y="3695319"/>
            <a:ext cx="119888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320" dirty="0">
                <a:solidFill>
                  <a:srgbClr val="93B6D2"/>
                </a:solidFill>
                <a:latin typeface="Arial"/>
                <a:cs typeface="Arial"/>
              </a:rPr>
              <a:t></a:t>
            </a:r>
            <a:r>
              <a:rPr sz="1550" spc="285" dirty="0">
                <a:solidFill>
                  <a:srgbClr val="93B6D2"/>
                </a:solidFill>
                <a:latin typeface="Arial"/>
                <a:cs typeface="Arial"/>
              </a:rPr>
              <a:t> </a:t>
            </a:r>
            <a:r>
              <a:rPr sz="2150" spc="-75" dirty="0">
                <a:latin typeface="Arial"/>
                <a:cs typeface="Arial"/>
              </a:rPr>
              <a:t>Median</a:t>
            </a:r>
            <a:endParaRPr sz="2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4417" y="4513516"/>
            <a:ext cx="7605395" cy="133286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345"/>
              </a:spcBef>
              <a:buClr>
                <a:srgbClr val="93B6D2"/>
              </a:buClr>
              <a:buSzPct val="72093"/>
              <a:buChar char=""/>
              <a:tabLst>
                <a:tab pos="289560" algn="l"/>
              </a:tabLst>
            </a:pPr>
            <a:r>
              <a:rPr sz="2150" spc="-15" dirty="0">
                <a:latin typeface="Arial"/>
                <a:cs typeface="Arial"/>
              </a:rPr>
              <a:t>Mode: </a:t>
            </a:r>
            <a:r>
              <a:rPr sz="2150" spc="15" dirty="0">
                <a:latin typeface="Arial"/>
                <a:cs typeface="Arial"/>
              </a:rPr>
              <a:t>giá </a:t>
            </a:r>
            <a:r>
              <a:rPr sz="2150" spc="5" dirty="0">
                <a:latin typeface="Arial"/>
                <a:cs typeface="Arial"/>
              </a:rPr>
              <a:t>trị </a:t>
            </a:r>
            <a:r>
              <a:rPr sz="2150" spc="-25" dirty="0">
                <a:latin typeface="Arial"/>
                <a:cs typeface="Arial"/>
              </a:rPr>
              <a:t>xuất </a:t>
            </a:r>
            <a:r>
              <a:rPr sz="2150" spc="10" dirty="0">
                <a:latin typeface="Arial"/>
                <a:cs typeface="Arial"/>
              </a:rPr>
              <a:t>hiện </a:t>
            </a:r>
            <a:r>
              <a:rPr sz="2150" dirty="0">
                <a:latin typeface="Arial"/>
                <a:cs typeface="Arial"/>
              </a:rPr>
              <a:t>thường </a:t>
            </a:r>
            <a:r>
              <a:rPr sz="2150" spc="-40" dirty="0">
                <a:latin typeface="Arial"/>
                <a:cs typeface="Arial"/>
              </a:rPr>
              <a:t>xuyên </a:t>
            </a:r>
            <a:r>
              <a:rPr sz="2150" dirty="0">
                <a:latin typeface="Arial"/>
                <a:cs typeface="Arial"/>
              </a:rPr>
              <a:t>nhất </a:t>
            </a:r>
            <a:r>
              <a:rPr sz="2150" spc="5" dirty="0">
                <a:latin typeface="Arial"/>
                <a:cs typeface="Arial"/>
              </a:rPr>
              <a:t>trong tập dữ</a:t>
            </a:r>
            <a:r>
              <a:rPr sz="2150" spc="165" dirty="0">
                <a:latin typeface="Arial"/>
                <a:cs typeface="Arial"/>
              </a:rPr>
              <a:t> </a:t>
            </a:r>
            <a:r>
              <a:rPr sz="2150" spc="-55" dirty="0">
                <a:latin typeface="Arial"/>
                <a:cs typeface="Arial"/>
              </a:rPr>
              <a:t>liệu</a:t>
            </a:r>
            <a:endParaRPr sz="2150">
              <a:latin typeface="Arial"/>
              <a:cs typeface="Arial"/>
            </a:endParaRPr>
          </a:p>
          <a:p>
            <a:pPr marL="288925" marR="158750" indent="-276860">
              <a:lnSpc>
                <a:spcPct val="101800"/>
              </a:lnSpc>
              <a:spcBef>
                <a:spcPts val="1210"/>
              </a:spcBef>
              <a:buClr>
                <a:srgbClr val="93B6D2"/>
              </a:buClr>
              <a:buSzPct val="72093"/>
              <a:buChar char=""/>
              <a:tabLst>
                <a:tab pos="289560" algn="l"/>
              </a:tabLst>
            </a:pPr>
            <a:r>
              <a:rPr sz="2150" dirty="0">
                <a:latin typeface="Arial"/>
                <a:cs typeface="Arial"/>
              </a:rPr>
              <a:t>Midrange: </a:t>
            </a:r>
            <a:r>
              <a:rPr sz="2150" spc="15" dirty="0">
                <a:latin typeface="Arial"/>
                <a:cs typeface="Arial"/>
              </a:rPr>
              <a:t>giá </a:t>
            </a:r>
            <a:r>
              <a:rPr sz="2150" spc="5" dirty="0">
                <a:latin typeface="Arial"/>
                <a:cs typeface="Arial"/>
              </a:rPr>
              <a:t>trị trung </a:t>
            </a:r>
            <a:r>
              <a:rPr sz="2150" spc="20" dirty="0">
                <a:latin typeface="Arial"/>
                <a:cs typeface="Arial"/>
              </a:rPr>
              <a:t>bình </a:t>
            </a:r>
            <a:r>
              <a:rPr sz="2150" spc="15" dirty="0">
                <a:latin typeface="Arial"/>
                <a:cs typeface="Arial"/>
              </a:rPr>
              <a:t>của các giá </a:t>
            </a:r>
            <a:r>
              <a:rPr sz="2150" spc="5" dirty="0">
                <a:latin typeface="Arial"/>
                <a:cs typeface="Arial"/>
              </a:rPr>
              <a:t>trị </a:t>
            </a:r>
            <a:r>
              <a:rPr sz="2150" spc="20" dirty="0">
                <a:latin typeface="Arial"/>
                <a:cs typeface="Arial"/>
              </a:rPr>
              <a:t>lớn </a:t>
            </a:r>
            <a:r>
              <a:rPr sz="2150" dirty="0">
                <a:latin typeface="Arial"/>
                <a:cs typeface="Arial"/>
              </a:rPr>
              <a:t>nhất </a:t>
            </a:r>
            <a:r>
              <a:rPr sz="2150" spc="-45" dirty="0">
                <a:latin typeface="Arial"/>
                <a:cs typeface="Arial"/>
              </a:rPr>
              <a:t>và </a:t>
            </a:r>
            <a:r>
              <a:rPr sz="2150" spc="-114" dirty="0">
                <a:latin typeface="Arial"/>
                <a:cs typeface="Arial"/>
              </a:rPr>
              <a:t>nhỏ  </a:t>
            </a:r>
            <a:r>
              <a:rPr sz="2150" dirty="0">
                <a:latin typeface="Arial"/>
                <a:cs typeface="Arial"/>
              </a:rPr>
              <a:t>nhất </a:t>
            </a:r>
            <a:r>
              <a:rPr sz="2150" spc="5" dirty="0">
                <a:latin typeface="Arial"/>
                <a:cs typeface="Arial"/>
              </a:rPr>
              <a:t>trong tập dữ</a:t>
            </a:r>
            <a:r>
              <a:rPr sz="2150" spc="290" dirty="0">
                <a:latin typeface="Arial"/>
                <a:cs typeface="Arial"/>
              </a:rPr>
              <a:t> </a:t>
            </a:r>
            <a:r>
              <a:rPr sz="2150" spc="20" dirty="0">
                <a:latin typeface="Arial"/>
                <a:cs typeface="Arial"/>
              </a:rPr>
              <a:t>liệu</a:t>
            </a:r>
            <a:endParaRPr sz="21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75176" y="2207172"/>
            <a:ext cx="3003409" cy="9319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50698" y="3499829"/>
            <a:ext cx="667385" cy="372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375" i="1" spc="30" baseline="13580" dirty="0">
                <a:latin typeface="Times New Roman"/>
                <a:cs typeface="Times New Roman"/>
              </a:rPr>
              <a:t>x</a:t>
            </a:r>
            <a:r>
              <a:rPr sz="2325" spc="30" baseline="-8960" dirty="0">
                <a:latin typeface="Symbol"/>
                <a:cs typeface="Symbol"/>
              </a:rPr>
              <a:t></a:t>
            </a:r>
            <a:r>
              <a:rPr sz="1300" i="1" spc="20" dirty="0">
                <a:latin typeface="Times New Roman"/>
                <a:cs typeface="Times New Roman"/>
              </a:rPr>
              <a:t>N </a:t>
            </a:r>
            <a:r>
              <a:rPr sz="1300" spc="15" dirty="0">
                <a:latin typeface="Times New Roman"/>
                <a:cs typeface="Times New Roman"/>
              </a:rPr>
              <a:t>/</a:t>
            </a:r>
            <a:r>
              <a:rPr sz="1300" spc="-26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2</a:t>
            </a:r>
            <a:r>
              <a:rPr sz="2325" spc="15" baseline="-8960" dirty="0">
                <a:latin typeface="Symbol"/>
                <a:cs typeface="Symbol"/>
              </a:rPr>
              <a:t></a:t>
            </a:r>
            <a:endParaRPr sz="2325" baseline="-896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2945" y="3692093"/>
            <a:ext cx="171450" cy="372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spc="35" dirty="0">
                <a:latin typeface="Symbol"/>
                <a:cs typeface="Symbol"/>
              </a:rPr>
              <a:t>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18960" y="3339988"/>
            <a:ext cx="1772920" cy="8934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979" marR="5080" indent="-208915">
              <a:lnSpc>
                <a:spcPct val="126499"/>
              </a:lnSpc>
              <a:spcBef>
                <a:spcPts val="95"/>
              </a:spcBef>
              <a:tabLst>
                <a:tab pos="526415" algn="l"/>
                <a:tab pos="734695" algn="l"/>
                <a:tab pos="1183005" algn="l"/>
                <a:tab pos="1226185" algn="l"/>
              </a:tabLst>
            </a:pPr>
            <a:r>
              <a:rPr sz="2250" i="1" spc="-25" dirty="0">
                <a:latin typeface="Times New Roman"/>
                <a:cs typeface="Times New Roman"/>
              </a:rPr>
              <a:t>if		</a:t>
            </a:r>
            <a:r>
              <a:rPr sz="2250" i="1" spc="50" dirty="0">
                <a:latin typeface="Times New Roman"/>
                <a:cs typeface="Times New Roman"/>
              </a:rPr>
              <a:t>N		</a:t>
            </a:r>
            <a:r>
              <a:rPr sz="2250" i="1" spc="5" dirty="0">
                <a:latin typeface="Times New Roman"/>
                <a:cs typeface="Times New Roman"/>
              </a:rPr>
              <a:t>odd  </a:t>
            </a:r>
            <a:r>
              <a:rPr sz="2250" i="1" spc="-65" dirty="0">
                <a:latin typeface="Times New Roman"/>
                <a:cs typeface="Times New Roman"/>
              </a:rPr>
              <a:t>i</a:t>
            </a:r>
            <a:r>
              <a:rPr sz="2250" i="1" spc="20" dirty="0">
                <a:latin typeface="Times New Roman"/>
                <a:cs typeface="Times New Roman"/>
              </a:rPr>
              <a:t>f</a:t>
            </a:r>
            <a:r>
              <a:rPr sz="2250" i="1" dirty="0">
                <a:latin typeface="Times New Roman"/>
                <a:cs typeface="Times New Roman"/>
              </a:rPr>
              <a:t>		</a:t>
            </a:r>
            <a:r>
              <a:rPr sz="2250" i="1" spc="50" dirty="0">
                <a:latin typeface="Times New Roman"/>
                <a:cs typeface="Times New Roman"/>
              </a:rPr>
              <a:t>N</a:t>
            </a:r>
            <a:r>
              <a:rPr sz="2250" i="1" dirty="0">
                <a:latin typeface="Times New Roman"/>
                <a:cs typeface="Times New Roman"/>
              </a:rPr>
              <a:t>		</a:t>
            </a:r>
            <a:r>
              <a:rPr sz="2250" i="1" spc="-55" dirty="0">
                <a:latin typeface="Times New Roman"/>
                <a:cs typeface="Times New Roman"/>
              </a:rPr>
              <a:t>e</a:t>
            </a:r>
            <a:r>
              <a:rPr sz="2250" i="1" spc="130" dirty="0">
                <a:latin typeface="Times New Roman"/>
                <a:cs typeface="Times New Roman"/>
              </a:rPr>
              <a:t>v</a:t>
            </a:r>
            <a:r>
              <a:rPr sz="2250" i="1" spc="-55" dirty="0">
                <a:latin typeface="Times New Roman"/>
                <a:cs typeface="Times New Roman"/>
              </a:rPr>
              <a:t>e</a:t>
            </a:r>
            <a:r>
              <a:rPr sz="2250" i="1" spc="35" dirty="0">
                <a:latin typeface="Times New Roman"/>
                <a:cs typeface="Times New Roman"/>
              </a:rPr>
              <a:t>n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14715" y="3642855"/>
            <a:ext cx="1395095" cy="372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250" i="1" spc="-10" dirty="0">
                <a:latin typeface="Times New Roman"/>
                <a:cs typeface="Times New Roman"/>
              </a:rPr>
              <a:t>Median </a:t>
            </a:r>
            <a:r>
              <a:rPr sz="2250" spc="40" dirty="0">
                <a:latin typeface="Symbol"/>
                <a:cs typeface="Symbol"/>
              </a:rPr>
              <a:t></a:t>
            </a:r>
            <a:r>
              <a:rPr sz="2250" spc="-75" dirty="0">
                <a:latin typeface="Times New Roman"/>
                <a:cs typeface="Times New Roman"/>
              </a:rPr>
              <a:t> </a:t>
            </a:r>
            <a:r>
              <a:rPr sz="3375" spc="52" baseline="38271" dirty="0">
                <a:latin typeface="Symbol"/>
                <a:cs typeface="Symbol"/>
              </a:rPr>
              <a:t></a:t>
            </a:r>
            <a:endParaRPr sz="3375" baseline="38271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87545" y="3936525"/>
            <a:ext cx="2132330" cy="372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250" spc="65" dirty="0">
                <a:latin typeface="Symbol"/>
                <a:cs typeface="Symbol"/>
              </a:rPr>
              <a:t></a:t>
            </a:r>
            <a:r>
              <a:rPr sz="3375" spc="97" baseline="14814" dirty="0">
                <a:latin typeface="Times New Roman"/>
                <a:cs typeface="Times New Roman"/>
              </a:rPr>
              <a:t>(</a:t>
            </a:r>
            <a:r>
              <a:rPr sz="3375" i="1" spc="97" baseline="14814" dirty="0">
                <a:latin typeface="Times New Roman"/>
                <a:cs typeface="Times New Roman"/>
              </a:rPr>
              <a:t>x</a:t>
            </a:r>
            <a:r>
              <a:rPr sz="1950" i="1" spc="97" baseline="2136" dirty="0">
                <a:latin typeface="Times New Roman"/>
                <a:cs typeface="Times New Roman"/>
              </a:rPr>
              <a:t>N</a:t>
            </a:r>
            <a:r>
              <a:rPr sz="1950" i="1" spc="-82" baseline="2136" dirty="0">
                <a:latin typeface="Times New Roman"/>
                <a:cs typeface="Times New Roman"/>
              </a:rPr>
              <a:t> </a:t>
            </a:r>
            <a:r>
              <a:rPr sz="1950" spc="22" baseline="2136" dirty="0">
                <a:latin typeface="Times New Roman"/>
                <a:cs typeface="Times New Roman"/>
              </a:rPr>
              <a:t>/</a:t>
            </a:r>
            <a:r>
              <a:rPr sz="1950" spc="-209" baseline="2136" dirty="0">
                <a:latin typeface="Times New Roman"/>
                <a:cs typeface="Times New Roman"/>
              </a:rPr>
              <a:t> </a:t>
            </a:r>
            <a:r>
              <a:rPr sz="1950" spc="37" baseline="2136" dirty="0">
                <a:latin typeface="Times New Roman"/>
                <a:cs typeface="Times New Roman"/>
              </a:rPr>
              <a:t>2</a:t>
            </a:r>
            <a:r>
              <a:rPr sz="1950" spc="284" baseline="2136" dirty="0">
                <a:latin typeface="Times New Roman"/>
                <a:cs typeface="Times New Roman"/>
              </a:rPr>
              <a:t> </a:t>
            </a:r>
            <a:r>
              <a:rPr sz="3375" spc="60" baseline="14814" dirty="0">
                <a:latin typeface="Symbol"/>
                <a:cs typeface="Symbol"/>
              </a:rPr>
              <a:t></a:t>
            </a:r>
            <a:r>
              <a:rPr sz="3375" spc="-112" baseline="14814" dirty="0">
                <a:latin typeface="Times New Roman"/>
                <a:cs typeface="Times New Roman"/>
              </a:rPr>
              <a:t> </a:t>
            </a:r>
            <a:r>
              <a:rPr sz="3375" i="1" spc="89" baseline="14814" dirty="0">
                <a:latin typeface="Times New Roman"/>
                <a:cs typeface="Times New Roman"/>
              </a:rPr>
              <a:t>x</a:t>
            </a:r>
            <a:r>
              <a:rPr sz="1950" i="1" spc="89" baseline="2136" dirty="0">
                <a:latin typeface="Times New Roman"/>
                <a:cs typeface="Times New Roman"/>
              </a:rPr>
              <a:t>N</a:t>
            </a:r>
            <a:r>
              <a:rPr sz="1950" i="1" spc="-82" baseline="2136" dirty="0">
                <a:latin typeface="Times New Roman"/>
                <a:cs typeface="Times New Roman"/>
              </a:rPr>
              <a:t> </a:t>
            </a:r>
            <a:r>
              <a:rPr sz="1950" spc="22" baseline="2136" dirty="0">
                <a:latin typeface="Times New Roman"/>
                <a:cs typeface="Times New Roman"/>
              </a:rPr>
              <a:t>/</a:t>
            </a:r>
            <a:r>
              <a:rPr sz="1950" spc="-202" baseline="2136" dirty="0">
                <a:latin typeface="Times New Roman"/>
                <a:cs typeface="Times New Roman"/>
              </a:rPr>
              <a:t> </a:t>
            </a:r>
            <a:r>
              <a:rPr sz="1950" spc="30" baseline="2136" dirty="0">
                <a:latin typeface="Times New Roman"/>
                <a:cs typeface="Times New Roman"/>
              </a:rPr>
              <a:t>2</a:t>
            </a:r>
            <a:r>
              <a:rPr sz="1950" spc="30" baseline="2136" dirty="0">
                <a:latin typeface="Symbol"/>
                <a:cs typeface="Symbol"/>
              </a:rPr>
              <a:t></a:t>
            </a:r>
            <a:r>
              <a:rPr sz="1950" spc="30" baseline="2136" dirty="0">
                <a:latin typeface="Times New Roman"/>
                <a:cs typeface="Times New Roman"/>
              </a:rPr>
              <a:t>1</a:t>
            </a:r>
            <a:r>
              <a:rPr sz="1950" spc="-292" baseline="2136" dirty="0">
                <a:latin typeface="Times New Roman"/>
                <a:cs typeface="Times New Roman"/>
              </a:rPr>
              <a:t> </a:t>
            </a:r>
            <a:r>
              <a:rPr sz="3375" spc="37" baseline="14814" dirty="0">
                <a:latin typeface="Times New Roman"/>
                <a:cs typeface="Times New Roman"/>
              </a:rPr>
              <a:t>)</a:t>
            </a:r>
            <a:r>
              <a:rPr sz="3375" spc="-367" baseline="14814" dirty="0">
                <a:latin typeface="Times New Roman"/>
                <a:cs typeface="Times New Roman"/>
              </a:rPr>
              <a:t> </a:t>
            </a:r>
            <a:r>
              <a:rPr sz="3375" spc="30" baseline="14814" dirty="0">
                <a:latin typeface="Times New Roman"/>
                <a:cs typeface="Times New Roman"/>
              </a:rPr>
              <a:t>/</a:t>
            </a:r>
            <a:r>
              <a:rPr sz="3375" spc="-284" baseline="14814" dirty="0">
                <a:latin typeface="Times New Roman"/>
                <a:cs typeface="Times New Roman"/>
              </a:rPr>
              <a:t> </a:t>
            </a:r>
            <a:r>
              <a:rPr sz="3375" spc="52" baseline="14814" dirty="0">
                <a:latin typeface="Times New Roman"/>
                <a:cs typeface="Times New Roman"/>
              </a:rPr>
              <a:t>2</a:t>
            </a:r>
            <a:endParaRPr sz="3375" baseline="14814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3028</Words>
  <Application>Microsoft Office PowerPoint</Application>
  <PresentationFormat>On-screen Show (4:3)</PresentationFormat>
  <Paragraphs>605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PowerPoint Presentation</vt:lpstr>
      <vt:lpstr>Nội dung</vt:lpstr>
      <vt:lpstr>Dữ liệu và tiền xử lý dữ liệu</vt:lpstr>
      <vt:lpstr>PowerPoint Presentation</vt:lpstr>
      <vt:lpstr>PowerPoint Presentation</vt:lpstr>
      <vt:lpstr>Dữ liệu</vt:lpstr>
      <vt:lpstr>Mô tả về dữ liệu</vt:lpstr>
      <vt:lpstr>Mô tả về dữ liệu</vt:lpstr>
      <vt:lpstr>Mô tả về dữ liệu</vt:lpstr>
      <vt:lpstr>Mô tả về dữ liệu</vt:lpstr>
      <vt:lpstr>Mô tả về dữ liệu</vt:lpstr>
      <vt:lpstr>Luyện tập – ví dụ 1</vt:lpstr>
      <vt:lpstr>Tiền xử lý dữ liệu</vt:lpstr>
      <vt:lpstr>Tiền xử lý dữ liệu</vt:lpstr>
      <vt:lpstr>Tiền xử lý dữ liệu</vt:lpstr>
      <vt:lpstr>Tiền xử lý dữ liệu</vt:lpstr>
      <vt:lpstr>Tiền xử lý dữ liệu</vt:lpstr>
      <vt:lpstr>Làm sạch dữ liệu</vt:lpstr>
      <vt:lpstr>Làm sạch dữ liệu</vt:lpstr>
      <vt:lpstr>Xử lý dữ liệu bị thiếu (missing data)</vt:lpstr>
      <vt:lpstr>Nhận diện phần tử biên (outliers) và  giảm thiểu nhiễu (noisy data)</vt:lpstr>
      <vt:lpstr>Nhận diện phần tử biên (outliers) và  giảm thiểu nhiễu (noisy data)</vt:lpstr>
      <vt:lpstr>Giải pháp giảm thiểu nhiễu</vt:lpstr>
      <vt:lpstr>Giải pháp giảm thiểu nhiễu</vt:lpstr>
      <vt:lpstr>Giải pháp giảm thiểu nhiễu</vt:lpstr>
      <vt:lpstr>Xử lý dữ liệu không nhất quán</vt:lpstr>
      <vt:lpstr>Luyện tập – ví dụ 2</vt:lpstr>
      <vt:lpstr>Tích hợp dữ liệu</vt:lpstr>
      <vt:lpstr>Tích hợp dữ liệu</vt:lpstr>
      <vt:lpstr>Vấn đề nhận dạng thực thể</vt:lpstr>
      <vt:lpstr>Vấn đề mâu thuẫn giá trị dữ liệu</vt:lpstr>
      <vt:lpstr>Vấn đề dư thừa</vt:lpstr>
      <vt:lpstr>Phân tích tương quan giữa hai thuộc tính</vt:lpstr>
      <vt:lpstr>Phân tích tương quan giữa hai thuộc tính</vt:lpstr>
      <vt:lpstr>Phân tích tương quan giữa hai thuộc tính</vt:lpstr>
      <vt:lpstr>Biến đổi dữ liệu</vt:lpstr>
      <vt:lpstr>Biến đổi dữ liệu</vt:lpstr>
      <vt:lpstr>Biến đổi dữ liệu</vt:lpstr>
      <vt:lpstr>Biến đổi dữ liệu</vt:lpstr>
      <vt:lpstr>Biến đổi dữ liệu</vt:lpstr>
      <vt:lpstr>Biến đổi dữ liệu</vt:lpstr>
      <vt:lpstr>Biến đổi dữ liệu</vt:lpstr>
      <vt:lpstr>Biến đổi dữ liệu</vt:lpstr>
      <vt:lpstr>Biến đổi dữ liệu</vt:lpstr>
      <vt:lpstr>Biến đổi dữ liệu – ví dụ 4</vt:lpstr>
      <vt:lpstr>Thu giảm dữ liệu</vt:lpstr>
      <vt:lpstr>Thu giảm dữ liệu</vt:lpstr>
      <vt:lpstr>Thu giảm dữ liệu</vt:lpstr>
      <vt:lpstr>Thu giảm dữ liệu</vt:lpstr>
      <vt:lpstr>Thu giảm dữ liệu</vt:lpstr>
      <vt:lpstr>Tóm tắt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</dc:creator>
  <cp:lastModifiedBy>Hello</cp:lastModifiedBy>
  <cp:revision>2</cp:revision>
  <dcterms:created xsi:type="dcterms:W3CDTF">2020-12-09T07:17:45Z</dcterms:created>
  <dcterms:modified xsi:type="dcterms:W3CDTF">2020-12-26T09:51:12Z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2016-06-07T00:00:00Z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2020-12-09T00:00:00Z</vt:filetime>
  </property>
</Properties>
</file>