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7" r:id="rId40"/>
    <p:sldId id="298" r:id="rId41"/>
    <p:sldId id="299" r:id="rId42"/>
    <p:sldId id="300" r:id="rId43"/>
    <p:sldId id="301" r:id="rId44"/>
    <p:sldId id="303" r:id="rId45"/>
    <p:sldId id="304" r:id="rId46"/>
    <p:sldId id="305" r:id="rId47"/>
    <p:sldId id="306" r:id="rId48"/>
    <p:sldId id="307" r:id="rId49"/>
    <p:sldId id="308" r:id="rId5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92150" y="397510"/>
            <a:ext cx="7759700" cy="632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75F5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70"/>
              </a:lnSpc>
            </a:pPr>
            <a:r>
              <a:rPr spc="-5" dirty="0"/>
              <a:t>Khai </a:t>
            </a:r>
            <a:r>
              <a:rPr spc="10" dirty="0"/>
              <a:t>phá </a:t>
            </a:r>
            <a:r>
              <a:rPr spc="30" dirty="0"/>
              <a:t>dữ</a:t>
            </a:r>
            <a:r>
              <a:rPr spc="-275" dirty="0"/>
              <a:t> </a:t>
            </a:r>
            <a:r>
              <a:rPr spc="5" dirty="0"/>
              <a:t>liệu - </a:t>
            </a:r>
            <a:r>
              <a:rPr spc="10" dirty="0"/>
              <a:t>ĐHSPHN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EBDDC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75F5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70"/>
              </a:lnSpc>
            </a:pPr>
            <a:r>
              <a:rPr spc="-5" dirty="0"/>
              <a:t>Khai </a:t>
            </a:r>
            <a:r>
              <a:rPr spc="10" dirty="0"/>
              <a:t>phá </a:t>
            </a:r>
            <a:r>
              <a:rPr spc="30" dirty="0"/>
              <a:t>dữ</a:t>
            </a:r>
            <a:r>
              <a:rPr spc="-275" dirty="0"/>
              <a:t> </a:t>
            </a:r>
            <a:r>
              <a:rPr spc="5" dirty="0"/>
              <a:t>liệu - </a:t>
            </a:r>
            <a:r>
              <a:rPr spc="10" dirty="0"/>
              <a:t>ĐHSPHN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EBDDC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75F5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70"/>
              </a:lnSpc>
            </a:pPr>
            <a:r>
              <a:rPr spc="-5" dirty="0"/>
              <a:t>Khai </a:t>
            </a:r>
            <a:r>
              <a:rPr spc="10" dirty="0"/>
              <a:t>phá </a:t>
            </a:r>
            <a:r>
              <a:rPr spc="30" dirty="0"/>
              <a:t>dữ</a:t>
            </a:r>
            <a:r>
              <a:rPr spc="-275" dirty="0"/>
              <a:t> </a:t>
            </a:r>
            <a:r>
              <a:rPr spc="5" dirty="0"/>
              <a:t>liệu - </a:t>
            </a:r>
            <a:r>
              <a:rPr spc="10" dirty="0"/>
              <a:t>ĐHSPHN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524000"/>
            <a:ext cx="9144000" cy="1143000"/>
          </a:xfrm>
          <a:custGeom>
            <a:avLst/>
            <a:gdLst/>
            <a:ahLst/>
            <a:cxnLst/>
            <a:rect l="l" t="t" r="r" b="b"/>
            <a:pathLst>
              <a:path w="9144000" h="1143000">
                <a:moveTo>
                  <a:pt x="9144000" y="0"/>
                </a:moveTo>
                <a:lnTo>
                  <a:pt x="0" y="0"/>
                </a:lnTo>
                <a:lnTo>
                  <a:pt x="0" y="1143000"/>
                </a:lnTo>
                <a:lnTo>
                  <a:pt x="9144000" y="1143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EBDDC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75F5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70"/>
              </a:lnSpc>
            </a:pPr>
            <a:r>
              <a:rPr spc="-5" dirty="0"/>
              <a:t>Khai </a:t>
            </a:r>
            <a:r>
              <a:rPr spc="10" dirty="0"/>
              <a:t>phá </a:t>
            </a:r>
            <a:r>
              <a:rPr spc="30" dirty="0"/>
              <a:t>dữ</a:t>
            </a:r>
            <a:r>
              <a:rPr spc="-275" dirty="0"/>
              <a:t> </a:t>
            </a:r>
            <a:r>
              <a:rPr spc="5" dirty="0"/>
              <a:t>liệu - </a:t>
            </a:r>
            <a:r>
              <a:rPr spc="10" dirty="0"/>
              <a:t>ĐHSPHN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400" y="0"/>
                </a:moveTo>
                <a:lnTo>
                  <a:pt x="0" y="0"/>
                </a:lnTo>
                <a:lnTo>
                  <a:pt x="0" y="228600"/>
                </a:lnTo>
                <a:lnTo>
                  <a:pt x="533400" y="228600"/>
                </a:lnTo>
                <a:lnTo>
                  <a:pt x="533400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75F5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70"/>
              </a:lnSpc>
            </a:pPr>
            <a:r>
              <a:rPr spc="-5" dirty="0"/>
              <a:t>Khai </a:t>
            </a:r>
            <a:r>
              <a:rPr spc="10" dirty="0"/>
              <a:t>phá </a:t>
            </a:r>
            <a:r>
              <a:rPr spc="30" dirty="0"/>
              <a:t>dữ</a:t>
            </a:r>
            <a:r>
              <a:rPr spc="-275" dirty="0"/>
              <a:t> </a:t>
            </a:r>
            <a:r>
              <a:rPr spc="5" dirty="0"/>
              <a:t>liệu - </a:t>
            </a:r>
            <a:r>
              <a:rPr spc="10" dirty="0"/>
              <a:t>ĐHSPHN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400" y="0"/>
                </a:moveTo>
                <a:lnTo>
                  <a:pt x="0" y="0"/>
                </a:lnTo>
                <a:lnTo>
                  <a:pt x="0" y="228600"/>
                </a:lnTo>
                <a:lnTo>
                  <a:pt x="533400" y="228600"/>
                </a:lnTo>
                <a:lnTo>
                  <a:pt x="533400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90550" y="1280159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8553450" y="0"/>
                </a:moveTo>
                <a:lnTo>
                  <a:pt x="0" y="0"/>
                </a:lnTo>
                <a:lnTo>
                  <a:pt x="0" y="228600"/>
                </a:lnTo>
                <a:lnTo>
                  <a:pt x="8553450" y="228600"/>
                </a:lnTo>
                <a:lnTo>
                  <a:pt x="855345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424164" y="1031875"/>
            <a:ext cx="631609" cy="6445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98674" y="2093340"/>
            <a:ext cx="3946651" cy="1379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rgbClr val="EBDDC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74038" y="1593850"/>
            <a:ext cx="6236970" cy="26085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730625" y="6327803"/>
            <a:ext cx="2235835" cy="227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775F5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70"/>
              </a:lnSpc>
            </a:pPr>
            <a:r>
              <a:rPr spc="-5" dirty="0"/>
              <a:t>Khai </a:t>
            </a:r>
            <a:r>
              <a:rPr spc="10" dirty="0"/>
              <a:t>phá </a:t>
            </a:r>
            <a:r>
              <a:rPr spc="30" dirty="0"/>
              <a:t>dữ</a:t>
            </a:r>
            <a:r>
              <a:rPr spc="-275" dirty="0"/>
              <a:t> </a:t>
            </a:r>
            <a:r>
              <a:rPr spc="5" dirty="0"/>
              <a:t>liệu - </a:t>
            </a:r>
            <a:r>
              <a:rPr spc="10" dirty="0"/>
              <a:t>ĐHSPHN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971540"/>
          </a:xfrm>
          <a:custGeom>
            <a:avLst/>
            <a:gdLst/>
            <a:ahLst/>
            <a:cxnLst/>
            <a:rect l="l" t="t" r="r" b="b"/>
            <a:pathLst>
              <a:path w="9144000" h="5971540">
                <a:moveTo>
                  <a:pt x="0" y="5971032"/>
                </a:moveTo>
                <a:lnTo>
                  <a:pt x="9144000" y="5971032"/>
                </a:lnTo>
                <a:lnTo>
                  <a:pt x="9144000" y="0"/>
                </a:lnTo>
                <a:lnTo>
                  <a:pt x="0" y="0"/>
                </a:lnTo>
                <a:lnTo>
                  <a:pt x="0" y="5971032"/>
                </a:lnTo>
                <a:close/>
              </a:path>
            </a:pathLst>
          </a:custGeom>
          <a:solidFill>
            <a:srgbClr val="775F5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5971032"/>
            <a:ext cx="9144000" cy="887094"/>
            <a:chOff x="0" y="5971032"/>
            <a:chExt cx="9144000" cy="887094"/>
          </a:xfrm>
        </p:grpSpPr>
        <p:sp>
          <p:nvSpPr>
            <p:cNvPr id="4" name="object 4"/>
            <p:cNvSpPr/>
            <p:nvPr/>
          </p:nvSpPr>
          <p:spPr>
            <a:xfrm>
              <a:off x="0" y="5971032"/>
              <a:ext cx="9144000" cy="887094"/>
            </a:xfrm>
            <a:custGeom>
              <a:avLst/>
              <a:gdLst/>
              <a:ahLst/>
              <a:cxnLst/>
              <a:rect l="l" t="t" r="r" b="b"/>
              <a:pathLst>
                <a:path w="9144000" h="887095">
                  <a:moveTo>
                    <a:pt x="9144000" y="0"/>
                  </a:moveTo>
                  <a:lnTo>
                    <a:pt x="0" y="0"/>
                  </a:lnTo>
                  <a:lnTo>
                    <a:pt x="0" y="886968"/>
                  </a:lnTo>
                  <a:lnTo>
                    <a:pt x="9144000" y="886968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053328"/>
              <a:ext cx="2240280" cy="713740"/>
            </a:xfrm>
            <a:custGeom>
              <a:avLst/>
              <a:gdLst/>
              <a:ahLst/>
              <a:cxnLst/>
              <a:rect l="l" t="t" r="r" b="b"/>
              <a:pathLst>
                <a:path w="2240280" h="713740">
                  <a:moveTo>
                    <a:pt x="2240280" y="0"/>
                  </a:moveTo>
                  <a:lnTo>
                    <a:pt x="0" y="0"/>
                  </a:lnTo>
                  <a:lnTo>
                    <a:pt x="0" y="713232"/>
                  </a:lnTo>
                  <a:lnTo>
                    <a:pt x="2240280" y="713232"/>
                  </a:lnTo>
                  <a:lnTo>
                    <a:pt x="2240280" y="0"/>
                  </a:lnTo>
                  <a:close/>
                </a:path>
              </a:pathLst>
            </a:custGeom>
            <a:solidFill>
              <a:srgbClr val="DD80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59151" y="6044184"/>
              <a:ext cx="6784975" cy="713740"/>
            </a:xfrm>
            <a:custGeom>
              <a:avLst/>
              <a:gdLst/>
              <a:ahLst/>
              <a:cxnLst/>
              <a:rect l="l" t="t" r="r" b="b"/>
              <a:pathLst>
                <a:path w="6784975" h="713740">
                  <a:moveTo>
                    <a:pt x="6784848" y="0"/>
                  </a:moveTo>
                  <a:lnTo>
                    <a:pt x="0" y="0"/>
                  </a:lnTo>
                  <a:lnTo>
                    <a:pt x="0" y="713231"/>
                  </a:lnTo>
                  <a:lnTo>
                    <a:pt x="6784848" y="713231"/>
                  </a:lnTo>
                  <a:lnTo>
                    <a:pt x="6784848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60374" y="76200"/>
            <a:ext cx="821397" cy="83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96570" marR="5080" indent="-448309">
              <a:lnSpc>
                <a:spcPct val="132600"/>
              </a:lnSpc>
              <a:spcBef>
                <a:spcPts val="90"/>
              </a:spcBef>
            </a:pPr>
            <a:r>
              <a:rPr spc="5" dirty="0"/>
              <a:t>KHAI PHÁ </a:t>
            </a:r>
            <a:r>
              <a:rPr dirty="0"/>
              <a:t>DỮ LIỆU  </a:t>
            </a:r>
            <a:r>
              <a:rPr spc="-75" dirty="0"/>
              <a:t>(DATA</a:t>
            </a:r>
            <a:r>
              <a:rPr spc="-200" dirty="0"/>
              <a:t> </a:t>
            </a:r>
            <a:r>
              <a:rPr spc="-15" dirty="0"/>
              <a:t>MINING)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rgbClr val="93B6D2"/>
          </a:solidFill>
        </p:spPr>
        <p:txBody>
          <a:bodyPr vert="horz" wrap="square" lIns="0" tIns="14732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1160"/>
              </a:spcBef>
            </a:pPr>
            <a:r>
              <a:rPr sz="4400" spc="25" dirty="0">
                <a:solidFill>
                  <a:srgbClr val="FFFFFF"/>
                </a:solidFill>
              </a:rPr>
              <a:t>Cây </a:t>
            </a:r>
            <a:r>
              <a:rPr sz="4400" spc="5" dirty="0">
                <a:solidFill>
                  <a:srgbClr val="FFFFFF"/>
                </a:solidFill>
              </a:rPr>
              <a:t>quyết</a:t>
            </a:r>
            <a:r>
              <a:rPr sz="4400" spc="-145" dirty="0">
                <a:solidFill>
                  <a:srgbClr val="FFFFFF"/>
                </a:solidFill>
              </a:rPr>
              <a:t> </a:t>
            </a:r>
            <a:r>
              <a:rPr sz="4400" spc="10" dirty="0">
                <a:solidFill>
                  <a:srgbClr val="FFFFFF"/>
                </a:solidFill>
              </a:rPr>
              <a:t>định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marR="16510" algn="ctr">
              <a:lnSpc>
                <a:spcPct val="100000"/>
              </a:lnSpc>
            </a:pPr>
            <a:r>
              <a:rPr sz="2400" b="1" spc="-150" dirty="0">
                <a:solidFill>
                  <a:srgbClr val="FFFFFF"/>
                </a:solidFill>
                <a:latin typeface="Times New Roman"/>
                <a:cs typeface="Times New Roman"/>
              </a:rPr>
              <a:t>11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97510"/>
            <a:ext cx="676529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775F54"/>
                </a:solidFill>
              </a:rPr>
              <a:t>Cây </a:t>
            </a:r>
            <a:r>
              <a:rPr sz="3950" spc="-35" dirty="0">
                <a:solidFill>
                  <a:srgbClr val="775F54"/>
                </a:solidFill>
              </a:rPr>
              <a:t>quyết </a:t>
            </a:r>
            <a:r>
              <a:rPr sz="3950" spc="-45" dirty="0">
                <a:solidFill>
                  <a:srgbClr val="775F54"/>
                </a:solidFill>
              </a:rPr>
              <a:t>định </a:t>
            </a:r>
            <a:r>
              <a:rPr sz="3950" spc="-10" dirty="0">
                <a:solidFill>
                  <a:srgbClr val="775F54"/>
                </a:solidFill>
              </a:rPr>
              <a:t>(decision</a:t>
            </a:r>
            <a:r>
              <a:rPr sz="3950" spc="955" dirty="0">
                <a:solidFill>
                  <a:srgbClr val="775F54"/>
                </a:solidFill>
              </a:rPr>
              <a:t> </a:t>
            </a:r>
            <a:r>
              <a:rPr sz="3950" dirty="0">
                <a:solidFill>
                  <a:srgbClr val="775F54"/>
                </a:solidFill>
              </a:rPr>
              <a:t>tree)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117475" y="1155292"/>
            <a:ext cx="8260080" cy="367284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12</a:t>
            </a:r>
            <a:endParaRPr sz="2000">
              <a:latin typeface="Times New Roman"/>
              <a:cs typeface="Times New Roman"/>
            </a:endParaRPr>
          </a:p>
          <a:p>
            <a:pPr marL="911225" marR="174625" indent="-324485">
              <a:lnSpc>
                <a:spcPts val="3450"/>
              </a:lnSpc>
              <a:spcBef>
                <a:spcPts val="930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900" spc="15" dirty="0">
                <a:latin typeface="Arial"/>
                <a:cs typeface="Arial"/>
              </a:rPr>
              <a:t>Cây</a:t>
            </a:r>
            <a:r>
              <a:rPr sz="2900" spc="-105" dirty="0">
                <a:latin typeface="Arial"/>
                <a:cs typeface="Arial"/>
              </a:rPr>
              <a:t> </a:t>
            </a:r>
            <a:r>
              <a:rPr sz="2900" spc="15" dirty="0">
                <a:latin typeface="Arial"/>
                <a:cs typeface="Arial"/>
              </a:rPr>
              <a:t>quyết</a:t>
            </a:r>
            <a:r>
              <a:rPr sz="2900" spc="-50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định</a:t>
            </a:r>
            <a:r>
              <a:rPr sz="2900" spc="-185" dirty="0">
                <a:latin typeface="Arial"/>
                <a:cs typeface="Arial"/>
              </a:rPr>
              <a:t> </a:t>
            </a:r>
            <a:r>
              <a:rPr sz="2900" spc="20" dirty="0">
                <a:latin typeface="Arial"/>
                <a:cs typeface="Arial"/>
              </a:rPr>
              <a:t>là</a:t>
            </a:r>
            <a:r>
              <a:rPr sz="2900" spc="-45" dirty="0">
                <a:latin typeface="Arial"/>
                <a:cs typeface="Arial"/>
              </a:rPr>
              <a:t> </a:t>
            </a:r>
            <a:r>
              <a:rPr sz="2900" spc="35" dirty="0">
                <a:latin typeface="Arial"/>
                <a:cs typeface="Arial"/>
              </a:rPr>
              <a:t>một</a:t>
            </a:r>
            <a:r>
              <a:rPr sz="2900" spc="-125" dirty="0">
                <a:latin typeface="Arial"/>
                <a:cs typeface="Arial"/>
              </a:rPr>
              <a:t> </a:t>
            </a:r>
            <a:r>
              <a:rPr sz="2900" spc="30" dirty="0">
                <a:latin typeface="Arial"/>
                <a:cs typeface="Arial"/>
              </a:rPr>
              <a:t>công</a:t>
            </a:r>
            <a:r>
              <a:rPr sz="2900" spc="-114" dirty="0">
                <a:latin typeface="Arial"/>
                <a:cs typeface="Arial"/>
              </a:rPr>
              <a:t> </a:t>
            </a:r>
            <a:r>
              <a:rPr sz="2900" spc="30" dirty="0">
                <a:latin typeface="Arial"/>
                <a:cs typeface="Arial"/>
              </a:rPr>
              <a:t>cụ</a:t>
            </a:r>
            <a:r>
              <a:rPr sz="2900" spc="-114" dirty="0">
                <a:latin typeface="Arial"/>
                <a:cs typeface="Arial"/>
              </a:rPr>
              <a:t> </a:t>
            </a:r>
            <a:r>
              <a:rPr sz="2900" spc="30" dirty="0">
                <a:latin typeface="Arial"/>
                <a:cs typeface="Arial"/>
              </a:rPr>
              <a:t>khá</a:t>
            </a:r>
            <a:r>
              <a:rPr sz="2900" spc="-120" dirty="0">
                <a:latin typeface="Arial"/>
                <a:cs typeface="Arial"/>
              </a:rPr>
              <a:t> </a:t>
            </a:r>
            <a:r>
              <a:rPr sz="2900" spc="30" dirty="0">
                <a:latin typeface="Arial"/>
                <a:cs typeface="Arial"/>
              </a:rPr>
              <a:t>phổ</a:t>
            </a:r>
            <a:r>
              <a:rPr sz="2900" spc="-114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biến  để</a:t>
            </a:r>
            <a:r>
              <a:rPr sz="2900" spc="-45" dirty="0">
                <a:latin typeface="Arial"/>
                <a:cs typeface="Arial"/>
              </a:rPr>
              <a:t> </a:t>
            </a:r>
            <a:r>
              <a:rPr sz="2900" spc="30" dirty="0">
                <a:latin typeface="Arial"/>
                <a:cs typeface="Arial"/>
              </a:rPr>
              <a:t>phân</a:t>
            </a:r>
            <a:r>
              <a:rPr sz="2900" spc="-190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lớp</a:t>
            </a:r>
            <a:r>
              <a:rPr sz="2900" spc="-114" dirty="0">
                <a:latin typeface="Arial"/>
                <a:cs typeface="Arial"/>
              </a:rPr>
              <a:t> </a:t>
            </a:r>
            <a:r>
              <a:rPr sz="2900" spc="-10" dirty="0">
                <a:latin typeface="Arial"/>
                <a:cs typeface="Arial"/>
              </a:rPr>
              <a:t>và</a:t>
            </a:r>
            <a:r>
              <a:rPr sz="2900" spc="30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dự</a:t>
            </a:r>
            <a:r>
              <a:rPr sz="2900" spc="-70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báo,</a:t>
            </a:r>
            <a:r>
              <a:rPr sz="2900" spc="-130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được</a:t>
            </a:r>
            <a:r>
              <a:rPr sz="2900" spc="-175" dirty="0">
                <a:latin typeface="Arial"/>
                <a:cs typeface="Arial"/>
              </a:rPr>
              <a:t> </a:t>
            </a:r>
            <a:r>
              <a:rPr sz="2900" spc="30" dirty="0">
                <a:latin typeface="Arial"/>
                <a:cs typeface="Arial"/>
              </a:rPr>
              <a:t>đánh</a:t>
            </a:r>
            <a:r>
              <a:rPr sz="2900" spc="-120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giá</a:t>
            </a:r>
            <a:r>
              <a:rPr sz="2900" spc="-114" dirty="0">
                <a:latin typeface="Arial"/>
                <a:cs typeface="Arial"/>
              </a:rPr>
              <a:t> </a:t>
            </a:r>
            <a:r>
              <a:rPr sz="2900" spc="30" dirty="0">
                <a:latin typeface="Arial"/>
                <a:cs typeface="Arial"/>
              </a:rPr>
              <a:t>cao:</a:t>
            </a:r>
            <a:endParaRPr sz="2900">
              <a:latin typeface="Arial"/>
              <a:cs typeface="Arial"/>
            </a:endParaRPr>
          </a:p>
          <a:p>
            <a:pPr marL="1226185" marR="5080" lvl="1" indent="-276860">
              <a:lnSpc>
                <a:spcPts val="3080"/>
              </a:lnSpc>
              <a:spcBef>
                <a:spcPts val="680"/>
              </a:spcBef>
              <a:buClr>
                <a:srgbClr val="93B6D2"/>
              </a:buClr>
              <a:buSzPct val="69230"/>
              <a:buChar char=""/>
              <a:tabLst>
                <a:tab pos="1226185" algn="l"/>
              </a:tabLst>
            </a:pPr>
            <a:r>
              <a:rPr sz="2600" spc="-35" dirty="0">
                <a:latin typeface="Arial"/>
                <a:cs typeface="Arial"/>
              </a:rPr>
              <a:t>Tốc </a:t>
            </a:r>
            <a:r>
              <a:rPr sz="2600" spc="-5" dirty="0">
                <a:latin typeface="Arial"/>
                <a:cs typeface="Arial"/>
              </a:rPr>
              <a:t>độ </a:t>
            </a:r>
            <a:r>
              <a:rPr sz="2600" spc="-40" dirty="0">
                <a:latin typeface="Arial"/>
                <a:cs typeface="Arial"/>
              </a:rPr>
              <a:t>học </a:t>
            </a:r>
            <a:r>
              <a:rPr sz="2600" dirty="0">
                <a:latin typeface="Arial"/>
                <a:cs typeface="Arial"/>
              </a:rPr>
              <a:t>tương </a:t>
            </a:r>
            <a:r>
              <a:rPr sz="2600" spc="-40" dirty="0">
                <a:latin typeface="Arial"/>
                <a:cs typeface="Arial"/>
              </a:rPr>
              <a:t>đối </a:t>
            </a:r>
            <a:r>
              <a:rPr sz="2600" spc="-35" dirty="0">
                <a:latin typeface="Arial"/>
                <a:cs typeface="Arial"/>
              </a:rPr>
              <a:t>nhanh </a:t>
            </a:r>
            <a:r>
              <a:rPr sz="2600" spc="25" dirty="0">
                <a:latin typeface="Arial"/>
                <a:cs typeface="Arial"/>
              </a:rPr>
              <a:t>so </a:t>
            </a:r>
            <a:r>
              <a:rPr sz="2600" spc="-5" dirty="0">
                <a:latin typeface="Arial"/>
                <a:cs typeface="Arial"/>
              </a:rPr>
              <a:t>với </a:t>
            </a:r>
            <a:r>
              <a:rPr sz="2600" spc="10" dirty="0">
                <a:latin typeface="Arial"/>
                <a:cs typeface="Arial"/>
              </a:rPr>
              <a:t>các </a:t>
            </a:r>
            <a:r>
              <a:rPr sz="2600" spc="-90" dirty="0">
                <a:latin typeface="Arial"/>
                <a:cs typeface="Arial"/>
              </a:rPr>
              <a:t>phương  </a:t>
            </a:r>
            <a:r>
              <a:rPr sz="2600" spc="-15" dirty="0">
                <a:latin typeface="Arial"/>
                <a:cs typeface="Arial"/>
              </a:rPr>
              <a:t>pháp</a:t>
            </a:r>
            <a:r>
              <a:rPr sz="2600" spc="5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khác</a:t>
            </a:r>
            <a:endParaRPr sz="2600">
              <a:latin typeface="Arial"/>
              <a:cs typeface="Arial"/>
            </a:endParaRPr>
          </a:p>
          <a:p>
            <a:pPr marL="1226185" lvl="1" indent="-276860">
              <a:lnSpc>
                <a:spcPct val="100000"/>
              </a:lnSpc>
              <a:spcBef>
                <a:spcPts val="535"/>
              </a:spcBef>
              <a:buClr>
                <a:srgbClr val="93B6D2"/>
              </a:buClr>
              <a:buSzPct val="69230"/>
              <a:buChar char=""/>
              <a:tabLst>
                <a:tab pos="1226185" algn="l"/>
              </a:tabLst>
            </a:pPr>
            <a:r>
              <a:rPr sz="2600" spc="5" dirty="0">
                <a:latin typeface="Arial"/>
                <a:cs typeface="Arial"/>
              </a:rPr>
              <a:t>Có </a:t>
            </a:r>
            <a:r>
              <a:rPr sz="2600" dirty="0">
                <a:latin typeface="Arial"/>
                <a:cs typeface="Arial"/>
              </a:rPr>
              <a:t>thể </a:t>
            </a:r>
            <a:r>
              <a:rPr sz="2600" spc="-20" dirty="0">
                <a:latin typeface="Arial"/>
                <a:cs typeface="Arial"/>
              </a:rPr>
              <a:t>chuyển </a:t>
            </a:r>
            <a:r>
              <a:rPr sz="2600" spc="-10" dirty="0">
                <a:latin typeface="Arial"/>
                <a:cs typeface="Arial"/>
              </a:rPr>
              <a:t>thành </a:t>
            </a:r>
            <a:r>
              <a:rPr sz="2600" spc="-45" dirty="0">
                <a:latin typeface="Arial"/>
                <a:cs typeface="Arial"/>
              </a:rPr>
              <a:t>luật </a:t>
            </a:r>
            <a:r>
              <a:rPr sz="2600" spc="-30" dirty="0">
                <a:latin typeface="Arial"/>
                <a:cs typeface="Arial"/>
              </a:rPr>
              <a:t>một </a:t>
            </a:r>
            <a:r>
              <a:rPr sz="2600" spc="15" dirty="0">
                <a:latin typeface="Arial"/>
                <a:cs typeface="Arial"/>
              </a:rPr>
              <a:t>cách </a:t>
            </a:r>
            <a:r>
              <a:rPr sz="2600" spc="-5" dirty="0">
                <a:latin typeface="Arial"/>
                <a:cs typeface="Arial"/>
              </a:rPr>
              <a:t>dễ</a:t>
            </a:r>
            <a:r>
              <a:rPr sz="2600" spc="36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dàng</a:t>
            </a:r>
            <a:endParaRPr sz="2600">
              <a:latin typeface="Arial"/>
              <a:cs typeface="Arial"/>
            </a:endParaRPr>
          </a:p>
          <a:p>
            <a:pPr marL="1226185" lvl="1" indent="-276860">
              <a:lnSpc>
                <a:spcPct val="100000"/>
              </a:lnSpc>
              <a:spcBef>
                <a:spcPts val="565"/>
              </a:spcBef>
              <a:buClr>
                <a:srgbClr val="93B6D2"/>
              </a:buClr>
              <a:buSzPct val="69230"/>
              <a:buChar char=""/>
              <a:tabLst>
                <a:tab pos="1226185" algn="l"/>
              </a:tabLst>
            </a:pPr>
            <a:r>
              <a:rPr sz="2600" dirty="0">
                <a:latin typeface="Arial"/>
                <a:cs typeface="Arial"/>
              </a:rPr>
              <a:t>Sự </a:t>
            </a:r>
            <a:r>
              <a:rPr sz="2600" spc="5" dirty="0">
                <a:latin typeface="Arial"/>
                <a:cs typeface="Arial"/>
              </a:rPr>
              <a:t>chính </a:t>
            </a:r>
            <a:r>
              <a:rPr sz="2600" spc="-40" dirty="0">
                <a:latin typeface="Arial"/>
                <a:cs typeface="Arial"/>
              </a:rPr>
              <a:t>xác </a:t>
            </a:r>
            <a:r>
              <a:rPr sz="2600" dirty="0">
                <a:latin typeface="Arial"/>
                <a:cs typeface="Arial"/>
              </a:rPr>
              <a:t>cũng </a:t>
            </a:r>
            <a:r>
              <a:rPr sz="2600" spc="10" dirty="0">
                <a:latin typeface="Arial"/>
                <a:cs typeface="Arial"/>
              </a:rPr>
              <a:t>khá</a:t>
            </a:r>
            <a:r>
              <a:rPr sz="2600" spc="-25" dirty="0">
                <a:latin typeface="Arial"/>
                <a:cs typeface="Arial"/>
              </a:rPr>
              <a:t> tốt</a:t>
            </a:r>
            <a:endParaRPr sz="2600">
              <a:latin typeface="Arial"/>
              <a:cs typeface="Arial"/>
            </a:endParaRPr>
          </a:p>
          <a:p>
            <a:pPr marL="1226185" lvl="1" indent="-276860">
              <a:lnSpc>
                <a:spcPct val="100000"/>
              </a:lnSpc>
              <a:spcBef>
                <a:spcPts val="635"/>
              </a:spcBef>
              <a:buClr>
                <a:srgbClr val="93B6D2"/>
              </a:buClr>
              <a:buSzPct val="69230"/>
              <a:buChar char=""/>
              <a:tabLst>
                <a:tab pos="1226185" algn="l"/>
              </a:tabLst>
            </a:pPr>
            <a:r>
              <a:rPr sz="2600" spc="-10" dirty="0">
                <a:latin typeface="Arial"/>
                <a:cs typeface="Arial"/>
              </a:rPr>
              <a:t>Đòi </a:t>
            </a:r>
            <a:r>
              <a:rPr sz="2600" spc="-40" dirty="0">
                <a:latin typeface="Arial"/>
                <a:cs typeface="Arial"/>
              </a:rPr>
              <a:t>hỏi </a:t>
            </a:r>
            <a:r>
              <a:rPr sz="2600" spc="-30" dirty="0">
                <a:latin typeface="Arial"/>
                <a:cs typeface="Arial"/>
              </a:rPr>
              <a:t>tiền </a:t>
            </a:r>
            <a:r>
              <a:rPr sz="2600" spc="-45" dirty="0">
                <a:latin typeface="Arial"/>
                <a:cs typeface="Arial"/>
              </a:rPr>
              <a:t>xử </a:t>
            </a:r>
            <a:r>
              <a:rPr sz="2600" spc="-25" dirty="0">
                <a:latin typeface="Arial"/>
                <a:cs typeface="Arial"/>
              </a:rPr>
              <a:t>lý </a:t>
            </a:r>
            <a:r>
              <a:rPr sz="2600" dirty="0">
                <a:latin typeface="Arial"/>
                <a:cs typeface="Arial"/>
              </a:rPr>
              <a:t>đơn</a:t>
            </a:r>
            <a:r>
              <a:rPr sz="2600" spc="434" dirty="0">
                <a:latin typeface="Arial"/>
                <a:cs typeface="Arial"/>
              </a:rPr>
              <a:t> </a:t>
            </a:r>
            <a:r>
              <a:rPr sz="2600" spc="-45" dirty="0">
                <a:latin typeface="Arial"/>
                <a:cs typeface="Arial"/>
              </a:rPr>
              <a:t>giản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97510"/>
            <a:ext cx="676529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775F54"/>
                </a:solidFill>
              </a:rPr>
              <a:t>Cây </a:t>
            </a:r>
            <a:r>
              <a:rPr sz="3950" spc="-35" dirty="0">
                <a:solidFill>
                  <a:srgbClr val="775F54"/>
                </a:solidFill>
              </a:rPr>
              <a:t>quyết </a:t>
            </a:r>
            <a:r>
              <a:rPr sz="3950" spc="-45" dirty="0">
                <a:solidFill>
                  <a:srgbClr val="775F54"/>
                </a:solidFill>
              </a:rPr>
              <a:t>định </a:t>
            </a:r>
            <a:r>
              <a:rPr sz="3950" spc="-10" dirty="0">
                <a:solidFill>
                  <a:srgbClr val="775F54"/>
                </a:solidFill>
              </a:rPr>
              <a:t>(decision</a:t>
            </a:r>
            <a:r>
              <a:rPr sz="3950" spc="955" dirty="0">
                <a:solidFill>
                  <a:srgbClr val="775F54"/>
                </a:solidFill>
              </a:rPr>
              <a:t> </a:t>
            </a:r>
            <a:r>
              <a:rPr sz="3950" dirty="0">
                <a:solidFill>
                  <a:srgbClr val="775F54"/>
                </a:solidFill>
              </a:rPr>
              <a:t>tree)</a:t>
            </a:r>
            <a:endParaRPr sz="3950"/>
          </a:p>
        </p:txBody>
      </p:sp>
      <p:sp>
        <p:nvSpPr>
          <p:cNvPr id="3" name="object 3"/>
          <p:cNvSpPr/>
          <p:nvPr/>
        </p:nvSpPr>
        <p:spPr>
          <a:xfrm>
            <a:off x="627189" y="3731854"/>
            <a:ext cx="4495373" cy="2505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7475" y="1140825"/>
            <a:ext cx="8642350" cy="3602354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13</a:t>
            </a:r>
            <a:endParaRPr sz="2000">
              <a:latin typeface="Times New Roman"/>
              <a:cs typeface="Times New Roman"/>
            </a:endParaRPr>
          </a:p>
          <a:p>
            <a:pPr marL="908050" indent="-324485">
              <a:lnSpc>
                <a:spcPct val="100000"/>
              </a:lnSpc>
              <a:spcBef>
                <a:spcPts val="760"/>
              </a:spcBef>
              <a:buClr>
                <a:srgbClr val="DD8046"/>
              </a:buClr>
              <a:buSzPct val="58333"/>
              <a:buFont typeface="Wingdings"/>
              <a:buChar char=""/>
              <a:tabLst>
                <a:tab pos="908050" algn="l"/>
                <a:tab pos="908685" algn="l"/>
              </a:tabLst>
            </a:pPr>
            <a:r>
              <a:rPr sz="2400" spc="-25" dirty="0">
                <a:latin typeface="Arial"/>
                <a:cs typeface="Arial"/>
              </a:rPr>
              <a:t>Cây </a:t>
            </a:r>
            <a:r>
              <a:rPr sz="2400" spc="-40" dirty="0">
                <a:latin typeface="Arial"/>
                <a:cs typeface="Arial"/>
              </a:rPr>
              <a:t>quyết </a:t>
            </a:r>
            <a:r>
              <a:rPr sz="2400" dirty="0">
                <a:latin typeface="Arial"/>
                <a:cs typeface="Arial"/>
              </a:rPr>
              <a:t>định </a:t>
            </a:r>
            <a:r>
              <a:rPr sz="2400" spc="-20" dirty="0">
                <a:latin typeface="Arial"/>
                <a:cs typeface="Arial"/>
              </a:rPr>
              <a:t>(decision tree) </a:t>
            </a:r>
            <a:r>
              <a:rPr sz="2400" dirty="0">
                <a:latin typeface="Arial"/>
                <a:cs typeface="Arial"/>
              </a:rPr>
              <a:t>– </a:t>
            </a:r>
            <a:r>
              <a:rPr sz="2400" spc="10" dirty="0">
                <a:latin typeface="Arial"/>
                <a:cs typeface="Arial"/>
              </a:rPr>
              <a:t>mô </a:t>
            </a:r>
            <a:r>
              <a:rPr sz="2400" spc="5" dirty="0">
                <a:latin typeface="Arial"/>
                <a:cs typeface="Arial"/>
              </a:rPr>
              <a:t>hình </a:t>
            </a:r>
            <a:r>
              <a:rPr sz="2400" spc="-30" dirty="0">
                <a:latin typeface="Arial"/>
                <a:cs typeface="Arial"/>
              </a:rPr>
              <a:t>phân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lớp</a:t>
            </a:r>
            <a:endParaRPr sz="2400">
              <a:latin typeface="Arial"/>
              <a:cs typeface="Arial"/>
            </a:endParaRPr>
          </a:p>
          <a:p>
            <a:pPr marL="1223010" lvl="1" indent="-276860">
              <a:lnSpc>
                <a:spcPct val="100000"/>
              </a:lnSpc>
              <a:spcBef>
                <a:spcPts val="750"/>
              </a:spcBef>
              <a:buClr>
                <a:srgbClr val="93B6D2"/>
              </a:buClr>
              <a:buSzPct val="70000"/>
              <a:buChar char=""/>
              <a:tabLst>
                <a:tab pos="1223010" algn="l"/>
              </a:tabLst>
            </a:pPr>
            <a:r>
              <a:rPr sz="2000" dirty="0">
                <a:latin typeface="Arial"/>
                <a:cs typeface="Arial"/>
              </a:rPr>
              <a:t>Node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cha: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phép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kiểm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thử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25" dirty="0">
                <a:latin typeface="Arial"/>
                <a:cs typeface="Arial"/>
              </a:rPr>
              <a:t>(test)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trên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một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thuộc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tính</a:t>
            </a:r>
            <a:endParaRPr sz="2000">
              <a:latin typeface="Arial"/>
              <a:cs typeface="Arial"/>
            </a:endParaRPr>
          </a:p>
          <a:p>
            <a:pPr marL="1223010" lvl="1" indent="-276860">
              <a:lnSpc>
                <a:spcPct val="100000"/>
              </a:lnSpc>
              <a:spcBef>
                <a:spcPts val="755"/>
              </a:spcBef>
              <a:buClr>
                <a:srgbClr val="93B6D2"/>
              </a:buClr>
              <a:buSzPct val="70000"/>
              <a:buChar char=""/>
              <a:tabLst>
                <a:tab pos="1223010" algn="l"/>
              </a:tabLst>
            </a:pPr>
            <a:r>
              <a:rPr sz="2000" spc="5" dirty="0">
                <a:latin typeface="Arial"/>
                <a:cs typeface="Arial"/>
              </a:rPr>
              <a:t>Node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lá: </a:t>
            </a:r>
            <a:r>
              <a:rPr sz="2000" spc="10" dirty="0">
                <a:latin typeface="Arial"/>
                <a:cs typeface="Arial"/>
              </a:rPr>
              <a:t>nhãn/mô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tả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của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một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lớp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(class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label)</a:t>
            </a:r>
            <a:endParaRPr sz="2000">
              <a:latin typeface="Arial"/>
              <a:cs typeface="Arial"/>
            </a:endParaRPr>
          </a:p>
          <a:p>
            <a:pPr marL="1223010" marR="498475" lvl="1" indent="-276860">
              <a:lnSpc>
                <a:spcPct val="100000"/>
              </a:lnSpc>
              <a:spcBef>
                <a:spcPts val="680"/>
              </a:spcBef>
              <a:buClr>
                <a:srgbClr val="93B6D2"/>
              </a:buClr>
              <a:buSzPct val="70000"/>
              <a:buChar char=""/>
              <a:tabLst>
                <a:tab pos="1223010" algn="l"/>
              </a:tabLst>
            </a:pPr>
            <a:r>
              <a:rPr sz="2000" spc="5" dirty="0">
                <a:latin typeface="Arial"/>
                <a:cs typeface="Arial"/>
              </a:rPr>
              <a:t>Nhánh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từ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một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node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cha: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kết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quả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của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một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phép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thử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trên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thuộc  </a:t>
            </a:r>
            <a:r>
              <a:rPr sz="2000" spc="-10" dirty="0">
                <a:latin typeface="Arial"/>
                <a:cs typeface="Arial"/>
              </a:rPr>
              <a:t>tính </a:t>
            </a:r>
            <a:r>
              <a:rPr sz="2000" spc="20" dirty="0">
                <a:latin typeface="Arial"/>
                <a:cs typeface="Arial"/>
              </a:rPr>
              <a:t>tương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ứng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Arial"/>
              <a:cs typeface="Arial"/>
            </a:endParaRPr>
          </a:p>
          <a:p>
            <a:pPr marL="5389880" marR="5080">
              <a:lnSpc>
                <a:spcPct val="118100"/>
              </a:lnSpc>
            </a:pPr>
            <a:r>
              <a:rPr sz="1800" spc="-20" dirty="0">
                <a:latin typeface="Arial"/>
                <a:cs typeface="Arial"/>
              </a:rPr>
              <a:t>Cây </a:t>
            </a:r>
            <a:r>
              <a:rPr sz="1800" spc="10" dirty="0">
                <a:latin typeface="Arial"/>
                <a:cs typeface="Arial"/>
              </a:rPr>
              <a:t>quyết </a:t>
            </a:r>
            <a:r>
              <a:rPr sz="1800" spc="-5" dirty="0">
                <a:latin typeface="Arial"/>
                <a:cs typeface="Arial"/>
              </a:rPr>
              <a:t>định </a:t>
            </a:r>
            <a:r>
              <a:rPr sz="1800" spc="5" dirty="0">
                <a:latin typeface="Arial"/>
                <a:cs typeface="Arial"/>
              </a:rPr>
              <a:t>học </a:t>
            </a:r>
            <a:r>
              <a:rPr sz="1800" spc="-5" dirty="0">
                <a:latin typeface="Arial"/>
                <a:cs typeface="Arial"/>
              </a:rPr>
              <a:t>được </a:t>
            </a:r>
            <a:r>
              <a:rPr sz="1800" spc="10" dirty="0">
                <a:latin typeface="Arial"/>
                <a:cs typeface="Arial"/>
              </a:rPr>
              <a:t>từ  </a:t>
            </a:r>
            <a:r>
              <a:rPr sz="1800" spc="-15" dirty="0">
                <a:latin typeface="Arial"/>
                <a:cs typeface="Arial"/>
              </a:rPr>
              <a:t>CSDL </a:t>
            </a:r>
            <a:r>
              <a:rPr sz="1800" spc="15" dirty="0">
                <a:latin typeface="Arial"/>
                <a:cs typeface="Arial"/>
              </a:rPr>
              <a:t>huấn </a:t>
            </a:r>
            <a:r>
              <a:rPr sz="1800" spc="10" dirty="0">
                <a:latin typeface="Arial"/>
                <a:cs typeface="Arial"/>
              </a:rPr>
              <a:t>luyện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i="1" spc="5" dirty="0">
                <a:latin typeface="Arial"/>
                <a:cs typeface="Arial"/>
              </a:rPr>
              <a:t>AllElectronics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97510"/>
            <a:ext cx="676529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775F54"/>
                </a:solidFill>
              </a:rPr>
              <a:t>Cây </a:t>
            </a:r>
            <a:r>
              <a:rPr sz="3950" spc="-35" dirty="0">
                <a:solidFill>
                  <a:srgbClr val="775F54"/>
                </a:solidFill>
              </a:rPr>
              <a:t>quyết </a:t>
            </a:r>
            <a:r>
              <a:rPr sz="3950" spc="-45" dirty="0">
                <a:solidFill>
                  <a:srgbClr val="775F54"/>
                </a:solidFill>
              </a:rPr>
              <a:t>định </a:t>
            </a:r>
            <a:r>
              <a:rPr sz="3950" spc="-10" dirty="0">
                <a:solidFill>
                  <a:srgbClr val="775F54"/>
                </a:solidFill>
              </a:rPr>
              <a:t>(decision</a:t>
            </a:r>
            <a:r>
              <a:rPr sz="3950" spc="955" dirty="0">
                <a:solidFill>
                  <a:srgbClr val="775F54"/>
                </a:solidFill>
              </a:rPr>
              <a:t> </a:t>
            </a:r>
            <a:r>
              <a:rPr sz="3950" dirty="0">
                <a:solidFill>
                  <a:srgbClr val="775F54"/>
                </a:solidFill>
              </a:rPr>
              <a:t>tree)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117475" y="1155292"/>
            <a:ext cx="8544560" cy="486664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endParaRPr sz="2000">
              <a:latin typeface="Times New Roman"/>
              <a:cs typeface="Times New Roman"/>
            </a:endParaRPr>
          </a:p>
          <a:p>
            <a:pPr marL="911225" marR="422909" indent="-324485" algn="just">
              <a:lnSpc>
                <a:spcPts val="3450"/>
              </a:lnSpc>
              <a:spcBef>
                <a:spcPts val="930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911860" algn="l"/>
              </a:tabLst>
            </a:pPr>
            <a:r>
              <a:rPr sz="2900" spc="-5" dirty="0">
                <a:latin typeface="Arial"/>
                <a:cs typeface="Arial"/>
              </a:rPr>
              <a:t>Xây</a:t>
            </a:r>
            <a:r>
              <a:rPr sz="2900" spc="-30" dirty="0">
                <a:latin typeface="Arial"/>
                <a:cs typeface="Arial"/>
              </a:rPr>
              <a:t> </a:t>
            </a:r>
            <a:r>
              <a:rPr sz="2900" spc="20" dirty="0">
                <a:latin typeface="Arial"/>
                <a:cs typeface="Arial"/>
              </a:rPr>
              <a:t>dựng</a:t>
            </a:r>
            <a:r>
              <a:rPr sz="2900" spc="-120" dirty="0">
                <a:latin typeface="Arial"/>
                <a:cs typeface="Arial"/>
              </a:rPr>
              <a:t> </a:t>
            </a:r>
            <a:r>
              <a:rPr sz="2900" spc="15" dirty="0">
                <a:latin typeface="Arial"/>
                <a:cs typeface="Arial"/>
              </a:rPr>
              <a:t>cây:</a:t>
            </a:r>
            <a:r>
              <a:rPr sz="2900" spc="-50" dirty="0">
                <a:latin typeface="Arial"/>
                <a:cs typeface="Arial"/>
              </a:rPr>
              <a:t> </a:t>
            </a:r>
            <a:r>
              <a:rPr sz="2900" spc="20" dirty="0">
                <a:latin typeface="Arial"/>
                <a:cs typeface="Arial"/>
              </a:rPr>
              <a:t>thực</a:t>
            </a:r>
            <a:r>
              <a:rPr sz="2900" spc="-114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hiện</a:t>
            </a:r>
            <a:r>
              <a:rPr sz="2900" spc="-114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đệ</a:t>
            </a:r>
            <a:r>
              <a:rPr sz="2900" spc="-120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quy</a:t>
            </a:r>
            <a:r>
              <a:rPr sz="2900" spc="-100" dirty="0">
                <a:latin typeface="Arial"/>
                <a:cs typeface="Arial"/>
              </a:rPr>
              <a:t> </a:t>
            </a:r>
            <a:r>
              <a:rPr sz="2900" spc="20" dirty="0">
                <a:latin typeface="Arial"/>
                <a:cs typeface="Arial"/>
              </a:rPr>
              <a:t>tập</a:t>
            </a:r>
            <a:r>
              <a:rPr sz="2900" spc="-45" dirty="0">
                <a:latin typeface="Arial"/>
                <a:cs typeface="Arial"/>
              </a:rPr>
              <a:t> </a:t>
            </a:r>
            <a:r>
              <a:rPr sz="2900" spc="35" dirty="0">
                <a:latin typeface="Arial"/>
                <a:cs typeface="Arial"/>
              </a:rPr>
              <a:t>mẫu</a:t>
            </a:r>
            <a:r>
              <a:rPr sz="2900" spc="-185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dữ  liệu</a:t>
            </a:r>
            <a:r>
              <a:rPr sz="2900" spc="-120" dirty="0">
                <a:latin typeface="Arial"/>
                <a:cs typeface="Arial"/>
              </a:rPr>
              <a:t> </a:t>
            </a:r>
            <a:r>
              <a:rPr sz="2900" spc="30" dirty="0">
                <a:latin typeface="Arial"/>
                <a:cs typeface="Arial"/>
              </a:rPr>
              <a:t>huấn</a:t>
            </a:r>
            <a:r>
              <a:rPr sz="2900" spc="-114" dirty="0">
                <a:latin typeface="Arial"/>
                <a:cs typeface="Arial"/>
              </a:rPr>
              <a:t> </a:t>
            </a:r>
            <a:r>
              <a:rPr sz="2900" spc="15" dirty="0">
                <a:latin typeface="Arial"/>
                <a:cs typeface="Arial"/>
              </a:rPr>
              <a:t>luyện</a:t>
            </a:r>
            <a:r>
              <a:rPr sz="2900" spc="-114" dirty="0">
                <a:latin typeface="Arial"/>
                <a:cs typeface="Arial"/>
              </a:rPr>
              <a:t> </a:t>
            </a:r>
            <a:r>
              <a:rPr sz="2900" spc="30" dirty="0">
                <a:latin typeface="Arial"/>
                <a:cs typeface="Arial"/>
              </a:rPr>
              <a:t>cho</a:t>
            </a:r>
            <a:r>
              <a:rPr sz="2900" spc="-120" dirty="0">
                <a:latin typeface="Arial"/>
                <a:cs typeface="Arial"/>
              </a:rPr>
              <a:t> </a:t>
            </a:r>
            <a:r>
              <a:rPr sz="2900" spc="30" dirty="0">
                <a:latin typeface="Arial"/>
                <a:cs typeface="Arial"/>
              </a:rPr>
              <a:t>đến</a:t>
            </a:r>
            <a:r>
              <a:rPr sz="2900" spc="-114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khi</a:t>
            </a:r>
            <a:r>
              <a:rPr sz="2900" spc="-114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đối</a:t>
            </a:r>
            <a:r>
              <a:rPr sz="2900" spc="-120" dirty="0">
                <a:latin typeface="Arial"/>
                <a:cs typeface="Arial"/>
              </a:rPr>
              <a:t> </a:t>
            </a:r>
            <a:r>
              <a:rPr sz="2900" spc="20" dirty="0">
                <a:latin typeface="Arial"/>
                <a:cs typeface="Arial"/>
              </a:rPr>
              <a:t>tượng</a:t>
            </a:r>
            <a:r>
              <a:rPr sz="2900" spc="-114" dirty="0">
                <a:latin typeface="Arial"/>
                <a:cs typeface="Arial"/>
              </a:rPr>
              <a:t> </a:t>
            </a:r>
            <a:r>
              <a:rPr sz="2900" spc="15" dirty="0">
                <a:latin typeface="Arial"/>
                <a:cs typeface="Arial"/>
              </a:rPr>
              <a:t>ở</a:t>
            </a:r>
            <a:r>
              <a:rPr sz="2900" spc="-30" dirty="0">
                <a:latin typeface="Arial"/>
                <a:cs typeface="Arial"/>
              </a:rPr>
              <a:t> </a:t>
            </a:r>
            <a:r>
              <a:rPr sz="2900" spc="30" dirty="0">
                <a:latin typeface="Arial"/>
                <a:cs typeface="Arial"/>
              </a:rPr>
              <a:t>mỗi  </a:t>
            </a:r>
            <a:r>
              <a:rPr sz="2900" spc="25" dirty="0">
                <a:latin typeface="Arial"/>
                <a:cs typeface="Arial"/>
              </a:rPr>
              <a:t>nút</a:t>
            </a:r>
            <a:r>
              <a:rPr sz="2900" spc="-130" dirty="0">
                <a:latin typeface="Arial"/>
                <a:cs typeface="Arial"/>
              </a:rPr>
              <a:t> </a:t>
            </a:r>
            <a:r>
              <a:rPr sz="2900" spc="20" dirty="0">
                <a:latin typeface="Arial"/>
                <a:cs typeface="Arial"/>
              </a:rPr>
              <a:t>lá</a:t>
            </a:r>
            <a:r>
              <a:rPr sz="2900" spc="-40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thuộc</a:t>
            </a:r>
            <a:r>
              <a:rPr sz="2900" spc="-175" dirty="0">
                <a:latin typeface="Arial"/>
                <a:cs typeface="Arial"/>
              </a:rPr>
              <a:t> </a:t>
            </a:r>
            <a:r>
              <a:rPr sz="2900" spc="30" dirty="0">
                <a:latin typeface="Arial"/>
                <a:cs typeface="Arial"/>
              </a:rPr>
              <a:t>cùng</a:t>
            </a:r>
            <a:r>
              <a:rPr sz="2900" spc="-120" dirty="0">
                <a:latin typeface="Arial"/>
                <a:cs typeface="Arial"/>
              </a:rPr>
              <a:t> </a:t>
            </a:r>
            <a:r>
              <a:rPr sz="2900" spc="35" dirty="0">
                <a:latin typeface="Arial"/>
                <a:cs typeface="Arial"/>
              </a:rPr>
              <a:t>một</a:t>
            </a:r>
            <a:r>
              <a:rPr sz="2900" spc="-125" dirty="0">
                <a:latin typeface="Arial"/>
                <a:cs typeface="Arial"/>
              </a:rPr>
              <a:t> </a:t>
            </a:r>
            <a:r>
              <a:rPr sz="2900" spc="10" dirty="0">
                <a:latin typeface="Arial"/>
                <a:cs typeface="Arial"/>
              </a:rPr>
              <a:t>lớp.</a:t>
            </a:r>
            <a:endParaRPr sz="2900">
              <a:latin typeface="Arial"/>
              <a:cs typeface="Arial"/>
            </a:endParaRPr>
          </a:p>
          <a:p>
            <a:pPr marL="1226185" lvl="1" indent="-276860">
              <a:lnSpc>
                <a:spcPct val="100000"/>
              </a:lnSpc>
              <a:spcBef>
                <a:spcPts val="550"/>
              </a:spcBef>
              <a:buClr>
                <a:srgbClr val="93B6D2"/>
              </a:buClr>
              <a:buSzPct val="69230"/>
              <a:buChar char=""/>
              <a:tabLst>
                <a:tab pos="1226185" algn="l"/>
              </a:tabLst>
            </a:pPr>
            <a:r>
              <a:rPr sz="2600" spc="-5" dirty="0">
                <a:latin typeface="Arial"/>
                <a:cs typeface="Arial"/>
              </a:rPr>
              <a:t>Các </a:t>
            </a:r>
            <a:r>
              <a:rPr sz="2600" spc="-30" dirty="0">
                <a:latin typeface="Arial"/>
                <a:cs typeface="Arial"/>
              </a:rPr>
              <a:t>mẫu </a:t>
            </a:r>
            <a:r>
              <a:rPr sz="2600" spc="-35" dirty="0">
                <a:latin typeface="Arial"/>
                <a:cs typeface="Arial"/>
              </a:rPr>
              <a:t>huấn </a:t>
            </a:r>
            <a:r>
              <a:rPr sz="2600" spc="-40" dirty="0">
                <a:latin typeface="Arial"/>
                <a:cs typeface="Arial"/>
              </a:rPr>
              <a:t>luyện </a:t>
            </a:r>
            <a:r>
              <a:rPr sz="2600" spc="-55" dirty="0">
                <a:latin typeface="Arial"/>
                <a:cs typeface="Arial"/>
              </a:rPr>
              <a:t>xuất </a:t>
            </a:r>
            <a:r>
              <a:rPr sz="2600" spc="-20" dirty="0">
                <a:latin typeface="Arial"/>
                <a:cs typeface="Arial"/>
              </a:rPr>
              <a:t>phát </a:t>
            </a:r>
            <a:r>
              <a:rPr sz="2600" spc="-35" dirty="0">
                <a:latin typeface="Arial"/>
                <a:cs typeface="Arial"/>
              </a:rPr>
              <a:t>nằm </a:t>
            </a:r>
            <a:r>
              <a:rPr sz="2600" spc="15" dirty="0">
                <a:latin typeface="Arial"/>
                <a:cs typeface="Arial"/>
              </a:rPr>
              <a:t>ở</a:t>
            </a:r>
            <a:r>
              <a:rPr sz="2600" spc="-409" dirty="0">
                <a:latin typeface="Arial"/>
                <a:cs typeface="Arial"/>
              </a:rPr>
              <a:t> </a:t>
            </a:r>
            <a:r>
              <a:rPr sz="2600" spc="-40" dirty="0">
                <a:latin typeface="Arial"/>
                <a:cs typeface="Arial"/>
              </a:rPr>
              <a:t>gốc</a:t>
            </a:r>
            <a:endParaRPr sz="2600">
              <a:latin typeface="Arial"/>
              <a:cs typeface="Arial"/>
            </a:endParaRPr>
          </a:p>
          <a:p>
            <a:pPr marL="1226185" marR="252729" lvl="1" indent="-276860">
              <a:lnSpc>
                <a:spcPts val="3080"/>
              </a:lnSpc>
              <a:spcBef>
                <a:spcPts val="770"/>
              </a:spcBef>
              <a:buClr>
                <a:srgbClr val="93B6D2"/>
              </a:buClr>
              <a:buSzPct val="69230"/>
              <a:buChar char=""/>
              <a:tabLst>
                <a:tab pos="1226185" algn="l"/>
              </a:tabLst>
            </a:pPr>
            <a:r>
              <a:rPr sz="2600" spc="-30" dirty="0">
                <a:latin typeface="Arial"/>
                <a:cs typeface="Arial"/>
              </a:rPr>
              <a:t>Chọn một </a:t>
            </a:r>
            <a:r>
              <a:rPr sz="2600" spc="-25" dirty="0">
                <a:latin typeface="Arial"/>
                <a:cs typeface="Arial"/>
              </a:rPr>
              <a:t>thuộc </a:t>
            </a:r>
            <a:r>
              <a:rPr sz="2600" spc="5" dirty="0">
                <a:latin typeface="Arial"/>
                <a:cs typeface="Arial"/>
              </a:rPr>
              <a:t>tính </a:t>
            </a:r>
            <a:r>
              <a:rPr sz="2600" spc="-5" dirty="0">
                <a:latin typeface="Arial"/>
                <a:cs typeface="Arial"/>
              </a:rPr>
              <a:t>để </a:t>
            </a:r>
            <a:r>
              <a:rPr sz="2600" spc="-15" dirty="0">
                <a:latin typeface="Arial"/>
                <a:cs typeface="Arial"/>
              </a:rPr>
              <a:t>phân </a:t>
            </a:r>
            <a:r>
              <a:rPr sz="2600" spc="-5" dirty="0">
                <a:latin typeface="Arial"/>
                <a:cs typeface="Arial"/>
              </a:rPr>
              <a:t>chia </a:t>
            </a:r>
            <a:r>
              <a:rPr sz="2600" spc="-25" dirty="0">
                <a:latin typeface="Arial"/>
                <a:cs typeface="Arial"/>
              </a:rPr>
              <a:t>tập </a:t>
            </a:r>
            <a:r>
              <a:rPr sz="2600" spc="-30" dirty="0">
                <a:latin typeface="Arial"/>
                <a:cs typeface="Arial"/>
              </a:rPr>
              <a:t>mẫu </a:t>
            </a:r>
            <a:r>
              <a:rPr sz="2600" spc="-155" dirty="0">
                <a:latin typeface="Arial"/>
                <a:cs typeface="Arial"/>
              </a:rPr>
              <a:t>huấn  </a:t>
            </a:r>
            <a:r>
              <a:rPr sz="2600" spc="-40" dirty="0">
                <a:latin typeface="Arial"/>
                <a:cs typeface="Arial"/>
              </a:rPr>
              <a:t>luyện </a:t>
            </a:r>
            <a:r>
              <a:rPr sz="2600" spc="-10" dirty="0">
                <a:latin typeface="Arial"/>
                <a:cs typeface="Arial"/>
              </a:rPr>
              <a:t>thành</a:t>
            </a:r>
            <a:r>
              <a:rPr sz="2600" spc="-45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nhánh</a:t>
            </a:r>
            <a:endParaRPr sz="2600">
              <a:latin typeface="Arial"/>
              <a:cs typeface="Arial"/>
            </a:endParaRPr>
          </a:p>
          <a:p>
            <a:pPr marL="1226185" marR="5080" lvl="1" indent="-276860">
              <a:lnSpc>
                <a:spcPts val="3080"/>
              </a:lnSpc>
              <a:spcBef>
                <a:spcPts val="675"/>
              </a:spcBef>
              <a:buClr>
                <a:srgbClr val="93B6D2"/>
              </a:buClr>
              <a:buSzPct val="69230"/>
              <a:buChar char=""/>
              <a:tabLst>
                <a:tab pos="1226185" algn="l"/>
              </a:tabLst>
            </a:pPr>
            <a:r>
              <a:rPr sz="2600" spc="-60" dirty="0">
                <a:latin typeface="Arial"/>
                <a:cs typeface="Arial"/>
              </a:rPr>
              <a:t>Tiếp </a:t>
            </a:r>
            <a:r>
              <a:rPr sz="2600" dirty="0">
                <a:latin typeface="Arial"/>
                <a:cs typeface="Arial"/>
              </a:rPr>
              <a:t>tục </a:t>
            </a:r>
            <a:r>
              <a:rPr sz="2600" spc="-50" dirty="0">
                <a:latin typeface="Arial"/>
                <a:cs typeface="Arial"/>
              </a:rPr>
              <a:t>lặp </a:t>
            </a:r>
            <a:r>
              <a:rPr sz="2600" spc="-45" dirty="0">
                <a:latin typeface="Arial"/>
                <a:cs typeface="Arial"/>
              </a:rPr>
              <a:t>việc </a:t>
            </a:r>
            <a:r>
              <a:rPr sz="2600" spc="-40" dirty="0">
                <a:latin typeface="Arial"/>
                <a:cs typeface="Arial"/>
              </a:rPr>
              <a:t>xây </a:t>
            </a:r>
            <a:r>
              <a:rPr sz="2600" spc="-15" dirty="0">
                <a:latin typeface="Arial"/>
                <a:cs typeface="Arial"/>
              </a:rPr>
              <a:t>dựng </a:t>
            </a:r>
            <a:r>
              <a:rPr sz="2600" spc="10" dirty="0">
                <a:latin typeface="Arial"/>
                <a:cs typeface="Arial"/>
              </a:rPr>
              <a:t>cây </a:t>
            </a:r>
            <a:r>
              <a:rPr sz="2600" spc="-35" dirty="0">
                <a:latin typeface="Arial"/>
                <a:cs typeface="Arial"/>
              </a:rPr>
              <a:t>quyết </a:t>
            </a:r>
            <a:r>
              <a:rPr sz="2600" spc="-25" dirty="0">
                <a:latin typeface="Arial"/>
                <a:cs typeface="Arial"/>
              </a:rPr>
              <a:t>định </a:t>
            </a:r>
            <a:r>
              <a:rPr sz="2600" spc="10" dirty="0">
                <a:latin typeface="Arial"/>
                <a:cs typeface="Arial"/>
              </a:rPr>
              <a:t>cho </a:t>
            </a:r>
            <a:r>
              <a:rPr sz="2600" spc="-150" dirty="0">
                <a:latin typeface="Arial"/>
                <a:cs typeface="Arial"/>
              </a:rPr>
              <a:t>các  </a:t>
            </a:r>
            <a:r>
              <a:rPr sz="2600" spc="-20" dirty="0">
                <a:latin typeface="Arial"/>
                <a:cs typeface="Arial"/>
              </a:rPr>
              <a:t>nhánh, </a:t>
            </a:r>
            <a:r>
              <a:rPr sz="2600" spc="-15" dirty="0">
                <a:latin typeface="Arial"/>
                <a:cs typeface="Arial"/>
              </a:rPr>
              <a:t>quá </a:t>
            </a:r>
            <a:r>
              <a:rPr sz="2600" spc="10" dirty="0">
                <a:latin typeface="Arial"/>
                <a:cs typeface="Arial"/>
              </a:rPr>
              <a:t>trình </a:t>
            </a:r>
            <a:r>
              <a:rPr sz="2600" spc="-15" dirty="0">
                <a:latin typeface="Arial"/>
                <a:cs typeface="Arial"/>
              </a:rPr>
              <a:t>dừng</a:t>
            </a:r>
            <a:r>
              <a:rPr sz="2600" spc="17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khi:</a:t>
            </a:r>
            <a:endParaRPr sz="2600">
              <a:latin typeface="Arial"/>
              <a:cs typeface="Arial"/>
            </a:endParaRPr>
          </a:p>
          <a:p>
            <a:pPr marL="1502410" lvl="2" indent="-229235">
              <a:lnSpc>
                <a:spcPct val="100000"/>
              </a:lnSpc>
              <a:spcBef>
                <a:spcPts val="459"/>
              </a:spcBef>
              <a:buClr>
                <a:srgbClr val="DD8046"/>
              </a:buClr>
              <a:buSzPct val="73913"/>
              <a:buFont typeface="Wingdings"/>
              <a:buChar char=""/>
              <a:tabLst>
                <a:tab pos="1503045" algn="l"/>
              </a:tabLst>
            </a:pPr>
            <a:r>
              <a:rPr sz="2300" spc="-20" dirty="0">
                <a:latin typeface="Arial"/>
                <a:cs typeface="Arial"/>
              </a:rPr>
              <a:t>Tất </a:t>
            </a:r>
            <a:r>
              <a:rPr sz="2300" spc="25" dirty="0">
                <a:latin typeface="Arial"/>
                <a:cs typeface="Arial"/>
              </a:rPr>
              <a:t>cả </a:t>
            </a:r>
            <a:r>
              <a:rPr sz="2300" spc="15" dirty="0">
                <a:latin typeface="Arial"/>
                <a:cs typeface="Arial"/>
              </a:rPr>
              <a:t>các </a:t>
            </a:r>
            <a:r>
              <a:rPr sz="2300" spc="10" dirty="0">
                <a:latin typeface="Arial"/>
                <a:cs typeface="Arial"/>
              </a:rPr>
              <a:t>mẫu </a:t>
            </a:r>
            <a:r>
              <a:rPr sz="2300" spc="-25" dirty="0">
                <a:latin typeface="Arial"/>
                <a:cs typeface="Arial"/>
              </a:rPr>
              <a:t>đều </a:t>
            </a:r>
            <a:r>
              <a:rPr sz="2300" spc="5" dirty="0">
                <a:latin typeface="Arial"/>
                <a:cs typeface="Arial"/>
              </a:rPr>
              <a:t>được </a:t>
            </a:r>
            <a:r>
              <a:rPr sz="2300" dirty="0">
                <a:latin typeface="Arial"/>
                <a:cs typeface="Arial"/>
              </a:rPr>
              <a:t>phân</a:t>
            </a:r>
            <a:r>
              <a:rPr sz="2300" spc="-22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lớp</a:t>
            </a:r>
            <a:endParaRPr sz="2300">
              <a:latin typeface="Arial"/>
              <a:cs typeface="Arial"/>
            </a:endParaRPr>
          </a:p>
          <a:p>
            <a:pPr marL="1502410" lvl="2" indent="-229235">
              <a:lnSpc>
                <a:spcPct val="100000"/>
              </a:lnSpc>
              <a:spcBef>
                <a:spcPts val="470"/>
              </a:spcBef>
              <a:buClr>
                <a:srgbClr val="DD8046"/>
              </a:buClr>
              <a:buSzPct val="73913"/>
              <a:buFont typeface="Wingdings"/>
              <a:buChar char=""/>
              <a:tabLst>
                <a:tab pos="1503045" algn="l"/>
              </a:tabLst>
            </a:pPr>
            <a:r>
              <a:rPr sz="2300" spc="5" dirty="0">
                <a:latin typeface="Arial"/>
                <a:cs typeface="Arial"/>
              </a:rPr>
              <a:t>Không</a:t>
            </a:r>
            <a:r>
              <a:rPr sz="2300" spc="-65" dirty="0">
                <a:latin typeface="Arial"/>
                <a:cs typeface="Arial"/>
              </a:rPr>
              <a:t> </a:t>
            </a:r>
            <a:r>
              <a:rPr sz="2300" spc="15" dirty="0">
                <a:latin typeface="Arial"/>
                <a:cs typeface="Arial"/>
              </a:rPr>
              <a:t>còn</a:t>
            </a:r>
            <a:r>
              <a:rPr sz="2300" spc="-60" dirty="0">
                <a:latin typeface="Arial"/>
                <a:cs typeface="Arial"/>
              </a:rPr>
              <a:t> </a:t>
            </a:r>
            <a:r>
              <a:rPr sz="2300" spc="-15" dirty="0">
                <a:latin typeface="Arial"/>
                <a:cs typeface="Arial"/>
              </a:rPr>
              <a:t>thuộc</a:t>
            </a:r>
            <a:r>
              <a:rPr sz="2300" spc="-10" dirty="0">
                <a:latin typeface="Arial"/>
                <a:cs typeface="Arial"/>
              </a:rPr>
              <a:t> </a:t>
            </a:r>
            <a:r>
              <a:rPr sz="2300" spc="15" dirty="0">
                <a:latin typeface="Arial"/>
                <a:cs typeface="Arial"/>
              </a:rPr>
              <a:t>tính</a:t>
            </a:r>
            <a:r>
              <a:rPr sz="2300" spc="-6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nào</a:t>
            </a:r>
            <a:r>
              <a:rPr sz="2300" spc="-65" dirty="0">
                <a:latin typeface="Arial"/>
                <a:cs typeface="Arial"/>
              </a:rPr>
              <a:t> </a:t>
            </a:r>
            <a:r>
              <a:rPr sz="2300" spc="30" dirty="0">
                <a:latin typeface="Arial"/>
                <a:cs typeface="Arial"/>
              </a:rPr>
              <a:t>có</a:t>
            </a:r>
            <a:r>
              <a:rPr sz="2300" spc="-60" dirty="0">
                <a:latin typeface="Arial"/>
                <a:cs typeface="Arial"/>
              </a:rPr>
              <a:t> </a:t>
            </a:r>
            <a:r>
              <a:rPr sz="2300" spc="10" dirty="0">
                <a:latin typeface="Arial"/>
                <a:cs typeface="Arial"/>
              </a:rPr>
              <a:t>thể</a:t>
            </a:r>
            <a:r>
              <a:rPr sz="2300" spc="-65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dùng</a:t>
            </a:r>
            <a:r>
              <a:rPr sz="2300" spc="-6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để</a:t>
            </a:r>
            <a:r>
              <a:rPr sz="2300" spc="10" dirty="0">
                <a:latin typeface="Arial"/>
                <a:cs typeface="Arial"/>
              </a:rPr>
              <a:t> </a:t>
            </a:r>
            <a:r>
              <a:rPr sz="2300" spc="15" dirty="0">
                <a:latin typeface="Arial"/>
                <a:cs typeface="Arial"/>
              </a:rPr>
              <a:t>chia</a:t>
            </a:r>
            <a:r>
              <a:rPr sz="2300" spc="-65" dirty="0">
                <a:latin typeface="Arial"/>
                <a:cs typeface="Arial"/>
              </a:rPr>
              <a:t> </a:t>
            </a:r>
            <a:r>
              <a:rPr sz="2300" spc="10" dirty="0">
                <a:latin typeface="Arial"/>
                <a:cs typeface="Arial"/>
              </a:rPr>
              <a:t>mẫu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97510"/>
            <a:ext cx="676529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775F54"/>
                </a:solidFill>
              </a:rPr>
              <a:t>Cây </a:t>
            </a:r>
            <a:r>
              <a:rPr sz="3950" spc="-35" dirty="0">
                <a:solidFill>
                  <a:srgbClr val="775F54"/>
                </a:solidFill>
              </a:rPr>
              <a:t>quyết </a:t>
            </a:r>
            <a:r>
              <a:rPr sz="3950" spc="-45" dirty="0">
                <a:solidFill>
                  <a:srgbClr val="775F54"/>
                </a:solidFill>
              </a:rPr>
              <a:t>định </a:t>
            </a:r>
            <a:r>
              <a:rPr sz="3950" spc="-10" dirty="0">
                <a:solidFill>
                  <a:srgbClr val="775F54"/>
                </a:solidFill>
              </a:rPr>
              <a:t>(decision</a:t>
            </a:r>
            <a:r>
              <a:rPr sz="3950" spc="955" dirty="0">
                <a:solidFill>
                  <a:srgbClr val="775F54"/>
                </a:solidFill>
              </a:rPr>
              <a:t> </a:t>
            </a:r>
            <a:r>
              <a:rPr sz="3950" dirty="0">
                <a:solidFill>
                  <a:srgbClr val="775F54"/>
                </a:solidFill>
              </a:rPr>
              <a:t>tree)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688975" y="1411911"/>
            <a:ext cx="7305040" cy="4055110"/>
          </a:xfrm>
          <a:prstGeom prst="rect">
            <a:avLst/>
          </a:prstGeom>
        </p:spPr>
        <p:txBody>
          <a:bodyPr vert="horz" wrap="square" lIns="0" tIns="230504" rIns="0" bIns="0" rtlCol="0">
            <a:spAutoFit/>
          </a:bodyPr>
          <a:lstStyle/>
          <a:p>
            <a:pPr marL="336550" indent="-324485">
              <a:lnSpc>
                <a:spcPct val="100000"/>
              </a:lnSpc>
              <a:spcBef>
                <a:spcPts val="1814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2900" spc="15" dirty="0">
                <a:latin typeface="Arial"/>
                <a:cs typeface="Arial"/>
              </a:rPr>
              <a:t>Giải </a:t>
            </a:r>
            <a:r>
              <a:rPr sz="2900" spc="25" dirty="0">
                <a:latin typeface="Arial"/>
                <a:cs typeface="Arial"/>
              </a:rPr>
              <a:t>thuật </a:t>
            </a:r>
            <a:r>
              <a:rPr sz="2900" spc="-20" dirty="0">
                <a:latin typeface="Arial"/>
                <a:cs typeface="Arial"/>
              </a:rPr>
              <a:t>xây </a:t>
            </a:r>
            <a:r>
              <a:rPr sz="2900" spc="20" dirty="0">
                <a:latin typeface="Arial"/>
                <a:cs typeface="Arial"/>
              </a:rPr>
              <a:t>dựng </a:t>
            </a:r>
            <a:r>
              <a:rPr sz="2900" spc="30" dirty="0">
                <a:latin typeface="Arial"/>
                <a:cs typeface="Arial"/>
              </a:rPr>
              <a:t>cây </a:t>
            </a:r>
            <a:r>
              <a:rPr sz="2900" spc="15" dirty="0">
                <a:latin typeface="Arial"/>
                <a:cs typeface="Arial"/>
              </a:rPr>
              <a:t>quyết</a:t>
            </a:r>
            <a:r>
              <a:rPr sz="2900" spc="-575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định</a:t>
            </a:r>
            <a:endParaRPr sz="2900">
              <a:latin typeface="Arial"/>
              <a:cs typeface="Arial"/>
            </a:endParaRPr>
          </a:p>
          <a:p>
            <a:pPr marL="651510" lvl="1" indent="-276860">
              <a:lnSpc>
                <a:spcPct val="100000"/>
              </a:lnSpc>
              <a:spcBef>
                <a:spcPts val="1550"/>
              </a:spcBef>
              <a:buClr>
                <a:srgbClr val="93B6D2"/>
              </a:buClr>
              <a:buSzPct val="69230"/>
              <a:buChar char=""/>
              <a:tabLst>
                <a:tab pos="651510" algn="l"/>
              </a:tabLst>
            </a:pPr>
            <a:r>
              <a:rPr sz="2600" spc="-5" dirty="0">
                <a:latin typeface="Arial"/>
                <a:cs typeface="Arial"/>
              </a:rPr>
              <a:t>CLS </a:t>
            </a:r>
            <a:r>
              <a:rPr sz="2600" spc="-20" dirty="0">
                <a:latin typeface="Arial"/>
                <a:cs typeface="Arial"/>
              </a:rPr>
              <a:t>(Concept </a:t>
            </a:r>
            <a:r>
              <a:rPr sz="2600" spc="-35" dirty="0">
                <a:latin typeface="Arial"/>
                <a:cs typeface="Arial"/>
              </a:rPr>
              <a:t>Learning</a:t>
            </a:r>
            <a:r>
              <a:rPr sz="2600" spc="42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System)</a:t>
            </a:r>
            <a:endParaRPr sz="2600">
              <a:latin typeface="Arial"/>
              <a:cs typeface="Arial"/>
            </a:endParaRPr>
          </a:p>
          <a:p>
            <a:pPr marL="651510" lvl="1" indent="-276860">
              <a:lnSpc>
                <a:spcPct val="100000"/>
              </a:lnSpc>
              <a:spcBef>
                <a:spcPts val="1535"/>
              </a:spcBef>
              <a:buClr>
                <a:srgbClr val="93B6D2"/>
              </a:buClr>
              <a:buSzPct val="69230"/>
              <a:buChar char=""/>
              <a:tabLst>
                <a:tab pos="651510" algn="l"/>
              </a:tabLst>
            </a:pPr>
            <a:r>
              <a:rPr sz="2600" spc="-15" dirty="0">
                <a:latin typeface="Arial"/>
                <a:cs typeface="Arial"/>
              </a:rPr>
              <a:t>ID3 </a:t>
            </a:r>
            <a:r>
              <a:rPr sz="2600" spc="-20" dirty="0">
                <a:latin typeface="Arial"/>
                <a:cs typeface="Arial"/>
              </a:rPr>
              <a:t>(Iterative </a:t>
            </a:r>
            <a:r>
              <a:rPr sz="2600" spc="-25" dirty="0">
                <a:latin typeface="Arial"/>
                <a:cs typeface="Arial"/>
              </a:rPr>
              <a:t>Dichotomiser</a:t>
            </a:r>
            <a:r>
              <a:rPr sz="2600" spc="500" dirty="0">
                <a:latin typeface="Arial"/>
                <a:cs typeface="Arial"/>
              </a:rPr>
              <a:t> </a:t>
            </a:r>
            <a:r>
              <a:rPr sz="2600" spc="-25" dirty="0">
                <a:latin typeface="Arial"/>
                <a:cs typeface="Arial"/>
              </a:rPr>
              <a:t>3)</a:t>
            </a:r>
            <a:endParaRPr sz="2600">
              <a:latin typeface="Arial"/>
              <a:cs typeface="Arial"/>
            </a:endParaRPr>
          </a:p>
          <a:p>
            <a:pPr marL="374650">
              <a:lnSpc>
                <a:spcPct val="100000"/>
              </a:lnSpc>
              <a:spcBef>
                <a:spcPts val="1615"/>
              </a:spcBef>
            </a:pPr>
            <a:r>
              <a:rPr sz="1800" spc="340" dirty="0">
                <a:solidFill>
                  <a:srgbClr val="93B6D2"/>
                </a:solidFill>
                <a:latin typeface="Arial"/>
                <a:cs typeface="Arial"/>
              </a:rPr>
              <a:t></a:t>
            </a:r>
            <a:r>
              <a:rPr sz="1800" spc="65" dirty="0">
                <a:solidFill>
                  <a:srgbClr val="93B6D2"/>
                </a:solidFill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C4.5</a:t>
            </a:r>
            <a:endParaRPr sz="2600">
              <a:latin typeface="Arial"/>
              <a:cs typeface="Arial"/>
            </a:endParaRPr>
          </a:p>
          <a:p>
            <a:pPr marL="651510" marR="5080" lvl="1" indent="-276860">
              <a:lnSpc>
                <a:spcPct val="101099"/>
              </a:lnSpc>
              <a:spcBef>
                <a:spcPts val="1500"/>
              </a:spcBef>
              <a:buClr>
                <a:srgbClr val="93B6D2"/>
              </a:buClr>
              <a:buSzPct val="69230"/>
              <a:buChar char=""/>
              <a:tabLst>
                <a:tab pos="651510" algn="l"/>
              </a:tabLst>
            </a:pPr>
            <a:r>
              <a:rPr sz="2600" spc="-20" dirty="0">
                <a:latin typeface="Arial"/>
                <a:cs typeface="Arial"/>
              </a:rPr>
              <a:t>CART (Classification </a:t>
            </a:r>
            <a:r>
              <a:rPr sz="2600" spc="-35" dirty="0">
                <a:latin typeface="Arial"/>
                <a:cs typeface="Arial"/>
              </a:rPr>
              <a:t>and </a:t>
            </a:r>
            <a:r>
              <a:rPr sz="2600" spc="-25" dirty="0">
                <a:latin typeface="Arial"/>
                <a:cs typeface="Arial"/>
              </a:rPr>
              <a:t>Regression </a:t>
            </a:r>
            <a:r>
              <a:rPr sz="2600" spc="-50" dirty="0">
                <a:latin typeface="Arial"/>
                <a:cs typeface="Arial"/>
              </a:rPr>
              <a:t>Trees </a:t>
            </a:r>
            <a:r>
              <a:rPr sz="2600" spc="-465" dirty="0">
                <a:latin typeface="Arial"/>
                <a:cs typeface="Arial"/>
              </a:rPr>
              <a:t>–  </a:t>
            </a:r>
            <a:r>
              <a:rPr sz="2600" spc="-25" dirty="0">
                <a:latin typeface="Arial"/>
                <a:cs typeface="Arial"/>
              </a:rPr>
              <a:t>binary </a:t>
            </a:r>
            <a:r>
              <a:rPr sz="2600" spc="-30" dirty="0">
                <a:latin typeface="Arial"/>
                <a:cs typeface="Arial"/>
              </a:rPr>
              <a:t>decision</a:t>
            </a:r>
            <a:r>
              <a:rPr sz="2600" spc="37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trees)</a:t>
            </a:r>
            <a:endParaRPr sz="2600">
              <a:latin typeface="Arial"/>
              <a:cs typeface="Arial"/>
            </a:endParaRPr>
          </a:p>
          <a:p>
            <a:pPr marL="374650">
              <a:lnSpc>
                <a:spcPct val="100000"/>
              </a:lnSpc>
              <a:spcBef>
                <a:spcPts val="1535"/>
              </a:spcBef>
            </a:pPr>
            <a:r>
              <a:rPr sz="1800" spc="340" dirty="0">
                <a:solidFill>
                  <a:srgbClr val="93B6D2"/>
                </a:solidFill>
                <a:latin typeface="Arial"/>
                <a:cs typeface="Arial"/>
              </a:rPr>
              <a:t></a:t>
            </a:r>
            <a:r>
              <a:rPr sz="1800" spc="65" dirty="0">
                <a:solidFill>
                  <a:srgbClr val="93B6D2"/>
                </a:solidFill>
                <a:latin typeface="Arial"/>
                <a:cs typeface="Arial"/>
              </a:rPr>
              <a:t> </a:t>
            </a:r>
            <a:r>
              <a:rPr sz="2600" spc="30" dirty="0">
                <a:latin typeface="Arial"/>
                <a:cs typeface="Arial"/>
              </a:rPr>
              <a:t>…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475" y="1221422"/>
            <a:ext cx="29273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15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97510"/>
            <a:ext cx="731837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775F54"/>
                </a:solidFill>
              </a:rPr>
              <a:t>CLS </a:t>
            </a:r>
            <a:r>
              <a:rPr sz="3950" spc="-15" dirty="0">
                <a:solidFill>
                  <a:srgbClr val="775F54"/>
                </a:solidFill>
              </a:rPr>
              <a:t>(Concept </a:t>
            </a:r>
            <a:r>
              <a:rPr sz="3950" spc="-30" dirty="0">
                <a:solidFill>
                  <a:srgbClr val="775F54"/>
                </a:solidFill>
              </a:rPr>
              <a:t>Learning</a:t>
            </a:r>
            <a:r>
              <a:rPr sz="3950" spc="770" dirty="0">
                <a:solidFill>
                  <a:srgbClr val="775F54"/>
                </a:solidFill>
              </a:rPr>
              <a:t> </a:t>
            </a:r>
            <a:r>
              <a:rPr sz="3950" dirty="0">
                <a:solidFill>
                  <a:srgbClr val="775F54"/>
                </a:solidFill>
              </a:rPr>
              <a:t>System)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104775" y="1123628"/>
            <a:ext cx="8350250" cy="433133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94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16</a:t>
            </a:r>
            <a:endParaRPr sz="2000">
              <a:latin typeface="Times New Roman"/>
              <a:cs typeface="Times New Roman"/>
            </a:endParaRPr>
          </a:p>
          <a:p>
            <a:pPr marL="923925" indent="-324485">
              <a:lnSpc>
                <a:spcPct val="100000"/>
              </a:lnSpc>
              <a:spcBef>
                <a:spcPts val="860"/>
              </a:spcBef>
              <a:buClr>
                <a:srgbClr val="DD8046"/>
              </a:buClr>
              <a:buSzPct val="62790"/>
              <a:buFont typeface="Wingdings"/>
              <a:buChar char=""/>
              <a:tabLst>
                <a:tab pos="923925" algn="l"/>
                <a:tab pos="924560" algn="l"/>
              </a:tabLst>
            </a:pPr>
            <a:r>
              <a:rPr sz="2150" spc="-5" dirty="0">
                <a:latin typeface="Arial"/>
                <a:cs typeface="Arial"/>
              </a:rPr>
              <a:t>B1. </a:t>
            </a:r>
            <a:r>
              <a:rPr sz="2150" spc="40" dirty="0">
                <a:latin typeface="Arial"/>
                <a:cs typeface="Arial"/>
              </a:rPr>
              <a:t>Tạo </a:t>
            </a:r>
            <a:r>
              <a:rPr sz="2150" spc="30" dirty="0">
                <a:latin typeface="Arial"/>
                <a:cs typeface="Arial"/>
              </a:rPr>
              <a:t>một </a:t>
            </a:r>
            <a:r>
              <a:rPr sz="2150" dirty="0">
                <a:latin typeface="Arial"/>
                <a:cs typeface="Arial"/>
              </a:rPr>
              <a:t>nút </a:t>
            </a:r>
            <a:r>
              <a:rPr sz="2150" spc="15" dirty="0">
                <a:latin typeface="Arial"/>
                <a:cs typeface="Arial"/>
              </a:rPr>
              <a:t>T </a:t>
            </a:r>
            <a:r>
              <a:rPr sz="2150" spc="5" dirty="0">
                <a:latin typeface="Arial"/>
                <a:cs typeface="Arial"/>
              </a:rPr>
              <a:t>gồm </a:t>
            </a:r>
            <a:r>
              <a:rPr sz="2150" dirty="0">
                <a:latin typeface="Arial"/>
                <a:cs typeface="Arial"/>
              </a:rPr>
              <a:t>tất </a:t>
            </a:r>
            <a:r>
              <a:rPr sz="2150" spc="25" dirty="0">
                <a:latin typeface="Arial"/>
                <a:cs typeface="Arial"/>
              </a:rPr>
              <a:t>cả </a:t>
            </a:r>
            <a:r>
              <a:rPr sz="2150" spc="15" dirty="0">
                <a:latin typeface="Arial"/>
                <a:cs typeface="Arial"/>
              </a:rPr>
              <a:t>các</a:t>
            </a:r>
            <a:r>
              <a:rPr sz="2150" spc="120" dirty="0">
                <a:latin typeface="Arial"/>
                <a:cs typeface="Arial"/>
              </a:rPr>
              <a:t> </a:t>
            </a:r>
            <a:r>
              <a:rPr sz="2150" spc="20" dirty="0">
                <a:latin typeface="Arial"/>
                <a:cs typeface="Arial"/>
              </a:rPr>
              <a:t>mẫu.</a:t>
            </a:r>
            <a:endParaRPr sz="2150">
              <a:latin typeface="Arial"/>
              <a:cs typeface="Arial"/>
            </a:endParaRPr>
          </a:p>
          <a:p>
            <a:pPr marL="923925" indent="-324485">
              <a:lnSpc>
                <a:spcPct val="100000"/>
              </a:lnSpc>
              <a:spcBef>
                <a:spcPts val="650"/>
              </a:spcBef>
              <a:buClr>
                <a:srgbClr val="DD8046"/>
              </a:buClr>
              <a:buSzPct val="62790"/>
              <a:buFont typeface="Wingdings"/>
              <a:buChar char=""/>
              <a:tabLst>
                <a:tab pos="923925" algn="l"/>
                <a:tab pos="924560" algn="l"/>
              </a:tabLst>
            </a:pPr>
            <a:r>
              <a:rPr sz="2150" spc="-5" dirty="0">
                <a:latin typeface="Arial"/>
                <a:cs typeface="Arial"/>
              </a:rPr>
              <a:t>B2. </a:t>
            </a:r>
            <a:r>
              <a:rPr sz="2150" spc="10" dirty="0">
                <a:latin typeface="Arial"/>
                <a:cs typeface="Arial"/>
              </a:rPr>
              <a:t>Nếu </a:t>
            </a:r>
            <a:r>
              <a:rPr sz="2150" spc="5" dirty="0">
                <a:latin typeface="Arial"/>
                <a:cs typeface="Arial"/>
              </a:rPr>
              <a:t>tất </a:t>
            </a:r>
            <a:r>
              <a:rPr sz="2150" spc="25" dirty="0">
                <a:latin typeface="Arial"/>
                <a:cs typeface="Arial"/>
              </a:rPr>
              <a:t>cả </a:t>
            </a:r>
            <a:r>
              <a:rPr sz="2150" spc="15" dirty="0">
                <a:latin typeface="Arial"/>
                <a:cs typeface="Arial"/>
              </a:rPr>
              <a:t>các </a:t>
            </a:r>
            <a:r>
              <a:rPr sz="2150" spc="30" dirty="0">
                <a:latin typeface="Arial"/>
                <a:cs typeface="Arial"/>
              </a:rPr>
              <a:t>mẫu </a:t>
            </a:r>
            <a:r>
              <a:rPr sz="2150" spc="5" dirty="0">
                <a:latin typeface="Arial"/>
                <a:cs typeface="Arial"/>
              </a:rPr>
              <a:t>trong </a:t>
            </a:r>
            <a:r>
              <a:rPr sz="2150" spc="15" dirty="0">
                <a:latin typeface="Arial"/>
                <a:cs typeface="Arial"/>
              </a:rPr>
              <a:t>T </a:t>
            </a:r>
            <a:r>
              <a:rPr sz="2150" spc="25" dirty="0">
                <a:latin typeface="Arial"/>
                <a:cs typeface="Arial"/>
              </a:rPr>
              <a:t>có </a:t>
            </a:r>
            <a:r>
              <a:rPr sz="2150" dirty="0">
                <a:latin typeface="Arial"/>
                <a:cs typeface="Arial"/>
              </a:rPr>
              <a:t>nhãn </a:t>
            </a:r>
            <a:r>
              <a:rPr sz="2150" spc="-35" dirty="0">
                <a:latin typeface="Arial"/>
                <a:cs typeface="Arial"/>
              </a:rPr>
              <a:t>“Yes” </a:t>
            </a:r>
            <a:r>
              <a:rPr sz="2150" spc="5" dirty="0">
                <a:latin typeface="Arial"/>
                <a:cs typeface="Arial"/>
              </a:rPr>
              <a:t>thì </a:t>
            </a:r>
            <a:r>
              <a:rPr sz="2150" dirty="0">
                <a:latin typeface="Arial"/>
                <a:cs typeface="Arial"/>
              </a:rPr>
              <a:t>gán</a:t>
            </a:r>
            <a:r>
              <a:rPr sz="2150" spc="515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nhãn</a:t>
            </a:r>
            <a:endParaRPr sz="2150">
              <a:latin typeface="Arial"/>
              <a:cs typeface="Arial"/>
            </a:endParaRPr>
          </a:p>
          <a:p>
            <a:pPr marL="923925">
              <a:lnSpc>
                <a:spcPct val="100000"/>
              </a:lnSpc>
              <a:spcBef>
                <a:spcPts val="50"/>
              </a:spcBef>
            </a:pPr>
            <a:r>
              <a:rPr sz="2150" dirty="0">
                <a:latin typeface="Arial"/>
                <a:cs typeface="Arial"/>
              </a:rPr>
              <a:t>nút </a:t>
            </a:r>
            <a:r>
              <a:rPr sz="2150" spc="15" dirty="0">
                <a:latin typeface="Arial"/>
                <a:cs typeface="Arial"/>
              </a:rPr>
              <a:t>T </a:t>
            </a:r>
            <a:r>
              <a:rPr sz="2150" spc="25" dirty="0">
                <a:latin typeface="Arial"/>
                <a:cs typeface="Arial"/>
              </a:rPr>
              <a:t>là </a:t>
            </a:r>
            <a:r>
              <a:rPr sz="2150" spc="-35" dirty="0">
                <a:latin typeface="Arial"/>
                <a:cs typeface="Arial"/>
              </a:rPr>
              <a:t>“Yes” </a:t>
            </a:r>
            <a:r>
              <a:rPr sz="2150" spc="-45" dirty="0">
                <a:latin typeface="Arial"/>
                <a:cs typeface="Arial"/>
              </a:rPr>
              <a:t>và</a:t>
            </a:r>
            <a:r>
              <a:rPr sz="2150" spc="229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dừng.</a:t>
            </a:r>
            <a:endParaRPr sz="2150">
              <a:latin typeface="Arial"/>
              <a:cs typeface="Arial"/>
            </a:endParaRPr>
          </a:p>
          <a:p>
            <a:pPr marL="923925" marR="229870" indent="-324485">
              <a:lnSpc>
                <a:spcPct val="102000"/>
              </a:lnSpc>
              <a:spcBef>
                <a:spcPts val="595"/>
              </a:spcBef>
              <a:buClr>
                <a:srgbClr val="DD8046"/>
              </a:buClr>
              <a:buSzPct val="62790"/>
              <a:buFont typeface="Wingdings"/>
              <a:buChar char=""/>
              <a:tabLst>
                <a:tab pos="923925" algn="l"/>
                <a:tab pos="924560" algn="l"/>
              </a:tabLst>
            </a:pPr>
            <a:r>
              <a:rPr sz="2150" spc="-5" dirty="0">
                <a:latin typeface="Arial"/>
                <a:cs typeface="Arial"/>
              </a:rPr>
              <a:t>B3. </a:t>
            </a:r>
            <a:r>
              <a:rPr sz="2150" spc="10" dirty="0">
                <a:latin typeface="Arial"/>
                <a:cs typeface="Arial"/>
              </a:rPr>
              <a:t>Nếu </a:t>
            </a:r>
            <a:r>
              <a:rPr sz="2150" spc="5" dirty="0">
                <a:latin typeface="Arial"/>
                <a:cs typeface="Arial"/>
              </a:rPr>
              <a:t>tất </a:t>
            </a:r>
            <a:r>
              <a:rPr sz="2150" spc="25" dirty="0">
                <a:latin typeface="Arial"/>
                <a:cs typeface="Arial"/>
              </a:rPr>
              <a:t>cả </a:t>
            </a:r>
            <a:r>
              <a:rPr sz="2150" spc="15" dirty="0">
                <a:latin typeface="Arial"/>
                <a:cs typeface="Arial"/>
              </a:rPr>
              <a:t>các </a:t>
            </a:r>
            <a:r>
              <a:rPr sz="2150" spc="30" dirty="0">
                <a:latin typeface="Arial"/>
                <a:cs typeface="Arial"/>
              </a:rPr>
              <a:t>mẫu </a:t>
            </a:r>
            <a:r>
              <a:rPr sz="2150" spc="5" dirty="0">
                <a:latin typeface="Arial"/>
                <a:cs typeface="Arial"/>
              </a:rPr>
              <a:t>trong </a:t>
            </a:r>
            <a:r>
              <a:rPr sz="2150" spc="15" dirty="0">
                <a:latin typeface="Arial"/>
                <a:cs typeface="Arial"/>
              </a:rPr>
              <a:t>T </a:t>
            </a:r>
            <a:r>
              <a:rPr sz="2150" spc="25" dirty="0">
                <a:latin typeface="Arial"/>
                <a:cs typeface="Arial"/>
              </a:rPr>
              <a:t>có </a:t>
            </a:r>
            <a:r>
              <a:rPr sz="2150" dirty="0">
                <a:latin typeface="Arial"/>
                <a:cs typeface="Arial"/>
              </a:rPr>
              <a:t>nhãn </a:t>
            </a:r>
            <a:r>
              <a:rPr sz="2150" spc="15" dirty="0">
                <a:latin typeface="Arial"/>
                <a:cs typeface="Arial"/>
              </a:rPr>
              <a:t>“No” </a:t>
            </a:r>
            <a:r>
              <a:rPr sz="2150" dirty="0">
                <a:latin typeface="Arial"/>
                <a:cs typeface="Arial"/>
              </a:rPr>
              <a:t>thì </a:t>
            </a:r>
            <a:r>
              <a:rPr sz="2150" spc="5" dirty="0">
                <a:latin typeface="Arial"/>
                <a:cs typeface="Arial"/>
              </a:rPr>
              <a:t>gán </a:t>
            </a:r>
            <a:r>
              <a:rPr sz="2150" dirty="0">
                <a:latin typeface="Arial"/>
                <a:cs typeface="Arial"/>
              </a:rPr>
              <a:t>nhãn  nút </a:t>
            </a:r>
            <a:r>
              <a:rPr sz="2150" spc="15" dirty="0">
                <a:latin typeface="Arial"/>
                <a:cs typeface="Arial"/>
              </a:rPr>
              <a:t>T </a:t>
            </a:r>
            <a:r>
              <a:rPr sz="2150" spc="25" dirty="0">
                <a:latin typeface="Arial"/>
                <a:cs typeface="Arial"/>
              </a:rPr>
              <a:t>là </a:t>
            </a:r>
            <a:r>
              <a:rPr sz="2150" spc="15" dirty="0">
                <a:latin typeface="Arial"/>
                <a:cs typeface="Arial"/>
              </a:rPr>
              <a:t>“No” </a:t>
            </a:r>
            <a:r>
              <a:rPr sz="2150" spc="-45" dirty="0">
                <a:latin typeface="Arial"/>
                <a:cs typeface="Arial"/>
              </a:rPr>
              <a:t>và</a:t>
            </a:r>
            <a:r>
              <a:rPr sz="2150" spc="190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dừng.</a:t>
            </a:r>
            <a:endParaRPr sz="2150">
              <a:latin typeface="Arial"/>
              <a:cs typeface="Arial"/>
            </a:endParaRPr>
          </a:p>
          <a:p>
            <a:pPr marL="923925" indent="-324485">
              <a:lnSpc>
                <a:spcPct val="100000"/>
              </a:lnSpc>
              <a:spcBef>
                <a:spcPts val="725"/>
              </a:spcBef>
              <a:buClr>
                <a:srgbClr val="DD8046"/>
              </a:buClr>
              <a:buSzPct val="62790"/>
              <a:buFont typeface="Wingdings"/>
              <a:buChar char=""/>
              <a:tabLst>
                <a:tab pos="923925" algn="l"/>
                <a:tab pos="924560" algn="l"/>
              </a:tabLst>
            </a:pPr>
            <a:r>
              <a:rPr sz="2150" spc="-5" dirty="0">
                <a:latin typeface="Arial"/>
                <a:cs typeface="Arial"/>
              </a:rPr>
              <a:t>B4. </a:t>
            </a:r>
            <a:r>
              <a:rPr sz="2150" spc="10" dirty="0">
                <a:latin typeface="Arial"/>
                <a:cs typeface="Arial"/>
              </a:rPr>
              <a:t>Nếu </a:t>
            </a:r>
            <a:r>
              <a:rPr sz="2150" spc="30" dirty="0">
                <a:latin typeface="Arial"/>
                <a:cs typeface="Arial"/>
              </a:rPr>
              <a:t>mẫu </a:t>
            </a:r>
            <a:r>
              <a:rPr sz="2150" spc="5" dirty="0">
                <a:latin typeface="Arial"/>
                <a:cs typeface="Arial"/>
              </a:rPr>
              <a:t>trong </a:t>
            </a:r>
            <a:r>
              <a:rPr sz="2150" spc="15" dirty="0">
                <a:latin typeface="Arial"/>
                <a:cs typeface="Arial"/>
              </a:rPr>
              <a:t>T </a:t>
            </a:r>
            <a:r>
              <a:rPr sz="2150" spc="25" dirty="0">
                <a:latin typeface="Arial"/>
                <a:cs typeface="Arial"/>
              </a:rPr>
              <a:t>có cả </a:t>
            </a:r>
            <a:r>
              <a:rPr sz="2150" spc="-35" dirty="0">
                <a:latin typeface="Arial"/>
                <a:cs typeface="Arial"/>
              </a:rPr>
              <a:t>“Yes” </a:t>
            </a:r>
            <a:r>
              <a:rPr sz="2150" spc="-45" dirty="0">
                <a:latin typeface="Arial"/>
                <a:cs typeface="Arial"/>
              </a:rPr>
              <a:t>và </a:t>
            </a:r>
            <a:r>
              <a:rPr sz="2150" spc="15" dirty="0">
                <a:latin typeface="Arial"/>
                <a:cs typeface="Arial"/>
              </a:rPr>
              <a:t>“No”</a:t>
            </a:r>
            <a:r>
              <a:rPr sz="2150" spc="415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thì</a:t>
            </a:r>
            <a:endParaRPr sz="2150">
              <a:latin typeface="Arial"/>
              <a:cs typeface="Arial"/>
            </a:endParaRPr>
          </a:p>
          <a:p>
            <a:pPr marL="1238885" lvl="1" indent="-276860">
              <a:lnSpc>
                <a:spcPct val="100000"/>
              </a:lnSpc>
              <a:spcBef>
                <a:spcPts val="575"/>
              </a:spcBef>
              <a:buClr>
                <a:srgbClr val="93B6D2"/>
              </a:buClr>
              <a:buSzPct val="70000"/>
              <a:buChar char=""/>
              <a:tabLst>
                <a:tab pos="1238885" algn="l"/>
              </a:tabLst>
            </a:pPr>
            <a:r>
              <a:rPr sz="2000" spc="20" dirty="0">
                <a:latin typeface="Arial"/>
                <a:cs typeface="Arial"/>
              </a:rPr>
              <a:t>Chọn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một </a:t>
            </a:r>
            <a:r>
              <a:rPr sz="2000" spc="15" dirty="0">
                <a:latin typeface="Arial"/>
                <a:cs typeface="Arial"/>
              </a:rPr>
              <a:t>thuộc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tính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X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25" dirty="0">
                <a:latin typeface="Arial"/>
                <a:cs typeface="Arial"/>
              </a:rPr>
              <a:t>có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các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giá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trị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v</a:t>
            </a:r>
            <a:r>
              <a:rPr sz="2025" spc="7" baseline="-18518" dirty="0">
                <a:latin typeface="Arial"/>
                <a:cs typeface="Arial"/>
              </a:rPr>
              <a:t>1</a:t>
            </a:r>
            <a:r>
              <a:rPr sz="2000" spc="5" dirty="0">
                <a:latin typeface="Arial"/>
                <a:cs typeface="Arial"/>
              </a:rPr>
              <a:t>,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25" dirty="0">
                <a:latin typeface="Arial"/>
                <a:cs typeface="Arial"/>
              </a:rPr>
              <a:t>..,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25" spc="-15" baseline="-18518" dirty="0">
                <a:latin typeface="Arial"/>
                <a:cs typeface="Arial"/>
              </a:rPr>
              <a:t>n</a:t>
            </a:r>
            <a:endParaRPr sz="2025" baseline="-18518">
              <a:latin typeface="Arial"/>
              <a:cs typeface="Arial"/>
            </a:endParaRPr>
          </a:p>
          <a:p>
            <a:pPr marL="1238885" lvl="1" indent="-276860">
              <a:lnSpc>
                <a:spcPct val="100000"/>
              </a:lnSpc>
              <a:spcBef>
                <a:spcPts val="605"/>
              </a:spcBef>
              <a:buClr>
                <a:srgbClr val="93B6D2"/>
              </a:buClr>
              <a:buSzPct val="70000"/>
              <a:buChar char=""/>
              <a:tabLst>
                <a:tab pos="1238885" algn="l"/>
              </a:tabLst>
            </a:pPr>
            <a:r>
              <a:rPr sz="2000" spc="15" dirty="0">
                <a:latin typeface="Arial"/>
                <a:cs typeface="Arial"/>
              </a:rPr>
              <a:t>Chia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tập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mẫu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theo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giá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trị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của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X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thành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các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tập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con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25" dirty="0">
                <a:latin typeface="Arial"/>
                <a:cs typeface="Arial"/>
              </a:rPr>
              <a:t>T</a:t>
            </a:r>
            <a:r>
              <a:rPr sz="2025" spc="37" baseline="-18518" dirty="0">
                <a:latin typeface="Arial"/>
                <a:cs typeface="Arial"/>
              </a:rPr>
              <a:t>1</a:t>
            </a:r>
            <a:r>
              <a:rPr sz="2000" spc="25" dirty="0">
                <a:latin typeface="Arial"/>
                <a:cs typeface="Arial"/>
              </a:rPr>
              <a:t>,..,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</a:t>
            </a:r>
            <a:r>
              <a:rPr sz="2025" spc="-7" baseline="-18518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238885" lvl="1" indent="-276860">
              <a:lnSpc>
                <a:spcPct val="100000"/>
              </a:lnSpc>
              <a:spcBef>
                <a:spcPts val="605"/>
              </a:spcBef>
              <a:buClr>
                <a:srgbClr val="93B6D2"/>
              </a:buClr>
              <a:buSzPct val="70000"/>
              <a:buChar char=""/>
              <a:tabLst>
                <a:tab pos="1238885" algn="l"/>
              </a:tabLst>
            </a:pPr>
            <a:r>
              <a:rPr sz="2000" dirty="0">
                <a:latin typeface="Arial"/>
                <a:cs typeface="Arial"/>
              </a:rPr>
              <a:t>Tạo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nút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con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T</a:t>
            </a:r>
            <a:r>
              <a:rPr sz="2025" spc="-67" baseline="-18518" dirty="0">
                <a:latin typeface="Arial"/>
                <a:cs typeface="Arial"/>
              </a:rPr>
              <a:t>i</a:t>
            </a:r>
            <a:r>
              <a:rPr sz="2025" spc="217" baseline="-18518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(i=1..n)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với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nút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cha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là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nút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923925" indent="-324485">
              <a:lnSpc>
                <a:spcPct val="100000"/>
              </a:lnSpc>
              <a:spcBef>
                <a:spcPts val="675"/>
              </a:spcBef>
              <a:buClr>
                <a:srgbClr val="DD8046"/>
              </a:buClr>
              <a:buSzPct val="62790"/>
              <a:buFont typeface="Wingdings"/>
              <a:buChar char=""/>
              <a:tabLst>
                <a:tab pos="923925" algn="l"/>
                <a:tab pos="924560" algn="l"/>
              </a:tabLst>
            </a:pPr>
            <a:r>
              <a:rPr sz="2150" spc="-5" dirty="0">
                <a:latin typeface="Arial"/>
                <a:cs typeface="Arial"/>
              </a:rPr>
              <a:t>B5. </a:t>
            </a:r>
            <a:r>
              <a:rPr sz="2150" spc="25" dirty="0">
                <a:latin typeface="Arial"/>
                <a:cs typeface="Arial"/>
              </a:rPr>
              <a:t>Thực </a:t>
            </a:r>
            <a:r>
              <a:rPr sz="2150" spc="10" dirty="0">
                <a:latin typeface="Arial"/>
                <a:cs typeface="Arial"/>
              </a:rPr>
              <a:t>hiện </a:t>
            </a:r>
            <a:r>
              <a:rPr sz="2150" spc="15" dirty="0">
                <a:latin typeface="Arial"/>
                <a:cs typeface="Arial"/>
              </a:rPr>
              <a:t>lặp cho các </a:t>
            </a:r>
            <a:r>
              <a:rPr sz="2150" dirty="0">
                <a:latin typeface="Arial"/>
                <a:cs typeface="Arial"/>
              </a:rPr>
              <a:t>nút </a:t>
            </a:r>
            <a:r>
              <a:rPr sz="2150" spc="15" dirty="0">
                <a:latin typeface="Arial"/>
                <a:cs typeface="Arial"/>
              </a:rPr>
              <a:t>con </a:t>
            </a:r>
            <a:r>
              <a:rPr sz="2150" spc="45" dirty="0">
                <a:latin typeface="Arial"/>
                <a:cs typeface="Arial"/>
              </a:rPr>
              <a:t>T</a:t>
            </a:r>
            <a:r>
              <a:rPr sz="2250" spc="67" baseline="-16666" dirty="0">
                <a:latin typeface="Arial"/>
                <a:cs typeface="Arial"/>
              </a:rPr>
              <a:t>i </a:t>
            </a:r>
            <a:r>
              <a:rPr sz="2150" spc="10" dirty="0">
                <a:latin typeface="Arial"/>
                <a:cs typeface="Arial"/>
              </a:rPr>
              <a:t>(i=1..n) </a:t>
            </a:r>
            <a:r>
              <a:rPr sz="2150" spc="-45" dirty="0">
                <a:latin typeface="Arial"/>
                <a:cs typeface="Arial"/>
              </a:rPr>
              <a:t>và </a:t>
            </a:r>
            <a:r>
              <a:rPr sz="2150" dirty="0">
                <a:latin typeface="Arial"/>
                <a:cs typeface="Arial"/>
              </a:rPr>
              <a:t>quay </a:t>
            </a:r>
            <a:r>
              <a:rPr sz="2150" spc="15" dirty="0">
                <a:latin typeface="Arial"/>
                <a:cs typeface="Arial"/>
              </a:rPr>
              <a:t>lại</a:t>
            </a:r>
            <a:r>
              <a:rPr sz="2150" spc="560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B2.</a:t>
            </a:r>
            <a:endParaRPr sz="21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97510"/>
            <a:ext cx="731837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775F54"/>
                </a:solidFill>
              </a:rPr>
              <a:t>CLS </a:t>
            </a:r>
            <a:r>
              <a:rPr sz="3950" spc="-15" dirty="0">
                <a:solidFill>
                  <a:srgbClr val="775F54"/>
                </a:solidFill>
              </a:rPr>
              <a:t>(Concept </a:t>
            </a:r>
            <a:r>
              <a:rPr sz="3950" spc="-30" dirty="0">
                <a:solidFill>
                  <a:srgbClr val="775F54"/>
                </a:solidFill>
              </a:rPr>
              <a:t>Learning</a:t>
            </a:r>
            <a:r>
              <a:rPr sz="3950" spc="770" dirty="0">
                <a:solidFill>
                  <a:srgbClr val="775F54"/>
                </a:solidFill>
              </a:rPr>
              <a:t> </a:t>
            </a:r>
            <a:r>
              <a:rPr sz="3950" dirty="0">
                <a:solidFill>
                  <a:srgbClr val="775F54"/>
                </a:solidFill>
              </a:rPr>
              <a:t>System)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117475" y="1155292"/>
            <a:ext cx="8068309" cy="315722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17</a:t>
            </a:r>
            <a:endParaRPr sz="2000">
              <a:latin typeface="Times New Roman"/>
              <a:cs typeface="Times New Roman"/>
            </a:endParaRPr>
          </a:p>
          <a:p>
            <a:pPr marL="911225" indent="-324485">
              <a:lnSpc>
                <a:spcPct val="100000"/>
              </a:lnSpc>
              <a:spcBef>
                <a:spcPts val="790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900" spc="20" dirty="0">
                <a:latin typeface="Arial"/>
                <a:cs typeface="Arial"/>
              </a:rPr>
              <a:t>Nhận</a:t>
            </a:r>
            <a:r>
              <a:rPr sz="2900" spc="-120" dirty="0">
                <a:latin typeface="Arial"/>
                <a:cs typeface="Arial"/>
              </a:rPr>
              <a:t> </a:t>
            </a:r>
            <a:r>
              <a:rPr sz="2900" spc="-15" dirty="0">
                <a:latin typeface="Arial"/>
                <a:cs typeface="Arial"/>
              </a:rPr>
              <a:t>xét:</a:t>
            </a:r>
            <a:endParaRPr sz="2900">
              <a:latin typeface="Arial"/>
              <a:cs typeface="Arial"/>
            </a:endParaRPr>
          </a:p>
          <a:p>
            <a:pPr marL="1226185" lvl="1" indent="-276860">
              <a:lnSpc>
                <a:spcPct val="100000"/>
              </a:lnSpc>
              <a:spcBef>
                <a:spcPts val="575"/>
              </a:spcBef>
              <a:buClr>
                <a:srgbClr val="93B6D2"/>
              </a:buClr>
              <a:buSzPct val="69230"/>
              <a:buChar char=""/>
              <a:tabLst>
                <a:tab pos="1226185" algn="l"/>
              </a:tabLst>
            </a:pPr>
            <a:r>
              <a:rPr sz="2600" spc="-35" dirty="0">
                <a:latin typeface="Arial"/>
                <a:cs typeface="Arial"/>
              </a:rPr>
              <a:t>Tại </a:t>
            </a:r>
            <a:r>
              <a:rPr sz="2600" spc="-5" dirty="0">
                <a:latin typeface="Arial"/>
                <a:cs typeface="Arial"/>
              </a:rPr>
              <a:t>bước </a:t>
            </a:r>
            <a:r>
              <a:rPr sz="2600" spc="-10" dirty="0">
                <a:latin typeface="Arial"/>
                <a:cs typeface="Arial"/>
              </a:rPr>
              <a:t>4, </a:t>
            </a:r>
            <a:r>
              <a:rPr sz="2600" spc="-25" dirty="0">
                <a:latin typeface="Arial"/>
                <a:cs typeface="Arial"/>
              </a:rPr>
              <a:t>thuộc </a:t>
            </a:r>
            <a:r>
              <a:rPr sz="2600" spc="10" dirty="0">
                <a:latin typeface="Arial"/>
                <a:cs typeface="Arial"/>
              </a:rPr>
              <a:t>tính </a:t>
            </a:r>
            <a:r>
              <a:rPr sz="2600" spc="-5" dirty="0">
                <a:latin typeface="Arial"/>
                <a:cs typeface="Arial"/>
              </a:rPr>
              <a:t>được </a:t>
            </a:r>
            <a:r>
              <a:rPr sz="2600" spc="-15" dirty="0">
                <a:latin typeface="Arial"/>
                <a:cs typeface="Arial"/>
              </a:rPr>
              <a:t>chọn </a:t>
            </a:r>
            <a:r>
              <a:rPr sz="2600" spc="-20" dirty="0">
                <a:latin typeface="Arial"/>
                <a:cs typeface="Arial"/>
              </a:rPr>
              <a:t>là </a:t>
            </a:r>
            <a:r>
              <a:rPr sz="2600" spc="5" dirty="0">
                <a:latin typeface="Arial"/>
                <a:cs typeface="Arial"/>
              </a:rPr>
              <a:t>tùy</a:t>
            </a:r>
            <a:r>
              <a:rPr sz="2600" spc="355" dirty="0">
                <a:latin typeface="Arial"/>
                <a:cs typeface="Arial"/>
              </a:rPr>
              <a:t> </a:t>
            </a:r>
            <a:r>
              <a:rPr sz="2600" spc="25" dirty="0">
                <a:latin typeface="Arial"/>
                <a:cs typeface="Arial"/>
              </a:rPr>
              <a:t>ý.</a:t>
            </a:r>
            <a:endParaRPr sz="2600">
              <a:latin typeface="Arial"/>
              <a:cs typeface="Arial"/>
            </a:endParaRPr>
          </a:p>
          <a:p>
            <a:pPr marL="949325" marR="34925">
              <a:lnSpc>
                <a:spcPts val="3080"/>
              </a:lnSpc>
              <a:spcBef>
                <a:spcPts val="770"/>
              </a:spcBef>
            </a:pPr>
            <a:r>
              <a:rPr sz="2600" spc="25" dirty="0">
                <a:latin typeface="Wingdings"/>
                <a:cs typeface="Wingdings"/>
              </a:rPr>
              <a:t>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Arial"/>
                <a:cs typeface="Arial"/>
              </a:rPr>
              <a:t>thứ </a:t>
            </a:r>
            <a:r>
              <a:rPr sz="2600" spc="20" dirty="0">
                <a:latin typeface="Arial"/>
                <a:cs typeface="Arial"/>
              </a:rPr>
              <a:t>tự </a:t>
            </a:r>
            <a:r>
              <a:rPr sz="2600" spc="-25" dirty="0">
                <a:latin typeface="Arial"/>
                <a:cs typeface="Arial"/>
              </a:rPr>
              <a:t>thuộc </a:t>
            </a:r>
            <a:r>
              <a:rPr sz="2600" spc="10" dirty="0">
                <a:latin typeface="Arial"/>
                <a:cs typeface="Arial"/>
              </a:rPr>
              <a:t>tính </a:t>
            </a:r>
            <a:r>
              <a:rPr sz="2600" dirty="0">
                <a:latin typeface="Arial"/>
                <a:cs typeface="Arial"/>
              </a:rPr>
              <a:t>khác </a:t>
            </a:r>
            <a:r>
              <a:rPr sz="2600" spc="-35" dirty="0">
                <a:latin typeface="Arial"/>
                <a:cs typeface="Arial"/>
              </a:rPr>
              <a:t>nhau, </a:t>
            </a:r>
            <a:r>
              <a:rPr sz="2600" spc="30" dirty="0">
                <a:latin typeface="Arial"/>
                <a:cs typeface="Arial"/>
              </a:rPr>
              <a:t>sẽ </a:t>
            </a:r>
            <a:r>
              <a:rPr sz="2600" spc="10" dirty="0">
                <a:latin typeface="Arial"/>
                <a:cs typeface="Arial"/>
              </a:rPr>
              <a:t>cho </a:t>
            </a:r>
            <a:r>
              <a:rPr sz="2600" spc="20" dirty="0">
                <a:latin typeface="Arial"/>
                <a:cs typeface="Arial"/>
              </a:rPr>
              <a:t>ra </a:t>
            </a:r>
            <a:r>
              <a:rPr sz="2600" spc="10" dirty="0">
                <a:latin typeface="Arial"/>
                <a:cs typeface="Arial"/>
              </a:rPr>
              <a:t>cây</a:t>
            </a:r>
            <a:r>
              <a:rPr sz="2600" spc="-80" dirty="0">
                <a:latin typeface="Arial"/>
                <a:cs typeface="Arial"/>
              </a:rPr>
              <a:t> </a:t>
            </a:r>
            <a:r>
              <a:rPr sz="2600" spc="30" dirty="0">
                <a:latin typeface="Arial"/>
                <a:cs typeface="Arial"/>
              </a:rPr>
              <a:t>có  </a:t>
            </a:r>
            <a:r>
              <a:rPr sz="2600" spc="-5" dirty="0">
                <a:latin typeface="Arial"/>
                <a:cs typeface="Arial"/>
              </a:rPr>
              <a:t>hình </a:t>
            </a:r>
            <a:r>
              <a:rPr sz="2600" spc="-35" dirty="0">
                <a:latin typeface="Arial"/>
                <a:cs typeface="Arial"/>
              </a:rPr>
              <a:t>dạng </a:t>
            </a:r>
            <a:r>
              <a:rPr sz="2600" dirty="0">
                <a:latin typeface="Arial"/>
                <a:cs typeface="Arial"/>
              </a:rPr>
              <a:t>khác</a:t>
            </a:r>
            <a:r>
              <a:rPr sz="2600" spc="140" dirty="0">
                <a:latin typeface="Arial"/>
                <a:cs typeface="Arial"/>
              </a:rPr>
              <a:t> </a:t>
            </a:r>
            <a:r>
              <a:rPr sz="2600" spc="-35" dirty="0">
                <a:latin typeface="Arial"/>
                <a:cs typeface="Arial"/>
              </a:rPr>
              <a:t>nhau</a:t>
            </a:r>
            <a:endParaRPr sz="2600">
              <a:latin typeface="Arial"/>
              <a:cs typeface="Arial"/>
            </a:endParaRPr>
          </a:p>
          <a:p>
            <a:pPr marL="1226185" marR="5080" lvl="1" indent="-276860">
              <a:lnSpc>
                <a:spcPct val="101099"/>
              </a:lnSpc>
              <a:spcBef>
                <a:spcPts val="505"/>
              </a:spcBef>
              <a:buClr>
                <a:srgbClr val="93B6D2"/>
              </a:buClr>
              <a:buSzPct val="69230"/>
              <a:buChar char=""/>
              <a:tabLst>
                <a:tab pos="1226185" algn="l"/>
              </a:tabLst>
            </a:pPr>
            <a:r>
              <a:rPr sz="2600" spc="-60" dirty="0">
                <a:latin typeface="Arial"/>
                <a:cs typeface="Arial"/>
              </a:rPr>
              <a:t>Việc </a:t>
            </a:r>
            <a:r>
              <a:rPr sz="2600" spc="-20" dirty="0">
                <a:latin typeface="Arial"/>
                <a:cs typeface="Arial"/>
              </a:rPr>
              <a:t>lựa chọn </a:t>
            </a:r>
            <a:r>
              <a:rPr sz="2600" spc="-25" dirty="0">
                <a:latin typeface="Arial"/>
                <a:cs typeface="Arial"/>
              </a:rPr>
              <a:t>thuộc </a:t>
            </a:r>
            <a:r>
              <a:rPr sz="2600" spc="5" dirty="0">
                <a:latin typeface="Arial"/>
                <a:cs typeface="Arial"/>
              </a:rPr>
              <a:t>tính </a:t>
            </a:r>
            <a:r>
              <a:rPr sz="2600" spc="25" dirty="0">
                <a:latin typeface="Arial"/>
                <a:cs typeface="Arial"/>
              </a:rPr>
              <a:t>sẽ </a:t>
            </a:r>
            <a:r>
              <a:rPr sz="2600" spc="-40" dirty="0">
                <a:latin typeface="Arial"/>
                <a:cs typeface="Arial"/>
              </a:rPr>
              <a:t>ảnh </a:t>
            </a:r>
            <a:r>
              <a:rPr sz="2600" spc="-10" dirty="0">
                <a:latin typeface="Arial"/>
                <a:cs typeface="Arial"/>
              </a:rPr>
              <a:t>hưởng </a:t>
            </a:r>
            <a:r>
              <a:rPr sz="2600" spc="-40" dirty="0">
                <a:latin typeface="Arial"/>
                <a:cs typeface="Arial"/>
              </a:rPr>
              <a:t>đến </a:t>
            </a:r>
            <a:r>
              <a:rPr sz="2600" spc="-245" dirty="0">
                <a:latin typeface="Arial"/>
                <a:cs typeface="Arial"/>
              </a:rPr>
              <a:t>độ  </a:t>
            </a:r>
            <a:r>
              <a:rPr sz="2600" dirty="0">
                <a:latin typeface="Arial"/>
                <a:cs typeface="Arial"/>
              </a:rPr>
              <a:t>sâu, </a:t>
            </a:r>
            <a:r>
              <a:rPr sz="2600" spc="-25" dirty="0">
                <a:latin typeface="Arial"/>
                <a:cs typeface="Arial"/>
              </a:rPr>
              <a:t>rộng, </a:t>
            </a:r>
            <a:r>
              <a:rPr sz="2600" spc="-15" dirty="0">
                <a:latin typeface="Arial"/>
                <a:cs typeface="Arial"/>
              </a:rPr>
              <a:t>phức </a:t>
            </a:r>
            <a:r>
              <a:rPr sz="2600" spc="-25" dirty="0">
                <a:latin typeface="Arial"/>
                <a:cs typeface="Arial"/>
              </a:rPr>
              <a:t>tạp </a:t>
            </a:r>
            <a:r>
              <a:rPr sz="2600" spc="10" dirty="0">
                <a:latin typeface="Arial"/>
                <a:cs typeface="Arial"/>
              </a:rPr>
              <a:t>của</a:t>
            </a:r>
            <a:r>
              <a:rPr sz="2600" spc="235" dirty="0">
                <a:latin typeface="Arial"/>
                <a:cs typeface="Arial"/>
              </a:rPr>
              <a:t> </a:t>
            </a:r>
            <a:r>
              <a:rPr sz="2600" spc="-60" dirty="0">
                <a:latin typeface="Arial"/>
                <a:cs typeface="Arial"/>
              </a:rPr>
              <a:t>cây.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97510"/>
            <a:ext cx="533908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30" dirty="0">
                <a:solidFill>
                  <a:srgbClr val="775F54"/>
                </a:solidFill>
              </a:rPr>
              <a:t>Một </a:t>
            </a:r>
            <a:r>
              <a:rPr sz="3950" spc="30" dirty="0">
                <a:solidFill>
                  <a:srgbClr val="775F54"/>
                </a:solidFill>
              </a:rPr>
              <a:t>số </a:t>
            </a:r>
            <a:r>
              <a:rPr sz="3950" spc="-20" dirty="0">
                <a:solidFill>
                  <a:srgbClr val="775F54"/>
                </a:solidFill>
              </a:rPr>
              <a:t>khái </a:t>
            </a:r>
            <a:r>
              <a:rPr sz="3950" spc="-40" dirty="0">
                <a:solidFill>
                  <a:srgbClr val="775F54"/>
                </a:solidFill>
              </a:rPr>
              <a:t>niệm </a:t>
            </a:r>
            <a:r>
              <a:rPr sz="3950" spc="30" dirty="0">
                <a:solidFill>
                  <a:srgbClr val="775F54"/>
                </a:solidFill>
              </a:rPr>
              <a:t>cơ</a:t>
            </a:r>
            <a:r>
              <a:rPr sz="3950" spc="675" dirty="0">
                <a:solidFill>
                  <a:srgbClr val="775F54"/>
                </a:solidFill>
              </a:rPr>
              <a:t> </a:t>
            </a:r>
            <a:r>
              <a:rPr sz="3950" spc="50" dirty="0">
                <a:solidFill>
                  <a:srgbClr val="775F54"/>
                </a:solidFill>
              </a:rPr>
              <a:t>sở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104775" y="1155292"/>
            <a:ext cx="8457565" cy="410146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45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18</a:t>
            </a:r>
            <a:endParaRPr sz="2000">
              <a:latin typeface="Times New Roman"/>
              <a:cs typeface="Times New Roman"/>
            </a:endParaRPr>
          </a:p>
          <a:p>
            <a:pPr marL="923925" indent="-324485">
              <a:lnSpc>
                <a:spcPct val="100000"/>
              </a:lnSpc>
              <a:spcBef>
                <a:spcPts val="790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923925" algn="l"/>
                <a:tab pos="924560" algn="l"/>
              </a:tabLst>
            </a:pPr>
            <a:r>
              <a:rPr sz="2900" spc="35" dirty="0">
                <a:latin typeface="Arial"/>
                <a:cs typeface="Arial"/>
              </a:rPr>
              <a:t>Một </a:t>
            </a:r>
            <a:r>
              <a:rPr sz="2900" spc="-10" dirty="0">
                <a:latin typeface="Arial"/>
                <a:cs typeface="Arial"/>
              </a:rPr>
              <a:t>số </a:t>
            </a:r>
            <a:r>
              <a:rPr sz="2900" spc="30" dirty="0">
                <a:latin typeface="Arial"/>
                <a:cs typeface="Arial"/>
              </a:rPr>
              <a:t>khái niệm cơ</a:t>
            </a:r>
            <a:r>
              <a:rPr sz="2900" spc="-580" dirty="0">
                <a:latin typeface="Arial"/>
                <a:cs typeface="Arial"/>
              </a:rPr>
              <a:t> </a:t>
            </a:r>
            <a:r>
              <a:rPr sz="2900" spc="5" dirty="0">
                <a:latin typeface="Arial"/>
                <a:cs typeface="Arial"/>
              </a:rPr>
              <a:t>sở:</a:t>
            </a:r>
            <a:endParaRPr sz="2900">
              <a:latin typeface="Arial"/>
              <a:cs typeface="Arial"/>
            </a:endParaRPr>
          </a:p>
          <a:p>
            <a:pPr marL="1238885" marR="43180" lvl="1" indent="-276860">
              <a:lnSpc>
                <a:spcPct val="101099"/>
              </a:lnSpc>
              <a:spcBef>
                <a:spcPts val="540"/>
              </a:spcBef>
              <a:buClr>
                <a:srgbClr val="93B6D2"/>
              </a:buClr>
              <a:buSzPct val="69230"/>
              <a:buChar char=""/>
              <a:tabLst>
                <a:tab pos="1238885" algn="l"/>
              </a:tabLst>
            </a:pPr>
            <a:r>
              <a:rPr sz="2600" spc="20" dirty="0">
                <a:latin typeface="Arial"/>
                <a:cs typeface="Arial"/>
              </a:rPr>
              <a:t>S </a:t>
            </a:r>
            <a:r>
              <a:rPr sz="2600" spc="-20" dirty="0">
                <a:latin typeface="Arial"/>
                <a:cs typeface="Arial"/>
              </a:rPr>
              <a:t>tập </a:t>
            </a:r>
            <a:r>
              <a:rPr sz="2600" spc="-25" dirty="0">
                <a:latin typeface="Arial"/>
                <a:cs typeface="Arial"/>
              </a:rPr>
              <a:t>mẫu </a:t>
            </a:r>
            <a:r>
              <a:rPr sz="2600" spc="-15" dirty="0">
                <a:latin typeface="Arial"/>
                <a:cs typeface="Arial"/>
              </a:rPr>
              <a:t>cần </a:t>
            </a:r>
            <a:r>
              <a:rPr sz="2600" spc="-45" dirty="0">
                <a:latin typeface="Arial"/>
                <a:cs typeface="Arial"/>
              </a:rPr>
              <a:t>xử </a:t>
            </a:r>
            <a:r>
              <a:rPr sz="2600" spc="-20" dirty="0">
                <a:latin typeface="Arial"/>
                <a:cs typeface="Arial"/>
              </a:rPr>
              <a:t>lý </a:t>
            </a:r>
            <a:r>
              <a:rPr sz="2600" spc="-5" dirty="0">
                <a:latin typeface="Arial"/>
                <a:cs typeface="Arial"/>
              </a:rPr>
              <a:t>được </a:t>
            </a:r>
            <a:r>
              <a:rPr sz="2600" spc="-15" dirty="0">
                <a:latin typeface="Arial"/>
                <a:cs typeface="Arial"/>
              </a:rPr>
              <a:t>phân </a:t>
            </a:r>
            <a:r>
              <a:rPr sz="2600" spc="-10" dirty="0">
                <a:latin typeface="Arial"/>
                <a:cs typeface="Arial"/>
              </a:rPr>
              <a:t>thành </a:t>
            </a:r>
            <a:r>
              <a:rPr sz="2600" spc="25" dirty="0">
                <a:latin typeface="Arial"/>
                <a:cs typeface="Arial"/>
              </a:rPr>
              <a:t>m </a:t>
            </a:r>
            <a:r>
              <a:rPr sz="2600" spc="-10" dirty="0">
                <a:latin typeface="Arial"/>
                <a:cs typeface="Arial"/>
              </a:rPr>
              <a:t>lớp </a:t>
            </a:r>
            <a:r>
              <a:rPr sz="2600" spc="-95" dirty="0">
                <a:latin typeface="Arial"/>
                <a:cs typeface="Arial"/>
              </a:rPr>
              <a:t>{C</a:t>
            </a:r>
            <a:r>
              <a:rPr sz="2550" spc="-142" baseline="-19607" dirty="0">
                <a:latin typeface="Arial"/>
                <a:cs typeface="Arial"/>
              </a:rPr>
              <a:t>1</a:t>
            </a:r>
            <a:r>
              <a:rPr sz="2600" spc="-95" dirty="0">
                <a:latin typeface="Arial"/>
                <a:cs typeface="Arial"/>
              </a:rPr>
              <a:t>,  </a:t>
            </a:r>
            <a:r>
              <a:rPr sz="2600" spc="15" dirty="0">
                <a:latin typeface="Arial"/>
                <a:cs typeface="Arial"/>
              </a:rPr>
              <a:t>C</a:t>
            </a:r>
            <a:r>
              <a:rPr sz="2550" spc="22" baseline="-19607" dirty="0">
                <a:latin typeface="Arial"/>
                <a:cs typeface="Arial"/>
              </a:rPr>
              <a:t>2</a:t>
            </a:r>
            <a:r>
              <a:rPr sz="2600" spc="15" dirty="0">
                <a:latin typeface="Arial"/>
                <a:cs typeface="Arial"/>
              </a:rPr>
              <a:t>,..</a:t>
            </a:r>
            <a:r>
              <a:rPr sz="2600" spc="-114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C</a:t>
            </a:r>
            <a:r>
              <a:rPr sz="2550" spc="-30" baseline="-19607" dirty="0">
                <a:latin typeface="Arial"/>
                <a:cs typeface="Arial"/>
              </a:rPr>
              <a:t>m</a:t>
            </a:r>
            <a:r>
              <a:rPr sz="2600" spc="-20" dirty="0">
                <a:latin typeface="Arial"/>
                <a:cs typeface="Arial"/>
              </a:rPr>
              <a:t>}</a:t>
            </a:r>
            <a:endParaRPr sz="2600">
              <a:latin typeface="Arial"/>
              <a:cs typeface="Arial"/>
            </a:endParaRPr>
          </a:p>
          <a:p>
            <a:pPr marL="1238885" lvl="1" indent="-276860">
              <a:lnSpc>
                <a:spcPct val="100000"/>
              </a:lnSpc>
              <a:spcBef>
                <a:spcPts val="560"/>
              </a:spcBef>
              <a:buClr>
                <a:srgbClr val="93B6D2"/>
              </a:buClr>
              <a:buSzPct val="69230"/>
              <a:buChar char=""/>
              <a:tabLst>
                <a:tab pos="1238885" algn="l"/>
              </a:tabLst>
            </a:pPr>
            <a:r>
              <a:rPr sz="2600" spc="-5" dirty="0">
                <a:latin typeface="Arial"/>
                <a:cs typeface="Arial"/>
              </a:rPr>
              <a:t>|C</a:t>
            </a:r>
            <a:r>
              <a:rPr sz="2550" spc="-7" baseline="-19607" dirty="0">
                <a:latin typeface="Arial"/>
                <a:cs typeface="Arial"/>
              </a:rPr>
              <a:t>i</a:t>
            </a:r>
            <a:r>
              <a:rPr sz="2600" spc="-5" dirty="0">
                <a:latin typeface="Arial"/>
                <a:cs typeface="Arial"/>
              </a:rPr>
              <a:t>|: </a:t>
            </a:r>
            <a:r>
              <a:rPr sz="2600" spc="-20" dirty="0">
                <a:latin typeface="Arial"/>
                <a:cs typeface="Arial"/>
              </a:rPr>
              <a:t>lực </a:t>
            </a:r>
            <a:r>
              <a:rPr sz="2600" spc="-15" dirty="0">
                <a:latin typeface="Arial"/>
                <a:cs typeface="Arial"/>
              </a:rPr>
              <a:t>lượng </a:t>
            </a:r>
            <a:r>
              <a:rPr sz="2600" spc="10" dirty="0">
                <a:latin typeface="Arial"/>
                <a:cs typeface="Arial"/>
              </a:rPr>
              <a:t>của </a:t>
            </a:r>
            <a:r>
              <a:rPr sz="2600" spc="5" dirty="0">
                <a:latin typeface="Arial"/>
                <a:cs typeface="Arial"/>
              </a:rPr>
              <a:t>C</a:t>
            </a:r>
            <a:r>
              <a:rPr sz="2550" spc="7" baseline="-19607" dirty="0">
                <a:latin typeface="Arial"/>
                <a:cs typeface="Arial"/>
              </a:rPr>
              <a:t>i</a:t>
            </a:r>
            <a:r>
              <a:rPr sz="2600" spc="5" dirty="0">
                <a:latin typeface="Arial"/>
                <a:cs typeface="Arial"/>
              </a:rPr>
              <a:t>, </a:t>
            </a:r>
            <a:r>
              <a:rPr sz="2600" spc="-40" dirty="0">
                <a:latin typeface="Arial"/>
                <a:cs typeface="Arial"/>
              </a:rPr>
              <a:t>đặt </a:t>
            </a:r>
            <a:r>
              <a:rPr sz="2600" spc="30" dirty="0">
                <a:latin typeface="Arial"/>
                <a:cs typeface="Arial"/>
              </a:rPr>
              <a:t>s</a:t>
            </a:r>
            <a:r>
              <a:rPr sz="2550" spc="44" baseline="-19607" dirty="0">
                <a:latin typeface="Arial"/>
                <a:cs typeface="Arial"/>
              </a:rPr>
              <a:t>i </a:t>
            </a:r>
            <a:r>
              <a:rPr sz="2600" spc="15" dirty="0">
                <a:latin typeface="Arial"/>
                <a:cs typeface="Arial"/>
              </a:rPr>
              <a:t>= </a:t>
            </a:r>
            <a:r>
              <a:rPr sz="2600" spc="-5" dirty="0">
                <a:latin typeface="Arial"/>
                <a:cs typeface="Arial"/>
              </a:rPr>
              <a:t>|C</a:t>
            </a:r>
            <a:r>
              <a:rPr sz="2550" spc="-7" baseline="-19607" dirty="0">
                <a:latin typeface="Arial"/>
                <a:cs typeface="Arial"/>
              </a:rPr>
              <a:t>i</a:t>
            </a:r>
            <a:r>
              <a:rPr sz="2600" spc="-5" dirty="0">
                <a:latin typeface="Arial"/>
                <a:cs typeface="Arial"/>
              </a:rPr>
              <a:t>|, </a:t>
            </a:r>
            <a:r>
              <a:rPr sz="2600" spc="10" dirty="0">
                <a:latin typeface="Arial"/>
                <a:cs typeface="Arial"/>
              </a:rPr>
              <a:t>s </a:t>
            </a:r>
            <a:r>
              <a:rPr sz="2600" spc="15" dirty="0">
                <a:latin typeface="Arial"/>
                <a:cs typeface="Arial"/>
              </a:rPr>
              <a:t>=</a:t>
            </a:r>
            <a:r>
              <a:rPr sz="2600" spc="35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|S|</a:t>
            </a:r>
            <a:endParaRPr sz="2600">
              <a:latin typeface="Arial"/>
              <a:cs typeface="Arial"/>
            </a:endParaRPr>
          </a:p>
          <a:p>
            <a:pPr marL="1238885" lvl="1" indent="-276860">
              <a:lnSpc>
                <a:spcPct val="100000"/>
              </a:lnSpc>
              <a:spcBef>
                <a:spcPts val="635"/>
              </a:spcBef>
              <a:buClr>
                <a:srgbClr val="93B6D2"/>
              </a:buClr>
              <a:buSzPct val="69230"/>
              <a:buChar char=""/>
              <a:tabLst>
                <a:tab pos="1238885" algn="l"/>
              </a:tabLst>
            </a:pPr>
            <a:r>
              <a:rPr sz="2600" spc="15" dirty="0">
                <a:latin typeface="Arial"/>
                <a:cs typeface="Arial"/>
              </a:rPr>
              <a:t>A </a:t>
            </a:r>
            <a:r>
              <a:rPr sz="2600" spc="-25" dirty="0">
                <a:latin typeface="Arial"/>
                <a:cs typeface="Arial"/>
              </a:rPr>
              <a:t>tập </a:t>
            </a:r>
            <a:r>
              <a:rPr sz="2600" spc="10" dirty="0">
                <a:latin typeface="Arial"/>
                <a:cs typeface="Arial"/>
              </a:rPr>
              <a:t>các </a:t>
            </a:r>
            <a:r>
              <a:rPr sz="2600" spc="-25" dirty="0">
                <a:latin typeface="Arial"/>
                <a:cs typeface="Arial"/>
              </a:rPr>
              <a:t>thuộc </a:t>
            </a:r>
            <a:r>
              <a:rPr sz="2600" spc="5" dirty="0">
                <a:latin typeface="Arial"/>
                <a:cs typeface="Arial"/>
              </a:rPr>
              <a:t>tính {a</a:t>
            </a:r>
            <a:r>
              <a:rPr sz="2550" spc="7" baseline="-19607" dirty="0">
                <a:latin typeface="Arial"/>
                <a:cs typeface="Arial"/>
              </a:rPr>
              <a:t>1</a:t>
            </a:r>
            <a:r>
              <a:rPr sz="2600" spc="5" dirty="0">
                <a:latin typeface="Arial"/>
                <a:cs typeface="Arial"/>
              </a:rPr>
              <a:t>, </a:t>
            </a:r>
            <a:r>
              <a:rPr sz="2600" spc="-20" dirty="0">
                <a:latin typeface="Arial"/>
                <a:cs typeface="Arial"/>
              </a:rPr>
              <a:t>a</a:t>
            </a:r>
            <a:r>
              <a:rPr sz="2550" spc="-30" baseline="-19607" dirty="0">
                <a:latin typeface="Arial"/>
                <a:cs typeface="Arial"/>
              </a:rPr>
              <a:t>2</a:t>
            </a:r>
            <a:r>
              <a:rPr sz="2600" spc="-20" dirty="0">
                <a:latin typeface="Arial"/>
                <a:cs typeface="Arial"/>
              </a:rPr>
              <a:t>, </a:t>
            </a:r>
            <a:r>
              <a:rPr sz="2600" spc="15" dirty="0">
                <a:latin typeface="Arial"/>
                <a:cs typeface="Arial"/>
              </a:rPr>
              <a:t>..,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40" dirty="0">
                <a:latin typeface="Arial"/>
                <a:cs typeface="Arial"/>
              </a:rPr>
              <a:t>a</a:t>
            </a:r>
            <a:r>
              <a:rPr sz="2550" spc="-60" baseline="-19607" dirty="0">
                <a:latin typeface="Arial"/>
                <a:cs typeface="Arial"/>
              </a:rPr>
              <a:t>n</a:t>
            </a:r>
            <a:r>
              <a:rPr sz="2600" spc="-40" dirty="0">
                <a:latin typeface="Arial"/>
                <a:cs typeface="Arial"/>
              </a:rPr>
              <a:t>}</a:t>
            </a:r>
            <a:endParaRPr sz="2600">
              <a:latin typeface="Arial"/>
              <a:cs typeface="Arial"/>
            </a:endParaRPr>
          </a:p>
          <a:p>
            <a:pPr marL="1238885" marR="176530" lvl="1" indent="-276860">
              <a:lnSpc>
                <a:spcPts val="3080"/>
              </a:lnSpc>
              <a:spcBef>
                <a:spcPts val="770"/>
              </a:spcBef>
              <a:buClr>
                <a:srgbClr val="93B6D2"/>
              </a:buClr>
              <a:buSzPct val="69230"/>
              <a:buChar char=""/>
              <a:tabLst>
                <a:tab pos="1238885" algn="l"/>
              </a:tabLst>
            </a:pPr>
            <a:r>
              <a:rPr sz="2600" spc="-15" dirty="0">
                <a:latin typeface="Arial"/>
                <a:cs typeface="Arial"/>
              </a:rPr>
              <a:t>Phân </a:t>
            </a:r>
            <a:r>
              <a:rPr sz="2600" spc="-35" dirty="0">
                <a:latin typeface="Arial"/>
                <a:cs typeface="Arial"/>
              </a:rPr>
              <a:t>hoạch </a:t>
            </a:r>
            <a:r>
              <a:rPr sz="2600" spc="15" dirty="0">
                <a:latin typeface="Arial"/>
                <a:cs typeface="Arial"/>
              </a:rPr>
              <a:t>S </a:t>
            </a:r>
            <a:r>
              <a:rPr sz="2600" spc="-25" dirty="0">
                <a:latin typeface="Arial"/>
                <a:cs typeface="Arial"/>
              </a:rPr>
              <a:t>theo thuộc </a:t>
            </a:r>
            <a:r>
              <a:rPr sz="2600" spc="5" dirty="0">
                <a:latin typeface="Arial"/>
                <a:cs typeface="Arial"/>
              </a:rPr>
              <a:t>tính </a:t>
            </a:r>
            <a:r>
              <a:rPr sz="2600" spc="15" dirty="0">
                <a:latin typeface="Arial"/>
                <a:cs typeface="Arial"/>
              </a:rPr>
              <a:t>A </a:t>
            </a:r>
            <a:r>
              <a:rPr sz="2600" spc="-10" dirty="0">
                <a:latin typeface="Arial"/>
                <a:cs typeface="Arial"/>
              </a:rPr>
              <a:t>thành </a:t>
            </a:r>
            <a:r>
              <a:rPr sz="2600" spc="15" dirty="0">
                <a:latin typeface="Arial"/>
                <a:cs typeface="Arial"/>
              </a:rPr>
              <a:t>n </a:t>
            </a:r>
            <a:r>
              <a:rPr sz="2600" spc="-25" dirty="0">
                <a:latin typeface="Arial"/>
                <a:cs typeface="Arial"/>
              </a:rPr>
              <a:t>tập </a:t>
            </a:r>
            <a:r>
              <a:rPr sz="2600" spc="-80" dirty="0">
                <a:latin typeface="Arial"/>
                <a:cs typeface="Arial"/>
              </a:rPr>
              <a:t>{S</a:t>
            </a:r>
            <a:r>
              <a:rPr sz="2550" spc="-120" baseline="-19607" dirty="0">
                <a:latin typeface="Arial"/>
                <a:cs typeface="Arial"/>
              </a:rPr>
              <a:t>1</a:t>
            </a:r>
            <a:r>
              <a:rPr sz="2600" spc="-80" dirty="0">
                <a:latin typeface="Arial"/>
                <a:cs typeface="Arial"/>
              </a:rPr>
              <a:t>,  </a:t>
            </a:r>
            <a:r>
              <a:rPr sz="2600" spc="10" dirty="0">
                <a:latin typeface="Arial"/>
                <a:cs typeface="Arial"/>
              </a:rPr>
              <a:t>S</a:t>
            </a:r>
            <a:r>
              <a:rPr sz="2550" spc="15" baseline="-19607" dirty="0">
                <a:latin typeface="Arial"/>
                <a:cs typeface="Arial"/>
              </a:rPr>
              <a:t>2</a:t>
            </a:r>
            <a:r>
              <a:rPr sz="2600" spc="10" dirty="0">
                <a:latin typeface="Arial"/>
                <a:cs typeface="Arial"/>
              </a:rPr>
              <a:t>,..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S</a:t>
            </a:r>
            <a:r>
              <a:rPr sz="2550" spc="-7" baseline="-19607" dirty="0">
                <a:latin typeface="Arial"/>
                <a:cs typeface="Arial"/>
              </a:rPr>
              <a:t>n</a:t>
            </a:r>
            <a:r>
              <a:rPr sz="2600" spc="-5" dirty="0">
                <a:latin typeface="Arial"/>
                <a:cs typeface="Arial"/>
              </a:rPr>
              <a:t>}.</a:t>
            </a:r>
            <a:endParaRPr sz="2600">
              <a:latin typeface="Arial"/>
              <a:cs typeface="Arial"/>
            </a:endParaRPr>
          </a:p>
          <a:p>
            <a:pPr marL="1238885" lvl="1" indent="-276860">
              <a:lnSpc>
                <a:spcPct val="100000"/>
              </a:lnSpc>
              <a:spcBef>
                <a:spcPts val="535"/>
              </a:spcBef>
              <a:buClr>
                <a:srgbClr val="93B6D2"/>
              </a:buClr>
              <a:buSzPct val="69230"/>
              <a:buChar char=""/>
              <a:tabLst>
                <a:tab pos="1238885" algn="l"/>
              </a:tabLst>
            </a:pPr>
            <a:r>
              <a:rPr sz="2600" spc="15" dirty="0">
                <a:latin typeface="Arial"/>
                <a:cs typeface="Arial"/>
              </a:rPr>
              <a:t>s</a:t>
            </a:r>
            <a:r>
              <a:rPr sz="2550" spc="22" baseline="-19607" dirty="0">
                <a:latin typeface="Arial"/>
                <a:cs typeface="Arial"/>
              </a:rPr>
              <a:t>ij </a:t>
            </a:r>
            <a:r>
              <a:rPr sz="2600" spc="-20" dirty="0">
                <a:latin typeface="Arial"/>
                <a:cs typeface="Arial"/>
              </a:rPr>
              <a:t>là </a:t>
            </a:r>
            <a:r>
              <a:rPr sz="2600" spc="25" dirty="0">
                <a:latin typeface="Arial"/>
                <a:cs typeface="Arial"/>
              </a:rPr>
              <a:t>số </a:t>
            </a:r>
            <a:r>
              <a:rPr sz="2600" spc="-35" dirty="0">
                <a:latin typeface="Arial"/>
                <a:cs typeface="Arial"/>
              </a:rPr>
              <a:t>phần </a:t>
            </a:r>
            <a:r>
              <a:rPr sz="2600" spc="20" dirty="0">
                <a:latin typeface="Arial"/>
                <a:cs typeface="Arial"/>
              </a:rPr>
              <a:t>tử </a:t>
            </a:r>
            <a:r>
              <a:rPr sz="2600" spc="10" dirty="0">
                <a:latin typeface="Arial"/>
                <a:cs typeface="Arial"/>
              </a:rPr>
              <a:t>của </a:t>
            </a:r>
            <a:r>
              <a:rPr sz="2600" spc="-10" dirty="0">
                <a:latin typeface="Arial"/>
                <a:cs typeface="Arial"/>
              </a:rPr>
              <a:t>lớp </a:t>
            </a:r>
            <a:r>
              <a:rPr sz="2600" spc="25" dirty="0">
                <a:latin typeface="Arial"/>
                <a:cs typeface="Arial"/>
              </a:rPr>
              <a:t>C</a:t>
            </a:r>
            <a:r>
              <a:rPr sz="2550" spc="37" baseline="-19607" dirty="0">
                <a:latin typeface="Arial"/>
                <a:cs typeface="Arial"/>
              </a:rPr>
              <a:t>i </a:t>
            </a:r>
            <a:r>
              <a:rPr sz="2600" spc="-25" dirty="0">
                <a:latin typeface="Arial"/>
                <a:cs typeface="Arial"/>
              </a:rPr>
              <a:t>thuộc tập</a:t>
            </a:r>
            <a:r>
              <a:rPr sz="2600" spc="-355" dirty="0">
                <a:latin typeface="Arial"/>
                <a:cs typeface="Arial"/>
              </a:rPr>
              <a:t> </a:t>
            </a:r>
            <a:r>
              <a:rPr sz="2600" spc="10" dirty="0">
                <a:latin typeface="Arial"/>
                <a:cs typeface="Arial"/>
              </a:rPr>
              <a:t>S</a:t>
            </a:r>
            <a:r>
              <a:rPr sz="2550" spc="15" baseline="-19607" dirty="0">
                <a:latin typeface="Arial"/>
                <a:cs typeface="Arial"/>
              </a:rPr>
              <a:t>j</a:t>
            </a:r>
            <a:endParaRPr sz="2550" baseline="-19607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427990"/>
            <a:ext cx="7277734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>
                <a:solidFill>
                  <a:srgbClr val="775F54"/>
                </a:solidFill>
              </a:rPr>
              <a:t>Entropy – </a:t>
            </a:r>
            <a:r>
              <a:rPr sz="3600" spc="10" dirty="0">
                <a:solidFill>
                  <a:srgbClr val="775F54"/>
                </a:solidFill>
              </a:rPr>
              <a:t>độ đo đồng nhất </a:t>
            </a:r>
            <a:r>
              <a:rPr sz="3600" spc="5" dirty="0">
                <a:solidFill>
                  <a:srgbClr val="775F54"/>
                </a:solidFill>
              </a:rPr>
              <a:t>thông</a:t>
            </a:r>
            <a:r>
              <a:rPr sz="3600" spc="-409" dirty="0">
                <a:solidFill>
                  <a:srgbClr val="775F54"/>
                </a:solidFill>
              </a:rPr>
              <a:t> </a:t>
            </a:r>
            <a:r>
              <a:rPr sz="3600" spc="-30" dirty="0">
                <a:solidFill>
                  <a:srgbClr val="775F54"/>
                </a:solidFill>
              </a:rPr>
              <a:t>tin</a:t>
            </a:r>
            <a:endParaRPr sz="360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8240713" cy="482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97510"/>
            <a:ext cx="7668259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5" dirty="0">
                <a:solidFill>
                  <a:srgbClr val="775F54"/>
                </a:solidFill>
              </a:rPr>
              <a:t>Độ </a:t>
            </a:r>
            <a:r>
              <a:rPr sz="3950" spc="-10" dirty="0">
                <a:solidFill>
                  <a:srgbClr val="775F54"/>
                </a:solidFill>
              </a:rPr>
              <a:t>lợi </a:t>
            </a:r>
            <a:r>
              <a:rPr sz="3950" spc="-40" dirty="0">
                <a:solidFill>
                  <a:srgbClr val="775F54"/>
                </a:solidFill>
              </a:rPr>
              <a:t>thông </a:t>
            </a:r>
            <a:r>
              <a:rPr sz="3950" spc="-10" dirty="0">
                <a:solidFill>
                  <a:srgbClr val="775F54"/>
                </a:solidFill>
              </a:rPr>
              <a:t>tin </a:t>
            </a:r>
            <a:r>
              <a:rPr sz="3950" spc="-5" dirty="0">
                <a:solidFill>
                  <a:srgbClr val="775F54"/>
                </a:solidFill>
              </a:rPr>
              <a:t>(Information</a:t>
            </a:r>
            <a:r>
              <a:rPr sz="3950" spc="-204" dirty="0">
                <a:solidFill>
                  <a:srgbClr val="775F54"/>
                </a:solidFill>
              </a:rPr>
              <a:t> </a:t>
            </a:r>
            <a:r>
              <a:rPr sz="3950" spc="-35" dirty="0">
                <a:solidFill>
                  <a:srgbClr val="775F54"/>
                </a:solidFill>
              </a:rPr>
              <a:t>Gain)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117475" y="1151723"/>
            <a:ext cx="8376920" cy="272605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20</a:t>
            </a:r>
            <a:endParaRPr sz="2000">
              <a:latin typeface="Times New Roman"/>
              <a:cs typeface="Times New Roman"/>
            </a:endParaRPr>
          </a:p>
          <a:p>
            <a:pPr marL="911225" marR="5080" indent="-324485" algn="just">
              <a:lnSpc>
                <a:spcPct val="102400"/>
              </a:lnSpc>
              <a:spcBef>
                <a:spcPts val="710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911860" algn="l"/>
              </a:tabLst>
            </a:pPr>
            <a:r>
              <a:rPr sz="2750" spc="25" dirty="0">
                <a:latin typeface="Arial"/>
                <a:cs typeface="Arial"/>
              </a:rPr>
              <a:t>Độ </a:t>
            </a:r>
            <a:r>
              <a:rPr sz="2750" spc="-30" dirty="0">
                <a:latin typeface="Arial"/>
                <a:cs typeface="Arial"/>
              </a:rPr>
              <a:t>lợi </a:t>
            </a:r>
            <a:r>
              <a:rPr sz="2750" spc="25" dirty="0">
                <a:latin typeface="Arial"/>
                <a:cs typeface="Arial"/>
              </a:rPr>
              <a:t>thông </a:t>
            </a:r>
            <a:r>
              <a:rPr sz="2750" spc="-30" dirty="0">
                <a:latin typeface="Arial"/>
                <a:cs typeface="Arial"/>
              </a:rPr>
              <a:t>tin </a:t>
            </a:r>
            <a:r>
              <a:rPr sz="2750" spc="-10" dirty="0">
                <a:latin typeface="Arial"/>
                <a:cs typeface="Arial"/>
              </a:rPr>
              <a:t>(Information Gain): </a:t>
            </a:r>
            <a:r>
              <a:rPr sz="2750" spc="-40" dirty="0">
                <a:latin typeface="Arial"/>
                <a:cs typeface="Arial"/>
              </a:rPr>
              <a:t>là </a:t>
            </a:r>
            <a:r>
              <a:rPr sz="2750" spc="5" dirty="0">
                <a:latin typeface="Arial"/>
                <a:cs typeface="Arial"/>
              </a:rPr>
              <a:t>đại </a:t>
            </a:r>
            <a:r>
              <a:rPr sz="2750" spc="-5" dirty="0">
                <a:latin typeface="Arial"/>
                <a:cs typeface="Arial"/>
              </a:rPr>
              <a:t>lượng  </a:t>
            </a:r>
            <a:r>
              <a:rPr sz="2750" spc="-40" dirty="0">
                <a:latin typeface="Arial"/>
                <a:cs typeface="Arial"/>
              </a:rPr>
              <a:t>xác </a:t>
            </a:r>
            <a:r>
              <a:rPr sz="2750" dirty="0">
                <a:latin typeface="Arial"/>
                <a:cs typeface="Arial"/>
              </a:rPr>
              <a:t>định </a:t>
            </a:r>
            <a:r>
              <a:rPr sz="2750" spc="-15" dirty="0">
                <a:latin typeface="Arial"/>
                <a:cs typeface="Arial"/>
              </a:rPr>
              <a:t>hiệu </a:t>
            </a:r>
            <a:r>
              <a:rPr sz="2750" spc="-20" dirty="0">
                <a:latin typeface="Arial"/>
                <a:cs typeface="Arial"/>
              </a:rPr>
              <a:t>xuất </a:t>
            </a:r>
            <a:r>
              <a:rPr sz="2750" spc="15" dirty="0">
                <a:latin typeface="Arial"/>
                <a:cs typeface="Arial"/>
              </a:rPr>
              <a:t>phân </a:t>
            </a:r>
            <a:r>
              <a:rPr sz="2750" spc="-30" dirty="0">
                <a:latin typeface="Arial"/>
                <a:cs typeface="Arial"/>
              </a:rPr>
              <a:t>lớp </a:t>
            </a:r>
            <a:r>
              <a:rPr sz="2750" spc="10" dirty="0">
                <a:latin typeface="Arial"/>
                <a:cs typeface="Arial"/>
              </a:rPr>
              <a:t>các </a:t>
            </a:r>
            <a:r>
              <a:rPr sz="2750" spc="30" dirty="0">
                <a:latin typeface="Arial"/>
                <a:cs typeface="Arial"/>
              </a:rPr>
              <a:t>đối </a:t>
            </a:r>
            <a:r>
              <a:rPr sz="2750" spc="10" dirty="0">
                <a:latin typeface="Arial"/>
                <a:cs typeface="Arial"/>
              </a:rPr>
              <a:t>tượng </a:t>
            </a:r>
            <a:r>
              <a:rPr sz="2750" spc="25" dirty="0">
                <a:latin typeface="Arial"/>
                <a:cs typeface="Arial"/>
              </a:rPr>
              <a:t>ứng  </a:t>
            </a:r>
            <a:r>
              <a:rPr sz="2750" spc="-35" dirty="0">
                <a:latin typeface="Arial"/>
                <a:cs typeface="Arial"/>
              </a:rPr>
              <a:t>với </a:t>
            </a:r>
            <a:r>
              <a:rPr sz="2750" spc="25" dirty="0">
                <a:latin typeface="Arial"/>
                <a:cs typeface="Arial"/>
              </a:rPr>
              <a:t>một thuộc</a:t>
            </a:r>
            <a:r>
              <a:rPr sz="2750" spc="170" dirty="0">
                <a:latin typeface="Arial"/>
                <a:cs typeface="Arial"/>
              </a:rPr>
              <a:t> </a:t>
            </a:r>
            <a:r>
              <a:rPr sz="2750" spc="-5" dirty="0">
                <a:latin typeface="Arial"/>
                <a:cs typeface="Arial"/>
              </a:rPr>
              <a:t>tính:</a:t>
            </a:r>
            <a:endParaRPr sz="2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550">
              <a:latin typeface="Arial"/>
              <a:cs typeface="Arial"/>
            </a:endParaRPr>
          </a:p>
          <a:p>
            <a:pPr marL="772795" algn="ctr">
              <a:lnSpc>
                <a:spcPct val="100000"/>
              </a:lnSpc>
              <a:tabLst>
                <a:tab pos="2545715" algn="l"/>
                <a:tab pos="4032885" algn="l"/>
              </a:tabLst>
            </a:pPr>
            <a:r>
              <a:rPr sz="2750" spc="590" dirty="0">
                <a:latin typeface="FreeSerif"/>
                <a:cs typeface="FreeSerif"/>
              </a:rPr>
              <a:t>𝐺𝑎𝑖𝑛(𝑆,</a:t>
            </a:r>
            <a:r>
              <a:rPr sz="2750" spc="-285" dirty="0">
                <a:latin typeface="FreeSerif"/>
                <a:cs typeface="FreeSerif"/>
              </a:rPr>
              <a:t> </a:t>
            </a:r>
            <a:r>
              <a:rPr sz="2750" spc="670" dirty="0">
                <a:latin typeface="FreeSerif"/>
                <a:cs typeface="FreeSerif"/>
              </a:rPr>
              <a:t>𝐴)	</a:t>
            </a:r>
            <a:r>
              <a:rPr sz="2750" spc="525" dirty="0">
                <a:latin typeface="FreeSerif"/>
                <a:cs typeface="FreeSerif"/>
              </a:rPr>
              <a:t>=</a:t>
            </a:r>
            <a:r>
              <a:rPr sz="2750" spc="165" dirty="0">
                <a:latin typeface="FreeSerif"/>
                <a:cs typeface="FreeSerif"/>
              </a:rPr>
              <a:t> </a:t>
            </a:r>
            <a:r>
              <a:rPr sz="2750" spc="630" dirty="0">
                <a:latin typeface="FreeSerif"/>
                <a:cs typeface="FreeSerif"/>
              </a:rPr>
              <a:t>𝐸(𝑆)</a:t>
            </a:r>
            <a:r>
              <a:rPr sz="2750" spc="-120" dirty="0">
                <a:latin typeface="FreeSerif"/>
                <a:cs typeface="FreeSerif"/>
              </a:rPr>
              <a:t> </a:t>
            </a:r>
            <a:r>
              <a:rPr sz="2750" spc="15" dirty="0">
                <a:latin typeface="FreeSerif"/>
                <a:cs typeface="FreeSerif"/>
              </a:rPr>
              <a:t>–	</a:t>
            </a:r>
            <a:r>
              <a:rPr sz="2750" spc="540" dirty="0">
                <a:latin typeface="FreeSerif"/>
                <a:cs typeface="FreeSerif"/>
              </a:rPr>
              <a:t>𝐸(𝑆,</a:t>
            </a:r>
            <a:r>
              <a:rPr sz="2750" spc="-210" dirty="0">
                <a:latin typeface="FreeSerif"/>
                <a:cs typeface="FreeSerif"/>
              </a:rPr>
              <a:t> </a:t>
            </a:r>
            <a:r>
              <a:rPr sz="2750" spc="670" dirty="0">
                <a:latin typeface="FreeSerif"/>
                <a:cs typeface="FreeSerif"/>
              </a:rPr>
              <a:t>𝐴)</a:t>
            </a:r>
            <a:endParaRPr sz="2750">
              <a:latin typeface="FreeSerif"/>
              <a:cs typeface="Free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72744"/>
            <a:ext cx="216217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00" spc="-15" dirty="0">
                <a:solidFill>
                  <a:srgbClr val="775F54"/>
                </a:solidFill>
              </a:rPr>
              <a:t>Nội</a:t>
            </a:r>
            <a:r>
              <a:rPr sz="4200" spc="-20" dirty="0">
                <a:solidFill>
                  <a:srgbClr val="775F54"/>
                </a:solidFill>
              </a:rPr>
              <a:t> </a:t>
            </a:r>
            <a:r>
              <a:rPr sz="4200" spc="-10" dirty="0">
                <a:solidFill>
                  <a:srgbClr val="775F54"/>
                </a:solidFill>
              </a:rPr>
              <a:t>dung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692150" y="1487169"/>
            <a:ext cx="6880859" cy="3039110"/>
          </a:xfrm>
          <a:prstGeom prst="rect">
            <a:avLst/>
          </a:prstGeom>
        </p:spPr>
        <p:txBody>
          <a:bodyPr vert="horz" wrap="square" lIns="0" tIns="193040" rIns="0" bIns="0" rtlCol="0">
            <a:spAutoFit/>
          </a:bodyPr>
          <a:lstStyle/>
          <a:p>
            <a:pPr marL="336550" indent="-324485">
              <a:lnSpc>
                <a:spcPct val="100000"/>
              </a:lnSpc>
              <a:spcBef>
                <a:spcPts val="1520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2750" b="1" spc="25" dirty="0">
                <a:latin typeface="Arial"/>
                <a:cs typeface="Arial"/>
              </a:rPr>
              <a:t>Chương 1. </a:t>
            </a:r>
            <a:r>
              <a:rPr sz="2750" spc="-15" dirty="0">
                <a:latin typeface="Arial"/>
                <a:cs typeface="Arial"/>
              </a:rPr>
              <a:t>Giới thiệu </a:t>
            </a:r>
            <a:r>
              <a:rPr sz="2750" spc="-45" dirty="0">
                <a:latin typeface="Arial"/>
                <a:cs typeface="Arial"/>
              </a:rPr>
              <a:t>về </a:t>
            </a:r>
            <a:r>
              <a:rPr sz="2750" spc="15" dirty="0">
                <a:latin typeface="Arial"/>
                <a:cs typeface="Arial"/>
              </a:rPr>
              <a:t>khai </a:t>
            </a:r>
            <a:r>
              <a:rPr sz="2750" spc="30" dirty="0">
                <a:latin typeface="Arial"/>
                <a:cs typeface="Arial"/>
              </a:rPr>
              <a:t>phá dữ</a:t>
            </a:r>
            <a:r>
              <a:rPr sz="2750" spc="570" dirty="0">
                <a:latin typeface="Arial"/>
                <a:cs typeface="Arial"/>
              </a:rPr>
              <a:t> </a:t>
            </a:r>
            <a:r>
              <a:rPr sz="2750" spc="-50" dirty="0">
                <a:latin typeface="Arial"/>
                <a:cs typeface="Arial"/>
              </a:rPr>
              <a:t>liệu</a:t>
            </a:r>
            <a:endParaRPr sz="2750">
              <a:latin typeface="Arial"/>
              <a:cs typeface="Arial"/>
            </a:endParaRPr>
          </a:p>
          <a:p>
            <a:pPr marL="336550" indent="-324485">
              <a:lnSpc>
                <a:spcPct val="100000"/>
              </a:lnSpc>
              <a:spcBef>
                <a:spcPts val="1430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2750" b="1" spc="25" dirty="0">
                <a:latin typeface="Arial"/>
                <a:cs typeface="Arial"/>
              </a:rPr>
              <a:t>Chương 2. </a:t>
            </a:r>
            <a:r>
              <a:rPr sz="2750" spc="25" dirty="0">
                <a:latin typeface="Arial"/>
                <a:cs typeface="Arial"/>
              </a:rPr>
              <a:t>Dữ </a:t>
            </a:r>
            <a:r>
              <a:rPr sz="2750" spc="-50" dirty="0">
                <a:latin typeface="Arial"/>
                <a:cs typeface="Arial"/>
              </a:rPr>
              <a:t>liệu  </a:t>
            </a:r>
            <a:r>
              <a:rPr sz="2750" spc="-45" dirty="0">
                <a:latin typeface="Arial"/>
                <a:cs typeface="Arial"/>
              </a:rPr>
              <a:t>và </a:t>
            </a:r>
            <a:r>
              <a:rPr sz="2750" spc="-30" dirty="0">
                <a:latin typeface="Arial"/>
                <a:cs typeface="Arial"/>
              </a:rPr>
              <a:t>tiền </a:t>
            </a:r>
            <a:r>
              <a:rPr sz="2750" spc="-40" dirty="0">
                <a:latin typeface="Arial"/>
                <a:cs typeface="Arial"/>
              </a:rPr>
              <a:t>xử lý </a:t>
            </a:r>
            <a:r>
              <a:rPr sz="2750" spc="30" dirty="0">
                <a:latin typeface="Arial"/>
                <a:cs typeface="Arial"/>
              </a:rPr>
              <a:t>dữ</a:t>
            </a:r>
            <a:r>
              <a:rPr sz="2750" spc="385" dirty="0">
                <a:latin typeface="Arial"/>
                <a:cs typeface="Arial"/>
              </a:rPr>
              <a:t> </a:t>
            </a:r>
            <a:r>
              <a:rPr sz="2750" spc="-50" dirty="0">
                <a:latin typeface="Arial"/>
                <a:cs typeface="Arial"/>
              </a:rPr>
              <a:t>liệu</a:t>
            </a:r>
            <a:endParaRPr sz="2750">
              <a:latin typeface="Arial"/>
              <a:cs typeface="Arial"/>
            </a:endParaRPr>
          </a:p>
          <a:p>
            <a:pPr marL="336550" indent="-324485">
              <a:lnSpc>
                <a:spcPct val="100000"/>
              </a:lnSpc>
              <a:spcBef>
                <a:spcPts val="1510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2750" b="1" spc="25" dirty="0">
                <a:latin typeface="Arial"/>
                <a:cs typeface="Arial"/>
              </a:rPr>
              <a:t>Chương 3. </a:t>
            </a:r>
            <a:r>
              <a:rPr sz="2750" spc="15" dirty="0">
                <a:latin typeface="Arial"/>
                <a:cs typeface="Arial"/>
              </a:rPr>
              <a:t>Phân </a:t>
            </a:r>
            <a:r>
              <a:rPr sz="2750" spc="-30" dirty="0">
                <a:latin typeface="Arial"/>
                <a:cs typeface="Arial"/>
              </a:rPr>
              <a:t>lớp </a:t>
            </a:r>
            <a:r>
              <a:rPr sz="2750" spc="30" dirty="0">
                <a:latin typeface="Arial"/>
                <a:cs typeface="Arial"/>
              </a:rPr>
              <a:t>dữ</a:t>
            </a:r>
            <a:r>
              <a:rPr sz="2750" spc="265" dirty="0">
                <a:latin typeface="Arial"/>
                <a:cs typeface="Arial"/>
              </a:rPr>
              <a:t> </a:t>
            </a:r>
            <a:r>
              <a:rPr sz="2750" spc="-50" dirty="0">
                <a:latin typeface="Arial"/>
                <a:cs typeface="Arial"/>
              </a:rPr>
              <a:t>liệu</a:t>
            </a:r>
            <a:endParaRPr sz="2750">
              <a:latin typeface="Arial"/>
              <a:cs typeface="Arial"/>
            </a:endParaRPr>
          </a:p>
          <a:p>
            <a:pPr marL="336550" indent="-324485">
              <a:lnSpc>
                <a:spcPct val="100000"/>
              </a:lnSpc>
              <a:spcBef>
                <a:spcPts val="1430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2750" b="1" spc="25" dirty="0">
                <a:latin typeface="Arial"/>
                <a:cs typeface="Arial"/>
              </a:rPr>
              <a:t>Chương 4. </a:t>
            </a:r>
            <a:r>
              <a:rPr sz="2750" spc="15" dirty="0">
                <a:latin typeface="Arial"/>
                <a:cs typeface="Arial"/>
              </a:rPr>
              <a:t>Khai </a:t>
            </a:r>
            <a:r>
              <a:rPr sz="2750" spc="35" dirty="0">
                <a:latin typeface="Arial"/>
                <a:cs typeface="Arial"/>
              </a:rPr>
              <a:t>phá </a:t>
            </a:r>
            <a:r>
              <a:rPr sz="2750" spc="-20" dirty="0">
                <a:latin typeface="Arial"/>
                <a:cs typeface="Arial"/>
              </a:rPr>
              <a:t>luật </a:t>
            </a:r>
            <a:r>
              <a:rPr sz="2750" spc="5" dirty="0">
                <a:latin typeface="Arial"/>
                <a:cs typeface="Arial"/>
              </a:rPr>
              <a:t>kết</a:t>
            </a:r>
            <a:r>
              <a:rPr sz="2750" spc="229" dirty="0">
                <a:latin typeface="Arial"/>
                <a:cs typeface="Arial"/>
              </a:rPr>
              <a:t> </a:t>
            </a:r>
            <a:r>
              <a:rPr sz="2750" spc="15" dirty="0">
                <a:latin typeface="Arial"/>
                <a:cs typeface="Arial"/>
              </a:rPr>
              <a:t>hợp</a:t>
            </a:r>
            <a:endParaRPr sz="2750">
              <a:latin typeface="Arial"/>
              <a:cs typeface="Arial"/>
            </a:endParaRPr>
          </a:p>
          <a:p>
            <a:pPr marL="336550" indent="-324485">
              <a:lnSpc>
                <a:spcPct val="100000"/>
              </a:lnSpc>
              <a:spcBef>
                <a:spcPts val="1430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2750" b="1" spc="25" dirty="0">
                <a:latin typeface="Arial"/>
                <a:cs typeface="Arial"/>
              </a:rPr>
              <a:t>Chương 5. </a:t>
            </a:r>
            <a:r>
              <a:rPr sz="2750" spc="15" dirty="0">
                <a:latin typeface="Arial"/>
                <a:cs typeface="Arial"/>
              </a:rPr>
              <a:t>Phân</a:t>
            </a:r>
            <a:r>
              <a:rPr sz="2750" spc="20" dirty="0">
                <a:latin typeface="Arial"/>
                <a:cs typeface="Arial"/>
              </a:rPr>
              <a:t> </a:t>
            </a:r>
            <a:r>
              <a:rPr sz="2750" spc="35" dirty="0">
                <a:latin typeface="Arial"/>
                <a:cs typeface="Arial"/>
              </a:rPr>
              <a:t>cụm</a:t>
            </a:r>
            <a:endParaRPr sz="27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042" y="1278509"/>
            <a:ext cx="97155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72744"/>
            <a:ext cx="847090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00" spc="-45" dirty="0">
                <a:solidFill>
                  <a:srgbClr val="775F54"/>
                </a:solidFill>
              </a:rPr>
              <a:t>I</a:t>
            </a:r>
            <a:r>
              <a:rPr sz="4200" spc="-35" dirty="0">
                <a:solidFill>
                  <a:srgbClr val="775F54"/>
                </a:solidFill>
              </a:rPr>
              <a:t>D</a:t>
            </a:r>
            <a:r>
              <a:rPr sz="4200" dirty="0">
                <a:solidFill>
                  <a:srgbClr val="775F54"/>
                </a:solidFill>
              </a:rPr>
              <a:t>3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104775" y="1142652"/>
            <a:ext cx="8366759" cy="488886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45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21</a:t>
            </a:r>
            <a:endParaRPr sz="2000">
              <a:latin typeface="Times New Roman"/>
              <a:cs typeface="Times New Roman"/>
            </a:endParaRPr>
          </a:p>
          <a:p>
            <a:pPr marL="923925" indent="-324485">
              <a:lnSpc>
                <a:spcPct val="100000"/>
              </a:lnSpc>
              <a:spcBef>
                <a:spcPts val="840"/>
              </a:spcBef>
              <a:buClr>
                <a:srgbClr val="DD8046"/>
              </a:buClr>
              <a:buSzPct val="61111"/>
              <a:buFont typeface="Wingdings"/>
              <a:buChar char=""/>
              <a:tabLst>
                <a:tab pos="923925" algn="l"/>
                <a:tab pos="924560" algn="l"/>
              </a:tabLst>
            </a:pPr>
            <a:r>
              <a:rPr sz="2700" dirty="0">
                <a:latin typeface="Arial"/>
                <a:cs typeface="Arial"/>
              </a:rPr>
              <a:t>B1. </a:t>
            </a:r>
            <a:r>
              <a:rPr sz="2700" spc="-30" dirty="0">
                <a:latin typeface="Arial"/>
                <a:cs typeface="Arial"/>
              </a:rPr>
              <a:t>Tạo </a:t>
            </a:r>
            <a:r>
              <a:rPr sz="2700" spc="20" dirty="0">
                <a:latin typeface="Arial"/>
                <a:cs typeface="Arial"/>
              </a:rPr>
              <a:t>một </a:t>
            </a:r>
            <a:r>
              <a:rPr sz="2700" spc="-30" dirty="0">
                <a:latin typeface="Arial"/>
                <a:cs typeface="Arial"/>
              </a:rPr>
              <a:t>nút </a:t>
            </a:r>
            <a:r>
              <a:rPr sz="2700" dirty="0">
                <a:latin typeface="Arial"/>
                <a:cs typeface="Arial"/>
              </a:rPr>
              <a:t>T </a:t>
            </a:r>
            <a:r>
              <a:rPr sz="2700" spc="-5" dirty="0">
                <a:latin typeface="Arial"/>
                <a:cs typeface="Arial"/>
              </a:rPr>
              <a:t>gồm </a:t>
            </a:r>
            <a:r>
              <a:rPr sz="2700" dirty="0">
                <a:latin typeface="Arial"/>
                <a:cs typeface="Arial"/>
              </a:rPr>
              <a:t>tất cả các</a:t>
            </a:r>
            <a:r>
              <a:rPr sz="2700" spc="-12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mẫu.</a:t>
            </a:r>
            <a:endParaRPr sz="2700">
              <a:latin typeface="Arial"/>
              <a:cs typeface="Arial"/>
            </a:endParaRPr>
          </a:p>
          <a:p>
            <a:pPr marL="923925" marR="43180" indent="-324485">
              <a:lnSpc>
                <a:spcPct val="111300"/>
              </a:lnSpc>
              <a:spcBef>
                <a:spcPts val="520"/>
              </a:spcBef>
              <a:buClr>
                <a:srgbClr val="DD8046"/>
              </a:buClr>
              <a:buSzPct val="61111"/>
              <a:buFont typeface="Wingdings"/>
              <a:buChar char=""/>
              <a:tabLst>
                <a:tab pos="923925" algn="l"/>
                <a:tab pos="924560" algn="l"/>
              </a:tabLst>
            </a:pPr>
            <a:r>
              <a:rPr sz="2700" dirty="0">
                <a:latin typeface="Arial"/>
                <a:cs typeface="Arial"/>
              </a:rPr>
              <a:t>B2. </a:t>
            </a:r>
            <a:r>
              <a:rPr sz="2700" spc="-5" dirty="0">
                <a:latin typeface="Arial"/>
                <a:cs typeface="Arial"/>
              </a:rPr>
              <a:t>Nếu </a:t>
            </a:r>
            <a:r>
              <a:rPr sz="2700" dirty="0">
                <a:latin typeface="Arial"/>
                <a:cs typeface="Arial"/>
              </a:rPr>
              <a:t>tất cả các </a:t>
            </a:r>
            <a:r>
              <a:rPr sz="2700" spc="20" dirty="0">
                <a:latin typeface="Arial"/>
                <a:cs typeface="Arial"/>
              </a:rPr>
              <a:t>mẫu </a:t>
            </a:r>
            <a:r>
              <a:rPr sz="2700" spc="-20" dirty="0">
                <a:latin typeface="Arial"/>
                <a:cs typeface="Arial"/>
              </a:rPr>
              <a:t>trong </a:t>
            </a:r>
            <a:r>
              <a:rPr sz="2700" dirty="0">
                <a:latin typeface="Arial"/>
                <a:cs typeface="Arial"/>
              </a:rPr>
              <a:t>T có </a:t>
            </a:r>
            <a:r>
              <a:rPr sz="2700" spc="-40" dirty="0">
                <a:latin typeface="Arial"/>
                <a:cs typeface="Arial"/>
              </a:rPr>
              <a:t>nhãn </a:t>
            </a:r>
            <a:r>
              <a:rPr sz="2700" spc="-65" dirty="0">
                <a:latin typeface="Arial"/>
                <a:cs typeface="Arial"/>
              </a:rPr>
              <a:t>“Yes” </a:t>
            </a:r>
            <a:r>
              <a:rPr sz="2700" spc="-30" dirty="0">
                <a:latin typeface="Arial"/>
                <a:cs typeface="Arial"/>
              </a:rPr>
              <a:t>thì  </a:t>
            </a:r>
            <a:r>
              <a:rPr sz="2700" spc="-5" dirty="0">
                <a:latin typeface="Arial"/>
                <a:cs typeface="Arial"/>
              </a:rPr>
              <a:t>gán </a:t>
            </a:r>
            <a:r>
              <a:rPr sz="2700" spc="-40" dirty="0">
                <a:latin typeface="Arial"/>
                <a:cs typeface="Arial"/>
              </a:rPr>
              <a:t>nhãn </a:t>
            </a:r>
            <a:r>
              <a:rPr sz="2700" spc="-30" dirty="0">
                <a:latin typeface="Arial"/>
                <a:cs typeface="Arial"/>
              </a:rPr>
              <a:t>nút </a:t>
            </a:r>
            <a:r>
              <a:rPr sz="2700" dirty="0">
                <a:latin typeface="Arial"/>
                <a:cs typeface="Arial"/>
              </a:rPr>
              <a:t>T </a:t>
            </a:r>
            <a:r>
              <a:rPr sz="2700" spc="-40" dirty="0">
                <a:latin typeface="Arial"/>
                <a:cs typeface="Arial"/>
              </a:rPr>
              <a:t>là </a:t>
            </a:r>
            <a:r>
              <a:rPr sz="2700" spc="-65" dirty="0">
                <a:latin typeface="Arial"/>
                <a:cs typeface="Arial"/>
              </a:rPr>
              <a:t>“Yes” </a:t>
            </a:r>
            <a:r>
              <a:rPr sz="2700" spc="-40" dirty="0">
                <a:latin typeface="Arial"/>
                <a:cs typeface="Arial"/>
              </a:rPr>
              <a:t>và</a:t>
            </a:r>
            <a:r>
              <a:rPr sz="2700" spc="395" dirty="0">
                <a:latin typeface="Arial"/>
                <a:cs typeface="Arial"/>
              </a:rPr>
              <a:t> </a:t>
            </a:r>
            <a:r>
              <a:rPr sz="2700" spc="-20" dirty="0">
                <a:latin typeface="Arial"/>
                <a:cs typeface="Arial"/>
              </a:rPr>
              <a:t>dừng.</a:t>
            </a:r>
            <a:endParaRPr sz="2700">
              <a:latin typeface="Arial"/>
              <a:cs typeface="Arial"/>
            </a:endParaRPr>
          </a:p>
          <a:p>
            <a:pPr marL="923925" marR="156845" indent="-324485">
              <a:lnSpc>
                <a:spcPct val="111200"/>
              </a:lnSpc>
              <a:spcBef>
                <a:spcPts val="530"/>
              </a:spcBef>
              <a:buClr>
                <a:srgbClr val="DD8046"/>
              </a:buClr>
              <a:buSzPct val="61111"/>
              <a:buFont typeface="Wingdings"/>
              <a:buChar char=""/>
              <a:tabLst>
                <a:tab pos="923925" algn="l"/>
                <a:tab pos="924560" algn="l"/>
              </a:tabLst>
            </a:pPr>
            <a:r>
              <a:rPr sz="2700" dirty="0">
                <a:latin typeface="Arial"/>
                <a:cs typeface="Arial"/>
              </a:rPr>
              <a:t>B3. </a:t>
            </a:r>
            <a:r>
              <a:rPr sz="2700" spc="-5" dirty="0">
                <a:latin typeface="Arial"/>
                <a:cs typeface="Arial"/>
              </a:rPr>
              <a:t>Nếu </a:t>
            </a:r>
            <a:r>
              <a:rPr sz="2700" dirty="0">
                <a:latin typeface="Arial"/>
                <a:cs typeface="Arial"/>
              </a:rPr>
              <a:t>tất cả các </a:t>
            </a:r>
            <a:r>
              <a:rPr sz="2700" spc="20" dirty="0">
                <a:latin typeface="Arial"/>
                <a:cs typeface="Arial"/>
              </a:rPr>
              <a:t>mẫu </a:t>
            </a:r>
            <a:r>
              <a:rPr sz="2700" spc="-20" dirty="0">
                <a:latin typeface="Arial"/>
                <a:cs typeface="Arial"/>
              </a:rPr>
              <a:t>trong </a:t>
            </a:r>
            <a:r>
              <a:rPr sz="2700" dirty="0">
                <a:latin typeface="Arial"/>
                <a:cs typeface="Arial"/>
              </a:rPr>
              <a:t>T có </a:t>
            </a:r>
            <a:r>
              <a:rPr sz="2700" spc="-40" dirty="0">
                <a:latin typeface="Arial"/>
                <a:cs typeface="Arial"/>
              </a:rPr>
              <a:t>nhãn </a:t>
            </a:r>
            <a:r>
              <a:rPr sz="2700" dirty="0">
                <a:latin typeface="Arial"/>
                <a:cs typeface="Arial"/>
              </a:rPr>
              <a:t>“No” </a:t>
            </a:r>
            <a:r>
              <a:rPr sz="2700" spc="-30" dirty="0">
                <a:latin typeface="Arial"/>
                <a:cs typeface="Arial"/>
              </a:rPr>
              <a:t>thì  </a:t>
            </a:r>
            <a:r>
              <a:rPr sz="2700" spc="-5" dirty="0">
                <a:latin typeface="Arial"/>
                <a:cs typeface="Arial"/>
              </a:rPr>
              <a:t>gán </a:t>
            </a:r>
            <a:r>
              <a:rPr sz="2700" spc="-40" dirty="0">
                <a:latin typeface="Arial"/>
                <a:cs typeface="Arial"/>
              </a:rPr>
              <a:t>nhãn </a:t>
            </a:r>
            <a:r>
              <a:rPr sz="2700" spc="-30" dirty="0">
                <a:latin typeface="Arial"/>
                <a:cs typeface="Arial"/>
              </a:rPr>
              <a:t>nút </a:t>
            </a:r>
            <a:r>
              <a:rPr sz="2700" dirty="0">
                <a:latin typeface="Arial"/>
                <a:cs typeface="Arial"/>
              </a:rPr>
              <a:t>T </a:t>
            </a:r>
            <a:r>
              <a:rPr sz="2700" spc="-40" dirty="0">
                <a:latin typeface="Arial"/>
                <a:cs typeface="Arial"/>
              </a:rPr>
              <a:t>là </a:t>
            </a:r>
            <a:r>
              <a:rPr sz="2700" dirty="0">
                <a:latin typeface="Arial"/>
                <a:cs typeface="Arial"/>
              </a:rPr>
              <a:t>“No” </a:t>
            </a:r>
            <a:r>
              <a:rPr sz="2700" spc="-40" dirty="0">
                <a:latin typeface="Arial"/>
                <a:cs typeface="Arial"/>
              </a:rPr>
              <a:t>và</a:t>
            </a:r>
            <a:r>
              <a:rPr sz="2700" spc="345" dirty="0">
                <a:latin typeface="Arial"/>
                <a:cs typeface="Arial"/>
              </a:rPr>
              <a:t> </a:t>
            </a:r>
            <a:r>
              <a:rPr sz="2700" spc="-25" dirty="0">
                <a:latin typeface="Arial"/>
                <a:cs typeface="Arial"/>
              </a:rPr>
              <a:t>dừng.</a:t>
            </a:r>
            <a:endParaRPr sz="2700">
              <a:latin typeface="Arial"/>
              <a:cs typeface="Arial"/>
            </a:endParaRPr>
          </a:p>
          <a:p>
            <a:pPr marL="923925" indent="-324485">
              <a:lnSpc>
                <a:spcPct val="100000"/>
              </a:lnSpc>
              <a:spcBef>
                <a:spcPts val="890"/>
              </a:spcBef>
              <a:buClr>
                <a:srgbClr val="DD8046"/>
              </a:buClr>
              <a:buSzPct val="61111"/>
              <a:buFont typeface="Wingdings"/>
              <a:buChar char=""/>
              <a:tabLst>
                <a:tab pos="923925" algn="l"/>
                <a:tab pos="924560" algn="l"/>
              </a:tabLst>
            </a:pPr>
            <a:r>
              <a:rPr sz="2700" b="1" dirty="0">
                <a:latin typeface="Arial"/>
                <a:cs typeface="Arial"/>
              </a:rPr>
              <a:t>B4. </a:t>
            </a:r>
            <a:r>
              <a:rPr sz="2700" spc="-5" dirty="0">
                <a:latin typeface="Arial"/>
                <a:cs typeface="Arial"/>
              </a:rPr>
              <a:t>Nếu </a:t>
            </a:r>
            <a:r>
              <a:rPr sz="2700" spc="20" dirty="0">
                <a:latin typeface="Arial"/>
                <a:cs typeface="Arial"/>
              </a:rPr>
              <a:t>mẫu </a:t>
            </a:r>
            <a:r>
              <a:rPr sz="2700" spc="-20" dirty="0">
                <a:latin typeface="Arial"/>
                <a:cs typeface="Arial"/>
              </a:rPr>
              <a:t>trong </a:t>
            </a:r>
            <a:r>
              <a:rPr sz="2700" dirty="0">
                <a:latin typeface="Arial"/>
                <a:cs typeface="Arial"/>
              </a:rPr>
              <a:t>T có cả </a:t>
            </a:r>
            <a:r>
              <a:rPr sz="2700" spc="-65" dirty="0">
                <a:latin typeface="Arial"/>
                <a:cs typeface="Arial"/>
              </a:rPr>
              <a:t>“Yes” </a:t>
            </a:r>
            <a:r>
              <a:rPr sz="2700" spc="-45" dirty="0">
                <a:latin typeface="Arial"/>
                <a:cs typeface="Arial"/>
              </a:rPr>
              <a:t>và </a:t>
            </a:r>
            <a:r>
              <a:rPr sz="2700" dirty="0">
                <a:latin typeface="Arial"/>
                <a:cs typeface="Arial"/>
              </a:rPr>
              <a:t>“No”</a:t>
            </a:r>
            <a:r>
              <a:rPr sz="2700" spc="55" dirty="0">
                <a:latin typeface="Arial"/>
                <a:cs typeface="Arial"/>
              </a:rPr>
              <a:t> </a:t>
            </a:r>
            <a:r>
              <a:rPr sz="2700" spc="-30" dirty="0">
                <a:latin typeface="Arial"/>
                <a:cs typeface="Arial"/>
              </a:rPr>
              <a:t>thì</a:t>
            </a:r>
            <a:endParaRPr sz="2700">
              <a:latin typeface="Arial"/>
              <a:cs typeface="Arial"/>
            </a:endParaRPr>
          </a:p>
          <a:p>
            <a:pPr marL="962025">
              <a:lnSpc>
                <a:spcPct val="100000"/>
              </a:lnSpc>
              <a:spcBef>
                <a:spcPts val="970"/>
              </a:spcBef>
            </a:pPr>
            <a:r>
              <a:rPr sz="1650" spc="310" dirty="0">
                <a:solidFill>
                  <a:srgbClr val="93B6D2"/>
                </a:solidFill>
                <a:latin typeface="Arial"/>
                <a:cs typeface="Arial"/>
              </a:rPr>
              <a:t> </a:t>
            </a:r>
            <a:r>
              <a:rPr sz="2400" spc="-15" dirty="0">
                <a:latin typeface="Arial"/>
                <a:cs typeface="Arial"/>
              </a:rPr>
              <a:t>Chọn </a:t>
            </a:r>
            <a:r>
              <a:rPr sz="2400" spc="-10" dirty="0">
                <a:latin typeface="Arial"/>
                <a:cs typeface="Arial"/>
              </a:rPr>
              <a:t>thuộc </a:t>
            </a:r>
            <a:r>
              <a:rPr sz="2400" spc="5" dirty="0">
                <a:latin typeface="Arial"/>
                <a:cs typeface="Arial"/>
              </a:rPr>
              <a:t>tính </a:t>
            </a:r>
            <a:r>
              <a:rPr sz="2400" b="1" spc="5" dirty="0">
                <a:latin typeface="Arial"/>
                <a:cs typeface="Arial"/>
              </a:rPr>
              <a:t>Gain(S,A) </a:t>
            </a:r>
            <a:r>
              <a:rPr sz="2400" b="1" spc="30" dirty="0">
                <a:latin typeface="Arial"/>
                <a:cs typeface="Arial"/>
              </a:rPr>
              <a:t>lớn </a:t>
            </a:r>
            <a:r>
              <a:rPr sz="2400" b="1" spc="-20" dirty="0">
                <a:latin typeface="Arial"/>
                <a:cs typeface="Arial"/>
              </a:rPr>
              <a:t>nhất </a:t>
            </a:r>
            <a:r>
              <a:rPr sz="2400" spc="5" dirty="0">
                <a:latin typeface="Arial"/>
                <a:cs typeface="Arial"/>
              </a:rPr>
              <a:t>để </a:t>
            </a:r>
            <a:r>
              <a:rPr sz="2400" spc="-30" dirty="0">
                <a:latin typeface="Arial"/>
                <a:cs typeface="Arial"/>
              </a:rPr>
              <a:t>phân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nhánh</a:t>
            </a:r>
            <a:endParaRPr sz="2400">
              <a:latin typeface="Arial"/>
              <a:cs typeface="Arial"/>
            </a:endParaRPr>
          </a:p>
          <a:p>
            <a:pPr marL="923925" marR="274955" indent="-324485">
              <a:lnSpc>
                <a:spcPct val="111300"/>
              </a:lnSpc>
              <a:spcBef>
                <a:spcPts val="505"/>
              </a:spcBef>
              <a:buClr>
                <a:srgbClr val="DD8046"/>
              </a:buClr>
              <a:buSzPct val="61111"/>
              <a:buFont typeface="Wingdings"/>
              <a:buChar char=""/>
              <a:tabLst>
                <a:tab pos="923925" algn="l"/>
                <a:tab pos="924560" algn="l"/>
              </a:tabLst>
            </a:pPr>
            <a:r>
              <a:rPr sz="2700" spc="-5" dirty="0">
                <a:latin typeface="Arial"/>
                <a:cs typeface="Arial"/>
              </a:rPr>
              <a:t>B5. </a:t>
            </a:r>
            <a:r>
              <a:rPr sz="2700" spc="-40" dirty="0">
                <a:latin typeface="Arial"/>
                <a:cs typeface="Arial"/>
              </a:rPr>
              <a:t>Thực </a:t>
            </a:r>
            <a:r>
              <a:rPr sz="2700" spc="-45" dirty="0">
                <a:latin typeface="Arial"/>
                <a:cs typeface="Arial"/>
              </a:rPr>
              <a:t>hiện </a:t>
            </a:r>
            <a:r>
              <a:rPr sz="2700" spc="-30" dirty="0">
                <a:latin typeface="Arial"/>
                <a:cs typeface="Arial"/>
              </a:rPr>
              <a:t>lặp cho </a:t>
            </a:r>
            <a:r>
              <a:rPr sz="2700" dirty="0">
                <a:latin typeface="Arial"/>
                <a:cs typeface="Arial"/>
              </a:rPr>
              <a:t>các </a:t>
            </a:r>
            <a:r>
              <a:rPr sz="2700" spc="-30" dirty="0">
                <a:latin typeface="Arial"/>
                <a:cs typeface="Arial"/>
              </a:rPr>
              <a:t>nút </a:t>
            </a:r>
            <a:r>
              <a:rPr sz="2700" dirty="0">
                <a:latin typeface="Arial"/>
                <a:cs typeface="Arial"/>
              </a:rPr>
              <a:t>con </a:t>
            </a:r>
            <a:r>
              <a:rPr sz="2700" spc="-50" dirty="0">
                <a:latin typeface="Arial"/>
                <a:cs typeface="Arial"/>
              </a:rPr>
              <a:t>T</a:t>
            </a:r>
            <a:r>
              <a:rPr sz="2700" spc="-75" baseline="-18518" dirty="0">
                <a:latin typeface="Arial"/>
                <a:cs typeface="Arial"/>
              </a:rPr>
              <a:t>i </a:t>
            </a:r>
            <a:r>
              <a:rPr sz="2700" spc="-20" dirty="0">
                <a:latin typeface="Arial"/>
                <a:cs typeface="Arial"/>
              </a:rPr>
              <a:t>(i=1..n) </a:t>
            </a:r>
            <a:r>
              <a:rPr sz="2700" spc="-40" dirty="0">
                <a:latin typeface="Arial"/>
                <a:cs typeface="Arial"/>
              </a:rPr>
              <a:t>và  </a:t>
            </a:r>
            <a:r>
              <a:rPr sz="2700" spc="-25" dirty="0">
                <a:latin typeface="Arial"/>
                <a:cs typeface="Arial"/>
              </a:rPr>
              <a:t>quay </a:t>
            </a:r>
            <a:r>
              <a:rPr sz="2700" spc="-30" dirty="0">
                <a:latin typeface="Arial"/>
                <a:cs typeface="Arial"/>
              </a:rPr>
              <a:t>lại</a:t>
            </a:r>
            <a:r>
              <a:rPr sz="2700" spc="15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B2.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0550" y="1031875"/>
            <a:ext cx="8553450" cy="644525"/>
            <a:chOff x="590550" y="1031875"/>
            <a:chExt cx="8553450" cy="644525"/>
          </a:xfrm>
        </p:grpSpPr>
        <p:sp>
          <p:nvSpPr>
            <p:cNvPr id="3" name="object 3"/>
            <p:cNvSpPr/>
            <p:nvPr/>
          </p:nvSpPr>
          <p:spPr>
            <a:xfrm>
              <a:off x="590550" y="1280159"/>
              <a:ext cx="8553450" cy="228600"/>
            </a:xfrm>
            <a:custGeom>
              <a:avLst/>
              <a:gdLst/>
              <a:ahLst/>
              <a:cxnLst/>
              <a:rect l="l" t="t" r="r" b="b"/>
              <a:pathLst>
                <a:path w="8553450" h="228600">
                  <a:moveTo>
                    <a:pt x="855345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8553450" y="228600"/>
                  </a:lnTo>
                  <a:lnTo>
                    <a:pt x="8553450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424164" y="1031875"/>
              <a:ext cx="631609" cy="6445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92150" y="372744"/>
            <a:ext cx="847090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00" spc="-45" dirty="0">
                <a:solidFill>
                  <a:srgbClr val="775F54"/>
                </a:solidFill>
                <a:latin typeface="Arial"/>
                <a:cs typeface="Arial"/>
              </a:rPr>
              <a:t>I</a:t>
            </a:r>
            <a:r>
              <a:rPr sz="4200" spc="-35" dirty="0">
                <a:solidFill>
                  <a:srgbClr val="775F54"/>
                </a:solidFill>
                <a:latin typeface="Arial"/>
                <a:cs typeface="Arial"/>
              </a:rPr>
              <a:t>D</a:t>
            </a:r>
            <a:r>
              <a:rPr sz="4200" dirty="0">
                <a:solidFill>
                  <a:srgbClr val="775F54"/>
                </a:solidFill>
                <a:latin typeface="Arial"/>
                <a:cs typeface="Arial"/>
              </a:rPr>
              <a:t>3</a:t>
            </a:r>
            <a:endParaRPr sz="42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874516"/>
              </p:ext>
            </p:extLst>
          </p:nvPr>
        </p:nvGraphicFramePr>
        <p:xfrm>
          <a:off x="2790506" y="1314511"/>
          <a:ext cx="6096000" cy="5540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670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4AB81"/>
                    </a:solidFill>
                  </a:tcPr>
                </a:tc>
                <a:tc>
                  <a:txBody>
                    <a:bodyPr/>
                    <a:lstStyle/>
                    <a:p>
                      <a:pPr marL="94615" marR="8826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</a:t>
                      </a:r>
                      <a:r>
                        <a:rPr sz="2000" b="1" spc="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spc="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  </a:t>
                      </a:r>
                      <a:r>
                        <a:rPr sz="200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cảnh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4AB81"/>
                    </a:solidFill>
                  </a:tcPr>
                </a:tc>
                <a:tc>
                  <a:txBody>
                    <a:bodyPr/>
                    <a:lstStyle/>
                    <a:p>
                      <a:pPr marL="95885" marR="2546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b="1" spc="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Nhi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ệt  </a:t>
                      </a:r>
                      <a:r>
                        <a:rPr sz="2000" b="1" spc="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độ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4AB81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b="1" spc="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Độ</a:t>
                      </a:r>
                      <a:r>
                        <a:rPr sz="2000" b="1" spc="-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ẩm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4AB81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b="1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Gió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4AB81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1365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b="1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Chơi 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</a:t>
                      </a:r>
                      <a:r>
                        <a:rPr sz="2000" b="1" spc="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nni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4AB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2112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spc="50" dirty="0">
                          <a:latin typeface="Arial"/>
                          <a:cs typeface="Arial"/>
                        </a:rPr>
                        <a:t>D1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Nắng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spc="5" dirty="0">
                          <a:latin typeface="Arial"/>
                          <a:cs typeface="Arial"/>
                        </a:rPr>
                        <a:t>Nóng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spc="25" dirty="0">
                          <a:latin typeface="Arial"/>
                          <a:cs typeface="Arial"/>
                        </a:rPr>
                        <a:t>Cao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Nhẹ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spc="15" dirty="0">
                          <a:latin typeface="Arial"/>
                          <a:cs typeface="Arial"/>
                        </a:rPr>
                        <a:t>Không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2112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spc="50" dirty="0">
                          <a:latin typeface="Arial"/>
                          <a:cs typeface="Arial"/>
                        </a:rPr>
                        <a:t>D2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Nắng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spc="5" dirty="0">
                          <a:latin typeface="Arial"/>
                          <a:cs typeface="Arial"/>
                        </a:rPr>
                        <a:t>Nóng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spc="25" dirty="0">
                          <a:latin typeface="Arial"/>
                          <a:cs typeface="Arial"/>
                        </a:rPr>
                        <a:t>Cao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spc="20" dirty="0">
                          <a:latin typeface="Arial"/>
                          <a:cs typeface="Arial"/>
                        </a:rPr>
                        <a:t>Mạng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spc="15" dirty="0">
                          <a:latin typeface="Arial"/>
                          <a:cs typeface="Arial"/>
                        </a:rPr>
                        <a:t>Không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2667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spc="50" dirty="0">
                          <a:latin typeface="Arial"/>
                          <a:cs typeface="Arial"/>
                        </a:rPr>
                        <a:t>D3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spc="20" dirty="0">
                          <a:latin typeface="Arial"/>
                          <a:cs typeface="Arial"/>
                        </a:rPr>
                        <a:t>Âm</a:t>
                      </a:r>
                      <a:r>
                        <a:rPr sz="20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u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spc="5" dirty="0">
                          <a:latin typeface="Arial"/>
                          <a:cs typeface="Arial"/>
                        </a:rPr>
                        <a:t>Nóng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spc="25" dirty="0">
                          <a:latin typeface="Arial"/>
                          <a:cs typeface="Arial"/>
                        </a:rPr>
                        <a:t>Cao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spc="20" dirty="0">
                          <a:latin typeface="Arial"/>
                          <a:cs typeface="Arial"/>
                        </a:rPr>
                        <a:t>Mạnh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spc="50" dirty="0">
                          <a:latin typeface="Arial"/>
                          <a:cs typeface="Arial"/>
                        </a:rPr>
                        <a:t>Có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3221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spc="50" dirty="0">
                          <a:latin typeface="Arial"/>
                          <a:cs typeface="Arial"/>
                        </a:rPr>
                        <a:t>D4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spc="25" dirty="0">
                          <a:latin typeface="Arial"/>
                          <a:cs typeface="Arial"/>
                        </a:rPr>
                        <a:t>Mưa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spc="20" dirty="0">
                          <a:latin typeface="Arial"/>
                          <a:cs typeface="Arial"/>
                        </a:rPr>
                        <a:t>Ấm</a:t>
                      </a:r>
                      <a:r>
                        <a:rPr sz="20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áp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spc="25" dirty="0">
                          <a:latin typeface="Arial"/>
                          <a:cs typeface="Arial"/>
                        </a:rPr>
                        <a:t>Cao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Nhẹ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spc="50" dirty="0">
                          <a:latin typeface="Arial"/>
                          <a:cs typeface="Arial"/>
                        </a:rPr>
                        <a:t>Có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3775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spc="45" dirty="0">
                          <a:latin typeface="Arial"/>
                          <a:cs typeface="Arial"/>
                        </a:rPr>
                        <a:t>D5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spc="25" dirty="0">
                          <a:latin typeface="Arial"/>
                          <a:cs typeface="Arial"/>
                        </a:rPr>
                        <a:t>Mưa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spc="25" dirty="0">
                          <a:latin typeface="Arial"/>
                          <a:cs typeface="Arial"/>
                        </a:rPr>
                        <a:t>Mát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spc="-30" dirty="0">
                          <a:latin typeface="Arial"/>
                          <a:cs typeface="Arial"/>
                        </a:rPr>
                        <a:t>TB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Nhẹ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spc="50" dirty="0">
                          <a:latin typeface="Arial"/>
                          <a:cs typeface="Arial"/>
                        </a:rPr>
                        <a:t>Có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4330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spc="50" dirty="0">
                          <a:latin typeface="Arial"/>
                          <a:cs typeface="Arial"/>
                        </a:rPr>
                        <a:t>D6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spc="25" dirty="0">
                          <a:latin typeface="Arial"/>
                          <a:cs typeface="Arial"/>
                        </a:rPr>
                        <a:t>Mưa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spc="25" dirty="0">
                          <a:latin typeface="Arial"/>
                          <a:cs typeface="Arial"/>
                        </a:rPr>
                        <a:t>Mát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TB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spc="20" dirty="0">
                          <a:latin typeface="Arial"/>
                          <a:cs typeface="Arial"/>
                        </a:rPr>
                        <a:t>Mạnh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spc="15" dirty="0">
                          <a:latin typeface="Arial"/>
                          <a:cs typeface="Arial"/>
                        </a:rPr>
                        <a:t>Không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4884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spc="50" dirty="0">
                          <a:latin typeface="Arial"/>
                          <a:cs typeface="Arial"/>
                        </a:rPr>
                        <a:t>D7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spc="20" dirty="0">
                          <a:latin typeface="Arial"/>
                          <a:cs typeface="Arial"/>
                        </a:rPr>
                        <a:t>Âm</a:t>
                      </a:r>
                      <a:r>
                        <a:rPr sz="20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u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spc="25" dirty="0">
                          <a:latin typeface="Arial"/>
                          <a:cs typeface="Arial"/>
                        </a:rPr>
                        <a:t>Mát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TB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spc="20" dirty="0">
                          <a:latin typeface="Arial"/>
                          <a:cs typeface="Arial"/>
                        </a:rPr>
                        <a:t>Mạnh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spc="50" dirty="0">
                          <a:latin typeface="Arial"/>
                          <a:cs typeface="Arial"/>
                        </a:rPr>
                        <a:t>Có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5438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50" dirty="0">
                          <a:latin typeface="Arial"/>
                          <a:cs typeface="Arial"/>
                        </a:rPr>
                        <a:t>D8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Nắng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20" dirty="0">
                          <a:latin typeface="Arial"/>
                          <a:cs typeface="Arial"/>
                        </a:rPr>
                        <a:t>Ấm</a:t>
                      </a:r>
                      <a:r>
                        <a:rPr sz="20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áp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25" dirty="0">
                          <a:latin typeface="Arial"/>
                          <a:cs typeface="Arial"/>
                        </a:rPr>
                        <a:t>Cao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Nhẹ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15" dirty="0">
                          <a:latin typeface="Arial"/>
                          <a:cs typeface="Arial"/>
                        </a:rPr>
                        <a:t>Không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5438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50" dirty="0">
                          <a:latin typeface="Arial"/>
                          <a:cs typeface="Arial"/>
                        </a:rPr>
                        <a:t>D9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Nắng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25" dirty="0">
                          <a:latin typeface="Arial"/>
                          <a:cs typeface="Arial"/>
                        </a:rPr>
                        <a:t>Mát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TB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Nhẹ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50" dirty="0">
                          <a:latin typeface="Arial"/>
                          <a:cs typeface="Arial"/>
                        </a:rPr>
                        <a:t>Có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59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25" dirty="0">
                          <a:latin typeface="Arial"/>
                          <a:cs typeface="Arial"/>
                        </a:rPr>
                        <a:t>D10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25" dirty="0">
                          <a:latin typeface="Arial"/>
                          <a:cs typeface="Arial"/>
                        </a:rPr>
                        <a:t>Mưa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20" dirty="0">
                          <a:latin typeface="Arial"/>
                          <a:cs typeface="Arial"/>
                        </a:rPr>
                        <a:t>Ấm</a:t>
                      </a:r>
                      <a:r>
                        <a:rPr sz="20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áp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TB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Nhẹ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50" dirty="0">
                          <a:latin typeface="Arial"/>
                          <a:cs typeface="Arial"/>
                        </a:rPr>
                        <a:t>Có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065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spc="-30" dirty="0">
                          <a:latin typeface="Arial"/>
                          <a:cs typeface="Arial"/>
                        </a:rPr>
                        <a:t>D11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Nắng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spc="20" dirty="0">
                          <a:latin typeface="Arial"/>
                          <a:cs typeface="Arial"/>
                        </a:rPr>
                        <a:t>Ấm</a:t>
                      </a:r>
                      <a:r>
                        <a:rPr sz="20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áp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TB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spc="20" dirty="0">
                          <a:latin typeface="Arial"/>
                          <a:cs typeface="Arial"/>
                        </a:rPr>
                        <a:t>Mạnh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spc="50" dirty="0">
                          <a:latin typeface="Arial"/>
                          <a:cs typeface="Arial"/>
                        </a:rPr>
                        <a:t>Có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071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spc="25" dirty="0">
                          <a:latin typeface="Arial"/>
                          <a:cs typeface="Arial"/>
                        </a:rPr>
                        <a:t>D12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spc="20" dirty="0">
                          <a:latin typeface="Arial"/>
                          <a:cs typeface="Arial"/>
                        </a:rPr>
                        <a:t>Âm</a:t>
                      </a:r>
                      <a:r>
                        <a:rPr sz="20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u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spc="20" dirty="0">
                          <a:latin typeface="Arial"/>
                          <a:cs typeface="Arial"/>
                        </a:rPr>
                        <a:t>Ấm</a:t>
                      </a:r>
                      <a:r>
                        <a:rPr sz="20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áp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spc="25" dirty="0">
                          <a:latin typeface="Arial"/>
                          <a:cs typeface="Arial"/>
                        </a:rPr>
                        <a:t>Cao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spc="20" dirty="0">
                          <a:latin typeface="Arial"/>
                          <a:cs typeface="Arial"/>
                        </a:rPr>
                        <a:t>Mạnh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spc="50" dirty="0">
                          <a:latin typeface="Arial"/>
                          <a:cs typeface="Arial"/>
                        </a:rPr>
                        <a:t>Có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076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spc="25" dirty="0">
                          <a:latin typeface="Arial"/>
                          <a:cs typeface="Arial"/>
                        </a:rPr>
                        <a:t>D13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spc="20" dirty="0">
                          <a:latin typeface="Arial"/>
                          <a:cs typeface="Arial"/>
                        </a:rPr>
                        <a:t>Âm</a:t>
                      </a:r>
                      <a:r>
                        <a:rPr sz="20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u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spc="5" dirty="0">
                          <a:latin typeface="Arial"/>
                          <a:cs typeface="Arial"/>
                        </a:rPr>
                        <a:t>Nóng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TB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Nhẹ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spc="50" dirty="0">
                          <a:latin typeface="Arial"/>
                          <a:cs typeface="Arial"/>
                        </a:rPr>
                        <a:t>Có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082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spc="25" dirty="0">
                          <a:latin typeface="Arial"/>
                          <a:cs typeface="Arial"/>
                        </a:rPr>
                        <a:t>D14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spc="25" dirty="0">
                          <a:latin typeface="Arial"/>
                          <a:cs typeface="Arial"/>
                        </a:rPr>
                        <a:t>Mưa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spc="20" dirty="0">
                          <a:latin typeface="Arial"/>
                          <a:cs typeface="Arial"/>
                        </a:rPr>
                        <a:t>Ấm</a:t>
                      </a:r>
                      <a:r>
                        <a:rPr sz="20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áp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spc="25" dirty="0">
                          <a:latin typeface="Arial"/>
                          <a:cs typeface="Arial"/>
                        </a:rPr>
                        <a:t>Cao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spc="20" dirty="0">
                          <a:latin typeface="Arial"/>
                          <a:cs typeface="Arial"/>
                        </a:rPr>
                        <a:t>Mạnh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spc="15" dirty="0">
                          <a:latin typeface="Arial"/>
                          <a:cs typeface="Arial"/>
                        </a:rPr>
                        <a:t>Không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17475" y="1155292"/>
            <a:ext cx="1894839" cy="94297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22</a:t>
            </a:r>
            <a:endParaRPr sz="2000">
              <a:latin typeface="Times New Roman"/>
              <a:cs typeface="Times New Roman"/>
            </a:endParaRPr>
          </a:p>
          <a:p>
            <a:pPr marL="911225" indent="-324485">
              <a:lnSpc>
                <a:spcPct val="100000"/>
              </a:lnSpc>
              <a:spcBef>
                <a:spcPts val="790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900" spc="10" dirty="0">
                <a:latin typeface="Arial"/>
                <a:cs typeface="Arial"/>
              </a:rPr>
              <a:t>Ví</a:t>
            </a:r>
            <a:r>
              <a:rPr sz="2900" spc="-125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dụ:</a:t>
            </a:r>
            <a:endParaRPr sz="29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72744"/>
            <a:ext cx="260159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00" spc="-25" dirty="0">
                <a:solidFill>
                  <a:srgbClr val="775F54"/>
                </a:solidFill>
              </a:rPr>
              <a:t>ID3 </a:t>
            </a:r>
            <a:r>
              <a:rPr sz="4200" dirty="0">
                <a:solidFill>
                  <a:srgbClr val="775F54"/>
                </a:solidFill>
              </a:rPr>
              <a:t>– </a:t>
            </a:r>
            <a:r>
              <a:rPr sz="4200" spc="35" dirty="0">
                <a:solidFill>
                  <a:srgbClr val="775F54"/>
                </a:solidFill>
              </a:rPr>
              <a:t>ví</a:t>
            </a:r>
            <a:r>
              <a:rPr sz="4200" spc="-110" dirty="0">
                <a:solidFill>
                  <a:srgbClr val="775F54"/>
                </a:solidFill>
              </a:rPr>
              <a:t> </a:t>
            </a:r>
            <a:r>
              <a:rPr sz="4200" spc="-5" dirty="0">
                <a:solidFill>
                  <a:srgbClr val="775F54"/>
                </a:solidFill>
              </a:rPr>
              <a:t>dụ</a:t>
            </a:r>
            <a:endParaRPr sz="4200"/>
          </a:p>
        </p:txBody>
      </p:sp>
      <p:sp>
        <p:nvSpPr>
          <p:cNvPr id="57" name="object 57"/>
          <p:cNvSpPr txBox="1"/>
          <p:nvPr/>
        </p:nvSpPr>
        <p:spPr>
          <a:xfrm>
            <a:off x="117475" y="1221422"/>
            <a:ext cx="29273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23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09" y="1752600"/>
            <a:ext cx="8352791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72744"/>
            <a:ext cx="260159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00" spc="-25" dirty="0">
                <a:solidFill>
                  <a:srgbClr val="775F54"/>
                </a:solidFill>
              </a:rPr>
              <a:t>ID3 </a:t>
            </a:r>
            <a:r>
              <a:rPr sz="4200" dirty="0">
                <a:solidFill>
                  <a:srgbClr val="775F54"/>
                </a:solidFill>
              </a:rPr>
              <a:t>– </a:t>
            </a:r>
            <a:r>
              <a:rPr sz="4200" spc="35" dirty="0">
                <a:solidFill>
                  <a:srgbClr val="775F54"/>
                </a:solidFill>
              </a:rPr>
              <a:t>ví</a:t>
            </a:r>
            <a:r>
              <a:rPr sz="4200" spc="-110" dirty="0">
                <a:solidFill>
                  <a:srgbClr val="775F54"/>
                </a:solidFill>
              </a:rPr>
              <a:t> </a:t>
            </a:r>
            <a:r>
              <a:rPr sz="4200" spc="-5" dirty="0">
                <a:solidFill>
                  <a:srgbClr val="775F54"/>
                </a:solidFill>
              </a:rPr>
              <a:t>dụ</a:t>
            </a:r>
            <a:endParaRPr sz="4200"/>
          </a:p>
        </p:txBody>
      </p:sp>
      <p:sp>
        <p:nvSpPr>
          <p:cNvPr id="27" name="object 27"/>
          <p:cNvSpPr txBox="1"/>
          <p:nvPr/>
        </p:nvSpPr>
        <p:spPr>
          <a:xfrm>
            <a:off x="117475" y="1221422"/>
            <a:ext cx="29273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24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" y="1676400"/>
            <a:ext cx="8097837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72744"/>
            <a:ext cx="847090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00" spc="-45" dirty="0">
                <a:solidFill>
                  <a:srgbClr val="775F54"/>
                </a:solidFill>
              </a:rPr>
              <a:t>I</a:t>
            </a:r>
            <a:r>
              <a:rPr sz="4200" spc="-35" dirty="0">
                <a:solidFill>
                  <a:srgbClr val="775F54"/>
                </a:solidFill>
              </a:rPr>
              <a:t>D</a:t>
            </a:r>
            <a:r>
              <a:rPr sz="4200" dirty="0">
                <a:solidFill>
                  <a:srgbClr val="775F54"/>
                </a:solidFill>
              </a:rPr>
              <a:t>3</a:t>
            </a:r>
            <a:endParaRPr sz="420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600"/>
            <a:ext cx="8659813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72744"/>
            <a:ext cx="847090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00" spc="-45" dirty="0">
                <a:solidFill>
                  <a:srgbClr val="775F54"/>
                </a:solidFill>
              </a:rPr>
              <a:t>I</a:t>
            </a:r>
            <a:r>
              <a:rPr sz="4200" spc="-35" dirty="0">
                <a:solidFill>
                  <a:srgbClr val="775F54"/>
                </a:solidFill>
              </a:rPr>
              <a:t>D</a:t>
            </a:r>
            <a:r>
              <a:rPr sz="4200" dirty="0">
                <a:solidFill>
                  <a:srgbClr val="775F54"/>
                </a:solidFill>
              </a:rPr>
              <a:t>3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117475" y="1155292"/>
            <a:ext cx="8537575" cy="470281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26</a:t>
            </a:r>
            <a:endParaRPr sz="2000">
              <a:latin typeface="Times New Roman"/>
              <a:cs typeface="Times New Roman"/>
            </a:endParaRPr>
          </a:p>
          <a:p>
            <a:pPr marL="911225" indent="-324485">
              <a:lnSpc>
                <a:spcPct val="100000"/>
              </a:lnSpc>
              <a:spcBef>
                <a:spcPts val="790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900" spc="25" dirty="0">
                <a:latin typeface="Arial"/>
                <a:cs typeface="Arial"/>
              </a:rPr>
              <a:t>Phân</a:t>
            </a:r>
            <a:r>
              <a:rPr sz="2900" spc="-120" dirty="0">
                <a:latin typeface="Arial"/>
                <a:cs typeface="Arial"/>
              </a:rPr>
              <a:t> </a:t>
            </a:r>
            <a:r>
              <a:rPr sz="2900" spc="30" dirty="0">
                <a:latin typeface="Arial"/>
                <a:cs typeface="Arial"/>
              </a:rPr>
              <a:t>nhánh</a:t>
            </a:r>
            <a:r>
              <a:rPr sz="2900" spc="-185" dirty="0">
                <a:latin typeface="Arial"/>
                <a:cs typeface="Arial"/>
              </a:rPr>
              <a:t> </a:t>
            </a:r>
            <a:r>
              <a:rPr sz="2900" spc="30" dirty="0">
                <a:latin typeface="Arial"/>
                <a:cs typeface="Arial"/>
              </a:rPr>
              <a:t>cho</a:t>
            </a:r>
            <a:r>
              <a:rPr sz="2900" spc="-120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thuộc</a:t>
            </a:r>
            <a:r>
              <a:rPr sz="2900" spc="-175" dirty="0">
                <a:latin typeface="Arial"/>
                <a:cs typeface="Arial"/>
              </a:rPr>
              <a:t> </a:t>
            </a:r>
            <a:r>
              <a:rPr sz="2900" spc="20" dirty="0">
                <a:latin typeface="Arial"/>
                <a:cs typeface="Arial"/>
              </a:rPr>
              <a:t>tính</a:t>
            </a:r>
            <a:r>
              <a:rPr sz="2900" spc="-114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liên</a:t>
            </a:r>
            <a:r>
              <a:rPr sz="2900" spc="-120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tục:</a:t>
            </a:r>
            <a:endParaRPr sz="2900">
              <a:latin typeface="Arial"/>
              <a:cs typeface="Arial"/>
            </a:endParaRPr>
          </a:p>
          <a:p>
            <a:pPr marL="1226185" lvl="1" indent="-276860">
              <a:lnSpc>
                <a:spcPct val="100000"/>
              </a:lnSpc>
              <a:spcBef>
                <a:spcPts val="575"/>
              </a:spcBef>
              <a:buClr>
                <a:srgbClr val="93B6D2"/>
              </a:buClr>
              <a:buSzPct val="69230"/>
              <a:buChar char=""/>
              <a:tabLst>
                <a:tab pos="1226185" algn="l"/>
              </a:tabLst>
            </a:pPr>
            <a:r>
              <a:rPr sz="2600" spc="-5" dirty="0">
                <a:latin typeface="Arial"/>
                <a:cs typeface="Arial"/>
              </a:rPr>
              <a:t>Dựa </a:t>
            </a:r>
            <a:r>
              <a:rPr sz="2600" spc="10" dirty="0">
                <a:latin typeface="Arial"/>
                <a:cs typeface="Arial"/>
              </a:rPr>
              <a:t>trên </a:t>
            </a:r>
            <a:r>
              <a:rPr sz="2600" spc="-30" dirty="0">
                <a:latin typeface="Arial"/>
                <a:cs typeface="Arial"/>
              </a:rPr>
              <a:t>một </a:t>
            </a:r>
            <a:r>
              <a:rPr sz="2600" spc="-20" dirty="0">
                <a:latin typeface="Arial"/>
                <a:cs typeface="Arial"/>
              </a:rPr>
              <a:t>giá </a:t>
            </a:r>
            <a:r>
              <a:rPr sz="2600" spc="20" dirty="0">
                <a:latin typeface="Arial"/>
                <a:cs typeface="Arial"/>
              </a:rPr>
              <a:t>trị </a:t>
            </a:r>
            <a:r>
              <a:rPr sz="2600" spc="-35" dirty="0">
                <a:latin typeface="Arial"/>
                <a:cs typeface="Arial"/>
              </a:rPr>
              <a:t>nếu </a:t>
            </a:r>
            <a:r>
              <a:rPr sz="2600" spc="-25" dirty="0">
                <a:latin typeface="Arial"/>
                <a:cs typeface="Arial"/>
              </a:rPr>
              <a:t>muốn </a:t>
            </a:r>
            <a:r>
              <a:rPr sz="2600" spc="-5" dirty="0">
                <a:latin typeface="Arial"/>
                <a:cs typeface="Arial"/>
              </a:rPr>
              <a:t>chia </a:t>
            </a:r>
            <a:r>
              <a:rPr sz="2600" spc="-15" dirty="0">
                <a:latin typeface="Arial"/>
                <a:cs typeface="Arial"/>
              </a:rPr>
              <a:t>nhị</a:t>
            </a:r>
            <a:r>
              <a:rPr sz="2600" spc="320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phân</a:t>
            </a:r>
            <a:endParaRPr sz="2600">
              <a:latin typeface="Arial"/>
              <a:cs typeface="Arial"/>
            </a:endParaRPr>
          </a:p>
          <a:p>
            <a:pPr marL="1226185" lvl="1" indent="-276860">
              <a:lnSpc>
                <a:spcPct val="100000"/>
              </a:lnSpc>
              <a:spcBef>
                <a:spcPts val="635"/>
              </a:spcBef>
              <a:buClr>
                <a:srgbClr val="93B6D2"/>
              </a:buClr>
              <a:buSzPct val="69230"/>
              <a:buChar char=""/>
              <a:tabLst>
                <a:tab pos="1226185" algn="l"/>
              </a:tabLst>
            </a:pPr>
            <a:r>
              <a:rPr sz="2600" spc="-5" dirty="0">
                <a:latin typeface="Arial"/>
                <a:cs typeface="Arial"/>
              </a:rPr>
              <a:t>Dựa </a:t>
            </a:r>
            <a:r>
              <a:rPr sz="2600" spc="10" dirty="0">
                <a:latin typeface="Arial"/>
                <a:cs typeface="Arial"/>
              </a:rPr>
              <a:t>trên </a:t>
            </a:r>
            <a:r>
              <a:rPr sz="2600" spc="-15" dirty="0">
                <a:latin typeface="Arial"/>
                <a:cs typeface="Arial"/>
              </a:rPr>
              <a:t>vài </a:t>
            </a:r>
            <a:r>
              <a:rPr sz="2600" spc="-20" dirty="0">
                <a:latin typeface="Arial"/>
                <a:cs typeface="Arial"/>
              </a:rPr>
              <a:t>giá </a:t>
            </a:r>
            <a:r>
              <a:rPr sz="2600" spc="20" dirty="0">
                <a:latin typeface="Arial"/>
                <a:cs typeface="Arial"/>
              </a:rPr>
              <a:t>trị </a:t>
            </a:r>
            <a:r>
              <a:rPr sz="2600" spc="-35" dirty="0">
                <a:latin typeface="Arial"/>
                <a:cs typeface="Arial"/>
              </a:rPr>
              <a:t>nếu </a:t>
            </a:r>
            <a:r>
              <a:rPr sz="2600" spc="-25" dirty="0">
                <a:latin typeface="Arial"/>
                <a:cs typeface="Arial"/>
              </a:rPr>
              <a:t>muốn </a:t>
            </a:r>
            <a:r>
              <a:rPr sz="2600" spc="-40" dirty="0">
                <a:latin typeface="Arial"/>
                <a:cs typeface="Arial"/>
              </a:rPr>
              <a:t>nhiều</a:t>
            </a:r>
            <a:r>
              <a:rPr sz="2600" spc="42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nhánh</a:t>
            </a:r>
            <a:endParaRPr sz="2600">
              <a:latin typeface="Arial"/>
              <a:cs typeface="Arial"/>
            </a:endParaRPr>
          </a:p>
          <a:p>
            <a:pPr marL="1226185" lvl="1" indent="-276860">
              <a:lnSpc>
                <a:spcPct val="100000"/>
              </a:lnSpc>
              <a:spcBef>
                <a:spcPts val="560"/>
              </a:spcBef>
              <a:buClr>
                <a:srgbClr val="93B6D2"/>
              </a:buClr>
              <a:buSzPct val="69230"/>
              <a:buChar char=""/>
              <a:tabLst>
                <a:tab pos="1226185" algn="l"/>
              </a:tabLst>
            </a:pPr>
            <a:r>
              <a:rPr sz="2600" spc="5" dirty="0">
                <a:latin typeface="Arial"/>
                <a:cs typeface="Arial"/>
              </a:rPr>
              <a:t>Với </a:t>
            </a:r>
            <a:r>
              <a:rPr sz="2600" spc="-30" dirty="0">
                <a:latin typeface="Arial"/>
                <a:cs typeface="Arial"/>
              </a:rPr>
              <a:t>mỗi </a:t>
            </a:r>
            <a:r>
              <a:rPr sz="2600" spc="-20" dirty="0">
                <a:latin typeface="Arial"/>
                <a:cs typeface="Arial"/>
              </a:rPr>
              <a:t>giá </a:t>
            </a:r>
            <a:r>
              <a:rPr sz="2600" spc="20" dirty="0">
                <a:latin typeface="Arial"/>
                <a:cs typeface="Arial"/>
              </a:rPr>
              <a:t>trị </a:t>
            </a:r>
            <a:r>
              <a:rPr sz="2600" spc="10" dirty="0">
                <a:latin typeface="Arial"/>
                <a:cs typeface="Arial"/>
              </a:rPr>
              <a:t>các </a:t>
            </a:r>
            <a:r>
              <a:rPr sz="2600" spc="-25" dirty="0">
                <a:latin typeface="Arial"/>
                <a:cs typeface="Arial"/>
              </a:rPr>
              <a:t>mẫu </a:t>
            </a:r>
            <a:r>
              <a:rPr sz="2600" spc="-5" dirty="0">
                <a:latin typeface="Arial"/>
                <a:cs typeface="Arial"/>
              </a:rPr>
              <a:t>chia </a:t>
            </a:r>
            <a:r>
              <a:rPr sz="2600" spc="-25" dirty="0">
                <a:latin typeface="Arial"/>
                <a:cs typeface="Arial"/>
              </a:rPr>
              <a:t>theo </a:t>
            </a:r>
            <a:r>
              <a:rPr sz="2600" spc="-35" dirty="0">
                <a:latin typeface="Arial"/>
                <a:cs typeface="Arial"/>
              </a:rPr>
              <a:t>dạng </a:t>
            </a:r>
            <a:r>
              <a:rPr sz="2600" spc="-15" dirty="0">
                <a:latin typeface="Arial"/>
                <a:cs typeface="Arial"/>
              </a:rPr>
              <a:t>A&lt;v; </a:t>
            </a:r>
            <a:r>
              <a:rPr sz="2600" spc="20" dirty="0">
                <a:latin typeface="Arial"/>
                <a:cs typeface="Arial"/>
              </a:rPr>
              <a:t>A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spc="-145" dirty="0">
                <a:latin typeface="Arial"/>
                <a:cs typeface="Arial"/>
              </a:rPr>
              <a:t>&gt;=v</a:t>
            </a:r>
            <a:endParaRPr sz="2600">
              <a:latin typeface="Arial"/>
              <a:cs typeface="Arial"/>
            </a:endParaRPr>
          </a:p>
          <a:p>
            <a:pPr marL="911225" indent="-324485">
              <a:lnSpc>
                <a:spcPct val="100000"/>
              </a:lnSpc>
              <a:spcBef>
                <a:spcPts val="710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900" spc="15" dirty="0">
                <a:latin typeface="Arial"/>
                <a:cs typeface="Arial"/>
              </a:rPr>
              <a:t>Các</a:t>
            </a:r>
            <a:r>
              <a:rPr sz="2900" spc="-105" dirty="0">
                <a:latin typeface="Arial"/>
                <a:cs typeface="Arial"/>
              </a:rPr>
              <a:t> </a:t>
            </a:r>
            <a:r>
              <a:rPr sz="2900" spc="30" dirty="0">
                <a:latin typeface="Arial"/>
                <a:cs typeface="Arial"/>
              </a:rPr>
              <a:t>chọn</a:t>
            </a:r>
            <a:r>
              <a:rPr sz="2900" spc="-114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giá</a:t>
            </a:r>
            <a:r>
              <a:rPr sz="2900" spc="-114" dirty="0">
                <a:latin typeface="Arial"/>
                <a:cs typeface="Arial"/>
              </a:rPr>
              <a:t> </a:t>
            </a:r>
            <a:r>
              <a:rPr sz="2900" spc="10" dirty="0">
                <a:latin typeface="Arial"/>
                <a:cs typeface="Arial"/>
              </a:rPr>
              <a:t>trị</a:t>
            </a:r>
            <a:r>
              <a:rPr sz="2900" spc="-40" dirty="0">
                <a:latin typeface="Arial"/>
                <a:cs typeface="Arial"/>
              </a:rPr>
              <a:t> </a:t>
            </a:r>
            <a:r>
              <a:rPr sz="2900" spc="15" dirty="0">
                <a:latin typeface="Arial"/>
                <a:cs typeface="Arial"/>
              </a:rPr>
              <a:t>v</a:t>
            </a:r>
            <a:r>
              <a:rPr sz="2900" spc="-30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hiệu</a:t>
            </a:r>
            <a:r>
              <a:rPr sz="2900" spc="-114" dirty="0">
                <a:latin typeface="Arial"/>
                <a:cs typeface="Arial"/>
              </a:rPr>
              <a:t> </a:t>
            </a:r>
            <a:r>
              <a:rPr sz="2900" spc="30" dirty="0">
                <a:latin typeface="Arial"/>
                <a:cs typeface="Arial"/>
              </a:rPr>
              <a:t>quả</a:t>
            </a:r>
            <a:endParaRPr sz="2900">
              <a:latin typeface="Arial"/>
              <a:cs typeface="Arial"/>
            </a:endParaRPr>
          </a:p>
          <a:p>
            <a:pPr marL="1226185" lvl="1" indent="-276860">
              <a:lnSpc>
                <a:spcPct val="100000"/>
              </a:lnSpc>
              <a:spcBef>
                <a:spcPts val="650"/>
              </a:spcBef>
              <a:buClr>
                <a:srgbClr val="93B6D2"/>
              </a:buClr>
              <a:buSzPct val="69230"/>
              <a:buChar char=""/>
              <a:tabLst>
                <a:tab pos="1226185" algn="l"/>
              </a:tabLst>
            </a:pPr>
            <a:r>
              <a:rPr sz="2600" spc="-35" dirty="0">
                <a:latin typeface="Arial"/>
                <a:cs typeface="Arial"/>
              </a:rPr>
              <a:t>Sắp </a:t>
            </a:r>
            <a:r>
              <a:rPr sz="2600" spc="-65" dirty="0">
                <a:latin typeface="Arial"/>
                <a:cs typeface="Arial"/>
              </a:rPr>
              <a:t>xếp </a:t>
            </a:r>
            <a:r>
              <a:rPr sz="2600" spc="10" dirty="0">
                <a:latin typeface="Arial"/>
                <a:cs typeface="Arial"/>
              </a:rPr>
              <a:t>các </a:t>
            </a:r>
            <a:r>
              <a:rPr sz="2600" spc="-25" dirty="0">
                <a:latin typeface="Arial"/>
                <a:cs typeface="Arial"/>
              </a:rPr>
              <a:t>giá </a:t>
            </a:r>
            <a:r>
              <a:rPr sz="2600" spc="15" dirty="0">
                <a:latin typeface="Arial"/>
                <a:cs typeface="Arial"/>
              </a:rPr>
              <a:t>trị </a:t>
            </a:r>
            <a:r>
              <a:rPr sz="2600" spc="-25" dirty="0">
                <a:latin typeface="Arial"/>
                <a:cs typeface="Arial"/>
              </a:rPr>
              <a:t>tăng</a:t>
            </a:r>
            <a:r>
              <a:rPr sz="2600" spc="-225" dirty="0">
                <a:latin typeface="Arial"/>
                <a:cs typeface="Arial"/>
              </a:rPr>
              <a:t> </a:t>
            </a:r>
            <a:r>
              <a:rPr sz="2600" spc="-40" dirty="0">
                <a:latin typeface="Arial"/>
                <a:cs typeface="Arial"/>
              </a:rPr>
              <a:t>dần</a:t>
            </a:r>
            <a:endParaRPr sz="2600">
              <a:latin typeface="Arial"/>
              <a:cs typeface="Arial"/>
            </a:endParaRPr>
          </a:p>
          <a:p>
            <a:pPr marL="1226185" marR="229235" lvl="1" indent="-276860">
              <a:lnSpc>
                <a:spcPct val="101099"/>
              </a:lnSpc>
              <a:spcBef>
                <a:spcPts val="525"/>
              </a:spcBef>
              <a:buClr>
                <a:srgbClr val="93B6D2"/>
              </a:buClr>
              <a:buSzPct val="69230"/>
              <a:buChar char=""/>
              <a:tabLst>
                <a:tab pos="1226185" algn="l"/>
              </a:tabLst>
            </a:pPr>
            <a:r>
              <a:rPr sz="2600" spc="-30" dirty="0">
                <a:latin typeface="Arial"/>
                <a:cs typeface="Arial"/>
              </a:rPr>
              <a:t>Chọn </a:t>
            </a:r>
            <a:r>
              <a:rPr sz="2600" spc="-25" dirty="0">
                <a:latin typeface="Arial"/>
                <a:cs typeface="Arial"/>
              </a:rPr>
              <a:t>giá </a:t>
            </a:r>
            <a:r>
              <a:rPr sz="2600" spc="15" dirty="0">
                <a:latin typeface="Arial"/>
                <a:cs typeface="Arial"/>
              </a:rPr>
              <a:t>trị </a:t>
            </a:r>
            <a:r>
              <a:rPr sz="2600" dirty="0">
                <a:latin typeface="Arial"/>
                <a:cs typeface="Arial"/>
              </a:rPr>
              <a:t>trung </a:t>
            </a:r>
            <a:r>
              <a:rPr sz="2600" spc="-5" dirty="0">
                <a:latin typeface="Arial"/>
                <a:cs typeface="Arial"/>
              </a:rPr>
              <a:t>bình </a:t>
            </a:r>
            <a:r>
              <a:rPr sz="2600" spc="10" dirty="0">
                <a:latin typeface="Arial"/>
                <a:cs typeface="Arial"/>
              </a:rPr>
              <a:t>của </a:t>
            </a:r>
            <a:r>
              <a:rPr sz="2600" spc="-5" dirty="0">
                <a:latin typeface="Arial"/>
                <a:cs typeface="Arial"/>
              </a:rPr>
              <a:t>từng </a:t>
            </a:r>
            <a:r>
              <a:rPr sz="2600" spc="-25" dirty="0">
                <a:latin typeface="Arial"/>
                <a:cs typeface="Arial"/>
              </a:rPr>
              <a:t>giá </a:t>
            </a:r>
            <a:r>
              <a:rPr sz="2600" spc="15" dirty="0">
                <a:latin typeface="Arial"/>
                <a:cs typeface="Arial"/>
              </a:rPr>
              <a:t>trị </a:t>
            </a:r>
            <a:r>
              <a:rPr sz="2600" spc="10" dirty="0">
                <a:latin typeface="Arial"/>
                <a:cs typeface="Arial"/>
              </a:rPr>
              <a:t>của </a:t>
            </a:r>
            <a:r>
              <a:rPr sz="2600" spc="-120" dirty="0">
                <a:latin typeface="Arial"/>
                <a:cs typeface="Arial"/>
              </a:rPr>
              <a:t>thuộc  </a:t>
            </a:r>
            <a:r>
              <a:rPr sz="2600" spc="5" dirty="0">
                <a:latin typeface="Arial"/>
                <a:cs typeface="Arial"/>
              </a:rPr>
              <a:t>tính </a:t>
            </a:r>
            <a:r>
              <a:rPr sz="2600" spc="-5" dirty="0">
                <a:latin typeface="Arial"/>
                <a:cs typeface="Arial"/>
              </a:rPr>
              <a:t>để chia </a:t>
            </a:r>
            <a:r>
              <a:rPr sz="2600" spc="-10" dirty="0">
                <a:latin typeface="Arial"/>
                <a:cs typeface="Arial"/>
              </a:rPr>
              <a:t>và </a:t>
            </a:r>
            <a:r>
              <a:rPr sz="2600" spc="5" dirty="0">
                <a:latin typeface="Arial"/>
                <a:cs typeface="Arial"/>
              </a:rPr>
              <a:t>tính</a:t>
            </a:r>
            <a:r>
              <a:rPr sz="2600" spc="-6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GINI</a:t>
            </a:r>
            <a:endParaRPr sz="2600">
              <a:latin typeface="Arial"/>
              <a:cs typeface="Arial"/>
            </a:endParaRPr>
          </a:p>
          <a:p>
            <a:pPr marL="1226185" lvl="1" indent="-276860">
              <a:lnSpc>
                <a:spcPct val="100000"/>
              </a:lnSpc>
              <a:spcBef>
                <a:spcPts val="560"/>
              </a:spcBef>
              <a:buClr>
                <a:srgbClr val="93B6D2"/>
              </a:buClr>
              <a:buSzPct val="69230"/>
              <a:buChar char=""/>
              <a:tabLst>
                <a:tab pos="1226185" algn="l"/>
              </a:tabLst>
            </a:pPr>
            <a:r>
              <a:rPr sz="2600" spc="-30" dirty="0">
                <a:latin typeface="Arial"/>
                <a:cs typeface="Arial"/>
              </a:rPr>
              <a:t>Chọn </a:t>
            </a:r>
            <a:r>
              <a:rPr sz="2600" spc="-20" dirty="0">
                <a:latin typeface="Arial"/>
                <a:cs typeface="Arial"/>
              </a:rPr>
              <a:t>giá </a:t>
            </a:r>
            <a:r>
              <a:rPr sz="2600" spc="20" dirty="0">
                <a:latin typeface="Arial"/>
                <a:cs typeface="Arial"/>
              </a:rPr>
              <a:t>trị </a:t>
            </a:r>
            <a:r>
              <a:rPr sz="2600" spc="-15" dirty="0">
                <a:latin typeface="Arial"/>
                <a:cs typeface="Arial"/>
              </a:rPr>
              <a:t>phân </a:t>
            </a:r>
            <a:r>
              <a:rPr sz="2600" spc="-5" dirty="0">
                <a:latin typeface="Arial"/>
                <a:cs typeface="Arial"/>
              </a:rPr>
              <a:t>chia </a:t>
            </a:r>
            <a:r>
              <a:rPr sz="2600" spc="30" dirty="0">
                <a:latin typeface="Arial"/>
                <a:cs typeface="Arial"/>
              </a:rPr>
              <a:t>có </a:t>
            </a:r>
            <a:r>
              <a:rPr sz="2600" spc="5" dirty="0">
                <a:latin typeface="Arial"/>
                <a:cs typeface="Arial"/>
              </a:rPr>
              <a:t>chỉ </a:t>
            </a:r>
            <a:r>
              <a:rPr sz="2600" spc="30" dirty="0">
                <a:latin typeface="Arial"/>
                <a:cs typeface="Arial"/>
              </a:rPr>
              <a:t>số </a:t>
            </a:r>
            <a:r>
              <a:rPr sz="2600" spc="-10" dirty="0">
                <a:latin typeface="Arial"/>
                <a:cs typeface="Arial"/>
              </a:rPr>
              <a:t>GINI </a:t>
            </a:r>
            <a:r>
              <a:rPr sz="2600" spc="-25" dirty="0">
                <a:latin typeface="Arial"/>
                <a:cs typeface="Arial"/>
              </a:rPr>
              <a:t>thấp</a:t>
            </a:r>
            <a:r>
              <a:rPr sz="2600" spc="70" dirty="0">
                <a:latin typeface="Arial"/>
                <a:cs typeface="Arial"/>
              </a:rPr>
              <a:t> </a:t>
            </a:r>
            <a:r>
              <a:rPr sz="2600" spc="-35" dirty="0">
                <a:latin typeface="Arial"/>
                <a:cs typeface="Arial"/>
              </a:rPr>
              <a:t>nhất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72744"/>
            <a:ext cx="260159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00" spc="-25" dirty="0">
                <a:solidFill>
                  <a:srgbClr val="775F54"/>
                </a:solidFill>
              </a:rPr>
              <a:t>ID3 </a:t>
            </a:r>
            <a:r>
              <a:rPr sz="4200" dirty="0">
                <a:solidFill>
                  <a:srgbClr val="775F54"/>
                </a:solidFill>
              </a:rPr>
              <a:t>– </a:t>
            </a:r>
            <a:r>
              <a:rPr sz="4200" spc="35" dirty="0">
                <a:solidFill>
                  <a:srgbClr val="775F54"/>
                </a:solidFill>
              </a:rPr>
              <a:t>ví</a:t>
            </a:r>
            <a:r>
              <a:rPr sz="4200" spc="-110" dirty="0">
                <a:solidFill>
                  <a:srgbClr val="775F54"/>
                </a:solidFill>
              </a:rPr>
              <a:t> </a:t>
            </a:r>
            <a:r>
              <a:rPr sz="4200" spc="-5" dirty="0">
                <a:solidFill>
                  <a:srgbClr val="775F54"/>
                </a:solidFill>
              </a:rPr>
              <a:t>dụ</a:t>
            </a:r>
            <a:endParaRPr sz="42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03250" y="1746250"/>
          <a:ext cx="8000999" cy="43586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73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459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D8046"/>
                    </a:solidFill>
                  </a:tcPr>
                </a:tc>
                <a:tc>
                  <a:txBody>
                    <a:bodyPr/>
                    <a:lstStyle/>
                    <a:p>
                      <a:pPr marL="30353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b="1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Hoàn</a:t>
                      </a:r>
                      <a:r>
                        <a:rPr sz="2000" b="1" spc="-1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trả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D8046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TT-Gia</a:t>
                      </a:r>
                      <a:r>
                        <a:rPr sz="2000" b="1" spc="-20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đình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D8046"/>
                    </a:solidFill>
                  </a:tcPr>
                </a:tc>
                <a:tc>
                  <a:txBody>
                    <a:bodyPr/>
                    <a:lstStyle/>
                    <a:p>
                      <a:pPr marL="50673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b="1" spc="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Thuế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D8046"/>
                    </a:solidFill>
                  </a:tcPr>
                </a:tc>
                <a:tc>
                  <a:txBody>
                    <a:bodyPr/>
                    <a:lstStyle/>
                    <a:p>
                      <a:pPr marL="32766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Gian</a:t>
                      </a:r>
                      <a:r>
                        <a:rPr sz="2000" b="1" spc="-1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lận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D80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spc="50" dirty="0">
                          <a:latin typeface="Arial"/>
                          <a:cs typeface="Arial"/>
                        </a:rPr>
                        <a:t>Có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spc="25" dirty="0">
                          <a:latin typeface="Arial"/>
                          <a:cs typeface="Arial"/>
                        </a:rPr>
                        <a:t>Độc</a:t>
                      </a:r>
                      <a:r>
                        <a:rPr sz="20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20" dirty="0">
                          <a:latin typeface="Arial"/>
                          <a:cs typeface="Arial"/>
                        </a:rPr>
                        <a:t>thân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125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spc="10" dirty="0">
                          <a:latin typeface="Arial"/>
                          <a:cs typeface="Arial"/>
                        </a:rPr>
                        <a:t>Không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spc="10" dirty="0">
                          <a:latin typeface="Arial"/>
                          <a:cs typeface="Arial"/>
                        </a:rPr>
                        <a:t>Không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spc="30" dirty="0">
                          <a:latin typeface="Arial"/>
                          <a:cs typeface="Arial"/>
                        </a:rPr>
                        <a:t>Có 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gia</a:t>
                      </a:r>
                      <a:r>
                        <a:rPr sz="2000" spc="-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đình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spc="10" dirty="0">
                          <a:latin typeface="Arial"/>
                          <a:cs typeface="Arial"/>
                        </a:rPr>
                        <a:t>Không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spc="10" dirty="0">
                          <a:latin typeface="Arial"/>
                          <a:cs typeface="Arial"/>
                        </a:rPr>
                        <a:t>Không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spc="25" dirty="0">
                          <a:latin typeface="Arial"/>
                          <a:cs typeface="Arial"/>
                        </a:rPr>
                        <a:t>Độc</a:t>
                      </a:r>
                      <a:r>
                        <a:rPr sz="20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20" dirty="0">
                          <a:latin typeface="Arial"/>
                          <a:cs typeface="Arial"/>
                        </a:rPr>
                        <a:t>thân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70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spc="10" dirty="0">
                          <a:latin typeface="Arial"/>
                          <a:cs typeface="Arial"/>
                        </a:rPr>
                        <a:t>Không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spc="50" dirty="0">
                          <a:latin typeface="Arial"/>
                          <a:cs typeface="Arial"/>
                        </a:rPr>
                        <a:t>Có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spc="30" dirty="0">
                          <a:latin typeface="Arial"/>
                          <a:cs typeface="Arial"/>
                        </a:rPr>
                        <a:t>Có 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gia</a:t>
                      </a:r>
                      <a:r>
                        <a:rPr sz="2000" spc="-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đình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120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spc="10" dirty="0">
                          <a:latin typeface="Arial"/>
                          <a:cs typeface="Arial"/>
                        </a:rPr>
                        <a:t>Không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10" dirty="0">
                          <a:latin typeface="Arial"/>
                          <a:cs typeface="Arial"/>
                        </a:rPr>
                        <a:t>Không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Ly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hôn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95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50" dirty="0">
                          <a:latin typeface="Arial"/>
                          <a:cs typeface="Arial"/>
                        </a:rPr>
                        <a:t>Có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10" dirty="0">
                          <a:latin typeface="Arial"/>
                          <a:cs typeface="Arial"/>
                        </a:rPr>
                        <a:t>Không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30" dirty="0">
                          <a:latin typeface="Arial"/>
                          <a:cs typeface="Arial"/>
                        </a:rPr>
                        <a:t>Có 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gia</a:t>
                      </a:r>
                      <a:r>
                        <a:rPr sz="2000" spc="-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đình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60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10" dirty="0">
                          <a:latin typeface="Arial"/>
                          <a:cs typeface="Arial"/>
                        </a:rPr>
                        <a:t>Không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50" dirty="0">
                          <a:latin typeface="Arial"/>
                          <a:cs typeface="Arial"/>
                        </a:rPr>
                        <a:t>Có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Ly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hôn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220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10" dirty="0">
                          <a:latin typeface="Arial"/>
                          <a:cs typeface="Arial"/>
                        </a:rPr>
                        <a:t>Không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spc="10" dirty="0">
                          <a:latin typeface="Arial"/>
                          <a:cs typeface="Arial"/>
                        </a:rPr>
                        <a:t>Không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spc="25" dirty="0">
                          <a:latin typeface="Arial"/>
                          <a:cs typeface="Arial"/>
                        </a:rPr>
                        <a:t>Độc</a:t>
                      </a:r>
                      <a:r>
                        <a:rPr sz="20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20" dirty="0">
                          <a:latin typeface="Arial"/>
                          <a:cs typeface="Arial"/>
                        </a:rPr>
                        <a:t>thân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85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spc="50" dirty="0">
                          <a:latin typeface="Arial"/>
                          <a:cs typeface="Arial"/>
                        </a:rPr>
                        <a:t>Có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spc="10" dirty="0">
                          <a:latin typeface="Arial"/>
                          <a:cs typeface="Arial"/>
                        </a:rPr>
                        <a:t>Không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spc="30" dirty="0">
                          <a:latin typeface="Arial"/>
                          <a:cs typeface="Arial"/>
                        </a:rPr>
                        <a:t>Có 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gia</a:t>
                      </a:r>
                      <a:r>
                        <a:rPr sz="2000" spc="-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đình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75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spc="10" dirty="0">
                          <a:latin typeface="Arial"/>
                          <a:cs typeface="Arial"/>
                        </a:rPr>
                        <a:t>Không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spc="15" dirty="0">
                          <a:latin typeface="Arial"/>
                          <a:cs typeface="Arial"/>
                        </a:rPr>
                        <a:t>10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spc="10" dirty="0">
                          <a:latin typeface="Arial"/>
                          <a:cs typeface="Arial"/>
                        </a:rPr>
                        <a:t>Không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spc="25" dirty="0">
                          <a:latin typeface="Arial"/>
                          <a:cs typeface="Arial"/>
                        </a:rPr>
                        <a:t>Độc</a:t>
                      </a:r>
                      <a:r>
                        <a:rPr sz="20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20" dirty="0">
                          <a:latin typeface="Arial"/>
                          <a:cs typeface="Arial"/>
                        </a:rPr>
                        <a:t>thân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90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spc="50" dirty="0">
                          <a:latin typeface="Arial"/>
                          <a:cs typeface="Arial"/>
                        </a:rPr>
                        <a:t>Có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17475" y="1221422"/>
            <a:ext cx="29273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27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72744"/>
            <a:ext cx="260159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00" spc="-25" dirty="0">
                <a:solidFill>
                  <a:srgbClr val="775F54"/>
                </a:solidFill>
              </a:rPr>
              <a:t>ID3 </a:t>
            </a:r>
            <a:r>
              <a:rPr sz="4200" dirty="0">
                <a:solidFill>
                  <a:srgbClr val="775F54"/>
                </a:solidFill>
              </a:rPr>
              <a:t>– </a:t>
            </a:r>
            <a:r>
              <a:rPr sz="4200" spc="35" dirty="0">
                <a:solidFill>
                  <a:srgbClr val="775F54"/>
                </a:solidFill>
              </a:rPr>
              <a:t>ví</a:t>
            </a:r>
            <a:r>
              <a:rPr sz="4200" spc="-110" dirty="0">
                <a:solidFill>
                  <a:srgbClr val="775F54"/>
                </a:solidFill>
              </a:rPr>
              <a:t> </a:t>
            </a:r>
            <a:r>
              <a:rPr sz="4200" spc="-5" dirty="0">
                <a:solidFill>
                  <a:srgbClr val="775F54"/>
                </a:solidFill>
              </a:rPr>
              <a:t>dụ</a:t>
            </a:r>
            <a:endParaRPr sz="42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-9525" y="1974850"/>
          <a:ext cx="9159227" cy="36575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9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19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288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5272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3243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763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8257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95604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4986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260985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405129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110489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249554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445770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80645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259714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  <a:gridCol w="466090">
                  <a:extLst>
                    <a:ext uri="{9D8B030D-6E8A-4147-A177-3AD203B41FA5}">
                      <a16:colId xmlns:a16="http://schemas.microsoft.com/office/drawing/2014/main" xmlns="" val="20021"/>
                    </a:ext>
                  </a:extLst>
                </a:gridCol>
                <a:gridCol w="111759">
                  <a:extLst>
                    <a:ext uri="{9D8B030D-6E8A-4147-A177-3AD203B41FA5}">
                      <a16:colId xmlns:a16="http://schemas.microsoft.com/office/drawing/2014/main" xmlns="" val="2002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xmlns="" val="20023"/>
                    </a:ext>
                  </a:extLst>
                </a:gridCol>
                <a:gridCol w="448945">
                  <a:extLst>
                    <a:ext uri="{9D8B030D-6E8A-4147-A177-3AD203B41FA5}">
                      <a16:colId xmlns:a16="http://schemas.microsoft.com/office/drawing/2014/main" xmlns="" val="20024"/>
                    </a:ext>
                  </a:extLst>
                </a:gridCol>
                <a:gridCol w="102234">
                  <a:extLst>
                    <a:ext uri="{9D8B030D-6E8A-4147-A177-3AD203B41FA5}">
                      <a16:colId xmlns:a16="http://schemas.microsoft.com/office/drawing/2014/main" xmlns="" val="20025"/>
                    </a:ext>
                  </a:extLst>
                </a:gridCol>
                <a:gridCol w="216534">
                  <a:extLst>
                    <a:ext uri="{9D8B030D-6E8A-4147-A177-3AD203B41FA5}">
                      <a16:colId xmlns:a16="http://schemas.microsoft.com/office/drawing/2014/main" xmlns="" val="20026"/>
                    </a:ext>
                  </a:extLst>
                </a:gridCol>
                <a:gridCol w="340995">
                  <a:extLst>
                    <a:ext uri="{9D8B030D-6E8A-4147-A177-3AD203B41FA5}">
                      <a16:colId xmlns:a16="http://schemas.microsoft.com/office/drawing/2014/main" xmlns="" val="20027"/>
                    </a:ext>
                  </a:extLst>
                </a:gridCol>
                <a:gridCol w="146050">
                  <a:extLst>
                    <a:ext uri="{9D8B030D-6E8A-4147-A177-3AD203B41FA5}">
                      <a16:colId xmlns:a16="http://schemas.microsoft.com/office/drawing/2014/main" xmlns="" val="20028"/>
                    </a:ext>
                  </a:extLst>
                </a:gridCol>
                <a:gridCol w="151129">
                  <a:extLst>
                    <a:ext uri="{9D8B030D-6E8A-4147-A177-3AD203B41FA5}">
                      <a16:colId xmlns:a16="http://schemas.microsoft.com/office/drawing/2014/main" xmlns="" val="20029"/>
                    </a:ext>
                  </a:extLst>
                </a:gridCol>
                <a:gridCol w="315595">
                  <a:extLst>
                    <a:ext uri="{9D8B030D-6E8A-4147-A177-3AD203B41FA5}">
                      <a16:colId xmlns:a16="http://schemas.microsoft.com/office/drawing/2014/main" xmlns="" val="20030"/>
                    </a:ext>
                  </a:extLst>
                </a:gridCol>
                <a:gridCol w="342265">
                  <a:extLst>
                    <a:ext uri="{9D8B030D-6E8A-4147-A177-3AD203B41FA5}">
                      <a16:colId xmlns:a16="http://schemas.microsoft.com/office/drawing/2014/main" xmlns="" val="20031"/>
                    </a:ext>
                  </a:extLst>
                </a:gridCol>
                <a:gridCol w="143509">
                  <a:extLst>
                    <a:ext uri="{9D8B030D-6E8A-4147-A177-3AD203B41FA5}">
                      <a16:colId xmlns:a16="http://schemas.microsoft.com/office/drawing/2014/main" xmlns="" val="20032"/>
                    </a:ext>
                  </a:extLst>
                </a:gridCol>
              </a:tblGrid>
              <a:tr h="51816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DD8046"/>
                      </a:solidFill>
                      <a:prstDash val="solid"/>
                    </a:lnR>
                    <a:lnB w="19050">
                      <a:solidFill>
                        <a:srgbClr val="6B859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8275" marR="93980" indent="-66675">
                        <a:lnSpc>
                          <a:spcPct val="102800"/>
                        </a:lnSpc>
                        <a:spcBef>
                          <a:spcPts val="285"/>
                        </a:spcBef>
                      </a:pPr>
                      <a:r>
                        <a:rPr sz="1400" b="1" spc="1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400" b="1" spc="-2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b="1" spc="3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n  </a:t>
                      </a:r>
                      <a:r>
                        <a:rPr sz="1400" b="1" spc="10" dirty="0">
                          <a:latin typeface="Arial"/>
                          <a:cs typeface="Arial"/>
                        </a:rPr>
                        <a:t>lận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b="1" spc="35" dirty="0">
                          <a:latin typeface="Arial"/>
                          <a:cs typeface="Arial"/>
                        </a:rPr>
                        <a:t>Không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b="1" spc="35" dirty="0">
                          <a:latin typeface="Arial"/>
                          <a:cs typeface="Arial"/>
                        </a:rPr>
                        <a:t>Không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b="1" spc="35" dirty="0">
                          <a:latin typeface="Arial"/>
                          <a:cs typeface="Arial"/>
                        </a:rPr>
                        <a:t>Không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b="1" spc="30" dirty="0">
                          <a:latin typeface="Arial"/>
                          <a:cs typeface="Arial"/>
                        </a:rPr>
                        <a:t>Có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b="1" spc="35" dirty="0">
                          <a:latin typeface="Arial"/>
                          <a:cs typeface="Arial"/>
                        </a:rPr>
                        <a:t>Có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b="1" spc="30" dirty="0">
                          <a:latin typeface="Arial"/>
                          <a:cs typeface="Arial"/>
                        </a:rPr>
                        <a:t>Có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b="1" spc="35" dirty="0">
                          <a:latin typeface="Arial"/>
                          <a:cs typeface="Arial"/>
                        </a:rPr>
                        <a:t>Không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b="1" spc="35" dirty="0">
                          <a:latin typeface="Arial"/>
                          <a:cs typeface="Arial"/>
                        </a:rPr>
                        <a:t>Không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b="1" spc="35" dirty="0">
                          <a:latin typeface="Arial"/>
                          <a:cs typeface="Arial"/>
                        </a:rPr>
                        <a:t>Không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b="1" spc="35" dirty="0">
                          <a:latin typeface="Arial"/>
                          <a:cs typeface="Arial"/>
                        </a:rPr>
                        <a:t>Không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D8046"/>
                      </a:solidFill>
                      <a:prstDash val="solid"/>
                    </a:lnL>
                    <a:lnB w="19050">
                      <a:solidFill>
                        <a:srgbClr val="6B859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DD8046"/>
                      </a:solidFill>
                      <a:prstDash val="solid"/>
                    </a:lnR>
                    <a:lnB w="19050">
                      <a:solidFill>
                        <a:srgbClr val="6B859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tc gridSpan="30"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Thuế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D8046"/>
                      </a:solidFill>
                      <a:prstDash val="solid"/>
                    </a:lnL>
                    <a:lnB w="19050">
                      <a:solidFill>
                        <a:srgbClr val="6B859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338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DD8046"/>
                      </a:solidFill>
                      <a:prstDash val="solid"/>
                    </a:lnR>
                    <a:lnB w="19050">
                      <a:solidFill>
                        <a:srgbClr val="6B859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28575">
                      <a:solidFill>
                        <a:srgbClr val="6B859A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550" spc="35" dirty="0">
                          <a:latin typeface="Arial"/>
                          <a:cs typeface="Arial"/>
                        </a:rPr>
                        <a:t>60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28575">
                      <a:solidFill>
                        <a:srgbClr val="6B859A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550" spc="40" dirty="0">
                          <a:latin typeface="Arial"/>
                          <a:cs typeface="Arial"/>
                        </a:rPr>
                        <a:t>70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28575">
                      <a:solidFill>
                        <a:srgbClr val="6B859A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550" spc="35" dirty="0">
                          <a:latin typeface="Arial"/>
                          <a:cs typeface="Arial"/>
                        </a:rPr>
                        <a:t>75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28575">
                      <a:solidFill>
                        <a:srgbClr val="6B859A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550" spc="35" dirty="0">
                          <a:latin typeface="Arial"/>
                          <a:cs typeface="Arial"/>
                        </a:rPr>
                        <a:t>85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28575">
                      <a:solidFill>
                        <a:srgbClr val="6B859A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550" spc="40" dirty="0">
                          <a:latin typeface="Arial"/>
                          <a:cs typeface="Arial"/>
                        </a:rPr>
                        <a:t>90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28575">
                      <a:solidFill>
                        <a:srgbClr val="6B859A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550" spc="35" dirty="0">
                          <a:latin typeface="Arial"/>
                          <a:cs typeface="Arial"/>
                        </a:rPr>
                        <a:t>95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28575">
                      <a:solidFill>
                        <a:srgbClr val="6B859A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23177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550" spc="35" dirty="0">
                          <a:latin typeface="Arial"/>
                          <a:cs typeface="Arial"/>
                        </a:rPr>
                        <a:t>100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28575">
                      <a:solidFill>
                        <a:srgbClr val="6B859A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23177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550" spc="40" dirty="0">
                          <a:latin typeface="Arial"/>
                          <a:cs typeface="Arial"/>
                        </a:rPr>
                        <a:t>120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28575">
                      <a:solidFill>
                        <a:srgbClr val="6B859A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23304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550" spc="35" dirty="0">
                          <a:latin typeface="Arial"/>
                          <a:cs typeface="Arial"/>
                        </a:rPr>
                        <a:t>125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28575">
                      <a:solidFill>
                        <a:srgbClr val="6B859A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23304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550" spc="35" dirty="0">
                          <a:latin typeface="Arial"/>
                          <a:cs typeface="Arial"/>
                        </a:rPr>
                        <a:t>220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28575">
                      <a:solidFill>
                        <a:srgbClr val="6B859A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D8046"/>
                      </a:solidFill>
                      <a:prstDash val="solid"/>
                    </a:lnL>
                    <a:lnB w="19050">
                      <a:solidFill>
                        <a:srgbClr val="6B859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94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B859A"/>
                      </a:solidFill>
                      <a:prstDash val="solid"/>
                    </a:lnL>
                    <a:lnT w="19050">
                      <a:solidFill>
                        <a:srgbClr val="6B859A"/>
                      </a:solidFill>
                      <a:prstDash val="solid"/>
                    </a:lnT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6B859A"/>
                      </a:solidFill>
                      <a:prstDash val="solid"/>
                    </a:lnT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6B859A"/>
                      </a:solidFill>
                      <a:prstDash val="solid"/>
                    </a:lnT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6B859A"/>
                      </a:solidFill>
                      <a:prstDash val="solid"/>
                    </a:lnT>
                    <a:solidFill>
                      <a:srgbClr val="93B6D2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6B859A"/>
                      </a:solidFill>
                      <a:prstDash val="solid"/>
                    </a:lnT>
                    <a:solidFill>
                      <a:srgbClr val="93B6D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6B859A"/>
                      </a:solidFill>
                      <a:prstDash val="solid"/>
                    </a:lnT>
                    <a:solidFill>
                      <a:srgbClr val="93B6D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6B859A"/>
                      </a:solidFill>
                      <a:prstDash val="solid"/>
                    </a:lnT>
                    <a:solidFill>
                      <a:srgbClr val="93B6D2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6B859A"/>
                      </a:solidFill>
                      <a:prstDash val="solid"/>
                    </a:lnT>
                    <a:solidFill>
                      <a:srgbClr val="93B6D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6B859A"/>
                      </a:solidFill>
                      <a:prstDash val="solid"/>
                    </a:lnT>
                    <a:solidFill>
                      <a:srgbClr val="93B6D2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6B859A"/>
                      </a:solidFill>
                      <a:prstDash val="solid"/>
                    </a:lnT>
                    <a:solidFill>
                      <a:srgbClr val="93B6D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6B859A"/>
                      </a:solidFill>
                      <a:prstDash val="solid"/>
                    </a:lnT>
                    <a:solidFill>
                      <a:srgbClr val="93B6D2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6B859A"/>
                      </a:solidFill>
                      <a:prstDash val="solid"/>
                    </a:lnT>
                    <a:solidFill>
                      <a:srgbClr val="93B6D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6B859A"/>
                      </a:solidFill>
                      <a:prstDash val="solid"/>
                    </a:lnT>
                    <a:solidFill>
                      <a:srgbClr val="93B6D2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6B859A"/>
                      </a:solidFill>
                      <a:prstDash val="solid"/>
                    </a:lnT>
                    <a:solidFill>
                      <a:srgbClr val="93B6D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6B859A"/>
                      </a:solidFill>
                      <a:prstDash val="solid"/>
                    </a:lnT>
                    <a:solidFill>
                      <a:srgbClr val="93B6D2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6B859A"/>
                      </a:solidFill>
                      <a:prstDash val="solid"/>
                    </a:lnT>
                    <a:solidFill>
                      <a:srgbClr val="93B6D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6B859A"/>
                      </a:solidFill>
                      <a:prstDash val="solid"/>
                    </a:lnT>
                    <a:solidFill>
                      <a:srgbClr val="93B6D2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6B859A"/>
                      </a:solidFill>
                      <a:prstDash val="solid"/>
                    </a:lnT>
                    <a:solidFill>
                      <a:srgbClr val="93B6D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6B859A"/>
                      </a:solidFill>
                      <a:prstDash val="solid"/>
                    </a:lnT>
                    <a:solidFill>
                      <a:srgbClr val="93B6D2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6B859A"/>
                      </a:solidFill>
                      <a:prstDash val="solid"/>
                    </a:lnT>
                    <a:solidFill>
                      <a:srgbClr val="93B6D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6B859A"/>
                      </a:solidFill>
                      <a:prstDash val="solid"/>
                    </a:lnT>
                    <a:solidFill>
                      <a:srgbClr val="93B6D2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6B859A"/>
                      </a:solidFill>
                      <a:prstDash val="solid"/>
                    </a:lnT>
                    <a:solidFill>
                      <a:srgbClr val="93B6D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6B859A"/>
                      </a:solidFill>
                      <a:prstDash val="solid"/>
                    </a:lnT>
                    <a:solidFill>
                      <a:srgbClr val="93B6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926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B859A"/>
                      </a:solidFill>
                      <a:prstDash val="solid"/>
                    </a:lnL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6B859A"/>
                      </a:solidFill>
                      <a:prstDash val="solid"/>
                    </a:lnR>
                    <a:solidFill>
                      <a:srgbClr val="93B6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30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B859A"/>
                      </a:solidFill>
                      <a:prstDash val="solid"/>
                    </a:lnL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6B859A"/>
                      </a:solidFill>
                      <a:prstDash val="solid"/>
                    </a:lnR>
                    <a:solidFill>
                      <a:srgbClr val="93B6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16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B859A"/>
                      </a:solidFill>
                      <a:prstDash val="solid"/>
                    </a:lnL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6B859A"/>
                      </a:solidFill>
                      <a:prstDash val="solid"/>
                    </a:lnR>
                    <a:solidFill>
                      <a:srgbClr val="93B6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682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B859A"/>
                      </a:solidFill>
                      <a:prstDash val="solid"/>
                    </a:lnL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6B859A"/>
                      </a:solidFill>
                      <a:prstDash val="solid"/>
                    </a:lnR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026477" y="3330439"/>
            <a:ext cx="780224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39"/>
              </a:lnSpc>
              <a:tabLst>
                <a:tab pos="686435" algn="l"/>
                <a:tab pos="1410970" algn="l"/>
                <a:tab pos="2249805" algn="l"/>
                <a:tab pos="3051175" algn="l"/>
                <a:tab pos="3813810" algn="l"/>
                <a:tab pos="4576445" algn="l"/>
                <a:tab pos="5329555" algn="l"/>
                <a:tab pos="6122035" algn="l"/>
                <a:tab pos="6807834" algn="l"/>
                <a:tab pos="7458709" algn="l"/>
              </a:tabLst>
            </a:pPr>
            <a:r>
              <a:rPr sz="1550" spc="35" dirty="0">
                <a:latin typeface="Arial"/>
                <a:cs typeface="Arial"/>
              </a:rPr>
              <a:t>5</a:t>
            </a:r>
            <a:r>
              <a:rPr sz="1550" spc="15" dirty="0">
                <a:latin typeface="Arial"/>
                <a:cs typeface="Arial"/>
              </a:rPr>
              <a:t>5</a:t>
            </a:r>
            <a:r>
              <a:rPr sz="1550" dirty="0">
                <a:latin typeface="Arial"/>
                <a:cs typeface="Arial"/>
              </a:rPr>
              <a:t>	</a:t>
            </a:r>
            <a:r>
              <a:rPr sz="1550" spc="40" dirty="0">
                <a:latin typeface="Arial"/>
                <a:cs typeface="Arial"/>
              </a:rPr>
              <a:t>6</a:t>
            </a:r>
            <a:r>
              <a:rPr sz="1550" spc="15" dirty="0">
                <a:latin typeface="Arial"/>
                <a:cs typeface="Arial"/>
              </a:rPr>
              <a:t>5</a:t>
            </a:r>
            <a:r>
              <a:rPr sz="1550" dirty="0">
                <a:latin typeface="Arial"/>
                <a:cs typeface="Arial"/>
              </a:rPr>
              <a:t>	</a:t>
            </a:r>
            <a:r>
              <a:rPr sz="1550" spc="40" dirty="0">
                <a:latin typeface="Arial"/>
                <a:cs typeface="Arial"/>
              </a:rPr>
              <a:t>7</a:t>
            </a:r>
            <a:r>
              <a:rPr sz="1550" spc="15" dirty="0">
                <a:latin typeface="Arial"/>
                <a:cs typeface="Arial"/>
              </a:rPr>
              <a:t>2</a:t>
            </a:r>
            <a:r>
              <a:rPr sz="1550" dirty="0">
                <a:latin typeface="Arial"/>
                <a:cs typeface="Arial"/>
              </a:rPr>
              <a:t>	</a:t>
            </a:r>
            <a:r>
              <a:rPr sz="1550" spc="35" dirty="0">
                <a:latin typeface="Arial"/>
                <a:cs typeface="Arial"/>
              </a:rPr>
              <a:t>8</a:t>
            </a:r>
            <a:r>
              <a:rPr sz="1550" spc="15" dirty="0">
                <a:latin typeface="Arial"/>
                <a:cs typeface="Arial"/>
              </a:rPr>
              <a:t>0</a:t>
            </a:r>
            <a:r>
              <a:rPr sz="1550" dirty="0">
                <a:latin typeface="Arial"/>
                <a:cs typeface="Arial"/>
              </a:rPr>
              <a:t>	</a:t>
            </a:r>
            <a:r>
              <a:rPr sz="1550" spc="35" dirty="0">
                <a:latin typeface="Arial"/>
                <a:cs typeface="Arial"/>
              </a:rPr>
              <a:t>8</a:t>
            </a:r>
            <a:r>
              <a:rPr sz="1550" spc="15" dirty="0">
                <a:latin typeface="Arial"/>
                <a:cs typeface="Arial"/>
              </a:rPr>
              <a:t>7</a:t>
            </a:r>
            <a:r>
              <a:rPr sz="1550" dirty="0">
                <a:latin typeface="Arial"/>
                <a:cs typeface="Arial"/>
              </a:rPr>
              <a:t>	</a:t>
            </a:r>
            <a:r>
              <a:rPr sz="1550" spc="40" dirty="0">
                <a:latin typeface="Arial"/>
                <a:cs typeface="Arial"/>
              </a:rPr>
              <a:t>9</a:t>
            </a:r>
            <a:r>
              <a:rPr sz="1550" spc="15" dirty="0">
                <a:latin typeface="Arial"/>
                <a:cs typeface="Arial"/>
              </a:rPr>
              <a:t>2</a:t>
            </a:r>
            <a:r>
              <a:rPr sz="1550" dirty="0">
                <a:latin typeface="Arial"/>
                <a:cs typeface="Arial"/>
              </a:rPr>
              <a:t>	</a:t>
            </a:r>
            <a:r>
              <a:rPr sz="1550" spc="35" dirty="0">
                <a:latin typeface="Arial"/>
                <a:cs typeface="Arial"/>
              </a:rPr>
              <a:t>9</a:t>
            </a:r>
            <a:r>
              <a:rPr sz="1550" spc="15" dirty="0">
                <a:latin typeface="Arial"/>
                <a:cs typeface="Arial"/>
              </a:rPr>
              <a:t>7</a:t>
            </a:r>
            <a:r>
              <a:rPr sz="1550" dirty="0">
                <a:latin typeface="Arial"/>
                <a:cs typeface="Arial"/>
              </a:rPr>
              <a:t>	</a:t>
            </a:r>
            <a:r>
              <a:rPr sz="1550" spc="-114" dirty="0">
                <a:latin typeface="Arial"/>
                <a:cs typeface="Arial"/>
              </a:rPr>
              <a:t>1</a:t>
            </a:r>
            <a:r>
              <a:rPr sz="1550" spc="35" dirty="0">
                <a:latin typeface="Arial"/>
                <a:cs typeface="Arial"/>
              </a:rPr>
              <a:t>1</a:t>
            </a:r>
            <a:r>
              <a:rPr sz="1550" spc="15" dirty="0">
                <a:latin typeface="Arial"/>
                <a:cs typeface="Arial"/>
              </a:rPr>
              <a:t>0</a:t>
            </a:r>
            <a:r>
              <a:rPr sz="1550" dirty="0">
                <a:latin typeface="Arial"/>
                <a:cs typeface="Arial"/>
              </a:rPr>
              <a:t>	</a:t>
            </a:r>
            <a:r>
              <a:rPr sz="1550" spc="35" dirty="0">
                <a:latin typeface="Arial"/>
                <a:cs typeface="Arial"/>
              </a:rPr>
              <a:t>12</a:t>
            </a:r>
            <a:r>
              <a:rPr sz="1550" spc="15" dirty="0">
                <a:latin typeface="Arial"/>
                <a:cs typeface="Arial"/>
              </a:rPr>
              <a:t>2</a:t>
            </a:r>
            <a:r>
              <a:rPr sz="1550" dirty="0">
                <a:latin typeface="Arial"/>
                <a:cs typeface="Arial"/>
              </a:rPr>
              <a:t>	</a:t>
            </a:r>
            <a:r>
              <a:rPr sz="1550" spc="35" dirty="0">
                <a:latin typeface="Arial"/>
                <a:cs typeface="Arial"/>
              </a:rPr>
              <a:t>17</a:t>
            </a:r>
            <a:r>
              <a:rPr sz="1550" spc="15" dirty="0">
                <a:latin typeface="Arial"/>
                <a:cs typeface="Arial"/>
              </a:rPr>
              <a:t>2</a:t>
            </a:r>
            <a:r>
              <a:rPr sz="1550" dirty="0">
                <a:latin typeface="Arial"/>
                <a:cs typeface="Arial"/>
              </a:rPr>
              <a:t>	</a:t>
            </a:r>
            <a:r>
              <a:rPr sz="1550" spc="35" dirty="0">
                <a:latin typeface="Arial"/>
                <a:cs typeface="Arial"/>
              </a:rPr>
              <a:t>230</a:t>
            </a:r>
            <a:endParaRPr sz="15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317" y="3712201"/>
            <a:ext cx="8634730" cy="1185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9760">
              <a:lnSpc>
                <a:spcPts val="1739"/>
              </a:lnSpc>
              <a:tabLst>
                <a:tab pos="1057910" algn="l"/>
                <a:tab pos="1329055" algn="l"/>
                <a:tab pos="1637030" algn="l"/>
                <a:tab pos="1982470" algn="l"/>
                <a:tab pos="2459990" algn="l"/>
                <a:tab pos="2860040" algn="l"/>
                <a:tab pos="3276600" algn="l"/>
                <a:tab pos="3680460" algn="l"/>
                <a:tab pos="4062095" algn="l"/>
                <a:tab pos="4461510" algn="l"/>
                <a:tab pos="4846955" algn="l"/>
                <a:tab pos="5195570" algn="l"/>
                <a:tab pos="5631815" algn="l"/>
                <a:tab pos="5977890" algn="l"/>
                <a:tab pos="6456045" algn="l"/>
                <a:tab pos="6798945" algn="l"/>
                <a:tab pos="7233920" algn="l"/>
                <a:tab pos="7579995" algn="l"/>
                <a:tab pos="7886700" algn="l"/>
                <a:tab pos="8173720" algn="l"/>
                <a:tab pos="8517255" algn="l"/>
              </a:tabLst>
            </a:pPr>
            <a:r>
              <a:rPr sz="1550" spc="-10" dirty="0">
                <a:latin typeface="Arial"/>
                <a:cs typeface="Arial"/>
              </a:rPr>
              <a:t>&lt;</a:t>
            </a:r>
            <a:r>
              <a:rPr sz="1550" spc="15" dirty="0">
                <a:latin typeface="Arial"/>
                <a:cs typeface="Arial"/>
              </a:rPr>
              <a:t>=</a:t>
            </a:r>
            <a:r>
              <a:rPr sz="1550" dirty="0">
                <a:latin typeface="Arial"/>
                <a:cs typeface="Arial"/>
              </a:rPr>
              <a:t>	</a:t>
            </a:r>
            <a:r>
              <a:rPr sz="1550" spc="15" dirty="0">
                <a:latin typeface="Arial"/>
                <a:cs typeface="Arial"/>
              </a:rPr>
              <a:t>&gt;</a:t>
            </a:r>
            <a:r>
              <a:rPr sz="1550" dirty="0">
                <a:latin typeface="Arial"/>
                <a:cs typeface="Arial"/>
              </a:rPr>
              <a:t>	</a:t>
            </a:r>
            <a:r>
              <a:rPr sz="1550" spc="15" dirty="0">
                <a:latin typeface="Arial"/>
                <a:cs typeface="Arial"/>
              </a:rPr>
              <a:t>&lt;</a:t>
            </a:r>
            <a:r>
              <a:rPr sz="1550" dirty="0">
                <a:latin typeface="Arial"/>
                <a:cs typeface="Arial"/>
              </a:rPr>
              <a:t>	</a:t>
            </a:r>
            <a:r>
              <a:rPr sz="1550" spc="15" dirty="0">
                <a:latin typeface="Arial"/>
                <a:cs typeface="Arial"/>
              </a:rPr>
              <a:t>&gt;</a:t>
            </a:r>
            <a:r>
              <a:rPr sz="1550" dirty="0">
                <a:latin typeface="Arial"/>
                <a:cs typeface="Arial"/>
              </a:rPr>
              <a:t>	</a:t>
            </a:r>
            <a:r>
              <a:rPr sz="1550" spc="-10" dirty="0">
                <a:latin typeface="Arial"/>
                <a:cs typeface="Arial"/>
              </a:rPr>
              <a:t>&lt;</a:t>
            </a:r>
            <a:r>
              <a:rPr sz="1550" spc="15" dirty="0">
                <a:latin typeface="Arial"/>
                <a:cs typeface="Arial"/>
              </a:rPr>
              <a:t>=</a:t>
            </a:r>
            <a:r>
              <a:rPr sz="1550" dirty="0">
                <a:latin typeface="Arial"/>
                <a:cs typeface="Arial"/>
              </a:rPr>
              <a:t>	</a:t>
            </a:r>
            <a:r>
              <a:rPr sz="1550" spc="15" dirty="0">
                <a:latin typeface="Arial"/>
                <a:cs typeface="Arial"/>
              </a:rPr>
              <a:t>&gt;</a:t>
            </a:r>
            <a:r>
              <a:rPr sz="1550" dirty="0">
                <a:latin typeface="Arial"/>
                <a:cs typeface="Arial"/>
              </a:rPr>
              <a:t>	</a:t>
            </a:r>
            <a:r>
              <a:rPr sz="1550" spc="15" dirty="0">
                <a:latin typeface="Arial"/>
                <a:cs typeface="Arial"/>
              </a:rPr>
              <a:t>&lt;</a:t>
            </a:r>
            <a:r>
              <a:rPr sz="1550" dirty="0">
                <a:latin typeface="Arial"/>
                <a:cs typeface="Arial"/>
              </a:rPr>
              <a:t>	</a:t>
            </a:r>
            <a:r>
              <a:rPr sz="1550" spc="15" dirty="0">
                <a:latin typeface="Arial"/>
                <a:cs typeface="Arial"/>
              </a:rPr>
              <a:t>&gt;</a:t>
            </a:r>
            <a:r>
              <a:rPr sz="1550" dirty="0">
                <a:latin typeface="Arial"/>
                <a:cs typeface="Arial"/>
              </a:rPr>
              <a:t>	</a:t>
            </a:r>
            <a:r>
              <a:rPr sz="1550" spc="15" dirty="0">
                <a:latin typeface="Arial"/>
                <a:cs typeface="Arial"/>
              </a:rPr>
              <a:t>&lt;</a:t>
            </a:r>
            <a:r>
              <a:rPr sz="1550" dirty="0">
                <a:latin typeface="Arial"/>
                <a:cs typeface="Arial"/>
              </a:rPr>
              <a:t>	</a:t>
            </a:r>
            <a:r>
              <a:rPr sz="1550" spc="15" dirty="0">
                <a:latin typeface="Arial"/>
                <a:cs typeface="Arial"/>
              </a:rPr>
              <a:t>&gt;</a:t>
            </a:r>
            <a:r>
              <a:rPr sz="1550" dirty="0">
                <a:latin typeface="Arial"/>
                <a:cs typeface="Arial"/>
              </a:rPr>
              <a:t>	</a:t>
            </a:r>
            <a:r>
              <a:rPr sz="1550" spc="15" dirty="0">
                <a:latin typeface="Arial"/>
                <a:cs typeface="Arial"/>
              </a:rPr>
              <a:t>&lt;</a:t>
            </a:r>
            <a:r>
              <a:rPr sz="1550" dirty="0">
                <a:latin typeface="Arial"/>
                <a:cs typeface="Arial"/>
              </a:rPr>
              <a:t>	</a:t>
            </a:r>
            <a:r>
              <a:rPr sz="1550" spc="15" dirty="0">
                <a:latin typeface="Arial"/>
                <a:cs typeface="Arial"/>
              </a:rPr>
              <a:t>&gt;</a:t>
            </a:r>
            <a:r>
              <a:rPr sz="1550" dirty="0">
                <a:latin typeface="Arial"/>
                <a:cs typeface="Arial"/>
              </a:rPr>
              <a:t>	</a:t>
            </a:r>
            <a:r>
              <a:rPr sz="1550" spc="-10" dirty="0">
                <a:latin typeface="Arial"/>
                <a:cs typeface="Arial"/>
              </a:rPr>
              <a:t>&lt;</a:t>
            </a:r>
            <a:r>
              <a:rPr sz="1550" spc="15" dirty="0">
                <a:latin typeface="Arial"/>
                <a:cs typeface="Arial"/>
              </a:rPr>
              <a:t>=</a:t>
            </a:r>
            <a:r>
              <a:rPr sz="1550" dirty="0">
                <a:latin typeface="Arial"/>
                <a:cs typeface="Arial"/>
              </a:rPr>
              <a:t>	</a:t>
            </a:r>
            <a:r>
              <a:rPr sz="1550" spc="15" dirty="0">
                <a:latin typeface="Arial"/>
                <a:cs typeface="Arial"/>
              </a:rPr>
              <a:t>&gt;</a:t>
            </a:r>
            <a:r>
              <a:rPr sz="1550" dirty="0">
                <a:latin typeface="Arial"/>
                <a:cs typeface="Arial"/>
              </a:rPr>
              <a:t>	</a:t>
            </a:r>
            <a:r>
              <a:rPr sz="1550" spc="-10" dirty="0">
                <a:latin typeface="Arial"/>
                <a:cs typeface="Arial"/>
              </a:rPr>
              <a:t>&lt;</a:t>
            </a:r>
            <a:r>
              <a:rPr sz="1550" spc="15" dirty="0">
                <a:latin typeface="Arial"/>
                <a:cs typeface="Arial"/>
              </a:rPr>
              <a:t>=</a:t>
            </a:r>
            <a:r>
              <a:rPr sz="1550" dirty="0">
                <a:latin typeface="Arial"/>
                <a:cs typeface="Arial"/>
              </a:rPr>
              <a:t>	</a:t>
            </a:r>
            <a:r>
              <a:rPr sz="1550" spc="15" dirty="0">
                <a:latin typeface="Arial"/>
                <a:cs typeface="Arial"/>
              </a:rPr>
              <a:t>&gt;</a:t>
            </a:r>
            <a:r>
              <a:rPr sz="1550" dirty="0">
                <a:latin typeface="Arial"/>
                <a:cs typeface="Arial"/>
              </a:rPr>
              <a:t>	</a:t>
            </a:r>
            <a:r>
              <a:rPr sz="1550" spc="-10" dirty="0">
                <a:latin typeface="Arial"/>
                <a:cs typeface="Arial"/>
              </a:rPr>
              <a:t>&lt;</a:t>
            </a:r>
            <a:r>
              <a:rPr sz="1550" spc="15" dirty="0">
                <a:latin typeface="Arial"/>
                <a:cs typeface="Arial"/>
              </a:rPr>
              <a:t>=</a:t>
            </a:r>
            <a:r>
              <a:rPr sz="1550" dirty="0">
                <a:latin typeface="Arial"/>
                <a:cs typeface="Arial"/>
              </a:rPr>
              <a:t>	</a:t>
            </a:r>
            <a:r>
              <a:rPr sz="1550" spc="15" dirty="0">
                <a:latin typeface="Arial"/>
                <a:cs typeface="Arial"/>
              </a:rPr>
              <a:t>&gt;</a:t>
            </a:r>
            <a:r>
              <a:rPr sz="1550" dirty="0">
                <a:latin typeface="Arial"/>
                <a:cs typeface="Arial"/>
              </a:rPr>
              <a:t>	</a:t>
            </a:r>
            <a:r>
              <a:rPr sz="1550" spc="15" dirty="0">
                <a:latin typeface="Arial"/>
                <a:cs typeface="Arial"/>
              </a:rPr>
              <a:t>&lt;</a:t>
            </a:r>
            <a:r>
              <a:rPr sz="1550" dirty="0">
                <a:latin typeface="Arial"/>
                <a:cs typeface="Arial"/>
              </a:rPr>
              <a:t>	</a:t>
            </a:r>
            <a:r>
              <a:rPr sz="1550" spc="15" dirty="0">
                <a:latin typeface="Arial"/>
                <a:cs typeface="Arial"/>
              </a:rPr>
              <a:t>&gt;</a:t>
            </a:r>
            <a:r>
              <a:rPr sz="1550" dirty="0">
                <a:latin typeface="Arial"/>
                <a:cs typeface="Arial"/>
              </a:rPr>
              <a:t>	</a:t>
            </a:r>
            <a:r>
              <a:rPr sz="1550" spc="15" dirty="0">
                <a:latin typeface="Arial"/>
                <a:cs typeface="Arial"/>
              </a:rPr>
              <a:t>&lt;</a:t>
            </a:r>
            <a:r>
              <a:rPr sz="1550" dirty="0">
                <a:latin typeface="Arial"/>
                <a:cs typeface="Arial"/>
              </a:rPr>
              <a:t>	</a:t>
            </a:r>
            <a:r>
              <a:rPr sz="1550" spc="15" dirty="0">
                <a:latin typeface="Arial"/>
                <a:cs typeface="Arial"/>
              </a:rPr>
              <a:t>&gt;</a:t>
            </a:r>
            <a:endParaRPr sz="1550">
              <a:latin typeface="Arial"/>
              <a:cs typeface="Arial"/>
            </a:endParaRPr>
          </a:p>
          <a:p>
            <a:pPr marL="1329055">
              <a:lnSpc>
                <a:spcPct val="100000"/>
              </a:lnSpc>
              <a:spcBef>
                <a:spcPts val="15"/>
              </a:spcBef>
              <a:tabLst>
                <a:tab pos="2860040" algn="l"/>
                <a:tab pos="3680460" algn="l"/>
                <a:tab pos="4461510" algn="l"/>
                <a:tab pos="7579995" algn="l"/>
                <a:tab pos="8173720" algn="l"/>
              </a:tabLst>
            </a:pPr>
            <a:r>
              <a:rPr sz="1550" spc="15" dirty="0">
                <a:latin typeface="Arial"/>
                <a:cs typeface="Arial"/>
              </a:rPr>
              <a:t>=	=	=	=	=	=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30"/>
              </a:spcBef>
              <a:tabLst>
                <a:tab pos="676275" algn="l"/>
                <a:tab pos="1057910" algn="l"/>
                <a:tab pos="1332230" algn="l"/>
                <a:tab pos="1637030" algn="l"/>
                <a:tab pos="2039620" algn="l"/>
                <a:tab pos="2459990" algn="l"/>
                <a:tab pos="2860040" algn="l"/>
                <a:tab pos="3276600" algn="l"/>
                <a:tab pos="3680460" algn="l"/>
                <a:tab pos="4062095" algn="l"/>
                <a:tab pos="4461510" algn="l"/>
                <a:tab pos="4846955" algn="l"/>
                <a:tab pos="5252720" algn="l"/>
                <a:tab pos="5631815" algn="l"/>
                <a:tab pos="6035040" algn="l"/>
                <a:tab pos="6456045" algn="l"/>
                <a:tab pos="6856095" algn="l"/>
                <a:tab pos="7233920" algn="l"/>
                <a:tab pos="7579995" algn="l"/>
                <a:tab pos="7889875" algn="l"/>
                <a:tab pos="8173720" algn="l"/>
                <a:tab pos="8517255" algn="l"/>
              </a:tabLst>
            </a:pPr>
            <a:r>
              <a:rPr sz="1650" spc="22" baseline="25252" dirty="0">
                <a:latin typeface="Arial"/>
                <a:cs typeface="Arial"/>
              </a:rPr>
              <a:t>K</a:t>
            </a:r>
            <a:r>
              <a:rPr sz="1650" spc="-30" baseline="25252" dirty="0">
                <a:latin typeface="Arial"/>
                <a:cs typeface="Arial"/>
              </a:rPr>
              <a:t>hôn</a:t>
            </a:r>
            <a:r>
              <a:rPr sz="1650" spc="15" baseline="25252" dirty="0">
                <a:latin typeface="Arial"/>
                <a:cs typeface="Arial"/>
              </a:rPr>
              <a:t>g</a:t>
            </a:r>
            <a:r>
              <a:rPr sz="1650" baseline="25252" dirty="0">
                <a:latin typeface="Arial"/>
                <a:cs typeface="Arial"/>
              </a:rPr>
              <a:t>	</a:t>
            </a:r>
            <a:r>
              <a:rPr sz="1550" spc="10" dirty="0">
                <a:latin typeface="Arial"/>
                <a:cs typeface="Arial"/>
              </a:rPr>
              <a:t>0</a:t>
            </a:r>
            <a:r>
              <a:rPr sz="1550" dirty="0">
                <a:latin typeface="Arial"/>
                <a:cs typeface="Arial"/>
              </a:rPr>
              <a:t>	</a:t>
            </a:r>
            <a:r>
              <a:rPr sz="1550" spc="10" dirty="0">
                <a:latin typeface="Arial"/>
                <a:cs typeface="Arial"/>
              </a:rPr>
              <a:t>3</a:t>
            </a:r>
            <a:r>
              <a:rPr sz="1550" dirty="0">
                <a:latin typeface="Arial"/>
                <a:cs typeface="Arial"/>
              </a:rPr>
              <a:t>	</a:t>
            </a:r>
            <a:r>
              <a:rPr sz="1550" spc="10" dirty="0">
                <a:latin typeface="Arial"/>
                <a:cs typeface="Arial"/>
              </a:rPr>
              <a:t>0</a:t>
            </a:r>
            <a:r>
              <a:rPr sz="1550" dirty="0">
                <a:latin typeface="Arial"/>
                <a:cs typeface="Arial"/>
              </a:rPr>
              <a:t>	</a:t>
            </a:r>
            <a:r>
              <a:rPr sz="1550" spc="10" dirty="0">
                <a:latin typeface="Arial"/>
                <a:cs typeface="Arial"/>
              </a:rPr>
              <a:t>3</a:t>
            </a:r>
            <a:r>
              <a:rPr sz="1550" dirty="0">
                <a:latin typeface="Arial"/>
                <a:cs typeface="Arial"/>
              </a:rPr>
              <a:t>	</a:t>
            </a:r>
            <a:r>
              <a:rPr sz="1550" spc="10" dirty="0">
                <a:latin typeface="Arial"/>
                <a:cs typeface="Arial"/>
              </a:rPr>
              <a:t>0</a:t>
            </a:r>
            <a:r>
              <a:rPr sz="1550" dirty="0">
                <a:latin typeface="Arial"/>
                <a:cs typeface="Arial"/>
              </a:rPr>
              <a:t>	</a:t>
            </a:r>
            <a:r>
              <a:rPr sz="1550" spc="10" dirty="0">
                <a:latin typeface="Arial"/>
                <a:cs typeface="Arial"/>
              </a:rPr>
              <a:t>3</a:t>
            </a:r>
            <a:r>
              <a:rPr sz="1550" dirty="0">
                <a:latin typeface="Arial"/>
                <a:cs typeface="Arial"/>
              </a:rPr>
              <a:t>	</a:t>
            </a:r>
            <a:r>
              <a:rPr sz="1550" spc="10" dirty="0">
                <a:latin typeface="Arial"/>
                <a:cs typeface="Arial"/>
              </a:rPr>
              <a:t>0</a:t>
            </a:r>
            <a:r>
              <a:rPr sz="1550" dirty="0">
                <a:latin typeface="Arial"/>
                <a:cs typeface="Arial"/>
              </a:rPr>
              <a:t>	</a:t>
            </a:r>
            <a:r>
              <a:rPr sz="1550" spc="10" dirty="0">
                <a:latin typeface="Arial"/>
                <a:cs typeface="Arial"/>
              </a:rPr>
              <a:t>3</a:t>
            </a:r>
            <a:r>
              <a:rPr sz="1550" dirty="0">
                <a:latin typeface="Arial"/>
                <a:cs typeface="Arial"/>
              </a:rPr>
              <a:t>	</a:t>
            </a:r>
            <a:r>
              <a:rPr sz="1550" spc="10" dirty="0">
                <a:latin typeface="Arial"/>
                <a:cs typeface="Arial"/>
              </a:rPr>
              <a:t>1</a:t>
            </a:r>
            <a:r>
              <a:rPr sz="1550" dirty="0">
                <a:latin typeface="Arial"/>
                <a:cs typeface="Arial"/>
              </a:rPr>
              <a:t>	</a:t>
            </a:r>
            <a:r>
              <a:rPr sz="1550" spc="10" dirty="0">
                <a:latin typeface="Arial"/>
                <a:cs typeface="Arial"/>
              </a:rPr>
              <a:t>2</a:t>
            </a:r>
            <a:r>
              <a:rPr sz="1550" dirty="0">
                <a:latin typeface="Arial"/>
                <a:cs typeface="Arial"/>
              </a:rPr>
              <a:t>	</a:t>
            </a:r>
            <a:r>
              <a:rPr sz="1550" spc="10" dirty="0">
                <a:latin typeface="Arial"/>
                <a:cs typeface="Arial"/>
              </a:rPr>
              <a:t>2</a:t>
            </a:r>
            <a:r>
              <a:rPr sz="1550" dirty="0">
                <a:latin typeface="Arial"/>
                <a:cs typeface="Arial"/>
              </a:rPr>
              <a:t>	</a:t>
            </a:r>
            <a:r>
              <a:rPr sz="1550" spc="10" dirty="0">
                <a:latin typeface="Arial"/>
                <a:cs typeface="Arial"/>
              </a:rPr>
              <a:t>1</a:t>
            </a:r>
            <a:r>
              <a:rPr sz="1550" dirty="0">
                <a:latin typeface="Arial"/>
                <a:cs typeface="Arial"/>
              </a:rPr>
              <a:t>	</a:t>
            </a:r>
            <a:r>
              <a:rPr sz="1550" spc="10" dirty="0">
                <a:latin typeface="Arial"/>
                <a:cs typeface="Arial"/>
              </a:rPr>
              <a:t>3</a:t>
            </a:r>
            <a:r>
              <a:rPr sz="1550" dirty="0">
                <a:latin typeface="Arial"/>
                <a:cs typeface="Arial"/>
              </a:rPr>
              <a:t>	</a:t>
            </a:r>
            <a:r>
              <a:rPr sz="1550" spc="10" dirty="0">
                <a:latin typeface="Arial"/>
                <a:cs typeface="Arial"/>
              </a:rPr>
              <a:t>0</a:t>
            </a:r>
            <a:r>
              <a:rPr sz="1550" dirty="0">
                <a:latin typeface="Arial"/>
                <a:cs typeface="Arial"/>
              </a:rPr>
              <a:t>	</a:t>
            </a:r>
            <a:r>
              <a:rPr sz="1550" spc="10" dirty="0">
                <a:latin typeface="Arial"/>
                <a:cs typeface="Arial"/>
              </a:rPr>
              <a:t>3</a:t>
            </a:r>
            <a:r>
              <a:rPr sz="1550" dirty="0">
                <a:latin typeface="Arial"/>
                <a:cs typeface="Arial"/>
              </a:rPr>
              <a:t>	</a:t>
            </a:r>
            <a:r>
              <a:rPr sz="1550" spc="10" dirty="0">
                <a:latin typeface="Arial"/>
                <a:cs typeface="Arial"/>
              </a:rPr>
              <a:t>0</a:t>
            </a:r>
            <a:r>
              <a:rPr sz="1550" dirty="0">
                <a:latin typeface="Arial"/>
                <a:cs typeface="Arial"/>
              </a:rPr>
              <a:t>	</a:t>
            </a:r>
            <a:r>
              <a:rPr sz="1550" spc="10" dirty="0">
                <a:latin typeface="Arial"/>
                <a:cs typeface="Arial"/>
              </a:rPr>
              <a:t>3</a:t>
            </a:r>
            <a:r>
              <a:rPr sz="1550" dirty="0">
                <a:latin typeface="Arial"/>
                <a:cs typeface="Arial"/>
              </a:rPr>
              <a:t>	</a:t>
            </a:r>
            <a:r>
              <a:rPr sz="1550" spc="10" dirty="0">
                <a:latin typeface="Arial"/>
                <a:cs typeface="Arial"/>
              </a:rPr>
              <a:t>0</a:t>
            </a:r>
            <a:r>
              <a:rPr sz="1550" dirty="0">
                <a:latin typeface="Arial"/>
                <a:cs typeface="Arial"/>
              </a:rPr>
              <a:t>	</a:t>
            </a:r>
            <a:r>
              <a:rPr sz="1550" spc="10" dirty="0">
                <a:latin typeface="Arial"/>
                <a:cs typeface="Arial"/>
              </a:rPr>
              <a:t>3</a:t>
            </a:r>
            <a:r>
              <a:rPr sz="1550" dirty="0">
                <a:latin typeface="Arial"/>
                <a:cs typeface="Arial"/>
              </a:rPr>
              <a:t>	</a:t>
            </a:r>
            <a:r>
              <a:rPr sz="1550" spc="10" dirty="0">
                <a:latin typeface="Arial"/>
                <a:cs typeface="Arial"/>
              </a:rPr>
              <a:t>0</a:t>
            </a:r>
            <a:r>
              <a:rPr sz="1550" dirty="0">
                <a:latin typeface="Arial"/>
                <a:cs typeface="Arial"/>
              </a:rPr>
              <a:t>	</a:t>
            </a:r>
            <a:r>
              <a:rPr sz="1550" spc="10" dirty="0">
                <a:latin typeface="Arial"/>
                <a:cs typeface="Arial"/>
              </a:rPr>
              <a:t>3</a:t>
            </a:r>
            <a:r>
              <a:rPr sz="1550" dirty="0">
                <a:latin typeface="Arial"/>
                <a:cs typeface="Arial"/>
              </a:rPr>
              <a:t>	</a:t>
            </a:r>
            <a:r>
              <a:rPr sz="1550" spc="10" dirty="0">
                <a:latin typeface="Arial"/>
                <a:cs typeface="Arial"/>
              </a:rPr>
              <a:t>0</a:t>
            </a:r>
            <a:endParaRPr sz="1550">
              <a:latin typeface="Arial"/>
              <a:cs typeface="Arial"/>
            </a:endParaRPr>
          </a:p>
          <a:p>
            <a:pPr marL="85725">
              <a:lnSpc>
                <a:spcPct val="100000"/>
              </a:lnSpc>
              <a:spcBef>
                <a:spcPts val="1145"/>
              </a:spcBef>
              <a:tabLst>
                <a:tab pos="676275" algn="l"/>
                <a:tab pos="1057910" algn="l"/>
                <a:tab pos="1332230" algn="l"/>
                <a:tab pos="1637030" algn="l"/>
                <a:tab pos="2039620" algn="l"/>
                <a:tab pos="2459990" algn="l"/>
                <a:tab pos="2860040" algn="l"/>
                <a:tab pos="3276600" algn="l"/>
                <a:tab pos="3680460" algn="l"/>
                <a:tab pos="4062095" algn="l"/>
                <a:tab pos="4461510" algn="l"/>
                <a:tab pos="4846955" algn="l"/>
                <a:tab pos="5252720" algn="l"/>
                <a:tab pos="5631815" algn="l"/>
                <a:tab pos="6035040" algn="l"/>
                <a:tab pos="6456045" algn="l"/>
                <a:tab pos="6856095" algn="l"/>
                <a:tab pos="7233920" algn="l"/>
                <a:tab pos="7579995" algn="l"/>
                <a:tab pos="7889875" algn="l"/>
                <a:tab pos="8173720" algn="l"/>
                <a:tab pos="8517255" algn="l"/>
              </a:tabLst>
            </a:pPr>
            <a:r>
              <a:rPr sz="2100" spc="44" baseline="7936" dirty="0">
                <a:latin typeface="Arial"/>
                <a:cs typeface="Arial"/>
              </a:rPr>
              <a:t>C</a:t>
            </a:r>
            <a:r>
              <a:rPr sz="2100" spc="22" baseline="7936" dirty="0">
                <a:latin typeface="Arial"/>
                <a:cs typeface="Arial"/>
              </a:rPr>
              <a:t>ó</a:t>
            </a:r>
            <a:r>
              <a:rPr sz="2100" baseline="7936" dirty="0">
                <a:latin typeface="Arial"/>
                <a:cs typeface="Arial"/>
              </a:rPr>
              <a:t>	</a:t>
            </a:r>
            <a:r>
              <a:rPr sz="1550" spc="15" dirty="0">
                <a:latin typeface="Arial"/>
                <a:cs typeface="Arial"/>
              </a:rPr>
              <a:t>0</a:t>
            </a:r>
            <a:r>
              <a:rPr sz="1550" dirty="0">
                <a:latin typeface="Arial"/>
                <a:cs typeface="Arial"/>
              </a:rPr>
              <a:t>	</a:t>
            </a:r>
            <a:r>
              <a:rPr sz="1550" spc="15" dirty="0">
                <a:latin typeface="Arial"/>
                <a:cs typeface="Arial"/>
              </a:rPr>
              <a:t>7</a:t>
            </a:r>
            <a:r>
              <a:rPr sz="1550" dirty="0">
                <a:latin typeface="Arial"/>
                <a:cs typeface="Arial"/>
              </a:rPr>
              <a:t>	</a:t>
            </a:r>
            <a:r>
              <a:rPr sz="1550" spc="15" dirty="0">
                <a:latin typeface="Arial"/>
                <a:cs typeface="Arial"/>
              </a:rPr>
              <a:t>1</a:t>
            </a:r>
            <a:r>
              <a:rPr sz="1550" dirty="0">
                <a:latin typeface="Arial"/>
                <a:cs typeface="Arial"/>
              </a:rPr>
              <a:t>	</a:t>
            </a:r>
            <a:r>
              <a:rPr sz="1550" spc="15" dirty="0">
                <a:latin typeface="Arial"/>
                <a:cs typeface="Arial"/>
              </a:rPr>
              <a:t>6</a:t>
            </a:r>
            <a:r>
              <a:rPr sz="1550" dirty="0">
                <a:latin typeface="Arial"/>
                <a:cs typeface="Arial"/>
              </a:rPr>
              <a:t>	</a:t>
            </a:r>
            <a:r>
              <a:rPr sz="1550" spc="15" dirty="0">
                <a:latin typeface="Arial"/>
                <a:cs typeface="Arial"/>
              </a:rPr>
              <a:t>2</a:t>
            </a:r>
            <a:r>
              <a:rPr sz="1550" dirty="0">
                <a:latin typeface="Arial"/>
                <a:cs typeface="Arial"/>
              </a:rPr>
              <a:t>	</a:t>
            </a:r>
            <a:r>
              <a:rPr sz="1550" spc="15" dirty="0">
                <a:latin typeface="Arial"/>
                <a:cs typeface="Arial"/>
              </a:rPr>
              <a:t>5</a:t>
            </a:r>
            <a:r>
              <a:rPr sz="1550" dirty="0">
                <a:latin typeface="Arial"/>
                <a:cs typeface="Arial"/>
              </a:rPr>
              <a:t>	</a:t>
            </a:r>
            <a:r>
              <a:rPr sz="1550" spc="15" dirty="0">
                <a:latin typeface="Arial"/>
                <a:cs typeface="Arial"/>
              </a:rPr>
              <a:t>3</a:t>
            </a:r>
            <a:r>
              <a:rPr sz="1550" dirty="0">
                <a:latin typeface="Arial"/>
                <a:cs typeface="Arial"/>
              </a:rPr>
              <a:t>	</a:t>
            </a:r>
            <a:r>
              <a:rPr sz="1550" spc="15" dirty="0">
                <a:latin typeface="Arial"/>
                <a:cs typeface="Arial"/>
              </a:rPr>
              <a:t>4</a:t>
            </a:r>
            <a:r>
              <a:rPr sz="1550" dirty="0">
                <a:latin typeface="Arial"/>
                <a:cs typeface="Arial"/>
              </a:rPr>
              <a:t>	</a:t>
            </a:r>
            <a:r>
              <a:rPr sz="1550" spc="15" dirty="0">
                <a:latin typeface="Arial"/>
                <a:cs typeface="Arial"/>
              </a:rPr>
              <a:t>3</a:t>
            </a:r>
            <a:r>
              <a:rPr sz="1550" dirty="0">
                <a:latin typeface="Arial"/>
                <a:cs typeface="Arial"/>
              </a:rPr>
              <a:t>	</a:t>
            </a:r>
            <a:r>
              <a:rPr sz="1550" spc="15" dirty="0">
                <a:latin typeface="Arial"/>
                <a:cs typeface="Arial"/>
              </a:rPr>
              <a:t>4</a:t>
            </a:r>
            <a:r>
              <a:rPr sz="1550" dirty="0">
                <a:latin typeface="Arial"/>
                <a:cs typeface="Arial"/>
              </a:rPr>
              <a:t>	</a:t>
            </a:r>
            <a:r>
              <a:rPr sz="1550" spc="15" dirty="0">
                <a:latin typeface="Arial"/>
                <a:cs typeface="Arial"/>
              </a:rPr>
              <a:t>3</a:t>
            </a:r>
            <a:r>
              <a:rPr sz="1550" dirty="0">
                <a:latin typeface="Arial"/>
                <a:cs typeface="Arial"/>
              </a:rPr>
              <a:t>	</a:t>
            </a:r>
            <a:r>
              <a:rPr sz="1550" spc="15" dirty="0">
                <a:latin typeface="Arial"/>
                <a:cs typeface="Arial"/>
              </a:rPr>
              <a:t>4</a:t>
            </a:r>
            <a:r>
              <a:rPr sz="1550" dirty="0">
                <a:latin typeface="Arial"/>
                <a:cs typeface="Arial"/>
              </a:rPr>
              <a:t>	</a:t>
            </a:r>
            <a:r>
              <a:rPr sz="1550" spc="15" dirty="0">
                <a:latin typeface="Arial"/>
                <a:cs typeface="Arial"/>
              </a:rPr>
              <a:t>3</a:t>
            </a:r>
            <a:r>
              <a:rPr sz="1550" dirty="0">
                <a:latin typeface="Arial"/>
                <a:cs typeface="Arial"/>
              </a:rPr>
              <a:t>	</a:t>
            </a:r>
            <a:r>
              <a:rPr sz="1550" spc="15" dirty="0">
                <a:latin typeface="Arial"/>
                <a:cs typeface="Arial"/>
              </a:rPr>
              <a:t>4</a:t>
            </a:r>
            <a:r>
              <a:rPr sz="1550" dirty="0">
                <a:latin typeface="Arial"/>
                <a:cs typeface="Arial"/>
              </a:rPr>
              <a:t>	</a:t>
            </a:r>
            <a:r>
              <a:rPr sz="1550" spc="15" dirty="0">
                <a:latin typeface="Arial"/>
                <a:cs typeface="Arial"/>
              </a:rPr>
              <a:t>4</a:t>
            </a:r>
            <a:r>
              <a:rPr sz="1550" dirty="0">
                <a:latin typeface="Arial"/>
                <a:cs typeface="Arial"/>
              </a:rPr>
              <a:t>	</a:t>
            </a:r>
            <a:r>
              <a:rPr sz="1550" spc="15" dirty="0">
                <a:latin typeface="Arial"/>
                <a:cs typeface="Arial"/>
              </a:rPr>
              <a:t>3</a:t>
            </a:r>
            <a:r>
              <a:rPr sz="1550" dirty="0">
                <a:latin typeface="Arial"/>
                <a:cs typeface="Arial"/>
              </a:rPr>
              <a:t>	</a:t>
            </a:r>
            <a:r>
              <a:rPr sz="1550" spc="15" dirty="0">
                <a:latin typeface="Arial"/>
                <a:cs typeface="Arial"/>
              </a:rPr>
              <a:t>5</a:t>
            </a:r>
            <a:r>
              <a:rPr sz="1550" dirty="0">
                <a:latin typeface="Arial"/>
                <a:cs typeface="Arial"/>
              </a:rPr>
              <a:t>	</a:t>
            </a:r>
            <a:r>
              <a:rPr sz="1550" spc="15" dirty="0">
                <a:latin typeface="Arial"/>
                <a:cs typeface="Arial"/>
              </a:rPr>
              <a:t>2</a:t>
            </a:r>
            <a:r>
              <a:rPr sz="1550" dirty="0">
                <a:latin typeface="Arial"/>
                <a:cs typeface="Arial"/>
              </a:rPr>
              <a:t>	</a:t>
            </a:r>
            <a:r>
              <a:rPr sz="1550" spc="15" dirty="0">
                <a:latin typeface="Arial"/>
                <a:cs typeface="Arial"/>
              </a:rPr>
              <a:t>6</a:t>
            </a:r>
            <a:r>
              <a:rPr sz="1550" dirty="0">
                <a:latin typeface="Arial"/>
                <a:cs typeface="Arial"/>
              </a:rPr>
              <a:t>	</a:t>
            </a:r>
            <a:r>
              <a:rPr sz="1550" spc="15" dirty="0">
                <a:latin typeface="Arial"/>
                <a:cs typeface="Arial"/>
              </a:rPr>
              <a:t>1</a:t>
            </a:r>
            <a:r>
              <a:rPr sz="1550" dirty="0">
                <a:latin typeface="Arial"/>
                <a:cs typeface="Arial"/>
              </a:rPr>
              <a:t>	</a:t>
            </a:r>
            <a:r>
              <a:rPr sz="1550" spc="15" dirty="0">
                <a:latin typeface="Arial"/>
                <a:cs typeface="Arial"/>
              </a:rPr>
              <a:t>7</a:t>
            </a:r>
            <a:r>
              <a:rPr sz="1550" dirty="0">
                <a:latin typeface="Arial"/>
                <a:cs typeface="Arial"/>
              </a:rPr>
              <a:t>	</a:t>
            </a:r>
            <a:r>
              <a:rPr sz="1550" spc="15" dirty="0">
                <a:latin typeface="Arial"/>
                <a:cs typeface="Arial"/>
              </a:rPr>
              <a:t>0</a:t>
            </a:r>
            <a:endParaRPr sz="15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3842" y="5043896"/>
            <a:ext cx="8590280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25"/>
              </a:lnSpc>
              <a:tabLst>
                <a:tab pos="619125" algn="l"/>
                <a:tab pos="1363345" algn="l"/>
                <a:tab pos="2030730" algn="l"/>
                <a:tab pos="2869565" algn="l"/>
                <a:tab pos="3670935" algn="l"/>
                <a:tab pos="4433570" algn="l"/>
                <a:tab pos="5196205" algn="l"/>
                <a:tab pos="5996940" algn="l"/>
                <a:tab pos="6798945" algn="l"/>
                <a:tab pos="7541895" algn="l"/>
                <a:tab pos="8192770" algn="l"/>
              </a:tabLst>
            </a:pPr>
            <a:r>
              <a:rPr sz="2100" spc="44" baseline="7936" dirty="0">
                <a:latin typeface="Arial"/>
                <a:cs typeface="Arial"/>
              </a:rPr>
              <a:t>G</a:t>
            </a:r>
            <a:r>
              <a:rPr sz="2100" spc="82" baseline="7936" dirty="0">
                <a:latin typeface="Arial"/>
                <a:cs typeface="Arial"/>
              </a:rPr>
              <a:t>I</a:t>
            </a:r>
            <a:r>
              <a:rPr sz="2100" spc="-67" baseline="7936" dirty="0">
                <a:latin typeface="Arial"/>
                <a:cs typeface="Arial"/>
              </a:rPr>
              <a:t>N</a:t>
            </a:r>
            <a:r>
              <a:rPr sz="2100" spc="7" baseline="7936" dirty="0">
                <a:latin typeface="Arial"/>
                <a:cs typeface="Arial"/>
              </a:rPr>
              <a:t>I</a:t>
            </a:r>
            <a:r>
              <a:rPr sz="2100" baseline="7936" dirty="0">
                <a:latin typeface="Arial"/>
                <a:cs typeface="Arial"/>
              </a:rPr>
              <a:t>	</a:t>
            </a:r>
            <a:r>
              <a:rPr sz="1550" spc="35" dirty="0">
                <a:latin typeface="Arial"/>
                <a:cs typeface="Arial"/>
              </a:rPr>
              <a:t>0</a:t>
            </a:r>
            <a:r>
              <a:rPr sz="1550" spc="10" dirty="0">
                <a:latin typeface="Arial"/>
                <a:cs typeface="Arial"/>
              </a:rPr>
              <a:t>.</a:t>
            </a:r>
            <a:r>
              <a:rPr sz="1550" spc="35" dirty="0">
                <a:latin typeface="Arial"/>
                <a:cs typeface="Arial"/>
              </a:rPr>
              <a:t>42</a:t>
            </a:r>
            <a:r>
              <a:rPr sz="1550" spc="15" dirty="0">
                <a:latin typeface="Arial"/>
                <a:cs typeface="Arial"/>
              </a:rPr>
              <a:t>0</a:t>
            </a:r>
            <a:r>
              <a:rPr sz="1550" dirty="0">
                <a:latin typeface="Arial"/>
                <a:cs typeface="Arial"/>
              </a:rPr>
              <a:t>	</a:t>
            </a:r>
            <a:r>
              <a:rPr sz="1550" spc="35" dirty="0">
                <a:latin typeface="Arial"/>
                <a:cs typeface="Arial"/>
              </a:rPr>
              <a:t>0</a:t>
            </a:r>
            <a:r>
              <a:rPr sz="1550" spc="15" dirty="0">
                <a:latin typeface="Arial"/>
                <a:cs typeface="Arial"/>
              </a:rPr>
              <a:t>.</a:t>
            </a:r>
            <a:r>
              <a:rPr sz="1550" spc="35" dirty="0">
                <a:latin typeface="Arial"/>
                <a:cs typeface="Arial"/>
              </a:rPr>
              <a:t>4</a:t>
            </a:r>
            <a:r>
              <a:rPr sz="1550" spc="15" dirty="0">
                <a:latin typeface="Arial"/>
                <a:cs typeface="Arial"/>
              </a:rPr>
              <a:t>0</a:t>
            </a:r>
            <a:r>
              <a:rPr sz="1550" dirty="0">
                <a:latin typeface="Arial"/>
                <a:cs typeface="Arial"/>
              </a:rPr>
              <a:t>	</a:t>
            </a:r>
            <a:r>
              <a:rPr sz="1550" spc="35" dirty="0">
                <a:latin typeface="Arial"/>
                <a:cs typeface="Arial"/>
              </a:rPr>
              <a:t>0</a:t>
            </a:r>
            <a:r>
              <a:rPr sz="1550" spc="10" dirty="0">
                <a:latin typeface="Arial"/>
                <a:cs typeface="Arial"/>
              </a:rPr>
              <a:t>.</a:t>
            </a:r>
            <a:r>
              <a:rPr sz="1550" spc="35" dirty="0">
                <a:latin typeface="Arial"/>
                <a:cs typeface="Arial"/>
              </a:rPr>
              <a:t>37</a:t>
            </a:r>
            <a:r>
              <a:rPr sz="1550" spc="15" dirty="0">
                <a:latin typeface="Arial"/>
                <a:cs typeface="Arial"/>
              </a:rPr>
              <a:t>5</a:t>
            </a:r>
            <a:r>
              <a:rPr sz="1550" dirty="0">
                <a:latin typeface="Arial"/>
                <a:cs typeface="Arial"/>
              </a:rPr>
              <a:t>	</a:t>
            </a:r>
            <a:r>
              <a:rPr sz="1550" spc="35" dirty="0">
                <a:latin typeface="Arial"/>
                <a:cs typeface="Arial"/>
              </a:rPr>
              <a:t>0</a:t>
            </a:r>
            <a:r>
              <a:rPr sz="1550" spc="10" dirty="0">
                <a:latin typeface="Arial"/>
                <a:cs typeface="Arial"/>
              </a:rPr>
              <a:t>.</a:t>
            </a:r>
            <a:r>
              <a:rPr sz="1550" spc="35" dirty="0">
                <a:latin typeface="Arial"/>
                <a:cs typeface="Arial"/>
              </a:rPr>
              <a:t>34</a:t>
            </a:r>
            <a:r>
              <a:rPr sz="1550" spc="15" dirty="0">
                <a:latin typeface="Arial"/>
                <a:cs typeface="Arial"/>
              </a:rPr>
              <a:t>3</a:t>
            </a:r>
            <a:r>
              <a:rPr sz="1550" dirty="0">
                <a:latin typeface="Arial"/>
                <a:cs typeface="Arial"/>
              </a:rPr>
              <a:t>	</a:t>
            </a:r>
            <a:r>
              <a:rPr sz="1550" spc="35" dirty="0">
                <a:latin typeface="Arial"/>
                <a:cs typeface="Arial"/>
              </a:rPr>
              <a:t>0</a:t>
            </a:r>
            <a:r>
              <a:rPr sz="1550" spc="10" dirty="0">
                <a:latin typeface="Arial"/>
                <a:cs typeface="Arial"/>
              </a:rPr>
              <a:t>.</a:t>
            </a:r>
            <a:r>
              <a:rPr sz="1550" spc="35" dirty="0">
                <a:latin typeface="Arial"/>
                <a:cs typeface="Arial"/>
              </a:rPr>
              <a:t>41</a:t>
            </a:r>
            <a:r>
              <a:rPr sz="1550" spc="15" dirty="0">
                <a:latin typeface="Arial"/>
                <a:cs typeface="Arial"/>
              </a:rPr>
              <a:t>7</a:t>
            </a:r>
            <a:r>
              <a:rPr sz="1550" dirty="0">
                <a:latin typeface="Arial"/>
                <a:cs typeface="Arial"/>
              </a:rPr>
              <a:t>	</a:t>
            </a:r>
            <a:r>
              <a:rPr sz="1550" spc="35" dirty="0">
                <a:latin typeface="Arial"/>
                <a:cs typeface="Arial"/>
              </a:rPr>
              <a:t>0</a:t>
            </a:r>
            <a:r>
              <a:rPr sz="1550" spc="10" dirty="0">
                <a:latin typeface="Arial"/>
                <a:cs typeface="Arial"/>
              </a:rPr>
              <a:t>.</a:t>
            </a:r>
            <a:r>
              <a:rPr sz="1550" spc="35" dirty="0">
                <a:latin typeface="Arial"/>
                <a:cs typeface="Arial"/>
              </a:rPr>
              <a:t>40</a:t>
            </a:r>
            <a:r>
              <a:rPr sz="1550" spc="15" dirty="0">
                <a:latin typeface="Arial"/>
                <a:cs typeface="Arial"/>
              </a:rPr>
              <a:t>0</a:t>
            </a:r>
            <a:r>
              <a:rPr sz="1550" dirty="0">
                <a:latin typeface="Arial"/>
                <a:cs typeface="Arial"/>
              </a:rPr>
              <a:t>	</a:t>
            </a:r>
            <a:r>
              <a:rPr sz="1550" b="1" spc="35" dirty="0">
                <a:latin typeface="Arial"/>
                <a:cs typeface="Arial"/>
              </a:rPr>
              <a:t>0</a:t>
            </a:r>
            <a:r>
              <a:rPr sz="1550" b="1" spc="10" dirty="0">
                <a:latin typeface="Arial"/>
                <a:cs typeface="Arial"/>
              </a:rPr>
              <a:t>.</a:t>
            </a:r>
            <a:r>
              <a:rPr sz="1550" b="1" spc="35" dirty="0">
                <a:latin typeface="Arial"/>
                <a:cs typeface="Arial"/>
              </a:rPr>
              <a:t>30</a:t>
            </a:r>
            <a:r>
              <a:rPr sz="1550" b="1" spc="15" dirty="0">
                <a:latin typeface="Arial"/>
                <a:cs typeface="Arial"/>
              </a:rPr>
              <a:t>0</a:t>
            </a:r>
            <a:r>
              <a:rPr sz="1550" b="1" dirty="0">
                <a:latin typeface="Arial"/>
                <a:cs typeface="Arial"/>
              </a:rPr>
              <a:t>	</a:t>
            </a:r>
            <a:r>
              <a:rPr sz="1550" spc="35" dirty="0">
                <a:latin typeface="Arial"/>
                <a:cs typeface="Arial"/>
              </a:rPr>
              <a:t>0</a:t>
            </a:r>
            <a:r>
              <a:rPr sz="1550" spc="10" dirty="0">
                <a:latin typeface="Arial"/>
                <a:cs typeface="Arial"/>
              </a:rPr>
              <a:t>.</a:t>
            </a:r>
            <a:r>
              <a:rPr sz="1550" spc="35" dirty="0">
                <a:latin typeface="Arial"/>
                <a:cs typeface="Arial"/>
              </a:rPr>
              <a:t>34</a:t>
            </a:r>
            <a:r>
              <a:rPr sz="1550" spc="15" dirty="0">
                <a:latin typeface="Arial"/>
                <a:cs typeface="Arial"/>
              </a:rPr>
              <a:t>3</a:t>
            </a:r>
            <a:r>
              <a:rPr sz="1550" dirty="0">
                <a:latin typeface="Arial"/>
                <a:cs typeface="Arial"/>
              </a:rPr>
              <a:t>	</a:t>
            </a:r>
            <a:r>
              <a:rPr sz="1550" spc="35" dirty="0">
                <a:latin typeface="Arial"/>
                <a:cs typeface="Arial"/>
              </a:rPr>
              <a:t>0</a:t>
            </a:r>
            <a:r>
              <a:rPr sz="1550" spc="10" dirty="0">
                <a:latin typeface="Arial"/>
                <a:cs typeface="Arial"/>
              </a:rPr>
              <a:t>.</a:t>
            </a:r>
            <a:r>
              <a:rPr sz="1550" spc="35" dirty="0">
                <a:latin typeface="Arial"/>
                <a:cs typeface="Arial"/>
              </a:rPr>
              <a:t>37</a:t>
            </a:r>
            <a:r>
              <a:rPr sz="1550" spc="15" dirty="0">
                <a:latin typeface="Arial"/>
                <a:cs typeface="Arial"/>
              </a:rPr>
              <a:t>5</a:t>
            </a:r>
            <a:r>
              <a:rPr sz="1550" dirty="0">
                <a:latin typeface="Arial"/>
                <a:cs typeface="Arial"/>
              </a:rPr>
              <a:t>	</a:t>
            </a:r>
            <a:r>
              <a:rPr sz="1550" spc="35" dirty="0">
                <a:latin typeface="Arial"/>
                <a:cs typeface="Arial"/>
              </a:rPr>
              <a:t>0</a:t>
            </a:r>
            <a:r>
              <a:rPr sz="1550" spc="10" dirty="0">
                <a:latin typeface="Arial"/>
                <a:cs typeface="Arial"/>
              </a:rPr>
              <a:t>.</a:t>
            </a:r>
            <a:r>
              <a:rPr sz="1550" spc="35" dirty="0">
                <a:latin typeface="Arial"/>
                <a:cs typeface="Arial"/>
              </a:rPr>
              <a:t>4</a:t>
            </a:r>
            <a:r>
              <a:rPr sz="1550" spc="15" dirty="0">
                <a:latin typeface="Arial"/>
                <a:cs typeface="Arial"/>
              </a:rPr>
              <a:t>0</a:t>
            </a:r>
            <a:r>
              <a:rPr sz="1550" dirty="0">
                <a:latin typeface="Arial"/>
                <a:cs typeface="Arial"/>
              </a:rPr>
              <a:t>	</a:t>
            </a:r>
            <a:r>
              <a:rPr sz="1550" spc="35" dirty="0">
                <a:latin typeface="Arial"/>
                <a:cs typeface="Arial"/>
              </a:rPr>
              <a:t>0</a:t>
            </a:r>
            <a:r>
              <a:rPr sz="1550" spc="10" dirty="0">
                <a:latin typeface="Arial"/>
                <a:cs typeface="Arial"/>
              </a:rPr>
              <a:t>.</a:t>
            </a:r>
            <a:r>
              <a:rPr sz="1550" spc="35" dirty="0">
                <a:latin typeface="Arial"/>
                <a:cs typeface="Arial"/>
              </a:rPr>
              <a:t>4</a:t>
            </a:r>
            <a:r>
              <a:rPr sz="1550" spc="15" dirty="0">
                <a:latin typeface="Arial"/>
                <a:cs typeface="Arial"/>
              </a:rPr>
              <a:t>2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475" y="1221422"/>
            <a:ext cx="29273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28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97510"/>
            <a:ext cx="691451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0" dirty="0">
                <a:solidFill>
                  <a:srgbClr val="775F54"/>
                </a:solidFill>
              </a:rPr>
              <a:t>Rút </a:t>
            </a:r>
            <a:r>
              <a:rPr sz="3950" spc="25" dirty="0">
                <a:solidFill>
                  <a:srgbClr val="775F54"/>
                </a:solidFill>
              </a:rPr>
              <a:t>trích </a:t>
            </a:r>
            <a:r>
              <a:rPr sz="3950" spc="-45" dirty="0">
                <a:solidFill>
                  <a:srgbClr val="775F54"/>
                </a:solidFill>
              </a:rPr>
              <a:t>luật </a:t>
            </a:r>
            <a:r>
              <a:rPr sz="3950" spc="20" dirty="0">
                <a:solidFill>
                  <a:srgbClr val="775F54"/>
                </a:solidFill>
              </a:rPr>
              <a:t>từ </a:t>
            </a:r>
            <a:r>
              <a:rPr sz="3950" spc="10" dirty="0">
                <a:solidFill>
                  <a:srgbClr val="775F54"/>
                </a:solidFill>
              </a:rPr>
              <a:t>cây </a:t>
            </a:r>
            <a:r>
              <a:rPr sz="3950" spc="-35" dirty="0">
                <a:solidFill>
                  <a:srgbClr val="775F54"/>
                </a:solidFill>
              </a:rPr>
              <a:t>quyết</a:t>
            </a:r>
            <a:r>
              <a:rPr sz="3950" spc="635" dirty="0">
                <a:solidFill>
                  <a:srgbClr val="775F54"/>
                </a:solidFill>
              </a:rPr>
              <a:t> </a:t>
            </a:r>
            <a:r>
              <a:rPr sz="3950" spc="-45" dirty="0">
                <a:solidFill>
                  <a:srgbClr val="775F54"/>
                </a:solidFill>
              </a:rPr>
              <a:t>định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117475" y="1155292"/>
            <a:ext cx="8508365" cy="372808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29</a:t>
            </a:r>
            <a:endParaRPr sz="2000">
              <a:latin typeface="Times New Roman"/>
              <a:cs typeface="Times New Roman"/>
            </a:endParaRPr>
          </a:p>
          <a:p>
            <a:pPr marL="911225" marR="5080" indent="-324485">
              <a:lnSpc>
                <a:spcPts val="3450"/>
              </a:lnSpc>
              <a:spcBef>
                <a:spcPts val="930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900" spc="10" dirty="0">
                <a:latin typeface="Arial"/>
                <a:cs typeface="Arial"/>
              </a:rPr>
              <a:t>Có</a:t>
            </a:r>
            <a:r>
              <a:rPr sz="2900" spc="-45" dirty="0">
                <a:latin typeface="Arial"/>
                <a:cs typeface="Arial"/>
              </a:rPr>
              <a:t> </a:t>
            </a:r>
            <a:r>
              <a:rPr sz="2900" spc="20" dirty="0">
                <a:latin typeface="Arial"/>
                <a:cs typeface="Arial"/>
              </a:rPr>
              <a:t>thể</a:t>
            </a:r>
            <a:r>
              <a:rPr sz="2900" spc="-114" dirty="0">
                <a:latin typeface="Arial"/>
                <a:cs typeface="Arial"/>
              </a:rPr>
              <a:t> </a:t>
            </a:r>
            <a:r>
              <a:rPr sz="2900" spc="20" dirty="0">
                <a:latin typeface="Arial"/>
                <a:cs typeface="Arial"/>
              </a:rPr>
              <a:t>chuyển</a:t>
            </a:r>
            <a:r>
              <a:rPr sz="2900" spc="-114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đổi</a:t>
            </a:r>
            <a:r>
              <a:rPr sz="2900" spc="-120" dirty="0">
                <a:latin typeface="Arial"/>
                <a:cs typeface="Arial"/>
              </a:rPr>
              <a:t> </a:t>
            </a:r>
            <a:r>
              <a:rPr sz="2900" spc="30" dirty="0">
                <a:latin typeface="Arial"/>
                <a:cs typeface="Arial"/>
              </a:rPr>
              <a:t>qua</a:t>
            </a:r>
            <a:r>
              <a:rPr sz="2900" spc="-114" dirty="0">
                <a:latin typeface="Arial"/>
                <a:cs typeface="Arial"/>
              </a:rPr>
              <a:t> </a:t>
            </a:r>
            <a:r>
              <a:rPr sz="2900" spc="20" dirty="0">
                <a:latin typeface="Arial"/>
                <a:cs typeface="Arial"/>
              </a:rPr>
              <a:t>lại</a:t>
            </a:r>
            <a:r>
              <a:rPr sz="2900" spc="-40" dirty="0">
                <a:latin typeface="Arial"/>
                <a:cs typeface="Arial"/>
              </a:rPr>
              <a:t> </a:t>
            </a:r>
            <a:r>
              <a:rPr sz="2900" spc="20" dirty="0">
                <a:latin typeface="Arial"/>
                <a:cs typeface="Arial"/>
              </a:rPr>
              <a:t>giữa</a:t>
            </a:r>
            <a:r>
              <a:rPr sz="2900" spc="-130" dirty="0">
                <a:latin typeface="Arial"/>
                <a:cs typeface="Arial"/>
              </a:rPr>
              <a:t> </a:t>
            </a:r>
            <a:r>
              <a:rPr sz="2900" spc="35" dirty="0">
                <a:latin typeface="Arial"/>
                <a:cs typeface="Arial"/>
              </a:rPr>
              <a:t>mô</a:t>
            </a:r>
            <a:r>
              <a:rPr sz="2900" spc="-114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hình</a:t>
            </a:r>
            <a:r>
              <a:rPr sz="2900" spc="-114" dirty="0">
                <a:latin typeface="Arial"/>
                <a:cs typeface="Arial"/>
              </a:rPr>
              <a:t> </a:t>
            </a:r>
            <a:r>
              <a:rPr sz="2900" spc="30" dirty="0">
                <a:latin typeface="Arial"/>
                <a:cs typeface="Arial"/>
              </a:rPr>
              <a:t>cây</a:t>
            </a:r>
            <a:r>
              <a:rPr sz="2900" spc="-100" dirty="0">
                <a:latin typeface="Arial"/>
                <a:cs typeface="Arial"/>
              </a:rPr>
              <a:t> </a:t>
            </a:r>
            <a:r>
              <a:rPr sz="2900" spc="-10" dirty="0">
                <a:latin typeface="Arial"/>
                <a:cs typeface="Arial"/>
              </a:rPr>
              <a:t>và  </a:t>
            </a:r>
            <a:r>
              <a:rPr sz="2900" spc="35" dirty="0">
                <a:latin typeface="Arial"/>
                <a:cs typeface="Arial"/>
              </a:rPr>
              <a:t>mô</a:t>
            </a:r>
            <a:r>
              <a:rPr sz="2900" spc="-120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hình</a:t>
            </a:r>
            <a:r>
              <a:rPr sz="2900" spc="-114" dirty="0">
                <a:latin typeface="Arial"/>
                <a:cs typeface="Arial"/>
              </a:rPr>
              <a:t> </a:t>
            </a:r>
            <a:r>
              <a:rPr sz="2900" spc="30" dirty="0">
                <a:latin typeface="Arial"/>
                <a:cs typeface="Arial"/>
              </a:rPr>
              <a:t>dạng</a:t>
            </a:r>
            <a:r>
              <a:rPr sz="2900" spc="-114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luật</a:t>
            </a:r>
            <a:r>
              <a:rPr sz="2900" spc="-125" dirty="0">
                <a:latin typeface="Arial"/>
                <a:cs typeface="Arial"/>
              </a:rPr>
              <a:t> </a:t>
            </a:r>
            <a:r>
              <a:rPr sz="2900" spc="15" dirty="0">
                <a:latin typeface="Arial"/>
                <a:cs typeface="Arial"/>
              </a:rPr>
              <a:t>(IF…</a:t>
            </a:r>
            <a:r>
              <a:rPr sz="2900" spc="-14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THEN…)</a:t>
            </a:r>
            <a:endParaRPr sz="2900">
              <a:latin typeface="Arial"/>
              <a:cs typeface="Arial"/>
            </a:endParaRPr>
          </a:p>
          <a:p>
            <a:pPr marL="1226185" lvl="1" indent="-276860">
              <a:lnSpc>
                <a:spcPct val="100000"/>
              </a:lnSpc>
              <a:spcBef>
                <a:spcPts val="545"/>
              </a:spcBef>
              <a:buClr>
                <a:srgbClr val="93B6D2"/>
              </a:buClr>
              <a:buSzPct val="69230"/>
              <a:buChar char=""/>
              <a:tabLst>
                <a:tab pos="1226185" algn="l"/>
              </a:tabLst>
            </a:pPr>
            <a:r>
              <a:rPr sz="2600" spc="-30" dirty="0">
                <a:latin typeface="Arial"/>
                <a:cs typeface="Arial"/>
              </a:rPr>
              <a:t>Mỗi </a:t>
            </a:r>
            <a:r>
              <a:rPr sz="2600" spc="-45" dirty="0">
                <a:latin typeface="Arial"/>
                <a:cs typeface="Arial"/>
              </a:rPr>
              <a:t>luật </a:t>
            </a:r>
            <a:r>
              <a:rPr sz="2600" spc="-25" dirty="0">
                <a:latin typeface="Arial"/>
                <a:cs typeface="Arial"/>
              </a:rPr>
              <a:t>tạo </a:t>
            </a:r>
            <a:r>
              <a:rPr sz="2600" spc="20" dirty="0">
                <a:latin typeface="Arial"/>
                <a:cs typeface="Arial"/>
              </a:rPr>
              <a:t>ra từ </a:t>
            </a:r>
            <a:r>
              <a:rPr sz="2600" spc="-30" dirty="0">
                <a:latin typeface="Arial"/>
                <a:cs typeface="Arial"/>
              </a:rPr>
              <a:t>một </a:t>
            </a:r>
            <a:r>
              <a:rPr sz="2600" spc="-10" dirty="0">
                <a:latin typeface="Arial"/>
                <a:cs typeface="Arial"/>
              </a:rPr>
              <a:t>đường </a:t>
            </a:r>
            <a:r>
              <a:rPr sz="2600" spc="-40" dirty="0">
                <a:latin typeface="Arial"/>
                <a:cs typeface="Arial"/>
              </a:rPr>
              <a:t>dẫn </a:t>
            </a:r>
            <a:r>
              <a:rPr sz="2600" spc="20" dirty="0">
                <a:latin typeface="Arial"/>
                <a:cs typeface="Arial"/>
              </a:rPr>
              <a:t>từ </a:t>
            </a:r>
            <a:r>
              <a:rPr sz="2600" spc="-40" dirty="0">
                <a:latin typeface="Arial"/>
                <a:cs typeface="Arial"/>
              </a:rPr>
              <a:t>gốc đến</a:t>
            </a:r>
            <a:r>
              <a:rPr sz="2600" spc="9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lá</a:t>
            </a:r>
            <a:endParaRPr sz="2600">
              <a:latin typeface="Arial"/>
              <a:cs typeface="Arial"/>
            </a:endParaRPr>
          </a:p>
          <a:p>
            <a:pPr marL="1226185" marR="45720" lvl="1" indent="-276860">
              <a:lnSpc>
                <a:spcPct val="101099"/>
              </a:lnSpc>
              <a:spcBef>
                <a:spcPts val="525"/>
              </a:spcBef>
              <a:buClr>
                <a:srgbClr val="93B6D2"/>
              </a:buClr>
              <a:buSzPct val="69230"/>
              <a:buChar char=""/>
              <a:tabLst>
                <a:tab pos="1226185" algn="l"/>
              </a:tabLst>
            </a:pPr>
            <a:r>
              <a:rPr sz="2600" spc="-30" dirty="0">
                <a:latin typeface="Arial"/>
                <a:cs typeface="Arial"/>
              </a:rPr>
              <a:t>Mỗi </a:t>
            </a:r>
            <a:r>
              <a:rPr sz="2600" spc="-15" dirty="0">
                <a:latin typeface="Arial"/>
                <a:cs typeface="Arial"/>
              </a:rPr>
              <a:t>cặp </a:t>
            </a:r>
            <a:r>
              <a:rPr sz="2600" spc="-20" dirty="0">
                <a:latin typeface="Arial"/>
                <a:cs typeface="Arial"/>
              </a:rPr>
              <a:t>giá </a:t>
            </a:r>
            <a:r>
              <a:rPr sz="2600" spc="20" dirty="0">
                <a:latin typeface="Arial"/>
                <a:cs typeface="Arial"/>
              </a:rPr>
              <a:t>trị </a:t>
            </a:r>
            <a:r>
              <a:rPr sz="2600" spc="-25" dirty="0">
                <a:latin typeface="Arial"/>
                <a:cs typeface="Arial"/>
              </a:rPr>
              <a:t>thuộc </a:t>
            </a:r>
            <a:r>
              <a:rPr sz="2600" spc="10" dirty="0">
                <a:latin typeface="Arial"/>
                <a:cs typeface="Arial"/>
              </a:rPr>
              <a:t>tính </a:t>
            </a:r>
            <a:r>
              <a:rPr sz="2600" spc="-40" dirty="0">
                <a:latin typeface="Arial"/>
                <a:cs typeface="Arial"/>
              </a:rPr>
              <a:t>dọc </a:t>
            </a:r>
            <a:r>
              <a:rPr sz="2600" spc="-25" dirty="0">
                <a:latin typeface="Arial"/>
                <a:cs typeface="Arial"/>
              </a:rPr>
              <a:t>theo </a:t>
            </a:r>
            <a:r>
              <a:rPr sz="2600" spc="-5" dirty="0">
                <a:latin typeface="Arial"/>
                <a:cs typeface="Arial"/>
              </a:rPr>
              <a:t>đường </a:t>
            </a:r>
            <a:r>
              <a:rPr sz="2600" spc="-35" dirty="0">
                <a:latin typeface="Arial"/>
                <a:cs typeface="Arial"/>
              </a:rPr>
              <a:t>dẫn </a:t>
            </a:r>
            <a:r>
              <a:rPr sz="2600" spc="-190" dirty="0">
                <a:latin typeface="Arial"/>
                <a:cs typeface="Arial"/>
              </a:rPr>
              <a:t>tạo  </a:t>
            </a:r>
            <a:r>
              <a:rPr sz="2600" spc="-10" dirty="0">
                <a:latin typeface="Arial"/>
                <a:cs typeface="Arial"/>
              </a:rPr>
              <a:t>nên </a:t>
            </a:r>
            <a:r>
              <a:rPr sz="2600" spc="-15" dirty="0">
                <a:latin typeface="Arial"/>
                <a:cs typeface="Arial"/>
              </a:rPr>
              <a:t>phép </a:t>
            </a:r>
            <a:r>
              <a:rPr sz="2600" spc="-30" dirty="0">
                <a:latin typeface="Arial"/>
                <a:cs typeface="Arial"/>
              </a:rPr>
              <a:t>liên </a:t>
            </a:r>
            <a:r>
              <a:rPr sz="2600" spc="-15" dirty="0">
                <a:latin typeface="Arial"/>
                <a:cs typeface="Arial"/>
              </a:rPr>
              <a:t>kết</a:t>
            </a:r>
            <a:r>
              <a:rPr sz="2600" spc="26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(AND)</a:t>
            </a:r>
            <a:endParaRPr sz="2600">
              <a:latin typeface="Arial"/>
              <a:cs typeface="Arial"/>
            </a:endParaRPr>
          </a:p>
          <a:p>
            <a:pPr marL="1226185" lvl="1" indent="-276860">
              <a:lnSpc>
                <a:spcPct val="100000"/>
              </a:lnSpc>
              <a:spcBef>
                <a:spcPts val="560"/>
              </a:spcBef>
              <a:buClr>
                <a:srgbClr val="93B6D2"/>
              </a:buClr>
              <a:buSzPct val="69230"/>
              <a:buChar char=""/>
              <a:tabLst>
                <a:tab pos="1226185" algn="l"/>
              </a:tabLst>
            </a:pPr>
            <a:r>
              <a:rPr sz="2600" spc="-5" dirty="0">
                <a:latin typeface="Arial"/>
                <a:cs typeface="Arial"/>
              </a:rPr>
              <a:t>Các </a:t>
            </a:r>
            <a:r>
              <a:rPr sz="2600" spc="-15" dirty="0">
                <a:latin typeface="Arial"/>
                <a:cs typeface="Arial"/>
              </a:rPr>
              <a:t>nút </a:t>
            </a:r>
            <a:r>
              <a:rPr sz="2600" spc="-20" dirty="0">
                <a:latin typeface="Arial"/>
                <a:cs typeface="Arial"/>
              </a:rPr>
              <a:t>lá </a:t>
            </a:r>
            <a:r>
              <a:rPr sz="2600" spc="-30" dirty="0">
                <a:latin typeface="Arial"/>
                <a:cs typeface="Arial"/>
              </a:rPr>
              <a:t>mang </a:t>
            </a:r>
            <a:r>
              <a:rPr sz="2600" spc="-15" dirty="0">
                <a:latin typeface="Arial"/>
                <a:cs typeface="Arial"/>
              </a:rPr>
              <a:t>nhãn </a:t>
            </a:r>
            <a:r>
              <a:rPr sz="2600" spc="-20" dirty="0">
                <a:latin typeface="Arial"/>
                <a:cs typeface="Arial"/>
              </a:rPr>
              <a:t>là</a:t>
            </a:r>
            <a:r>
              <a:rPr sz="2600" spc="34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lớp</a:t>
            </a:r>
            <a:endParaRPr sz="2600">
              <a:latin typeface="Arial"/>
              <a:cs typeface="Arial"/>
            </a:endParaRPr>
          </a:p>
          <a:p>
            <a:pPr marL="911225" indent="-324485">
              <a:lnSpc>
                <a:spcPct val="100000"/>
              </a:lnSpc>
              <a:spcBef>
                <a:spcPts val="710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900" spc="15" dirty="0">
                <a:latin typeface="Arial"/>
                <a:cs typeface="Arial"/>
              </a:rPr>
              <a:t>Sử</a:t>
            </a:r>
            <a:r>
              <a:rPr sz="2900" spc="-70" dirty="0">
                <a:latin typeface="Arial"/>
                <a:cs typeface="Arial"/>
              </a:rPr>
              <a:t> </a:t>
            </a:r>
            <a:r>
              <a:rPr sz="2900" spc="30" dirty="0">
                <a:latin typeface="Arial"/>
                <a:cs typeface="Arial"/>
              </a:rPr>
              <a:t>dụng</a:t>
            </a:r>
            <a:r>
              <a:rPr sz="2900" spc="-110" dirty="0">
                <a:latin typeface="Arial"/>
                <a:cs typeface="Arial"/>
              </a:rPr>
              <a:t> </a:t>
            </a:r>
            <a:r>
              <a:rPr sz="2900" spc="30" dirty="0">
                <a:latin typeface="Arial"/>
                <a:cs typeface="Arial"/>
              </a:rPr>
              <a:t>cây</a:t>
            </a:r>
            <a:r>
              <a:rPr sz="2900" spc="-100" dirty="0">
                <a:latin typeface="Arial"/>
                <a:cs typeface="Arial"/>
              </a:rPr>
              <a:t> </a:t>
            </a:r>
            <a:r>
              <a:rPr sz="2900" spc="15" dirty="0">
                <a:latin typeface="Arial"/>
                <a:cs typeface="Arial"/>
              </a:rPr>
              <a:t>quyết</a:t>
            </a:r>
            <a:r>
              <a:rPr sz="2900" spc="-125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định</a:t>
            </a:r>
            <a:r>
              <a:rPr sz="2900" spc="-114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để</a:t>
            </a:r>
            <a:r>
              <a:rPr sz="2900" spc="-110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dự</a:t>
            </a:r>
            <a:r>
              <a:rPr sz="2900" spc="-70" dirty="0">
                <a:latin typeface="Arial"/>
                <a:cs typeface="Arial"/>
              </a:rPr>
              <a:t> </a:t>
            </a:r>
            <a:r>
              <a:rPr sz="2900" spc="30" dirty="0">
                <a:latin typeface="Arial"/>
                <a:cs typeface="Arial"/>
              </a:rPr>
              <a:t>đoán</a:t>
            </a:r>
            <a:endParaRPr sz="29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5646" y="5022850"/>
          <a:ext cx="8778237" cy="11125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544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5447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3855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75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D8046"/>
                    </a:solidFill>
                  </a:tcPr>
                </a:tc>
                <a:tc>
                  <a:txBody>
                    <a:bodyPr/>
                    <a:lstStyle/>
                    <a:p>
                      <a:pPr marR="3810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Quang</a:t>
                      </a:r>
                      <a:r>
                        <a:rPr sz="180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cảnh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D8046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Nhiệt</a:t>
                      </a:r>
                      <a:r>
                        <a:rPr sz="180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độ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D8046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Độ</a:t>
                      </a:r>
                      <a:r>
                        <a:rPr sz="1800" b="1" spc="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ẩm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D8046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Gió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D8046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Chơi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tennis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D80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30" dirty="0">
                          <a:latin typeface="Arial"/>
                          <a:cs typeface="Arial"/>
                        </a:rPr>
                        <a:t>D15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Nắng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40" dirty="0">
                          <a:latin typeface="Arial"/>
                          <a:cs typeface="Arial"/>
                        </a:rPr>
                        <a:t>Mát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tc>
                  <a:txBody>
                    <a:bodyPr/>
                    <a:lstStyle/>
                    <a:p>
                      <a:pPr marR="56388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30" dirty="0">
                          <a:latin typeface="Arial"/>
                          <a:cs typeface="Arial"/>
                        </a:rPr>
                        <a:t>Cao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tc>
                  <a:txBody>
                    <a:bodyPr/>
                    <a:lstStyle/>
                    <a:p>
                      <a:pPr marR="27686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8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ạ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b="1" spc="20" dirty="0">
                          <a:latin typeface="Arial"/>
                          <a:cs typeface="Arial"/>
                        </a:rPr>
                        <a:t>???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30" dirty="0">
                          <a:latin typeface="Arial"/>
                          <a:cs typeface="Arial"/>
                        </a:rPr>
                        <a:t>D16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40" dirty="0">
                          <a:latin typeface="Arial"/>
                          <a:cs typeface="Arial"/>
                        </a:rPr>
                        <a:t>Âm</a:t>
                      </a:r>
                      <a:r>
                        <a:rPr sz="1800" spc="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u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40" dirty="0">
                          <a:latin typeface="Arial"/>
                          <a:cs typeface="Arial"/>
                        </a:rPr>
                        <a:t>Mát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>
                  <a:txBody>
                    <a:bodyPr/>
                    <a:lstStyle/>
                    <a:p>
                      <a:pPr marR="563880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30" dirty="0">
                          <a:latin typeface="Arial"/>
                          <a:cs typeface="Arial"/>
                        </a:rPr>
                        <a:t>Cao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>
                  <a:txBody>
                    <a:bodyPr/>
                    <a:lstStyle/>
                    <a:p>
                      <a:pPr marR="276860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8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ạ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spc="20" dirty="0">
                          <a:latin typeface="Arial"/>
                          <a:cs typeface="Arial"/>
                        </a:rPr>
                        <a:t>???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rgbClr val="93B6D2"/>
          </a:solidFill>
        </p:spPr>
        <p:txBody>
          <a:bodyPr vert="horz" wrap="square" lIns="0" tIns="14732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1160"/>
              </a:spcBef>
            </a:pPr>
            <a:r>
              <a:rPr sz="4400" spc="10" dirty="0">
                <a:solidFill>
                  <a:srgbClr val="FFFFFF"/>
                </a:solidFill>
              </a:rPr>
              <a:t>Phân lớp </a:t>
            </a:r>
            <a:r>
              <a:rPr sz="4400" spc="35" dirty="0">
                <a:solidFill>
                  <a:srgbClr val="FFFFFF"/>
                </a:solidFill>
              </a:rPr>
              <a:t>Naïve</a:t>
            </a:r>
            <a:r>
              <a:rPr sz="4400" spc="-295" dirty="0">
                <a:solidFill>
                  <a:srgbClr val="FFFFFF"/>
                </a:solidFill>
              </a:rPr>
              <a:t> </a:t>
            </a:r>
            <a:r>
              <a:rPr sz="4400" dirty="0">
                <a:solidFill>
                  <a:srgbClr val="FFFFFF"/>
                </a:solidFill>
              </a:rPr>
              <a:t>Bayes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31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00200"/>
            <a:ext cx="1295400" cy="990600"/>
          </a:xfrm>
          <a:custGeom>
            <a:avLst/>
            <a:gdLst/>
            <a:ahLst/>
            <a:cxnLst/>
            <a:rect l="l" t="t" r="r" b="b"/>
            <a:pathLst>
              <a:path w="1295400" h="990600">
                <a:moveTo>
                  <a:pt x="1295400" y="0"/>
                </a:moveTo>
                <a:lnTo>
                  <a:pt x="0" y="0"/>
                </a:lnTo>
                <a:lnTo>
                  <a:pt x="0" y="990600"/>
                </a:lnTo>
                <a:lnTo>
                  <a:pt x="1295400" y="990600"/>
                </a:lnTo>
                <a:lnTo>
                  <a:pt x="1295400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rgbClr val="93B6D2"/>
          </a:solidFill>
        </p:spPr>
        <p:txBody>
          <a:bodyPr vert="horz" wrap="square" lIns="0" tIns="14732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1160"/>
              </a:spcBef>
            </a:pPr>
            <a:r>
              <a:rPr sz="4400" spc="10" dirty="0">
                <a:solidFill>
                  <a:srgbClr val="FFFFFF"/>
                </a:solidFill>
              </a:rPr>
              <a:t>Phân</a:t>
            </a:r>
            <a:r>
              <a:rPr sz="4400" spc="-95" dirty="0">
                <a:solidFill>
                  <a:srgbClr val="FFFFFF"/>
                </a:solidFill>
              </a:rPr>
              <a:t> </a:t>
            </a:r>
            <a:r>
              <a:rPr sz="4400" spc="5" dirty="0">
                <a:solidFill>
                  <a:srgbClr val="FFFFFF"/>
                </a:solidFill>
              </a:rPr>
              <a:t>lớp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568959" y="1900936"/>
            <a:ext cx="16573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258444"/>
            <a:ext cx="309816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40" dirty="0">
                <a:solidFill>
                  <a:srgbClr val="775F54"/>
                </a:solidFill>
              </a:rPr>
              <a:t>Định </a:t>
            </a:r>
            <a:r>
              <a:rPr sz="3950" spc="-25" dirty="0">
                <a:solidFill>
                  <a:srgbClr val="775F54"/>
                </a:solidFill>
              </a:rPr>
              <a:t>lý</a:t>
            </a:r>
            <a:r>
              <a:rPr sz="3950" spc="315" dirty="0">
                <a:solidFill>
                  <a:srgbClr val="775F54"/>
                </a:solidFill>
              </a:rPr>
              <a:t> </a:t>
            </a:r>
            <a:r>
              <a:rPr sz="3950" spc="-30" dirty="0">
                <a:solidFill>
                  <a:srgbClr val="775F54"/>
                </a:solidFill>
              </a:rPr>
              <a:t>Bayes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688975" y="1455864"/>
            <a:ext cx="4675505" cy="1555750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336550" indent="-324485">
              <a:lnSpc>
                <a:spcPct val="100000"/>
              </a:lnSpc>
              <a:spcBef>
                <a:spcPts val="1465"/>
              </a:spcBef>
              <a:buClr>
                <a:srgbClr val="DD8046"/>
              </a:buClr>
              <a:buSzPct val="58695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2300" spc="20" dirty="0">
                <a:latin typeface="Arial"/>
                <a:cs typeface="Arial"/>
              </a:rPr>
              <a:t>X: </a:t>
            </a:r>
            <a:r>
              <a:rPr sz="2300" spc="10" dirty="0">
                <a:latin typeface="Arial"/>
                <a:cs typeface="Arial"/>
              </a:rPr>
              <a:t>một </a:t>
            </a:r>
            <a:r>
              <a:rPr sz="2300" spc="-15" dirty="0">
                <a:latin typeface="Arial"/>
                <a:cs typeface="Arial"/>
              </a:rPr>
              <a:t>tuple/đối </a:t>
            </a:r>
            <a:r>
              <a:rPr sz="2300" spc="10" dirty="0">
                <a:latin typeface="Arial"/>
                <a:cs typeface="Arial"/>
              </a:rPr>
              <a:t>tượng</a:t>
            </a:r>
            <a:r>
              <a:rPr sz="2300" spc="-125" dirty="0">
                <a:latin typeface="Arial"/>
                <a:cs typeface="Arial"/>
              </a:rPr>
              <a:t> </a:t>
            </a:r>
            <a:r>
              <a:rPr sz="2300" spc="-25" dirty="0">
                <a:latin typeface="Arial"/>
                <a:cs typeface="Arial"/>
              </a:rPr>
              <a:t>(evidence)</a:t>
            </a:r>
            <a:endParaRPr sz="2300">
              <a:latin typeface="Arial"/>
              <a:cs typeface="Arial"/>
            </a:endParaRPr>
          </a:p>
          <a:p>
            <a:pPr marL="336550" indent="-324485">
              <a:lnSpc>
                <a:spcPct val="100000"/>
              </a:lnSpc>
              <a:spcBef>
                <a:spcPts val="1370"/>
              </a:spcBef>
              <a:buClr>
                <a:srgbClr val="DD8046"/>
              </a:buClr>
              <a:buSzPct val="58695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2300" spc="-5" dirty="0">
                <a:latin typeface="Arial"/>
                <a:cs typeface="Arial"/>
              </a:rPr>
              <a:t>H: </a:t>
            </a:r>
            <a:r>
              <a:rPr sz="2300" spc="5" dirty="0">
                <a:latin typeface="Arial"/>
                <a:cs typeface="Arial"/>
              </a:rPr>
              <a:t>giả </a:t>
            </a:r>
            <a:r>
              <a:rPr sz="2300" spc="-15" dirty="0">
                <a:latin typeface="Arial"/>
                <a:cs typeface="Arial"/>
              </a:rPr>
              <a:t>thuyết</a:t>
            </a:r>
            <a:r>
              <a:rPr sz="2300" spc="-20" dirty="0">
                <a:latin typeface="Arial"/>
                <a:cs typeface="Arial"/>
              </a:rPr>
              <a:t> (hypothesis)</a:t>
            </a:r>
            <a:endParaRPr sz="2300">
              <a:latin typeface="Arial"/>
              <a:cs typeface="Arial"/>
            </a:endParaRPr>
          </a:p>
          <a:p>
            <a:pPr marL="374650">
              <a:lnSpc>
                <a:spcPct val="100000"/>
              </a:lnSpc>
              <a:spcBef>
                <a:spcPts val="1270"/>
              </a:spcBef>
            </a:pPr>
            <a:r>
              <a:rPr sz="1500" spc="285" dirty="0">
                <a:solidFill>
                  <a:srgbClr val="93B6D2"/>
                </a:solidFill>
                <a:latin typeface="Arial"/>
                <a:cs typeface="Arial"/>
              </a:rPr>
              <a:t> </a:t>
            </a:r>
            <a:r>
              <a:rPr sz="2100" dirty="0">
                <a:latin typeface="Arial"/>
                <a:cs typeface="Arial"/>
              </a:rPr>
              <a:t>X </a:t>
            </a:r>
            <a:r>
              <a:rPr sz="2100" spc="5" dirty="0">
                <a:latin typeface="Arial"/>
                <a:cs typeface="Arial"/>
              </a:rPr>
              <a:t>thuộc </a:t>
            </a:r>
            <a:r>
              <a:rPr sz="2100" spc="-40" dirty="0">
                <a:latin typeface="Arial"/>
                <a:cs typeface="Arial"/>
              </a:rPr>
              <a:t>về </a:t>
            </a:r>
            <a:r>
              <a:rPr sz="2100" spc="-20" dirty="0">
                <a:latin typeface="Arial"/>
                <a:cs typeface="Arial"/>
              </a:rPr>
              <a:t>lớp</a:t>
            </a:r>
            <a:r>
              <a:rPr sz="2100" spc="229" dirty="0">
                <a:latin typeface="Arial"/>
                <a:cs typeface="Arial"/>
              </a:rPr>
              <a:t> </a:t>
            </a:r>
            <a:r>
              <a:rPr sz="2100" spc="-10" dirty="0">
                <a:latin typeface="Arial"/>
                <a:cs typeface="Arial"/>
              </a:rPr>
              <a:t>C.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886200" y="2743200"/>
            <a:ext cx="5156200" cy="4013200"/>
            <a:chOff x="3886200" y="2743200"/>
            <a:chExt cx="5156200" cy="4013200"/>
          </a:xfrm>
        </p:grpSpPr>
        <p:sp>
          <p:nvSpPr>
            <p:cNvPr id="5" name="object 5"/>
            <p:cNvSpPr/>
            <p:nvPr/>
          </p:nvSpPr>
          <p:spPr>
            <a:xfrm>
              <a:off x="3886200" y="3033821"/>
              <a:ext cx="5155990" cy="37223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20583" y="2743200"/>
              <a:ext cx="76200" cy="255270"/>
            </a:xfrm>
            <a:custGeom>
              <a:avLst/>
              <a:gdLst/>
              <a:ahLst/>
              <a:cxnLst/>
              <a:rect l="l" t="t" r="r" b="b"/>
              <a:pathLst>
                <a:path w="76200" h="255269">
                  <a:moveTo>
                    <a:pt x="31750" y="179070"/>
                  </a:moveTo>
                  <a:lnTo>
                    <a:pt x="0" y="179070"/>
                  </a:lnTo>
                  <a:lnTo>
                    <a:pt x="38100" y="255270"/>
                  </a:lnTo>
                  <a:lnTo>
                    <a:pt x="69850" y="191770"/>
                  </a:lnTo>
                  <a:lnTo>
                    <a:pt x="31750" y="191770"/>
                  </a:lnTo>
                  <a:lnTo>
                    <a:pt x="31750" y="179070"/>
                  </a:lnTo>
                  <a:close/>
                </a:path>
                <a:path w="76200" h="255269">
                  <a:moveTo>
                    <a:pt x="44450" y="0"/>
                  </a:moveTo>
                  <a:lnTo>
                    <a:pt x="31750" y="0"/>
                  </a:lnTo>
                  <a:lnTo>
                    <a:pt x="31750" y="191770"/>
                  </a:lnTo>
                  <a:lnTo>
                    <a:pt x="44450" y="191770"/>
                  </a:lnTo>
                  <a:lnTo>
                    <a:pt x="44450" y="0"/>
                  </a:lnTo>
                  <a:close/>
                </a:path>
                <a:path w="76200" h="255269">
                  <a:moveTo>
                    <a:pt x="76200" y="179070"/>
                  </a:moveTo>
                  <a:lnTo>
                    <a:pt x="44450" y="179070"/>
                  </a:lnTo>
                  <a:lnTo>
                    <a:pt x="44450" y="191770"/>
                  </a:lnTo>
                  <a:lnTo>
                    <a:pt x="69850" y="191770"/>
                  </a:lnTo>
                  <a:lnTo>
                    <a:pt x="76200" y="1790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2209800" y="4686300"/>
            <a:ext cx="1371600" cy="76200"/>
          </a:xfrm>
          <a:custGeom>
            <a:avLst/>
            <a:gdLst/>
            <a:ahLst/>
            <a:cxnLst/>
            <a:rect l="l" t="t" r="r" b="b"/>
            <a:pathLst>
              <a:path w="1371600" h="76200">
                <a:moveTo>
                  <a:pt x="1295400" y="0"/>
                </a:moveTo>
                <a:lnTo>
                  <a:pt x="1295400" y="76200"/>
                </a:lnTo>
                <a:lnTo>
                  <a:pt x="1358900" y="44450"/>
                </a:lnTo>
                <a:lnTo>
                  <a:pt x="1308100" y="44450"/>
                </a:lnTo>
                <a:lnTo>
                  <a:pt x="1308100" y="31750"/>
                </a:lnTo>
                <a:lnTo>
                  <a:pt x="1358900" y="31750"/>
                </a:lnTo>
                <a:lnTo>
                  <a:pt x="1295400" y="0"/>
                </a:lnTo>
                <a:close/>
              </a:path>
              <a:path w="1371600" h="76200">
                <a:moveTo>
                  <a:pt x="12954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295400" y="44450"/>
                </a:lnTo>
                <a:lnTo>
                  <a:pt x="1295400" y="31750"/>
                </a:lnTo>
                <a:close/>
              </a:path>
              <a:path w="1371600" h="76200">
                <a:moveTo>
                  <a:pt x="1358900" y="31750"/>
                </a:moveTo>
                <a:lnTo>
                  <a:pt x="1308100" y="31750"/>
                </a:lnTo>
                <a:lnTo>
                  <a:pt x="1308100" y="44450"/>
                </a:lnTo>
                <a:lnTo>
                  <a:pt x="1358900" y="44450"/>
                </a:lnTo>
                <a:lnTo>
                  <a:pt x="1371600" y="38100"/>
                </a:lnTo>
                <a:lnTo>
                  <a:pt x="13589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65492" y="4491037"/>
            <a:ext cx="2430145" cy="113220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23495" algn="ctr">
              <a:lnSpc>
                <a:spcPct val="100000"/>
              </a:lnSpc>
              <a:spcBef>
                <a:spcPts val="850"/>
              </a:spcBef>
            </a:pPr>
            <a:r>
              <a:rPr sz="2000" spc="15" dirty="0">
                <a:latin typeface="Arial"/>
                <a:cs typeface="Arial"/>
              </a:rPr>
              <a:t>X</a:t>
            </a:r>
            <a:endParaRPr sz="2000">
              <a:latin typeface="Arial"/>
              <a:cs typeface="Arial"/>
            </a:endParaRPr>
          </a:p>
          <a:p>
            <a:pPr marL="12700" marR="5080" indent="-100330" algn="ctr">
              <a:lnSpc>
                <a:spcPct val="100000"/>
              </a:lnSpc>
              <a:spcBef>
                <a:spcPts val="755"/>
              </a:spcBef>
            </a:pPr>
            <a:r>
              <a:rPr sz="2000" spc="15" dirty="0">
                <a:latin typeface="Arial"/>
                <a:cs typeface="Arial"/>
              </a:rPr>
              <a:t>X được </a:t>
            </a:r>
            <a:r>
              <a:rPr sz="2000" spc="-30" dirty="0">
                <a:latin typeface="Arial"/>
                <a:cs typeface="Arial"/>
              </a:rPr>
              <a:t>xác </a:t>
            </a:r>
            <a:r>
              <a:rPr sz="2000" spc="5" dirty="0">
                <a:latin typeface="Arial"/>
                <a:cs typeface="Arial"/>
              </a:rPr>
              <a:t>định </a:t>
            </a:r>
            <a:r>
              <a:rPr sz="2000" spc="15" dirty="0">
                <a:latin typeface="Arial"/>
                <a:cs typeface="Arial"/>
              </a:rPr>
              <a:t>bởi  trị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của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các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thuộc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tính.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47054" y="2123503"/>
            <a:ext cx="3264535" cy="576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14650" algn="l"/>
              </a:tabLst>
            </a:pPr>
            <a:r>
              <a:rPr sz="1800" spc="-25" dirty="0">
                <a:latin typeface="Arial"/>
                <a:cs typeface="Arial"/>
              </a:rPr>
              <a:t>C</a:t>
            </a:r>
            <a:r>
              <a:rPr sz="1800" spc="45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o m</a:t>
            </a:r>
            <a:r>
              <a:rPr sz="1800" spc="-25" dirty="0">
                <a:latin typeface="Arial"/>
                <a:cs typeface="Arial"/>
              </a:rPr>
              <a:t>ộ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25" dirty="0">
                <a:latin typeface="Arial"/>
                <a:cs typeface="Arial"/>
              </a:rPr>
              <a:t> R</a:t>
            </a:r>
            <a:r>
              <a:rPr sz="1800" spc="-50" dirty="0">
                <a:latin typeface="Arial"/>
                <a:cs typeface="Arial"/>
              </a:rPr>
              <a:t>I</a:t>
            </a:r>
            <a:r>
              <a:rPr sz="1800" spc="-25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12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R</a:t>
            </a:r>
            <a:r>
              <a:rPr sz="1800" spc="-5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t</a:t>
            </a:r>
            <a:r>
              <a:rPr sz="1800" spc="45" dirty="0">
                <a:latin typeface="Arial"/>
                <a:cs typeface="Arial"/>
              </a:rPr>
              <a:t>hu</a:t>
            </a:r>
            <a:r>
              <a:rPr sz="1800" spc="-30" dirty="0">
                <a:latin typeface="Arial"/>
                <a:cs typeface="Arial"/>
              </a:rPr>
              <a:t>ộ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v</a:t>
            </a:r>
            <a:r>
              <a:rPr sz="1800" dirty="0">
                <a:latin typeface="Arial"/>
                <a:cs typeface="Arial"/>
              </a:rPr>
              <a:t>ề	</a:t>
            </a:r>
            <a:r>
              <a:rPr sz="1800" spc="50" dirty="0">
                <a:latin typeface="Arial"/>
                <a:cs typeface="Arial"/>
              </a:rPr>
              <a:t>l</a:t>
            </a:r>
            <a:r>
              <a:rPr sz="1800" spc="15" dirty="0">
                <a:latin typeface="Arial"/>
                <a:cs typeface="Arial"/>
              </a:rPr>
              <a:t>ớ</a:t>
            </a:r>
            <a:r>
              <a:rPr sz="1800" dirty="0">
                <a:latin typeface="Arial"/>
                <a:cs typeface="Arial"/>
              </a:rPr>
              <a:t>p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spc="-370" dirty="0">
                <a:latin typeface="AoyagiKouzanFontT"/>
                <a:cs typeface="AoyagiKouzanFontT"/>
              </a:rPr>
              <a:t>“</a:t>
            </a:r>
            <a:r>
              <a:rPr sz="1800" spc="-370" dirty="0">
                <a:latin typeface="Arial"/>
                <a:cs typeface="Arial"/>
              </a:rPr>
              <a:t>yes</a:t>
            </a:r>
            <a:r>
              <a:rPr sz="1800" spc="-370" dirty="0">
                <a:latin typeface="AoyagiKouzanFontT"/>
                <a:cs typeface="AoyagiKouzanFontT"/>
              </a:rPr>
              <a:t>” </a:t>
            </a:r>
            <a:r>
              <a:rPr sz="1800" spc="10" dirty="0">
                <a:latin typeface="Arial"/>
                <a:cs typeface="Arial"/>
              </a:rPr>
              <a:t>(buys_computer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204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yes)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7475" y="1221422"/>
            <a:ext cx="29273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32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97510"/>
            <a:ext cx="309816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40" dirty="0">
                <a:solidFill>
                  <a:srgbClr val="775F54"/>
                </a:solidFill>
              </a:rPr>
              <a:t>Định </a:t>
            </a:r>
            <a:r>
              <a:rPr sz="3950" spc="-25" dirty="0">
                <a:solidFill>
                  <a:srgbClr val="775F54"/>
                </a:solidFill>
              </a:rPr>
              <a:t>lý</a:t>
            </a:r>
            <a:r>
              <a:rPr sz="3950" spc="315" dirty="0">
                <a:solidFill>
                  <a:srgbClr val="775F54"/>
                </a:solidFill>
              </a:rPr>
              <a:t> </a:t>
            </a:r>
            <a:r>
              <a:rPr sz="3950" spc="-30" dirty="0">
                <a:solidFill>
                  <a:srgbClr val="775F54"/>
                </a:solidFill>
              </a:rPr>
              <a:t>Bayes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117475" y="1125918"/>
            <a:ext cx="8545195" cy="235902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33</a:t>
            </a:r>
            <a:endParaRPr sz="2000">
              <a:latin typeface="Times New Roman"/>
              <a:cs typeface="Times New Roman"/>
            </a:endParaRPr>
          </a:p>
          <a:p>
            <a:pPr marL="911225" indent="-324485">
              <a:lnSpc>
                <a:spcPct val="100000"/>
              </a:lnSpc>
              <a:spcBef>
                <a:spcPts val="785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000" spc="-15" dirty="0">
                <a:latin typeface="Arial"/>
                <a:cs typeface="Arial"/>
              </a:rPr>
              <a:t>P(H): </a:t>
            </a:r>
            <a:r>
              <a:rPr sz="2000" spc="10" dirty="0">
                <a:latin typeface="Arial"/>
                <a:cs typeface="Arial"/>
              </a:rPr>
              <a:t>prior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probability</a:t>
            </a:r>
            <a:endParaRPr sz="2000">
              <a:latin typeface="Arial"/>
              <a:cs typeface="Arial"/>
            </a:endParaRPr>
          </a:p>
          <a:p>
            <a:pPr marL="1226185" lvl="1" indent="-276860">
              <a:lnSpc>
                <a:spcPct val="100000"/>
              </a:lnSpc>
              <a:spcBef>
                <a:spcPts val="1180"/>
              </a:spcBef>
              <a:buClr>
                <a:srgbClr val="93B6D2"/>
              </a:buClr>
              <a:buSzPct val="69444"/>
              <a:buChar char=""/>
              <a:tabLst>
                <a:tab pos="1225550" algn="l"/>
                <a:tab pos="1226185" algn="l"/>
              </a:tabLst>
            </a:pPr>
            <a:r>
              <a:rPr sz="1800" spc="-40" dirty="0">
                <a:latin typeface="Arial"/>
                <a:cs typeface="Arial"/>
              </a:rPr>
              <a:t>Xác </a:t>
            </a:r>
            <a:r>
              <a:rPr sz="1800" dirty="0">
                <a:latin typeface="Arial"/>
                <a:cs typeface="Arial"/>
              </a:rPr>
              <a:t>suất </a:t>
            </a:r>
            <a:r>
              <a:rPr sz="1800" spc="15" dirty="0">
                <a:latin typeface="Arial"/>
                <a:cs typeface="Arial"/>
              </a:rPr>
              <a:t>của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</a:t>
            </a:r>
            <a:endParaRPr sz="1800">
              <a:latin typeface="Arial"/>
              <a:cs typeface="Arial"/>
            </a:endParaRPr>
          </a:p>
          <a:p>
            <a:pPr marL="1226185" marR="5080" lvl="1" indent="-276860">
              <a:lnSpc>
                <a:spcPct val="100800"/>
              </a:lnSpc>
              <a:spcBef>
                <a:spcPts val="1200"/>
              </a:spcBef>
              <a:buClr>
                <a:srgbClr val="93B6D2"/>
              </a:buClr>
              <a:buSzPct val="69444"/>
              <a:buChar char=""/>
              <a:tabLst>
                <a:tab pos="1225550" algn="l"/>
                <a:tab pos="1226185" algn="l"/>
              </a:tabLst>
            </a:pPr>
            <a:r>
              <a:rPr sz="1800" spc="-40" dirty="0">
                <a:latin typeface="Arial"/>
                <a:cs typeface="Arial"/>
              </a:rPr>
              <a:t>Ví </a:t>
            </a:r>
            <a:r>
              <a:rPr sz="1800" spc="30" dirty="0">
                <a:latin typeface="Arial"/>
                <a:cs typeface="Arial"/>
              </a:rPr>
              <a:t>dụ: </a:t>
            </a:r>
            <a:r>
              <a:rPr sz="1800" dirty="0">
                <a:latin typeface="Arial"/>
                <a:cs typeface="Arial"/>
              </a:rPr>
              <a:t>P(buys_computer=yes) </a:t>
            </a:r>
            <a:r>
              <a:rPr sz="1800" spc="20" dirty="0">
                <a:latin typeface="Arial"/>
                <a:cs typeface="Arial"/>
              </a:rPr>
              <a:t>là </a:t>
            </a:r>
            <a:r>
              <a:rPr sz="1800" spc="-40" dirty="0">
                <a:latin typeface="Arial"/>
                <a:cs typeface="Arial"/>
              </a:rPr>
              <a:t>xác </a:t>
            </a:r>
            <a:r>
              <a:rPr sz="1800" dirty="0">
                <a:latin typeface="Arial"/>
                <a:cs typeface="Arial"/>
              </a:rPr>
              <a:t>suất </a:t>
            </a:r>
            <a:r>
              <a:rPr sz="1800" spc="15" dirty="0">
                <a:latin typeface="Arial"/>
                <a:cs typeface="Arial"/>
              </a:rPr>
              <a:t>mua </a:t>
            </a:r>
            <a:r>
              <a:rPr sz="1800" spc="-10" dirty="0">
                <a:latin typeface="Arial"/>
                <a:cs typeface="Arial"/>
              </a:rPr>
              <a:t>máy </a:t>
            </a:r>
            <a:r>
              <a:rPr sz="1800" dirty="0">
                <a:latin typeface="Arial"/>
                <a:cs typeface="Arial"/>
              </a:rPr>
              <a:t>tính </a:t>
            </a:r>
            <a:r>
              <a:rPr sz="1800" spc="15" dirty="0">
                <a:latin typeface="Arial"/>
                <a:cs typeface="Arial"/>
              </a:rPr>
              <a:t>của </a:t>
            </a:r>
            <a:r>
              <a:rPr sz="1800" dirty="0">
                <a:latin typeface="Arial"/>
                <a:cs typeface="Arial"/>
              </a:rPr>
              <a:t>khách</a:t>
            </a:r>
            <a:r>
              <a:rPr sz="1800" spc="-175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hàng  </a:t>
            </a:r>
            <a:r>
              <a:rPr sz="1800" spc="5" dirty="0">
                <a:latin typeface="Arial"/>
                <a:cs typeface="Arial"/>
              </a:rPr>
              <a:t>nói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30" dirty="0">
                <a:latin typeface="Arial"/>
                <a:cs typeface="Arial"/>
              </a:rPr>
              <a:t>chung.</a:t>
            </a:r>
            <a:endParaRPr sz="1800">
              <a:latin typeface="Arial"/>
              <a:cs typeface="Arial"/>
            </a:endParaRPr>
          </a:p>
          <a:p>
            <a:pPr marL="1502410" lvl="2" indent="-229235">
              <a:lnSpc>
                <a:spcPct val="100000"/>
              </a:lnSpc>
              <a:spcBef>
                <a:spcPts val="1245"/>
              </a:spcBef>
              <a:buClr>
                <a:srgbClr val="DD8046"/>
              </a:buClr>
              <a:buSzPct val="77419"/>
              <a:buFont typeface="Wingdings"/>
              <a:buChar char=""/>
              <a:tabLst>
                <a:tab pos="1503045" algn="l"/>
              </a:tabLst>
            </a:pPr>
            <a:r>
              <a:rPr sz="1550" spc="5" dirty="0">
                <a:latin typeface="Arial"/>
                <a:cs typeface="Arial"/>
              </a:rPr>
              <a:t>P(buys_computer=yes) </a:t>
            </a:r>
            <a:r>
              <a:rPr sz="1550" spc="15" dirty="0">
                <a:latin typeface="Arial"/>
                <a:cs typeface="Arial"/>
              </a:rPr>
              <a:t>= </a:t>
            </a:r>
            <a:r>
              <a:rPr sz="1550" spc="20" dirty="0">
                <a:latin typeface="Arial"/>
                <a:cs typeface="Arial"/>
              </a:rPr>
              <a:t>9/14 </a:t>
            </a:r>
            <a:r>
              <a:rPr sz="1550" spc="15" dirty="0">
                <a:latin typeface="Arial"/>
                <a:cs typeface="Arial"/>
              </a:rPr>
              <a:t>=</a:t>
            </a:r>
            <a:r>
              <a:rPr sz="1550" spc="-140" dirty="0">
                <a:latin typeface="Arial"/>
                <a:cs typeface="Arial"/>
              </a:rPr>
              <a:t> </a:t>
            </a:r>
            <a:r>
              <a:rPr sz="1550" spc="25" dirty="0">
                <a:latin typeface="Arial"/>
                <a:cs typeface="Arial"/>
              </a:rPr>
              <a:t>0.643</a:t>
            </a:r>
            <a:endParaRPr sz="15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2150" y="3502047"/>
            <a:ext cx="2892425" cy="1266825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927735" indent="-229235">
              <a:lnSpc>
                <a:spcPct val="100000"/>
              </a:lnSpc>
              <a:spcBef>
                <a:spcPts val="1050"/>
              </a:spcBef>
              <a:buClr>
                <a:srgbClr val="DD8046"/>
              </a:buClr>
              <a:buSzPct val="77419"/>
              <a:buFont typeface="Wingdings"/>
              <a:buChar char=""/>
              <a:tabLst>
                <a:tab pos="928369" algn="l"/>
              </a:tabLst>
            </a:pPr>
            <a:r>
              <a:rPr sz="1550" dirty="0">
                <a:latin typeface="Arial"/>
                <a:cs typeface="Arial"/>
              </a:rPr>
              <a:t>P(buys_computer=no)</a:t>
            </a:r>
            <a:endParaRPr sz="1550">
              <a:latin typeface="Arial"/>
              <a:cs typeface="Arial"/>
            </a:endParaRPr>
          </a:p>
          <a:p>
            <a:pPr marL="336550" indent="-324485">
              <a:lnSpc>
                <a:spcPct val="100000"/>
              </a:lnSpc>
              <a:spcBef>
                <a:spcPts val="1220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2000" spc="-20" dirty="0">
                <a:latin typeface="Arial"/>
                <a:cs typeface="Arial"/>
              </a:rPr>
              <a:t>P(X): </a:t>
            </a:r>
            <a:r>
              <a:rPr sz="2000" spc="10" dirty="0">
                <a:latin typeface="Arial"/>
                <a:cs typeface="Arial"/>
              </a:rPr>
              <a:t>prior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probability</a:t>
            </a:r>
            <a:endParaRPr sz="2000">
              <a:latin typeface="Arial"/>
              <a:cs typeface="Arial"/>
            </a:endParaRPr>
          </a:p>
          <a:p>
            <a:pPr marL="374650">
              <a:lnSpc>
                <a:spcPct val="100000"/>
              </a:lnSpc>
              <a:spcBef>
                <a:spcPts val="1180"/>
              </a:spcBef>
              <a:tabLst>
                <a:tab pos="650875" algn="l"/>
              </a:tabLst>
            </a:pPr>
            <a:r>
              <a:rPr sz="1250" spc="265" dirty="0">
                <a:solidFill>
                  <a:srgbClr val="93B6D2"/>
                </a:solidFill>
                <a:latin typeface="Arial"/>
                <a:cs typeface="Arial"/>
              </a:rPr>
              <a:t>	</a:t>
            </a:r>
            <a:r>
              <a:rPr sz="1800" spc="-40" dirty="0">
                <a:latin typeface="Arial"/>
                <a:cs typeface="Arial"/>
              </a:rPr>
              <a:t>Xác </a:t>
            </a:r>
            <a:r>
              <a:rPr sz="1800" dirty="0">
                <a:latin typeface="Arial"/>
                <a:cs typeface="Arial"/>
              </a:rPr>
              <a:t>suất </a:t>
            </a:r>
            <a:r>
              <a:rPr sz="1800" spc="15" dirty="0">
                <a:latin typeface="Arial"/>
                <a:cs typeface="Arial"/>
              </a:rPr>
              <a:t>của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57600" y="3566921"/>
            <a:ext cx="1524000" cy="381000"/>
          </a:xfrm>
          <a:prstGeom prst="rect">
            <a:avLst/>
          </a:prstGeom>
          <a:solidFill>
            <a:srgbClr val="93B6D2"/>
          </a:solidFill>
          <a:ln w="19050">
            <a:solidFill>
              <a:srgbClr val="6B859A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540"/>
              </a:spcBef>
            </a:pPr>
            <a:r>
              <a:rPr sz="1550" spc="15" dirty="0">
                <a:latin typeface="Arial"/>
                <a:cs typeface="Arial"/>
              </a:rPr>
              <a:t>= </a:t>
            </a:r>
            <a:r>
              <a:rPr sz="1550" spc="20" dirty="0">
                <a:latin typeface="Arial"/>
                <a:cs typeface="Arial"/>
              </a:rPr>
              <a:t>5/14 </a:t>
            </a:r>
            <a:r>
              <a:rPr sz="1550" spc="15" dirty="0">
                <a:latin typeface="Arial"/>
                <a:cs typeface="Arial"/>
              </a:rPr>
              <a:t>=</a:t>
            </a:r>
            <a:r>
              <a:rPr sz="1550" spc="35" dirty="0">
                <a:latin typeface="Arial"/>
                <a:cs typeface="Arial"/>
              </a:rPr>
              <a:t> </a:t>
            </a:r>
            <a:r>
              <a:rPr sz="1550" spc="25" dirty="0">
                <a:latin typeface="Arial"/>
                <a:cs typeface="Arial"/>
              </a:rPr>
              <a:t>0.357</a:t>
            </a:r>
            <a:endParaRPr sz="15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4417" y="4897437"/>
            <a:ext cx="6969125" cy="97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100"/>
              </a:spcBef>
              <a:buClr>
                <a:srgbClr val="93B6D2"/>
              </a:buClr>
              <a:buSzPct val="69444"/>
              <a:buChar char=""/>
              <a:tabLst>
                <a:tab pos="288925" algn="l"/>
                <a:tab pos="289560" algn="l"/>
              </a:tabLst>
            </a:pPr>
            <a:r>
              <a:rPr sz="1800" spc="-40" dirty="0">
                <a:latin typeface="Arial"/>
                <a:cs typeface="Arial"/>
              </a:rPr>
              <a:t>Ví </a:t>
            </a:r>
            <a:r>
              <a:rPr sz="1800" spc="30" dirty="0">
                <a:latin typeface="Arial"/>
                <a:cs typeface="Arial"/>
              </a:rPr>
              <a:t>dụ: </a:t>
            </a:r>
            <a:r>
              <a:rPr sz="1800" spc="5" dirty="0">
                <a:latin typeface="Arial"/>
                <a:cs typeface="Arial"/>
              </a:rPr>
              <a:t>P(age=young, income=high) </a:t>
            </a:r>
            <a:r>
              <a:rPr sz="1800" spc="20" dirty="0">
                <a:latin typeface="Arial"/>
                <a:cs typeface="Arial"/>
              </a:rPr>
              <a:t>là </a:t>
            </a:r>
            <a:r>
              <a:rPr sz="1800" spc="-40" dirty="0">
                <a:latin typeface="Arial"/>
                <a:cs typeface="Arial"/>
              </a:rPr>
              <a:t>xác </a:t>
            </a:r>
            <a:r>
              <a:rPr sz="1800" dirty="0">
                <a:latin typeface="Arial"/>
                <a:cs typeface="Arial"/>
              </a:rPr>
              <a:t>suất khách </a:t>
            </a:r>
            <a:r>
              <a:rPr sz="1800" spc="15" dirty="0">
                <a:latin typeface="Arial"/>
                <a:cs typeface="Arial"/>
              </a:rPr>
              <a:t>hàng</a:t>
            </a:r>
            <a:r>
              <a:rPr sz="1800" spc="-3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có </a:t>
            </a:r>
            <a:r>
              <a:rPr sz="1800" spc="5" dirty="0">
                <a:latin typeface="Arial"/>
                <a:cs typeface="Arial"/>
              </a:rPr>
              <a:t>tuổi</a:t>
            </a:r>
            <a:endParaRPr sz="1800">
              <a:latin typeface="Arial"/>
              <a:cs typeface="Arial"/>
            </a:endParaRPr>
          </a:p>
          <a:p>
            <a:pPr marL="288925">
              <a:lnSpc>
                <a:spcPct val="100000"/>
              </a:lnSpc>
              <a:spcBef>
                <a:spcPts val="20"/>
              </a:spcBef>
            </a:pPr>
            <a:r>
              <a:rPr sz="1800" spc="15" dirty="0">
                <a:latin typeface="Arial"/>
                <a:cs typeface="Arial"/>
              </a:rPr>
              <a:t>“young” </a:t>
            </a:r>
            <a:r>
              <a:rPr sz="1800" spc="-40" dirty="0">
                <a:latin typeface="Arial"/>
                <a:cs typeface="Arial"/>
              </a:rPr>
              <a:t>và </a:t>
            </a:r>
            <a:r>
              <a:rPr sz="1800" spc="20" dirty="0">
                <a:latin typeface="Arial"/>
                <a:cs typeface="Arial"/>
              </a:rPr>
              <a:t>thu </a:t>
            </a:r>
            <a:r>
              <a:rPr sz="1800" spc="15" dirty="0">
                <a:latin typeface="Arial"/>
                <a:cs typeface="Arial"/>
              </a:rPr>
              <a:t>nhập</a:t>
            </a:r>
            <a:r>
              <a:rPr sz="1800" spc="-190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“high”.</a:t>
            </a:r>
            <a:endParaRPr sz="1800">
              <a:latin typeface="Arial"/>
              <a:cs typeface="Arial"/>
            </a:endParaRPr>
          </a:p>
          <a:p>
            <a:pPr marL="565150" lvl="1" indent="-229235">
              <a:lnSpc>
                <a:spcPct val="100000"/>
              </a:lnSpc>
              <a:spcBef>
                <a:spcPts val="1245"/>
              </a:spcBef>
              <a:buClr>
                <a:srgbClr val="DD8046"/>
              </a:buClr>
              <a:buSzPct val="77419"/>
              <a:buFont typeface="Wingdings"/>
              <a:buChar char=""/>
              <a:tabLst>
                <a:tab pos="565785" algn="l"/>
              </a:tabLst>
            </a:pPr>
            <a:r>
              <a:rPr sz="1550" dirty="0">
                <a:latin typeface="Arial"/>
                <a:cs typeface="Arial"/>
              </a:rPr>
              <a:t>P(age=young, </a:t>
            </a:r>
            <a:r>
              <a:rPr sz="1550" spc="-10" dirty="0">
                <a:latin typeface="Arial"/>
                <a:cs typeface="Arial"/>
              </a:rPr>
              <a:t>income=high) </a:t>
            </a:r>
            <a:r>
              <a:rPr sz="1550" spc="15" dirty="0">
                <a:latin typeface="Arial"/>
                <a:cs typeface="Arial"/>
              </a:rPr>
              <a:t>= </a:t>
            </a:r>
            <a:r>
              <a:rPr sz="1550" spc="20" dirty="0">
                <a:latin typeface="Arial"/>
                <a:cs typeface="Arial"/>
              </a:rPr>
              <a:t>2/14 </a:t>
            </a:r>
            <a:r>
              <a:rPr sz="1550" spc="15" dirty="0">
                <a:latin typeface="Arial"/>
                <a:cs typeface="Arial"/>
              </a:rPr>
              <a:t>=</a:t>
            </a:r>
            <a:r>
              <a:rPr sz="1550" spc="-215" dirty="0">
                <a:latin typeface="Arial"/>
                <a:cs typeface="Arial"/>
              </a:rPr>
              <a:t> </a:t>
            </a:r>
            <a:r>
              <a:rPr sz="1550" spc="25" dirty="0">
                <a:latin typeface="Arial"/>
                <a:cs typeface="Arial"/>
              </a:rPr>
              <a:t>0.143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97510"/>
            <a:ext cx="309816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40" dirty="0">
                <a:solidFill>
                  <a:srgbClr val="775F54"/>
                </a:solidFill>
              </a:rPr>
              <a:t>Định </a:t>
            </a:r>
            <a:r>
              <a:rPr sz="3950" spc="-25" dirty="0">
                <a:solidFill>
                  <a:srgbClr val="775F54"/>
                </a:solidFill>
              </a:rPr>
              <a:t>lý</a:t>
            </a:r>
            <a:r>
              <a:rPr sz="3950" spc="315" dirty="0">
                <a:solidFill>
                  <a:srgbClr val="775F54"/>
                </a:solidFill>
              </a:rPr>
              <a:t> </a:t>
            </a:r>
            <a:r>
              <a:rPr sz="3950" spc="-30" dirty="0">
                <a:solidFill>
                  <a:srgbClr val="775F54"/>
                </a:solidFill>
              </a:rPr>
              <a:t>Bayes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117475" y="1129325"/>
            <a:ext cx="8427720" cy="447103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34</a:t>
            </a:r>
            <a:endParaRPr sz="2000" dirty="0">
              <a:latin typeface="Times New Roman"/>
              <a:cs typeface="Times New Roman"/>
            </a:endParaRPr>
          </a:p>
          <a:p>
            <a:pPr marL="911225" indent="-324485">
              <a:lnSpc>
                <a:spcPct val="100000"/>
              </a:lnSpc>
              <a:spcBef>
                <a:spcPts val="760"/>
              </a:spcBef>
              <a:buClr>
                <a:srgbClr val="DD8046"/>
              </a:buClr>
              <a:buSzPct val="59523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100" spc="-20" dirty="0">
                <a:latin typeface="Arial"/>
                <a:cs typeface="Arial"/>
              </a:rPr>
              <a:t>P(X|H): posterior</a:t>
            </a:r>
            <a:r>
              <a:rPr sz="2100" spc="250" dirty="0">
                <a:latin typeface="Arial"/>
                <a:cs typeface="Arial"/>
              </a:rPr>
              <a:t> </a:t>
            </a:r>
            <a:r>
              <a:rPr sz="2100" spc="-10" dirty="0">
                <a:latin typeface="Arial"/>
                <a:cs typeface="Arial"/>
              </a:rPr>
              <a:t>probability</a:t>
            </a:r>
            <a:endParaRPr sz="2100" dirty="0">
              <a:latin typeface="Arial"/>
              <a:cs typeface="Arial"/>
            </a:endParaRPr>
          </a:p>
          <a:p>
            <a:pPr marL="1226185" lvl="1" indent="-276860">
              <a:lnSpc>
                <a:spcPct val="100000"/>
              </a:lnSpc>
              <a:spcBef>
                <a:spcPts val="1185"/>
              </a:spcBef>
              <a:buClr>
                <a:srgbClr val="93B6D2"/>
              </a:buClr>
              <a:buSzPct val="72972"/>
              <a:buChar char=""/>
              <a:tabLst>
                <a:tab pos="1226185" algn="l"/>
              </a:tabLst>
            </a:pPr>
            <a:r>
              <a:rPr sz="1850" spc="20" dirty="0">
                <a:latin typeface="Arial"/>
                <a:cs typeface="Arial"/>
              </a:rPr>
              <a:t>Xác suất của biến </a:t>
            </a:r>
            <a:r>
              <a:rPr sz="1850" spc="30" dirty="0">
                <a:latin typeface="Arial"/>
                <a:cs typeface="Arial"/>
              </a:rPr>
              <a:t>cố </a:t>
            </a:r>
            <a:r>
              <a:rPr sz="1850" spc="15" dirty="0">
                <a:latin typeface="Arial"/>
                <a:cs typeface="Arial"/>
              </a:rPr>
              <a:t>X </a:t>
            </a:r>
            <a:r>
              <a:rPr sz="1850" spc="-40" dirty="0">
                <a:latin typeface="Arial"/>
                <a:cs typeface="Arial"/>
              </a:rPr>
              <a:t>với </a:t>
            </a:r>
            <a:r>
              <a:rPr sz="1850" spc="20" dirty="0">
                <a:latin typeface="Arial"/>
                <a:cs typeface="Arial"/>
              </a:rPr>
              <a:t>điều </a:t>
            </a:r>
            <a:r>
              <a:rPr sz="1850" spc="25" dirty="0">
                <a:latin typeface="Arial"/>
                <a:cs typeface="Arial"/>
              </a:rPr>
              <a:t>kiện </a:t>
            </a:r>
            <a:r>
              <a:rPr sz="1850" spc="20" dirty="0">
                <a:latin typeface="Arial"/>
                <a:cs typeface="Arial"/>
              </a:rPr>
              <a:t>biến </a:t>
            </a:r>
            <a:r>
              <a:rPr sz="1850" spc="30" dirty="0">
                <a:latin typeface="Arial"/>
                <a:cs typeface="Arial"/>
              </a:rPr>
              <a:t>cố </a:t>
            </a:r>
            <a:r>
              <a:rPr sz="1850" spc="15" dirty="0">
                <a:latin typeface="Arial"/>
                <a:cs typeface="Arial"/>
              </a:rPr>
              <a:t>H đã </a:t>
            </a:r>
            <a:r>
              <a:rPr sz="1850" spc="-25" dirty="0">
                <a:latin typeface="Arial"/>
                <a:cs typeface="Arial"/>
              </a:rPr>
              <a:t>xảy</a:t>
            </a:r>
            <a:r>
              <a:rPr sz="1850" spc="-210" dirty="0">
                <a:latin typeface="Arial"/>
                <a:cs typeface="Arial"/>
              </a:rPr>
              <a:t> </a:t>
            </a:r>
            <a:r>
              <a:rPr sz="1850" dirty="0">
                <a:latin typeface="Arial"/>
                <a:cs typeface="Arial"/>
              </a:rPr>
              <a:t>ra.</a:t>
            </a:r>
          </a:p>
          <a:p>
            <a:pPr marL="1226185" marR="5080" lvl="1" indent="-276860">
              <a:lnSpc>
                <a:spcPct val="101400"/>
              </a:lnSpc>
              <a:spcBef>
                <a:spcPts val="1205"/>
              </a:spcBef>
              <a:buClr>
                <a:srgbClr val="93B6D2"/>
              </a:buClr>
              <a:buSzPct val="72972"/>
              <a:buChar char=""/>
              <a:tabLst>
                <a:tab pos="1226185" algn="l"/>
              </a:tabLst>
            </a:pPr>
            <a:r>
              <a:rPr sz="1850" spc="20" dirty="0">
                <a:latin typeface="Arial"/>
                <a:cs typeface="Arial"/>
              </a:rPr>
              <a:t>Ví </a:t>
            </a:r>
            <a:r>
              <a:rPr sz="1850" spc="10" dirty="0">
                <a:latin typeface="Arial"/>
                <a:cs typeface="Arial"/>
              </a:rPr>
              <a:t>dụ: P(age=young, </a:t>
            </a:r>
            <a:r>
              <a:rPr sz="1850" spc="20" dirty="0">
                <a:latin typeface="Arial"/>
                <a:cs typeface="Arial"/>
              </a:rPr>
              <a:t>income=high|buys_computer=yes) </a:t>
            </a:r>
            <a:r>
              <a:rPr sz="1850" spc="25" dirty="0">
                <a:latin typeface="Arial"/>
                <a:cs typeface="Arial"/>
              </a:rPr>
              <a:t>là </a:t>
            </a:r>
            <a:r>
              <a:rPr sz="1850" spc="-25" dirty="0">
                <a:latin typeface="Arial"/>
                <a:cs typeface="Arial"/>
              </a:rPr>
              <a:t>xác </a:t>
            </a:r>
            <a:r>
              <a:rPr sz="1850" spc="-55" dirty="0">
                <a:latin typeface="Arial"/>
                <a:cs typeface="Arial"/>
              </a:rPr>
              <a:t>suất  </a:t>
            </a:r>
            <a:r>
              <a:rPr sz="1850" spc="25" dirty="0">
                <a:latin typeface="Arial"/>
                <a:cs typeface="Arial"/>
              </a:rPr>
              <a:t>khách </a:t>
            </a:r>
            <a:r>
              <a:rPr sz="1850" spc="15" dirty="0">
                <a:latin typeface="Arial"/>
                <a:cs typeface="Arial"/>
              </a:rPr>
              <a:t>hàng </a:t>
            </a:r>
            <a:r>
              <a:rPr sz="1850" spc="45" dirty="0">
                <a:latin typeface="Arial"/>
                <a:cs typeface="Arial"/>
              </a:rPr>
              <a:t>mua máy </a:t>
            </a:r>
            <a:r>
              <a:rPr sz="1850" spc="10" dirty="0">
                <a:latin typeface="Arial"/>
                <a:cs typeface="Arial"/>
              </a:rPr>
              <a:t>tính </a:t>
            </a:r>
            <a:r>
              <a:rPr sz="1850" spc="30" dirty="0">
                <a:latin typeface="Arial"/>
                <a:cs typeface="Arial"/>
              </a:rPr>
              <a:t>có </a:t>
            </a:r>
            <a:r>
              <a:rPr sz="1850" spc="10" dirty="0">
                <a:latin typeface="Arial"/>
                <a:cs typeface="Arial"/>
              </a:rPr>
              <a:t>tuổi </a:t>
            </a:r>
            <a:r>
              <a:rPr sz="1850" spc="5" dirty="0">
                <a:latin typeface="Arial"/>
                <a:cs typeface="Arial"/>
              </a:rPr>
              <a:t>“young” </a:t>
            </a:r>
            <a:r>
              <a:rPr sz="1850" spc="-45" dirty="0">
                <a:latin typeface="Arial"/>
                <a:cs typeface="Arial"/>
              </a:rPr>
              <a:t>và </a:t>
            </a:r>
            <a:r>
              <a:rPr sz="1850" spc="10" dirty="0">
                <a:latin typeface="Arial"/>
                <a:cs typeface="Arial"/>
              </a:rPr>
              <a:t>thu </a:t>
            </a:r>
            <a:r>
              <a:rPr sz="1850" spc="15" dirty="0">
                <a:latin typeface="Arial"/>
                <a:cs typeface="Arial"/>
              </a:rPr>
              <a:t>nhập</a:t>
            </a:r>
            <a:r>
              <a:rPr sz="1850" spc="-75" dirty="0">
                <a:latin typeface="Arial"/>
                <a:cs typeface="Arial"/>
              </a:rPr>
              <a:t> </a:t>
            </a:r>
            <a:r>
              <a:rPr sz="1850" spc="5" dirty="0">
                <a:latin typeface="Arial"/>
                <a:cs typeface="Arial"/>
              </a:rPr>
              <a:t>“high”.</a:t>
            </a:r>
            <a:endParaRPr sz="1850" dirty="0">
              <a:latin typeface="Arial"/>
              <a:cs typeface="Arial"/>
            </a:endParaRPr>
          </a:p>
          <a:p>
            <a:pPr marL="1502410" lvl="2" indent="-229235">
              <a:lnSpc>
                <a:spcPct val="100000"/>
              </a:lnSpc>
              <a:spcBef>
                <a:spcPts val="1135"/>
              </a:spcBef>
              <a:buClr>
                <a:srgbClr val="DD8046"/>
              </a:buClr>
              <a:buSzPct val="75000"/>
              <a:buFont typeface="Wingdings"/>
              <a:buChar char=""/>
              <a:tabLst>
                <a:tab pos="1503045" algn="l"/>
              </a:tabLst>
            </a:pPr>
            <a:r>
              <a:rPr sz="1800" spc="5" dirty="0">
                <a:latin typeface="Arial"/>
                <a:cs typeface="Arial"/>
              </a:rPr>
              <a:t>P(age=young, </a:t>
            </a:r>
            <a:r>
              <a:rPr sz="1800" dirty="0">
                <a:latin typeface="Arial"/>
                <a:cs typeface="Arial"/>
              </a:rPr>
              <a:t>income=high|buys_computer=yes) =</a:t>
            </a:r>
            <a:r>
              <a:rPr sz="1800" spc="-2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</a:t>
            </a:r>
          </a:p>
          <a:p>
            <a:pPr marL="1502410" lvl="2" indent="-229235">
              <a:lnSpc>
                <a:spcPct val="100000"/>
              </a:lnSpc>
              <a:spcBef>
                <a:spcPts val="1070"/>
              </a:spcBef>
              <a:buClr>
                <a:srgbClr val="DD8046"/>
              </a:buClr>
              <a:buSzPct val="75000"/>
              <a:buFont typeface="Wingdings"/>
              <a:buChar char=""/>
              <a:tabLst>
                <a:tab pos="1503045" algn="l"/>
              </a:tabLst>
            </a:pPr>
            <a:r>
              <a:rPr sz="1800" spc="5" dirty="0">
                <a:latin typeface="Arial"/>
                <a:cs typeface="Arial"/>
              </a:rPr>
              <a:t>P(age=young, </a:t>
            </a:r>
            <a:r>
              <a:rPr sz="1800" dirty="0">
                <a:latin typeface="Arial"/>
                <a:cs typeface="Arial"/>
              </a:rPr>
              <a:t>income=high|buys_computer=no) = </a:t>
            </a:r>
            <a:r>
              <a:rPr sz="1800" spc="-5" dirty="0">
                <a:latin typeface="Arial"/>
                <a:cs typeface="Arial"/>
              </a:rPr>
              <a:t>2/5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3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0.4</a:t>
            </a:r>
            <a:endParaRPr sz="1800" dirty="0">
              <a:latin typeface="Arial"/>
              <a:cs typeface="Arial"/>
            </a:endParaRPr>
          </a:p>
          <a:p>
            <a:pPr marL="911225" indent="-324485">
              <a:lnSpc>
                <a:spcPct val="100000"/>
              </a:lnSpc>
              <a:spcBef>
                <a:spcPts val="1295"/>
              </a:spcBef>
              <a:buClr>
                <a:srgbClr val="DD8046"/>
              </a:buClr>
              <a:buSzPct val="59523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100" spc="-20" dirty="0">
                <a:latin typeface="Arial"/>
                <a:cs typeface="Arial"/>
              </a:rPr>
              <a:t>P(H|X): posterior</a:t>
            </a:r>
            <a:r>
              <a:rPr sz="2100" spc="250" dirty="0">
                <a:latin typeface="Arial"/>
                <a:cs typeface="Arial"/>
              </a:rPr>
              <a:t> </a:t>
            </a:r>
            <a:r>
              <a:rPr sz="2100" spc="-10" dirty="0">
                <a:latin typeface="Arial"/>
                <a:cs typeface="Arial"/>
              </a:rPr>
              <a:t>probability</a:t>
            </a:r>
            <a:endParaRPr sz="2100" dirty="0">
              <a:latin typeface="Arial"/>
              <a:cs typeface="Arial"/>
            </a:endParaRPr>
          </a:p>
          <a:p>
            <a:pPr marL="1226185" lvl="1" indent="-276860">
              <a:lnSpc>
                <a:spcPct val="100000"/>
              </a:lnSpc>
              <a:spcBef>
                <a:spcPts val="1185"/>
              </a:spcBef>
              <a:buClr>
                <a:srgbClr val="93B6D2"/>
              </a:buClr>
              <a:buSzPct val="72972"/>
              <a:buChar char=""/>
              <a:tabLst>
                <a:tab pos="1226185" algn="l"/>
              </a:tabLst>
            </a:pPr>
            <a:r>
              <a:rPr sz="1850" spc="20" dirty="0">
                <a:latin typeface="Arial"/>
                <a:cs typeface="Arial"/>
              </a:rPr>
              <a:t>Xác suất của biến </a:t>
            </a:r>
            <a:r>
              <a:rPr sz="1850" spc="30" dirty="0">
                <a:latin typeface="Arial"/>
                <a:cs typeface="Arial"/>
              </a:rPr>
              <a:t>cố </a:t>
            </a:r>
            <a:r>
              <a:rPr sz="1850" spc="15" dirty="0">
                <a:latin typeface="Arial"/>
                <a:cs typeface="Arial"/>
              </a:rPr>
              <a:t>H </a:t>
            </a:r>
            <a:r>
              <a:rPr sz="1850" spc="-40" dirty="0">
                <a:latin typeface="Arial"/>
                <a:cs typeface="Arial"/>
              </a:rPr>
              <a:t>với </a:t>
            </a:r>
            <a:r>
              <a:rPr sz="1850" spc="20" dirty="0">
                <a:latin typeface="Arial"/>
                <a:cs typeface="Arial"/>
              </a:rPr>
              <a:t>điều </a:t>
            </a:r>
            <a:r>
              <a:rPr sz="1850" spc="25" dirty="0">
                <a:latin typeface="Arial"/>
                <a:cs typeface="Arial"/>
              </a:rPr>
              <a:t>kiện </a:t>
            </a:r>
            <a:r>
              <a:rPr sz="1850" spc="20" dirty="0">
                <a:latin typeface="Arial"/>
                <a:cs typeface="Arial"/>
              </a:rPr>
              <a:t>biến </a:t>
            </a:r>
            <a:r>
              <a:rPr sz="1850" spc="30" dirty="0">
                <a:latin typeface="Arial"/>
                <a:cs typeface="Arial"/>
              </a:rPr>
              <a:t>cố </a:t>
            </a:r>
            <a:r>
              <a:rPr sz="1850" spc="15" dirty="0">
                <a:latin typeface="Arial"/>
                <a:cs typeface="Arial"/>
              </a:rPr>
              <a:t>X đã </a:t>
            </a:r>
            <a:r>
              <a:rPr sz="1850" spc="-25" dirty="0">
                <a:latin typeface="Arial"/>
                <a:cs typeface="Arial"/>
              </a:rPr>
              <a:t>xảy</a:t>
            </a:r>
            <a:r>
              <a:rPr sz="1850" spc="-210" dirty="0">
                <a:latin typeface="Arial"/>
                <a:cs typeface="Arial"/>
              </a:rPr>
              <a:t> </a:t>
            </a:r>
            <a:r>
              <a:rPr sz="1850" dirty="0">
                <a:latin typeface="Arial"/>
                <a:cs typeface="Arial"/>
              </a:rPr>
              <a:t>ra.</a:t>
            </a:r>
          </a:p>
          <a:p>
            <a:pPr marL="1226185" marR="5080" lvl="1" indent="-276860">
              <a:lnSpc>
                <a:spcPct val="104900"/>
              </a:lnSpc>
              <a:spcBef>
                <a:spcPts val="1050"/>
              </a:spcBef>
              <a:buClr>
                <a:srgbClr val="93B6D2"/>
              </a:buClr>
              <a:buSzPct val="72972"/>
              <a:buChar char=""/>
              <a:tabLst>
                <a:tab pos="1226185" algn="l"/>
              </a:tabLst>
            </a:pPr>
            <a:r>
              <a:rPr sz="1850" spc="20" dirty="0">
                <a:latin typeface="Arial"/>
                <a:cs typeface="Arial"/>
              </a:rPr>
              <a:t>Ví </a:t>
            </a:r>
            <a:r>
              <a:rPr sz="1850" spc="10" dirty="0">
                <a:latin typeface="Arial"/>
                <a:cs typeface="Arial"/>
              </a:rPr>
              <a:t>dụ: </a:t>
            </a:r>
            <a:r>
              <a:rPr sz="1850" spc="15" dirty="0">
                <a:latin typeface="Arial"/>
                <a:cs typeface="Arial"/>
              </a:rPr>
              <a:t>P(buys_computer=yes|age=young, </a:t>
            </a:r>
            <a:r>
              <a:rPr sz="1850" spc="30" dirty="0">
                <a:latin typeface="Arial"/>
                <a:cs typeface="Arial"/>
              </a:rPr>
              <a:t>income=high) </a:t>
            </a:r>
            <a:r>
              <a:rPr sz="1850" spc="25" dirty="0">
                <a:latin typeface="Arial"/>
                <a:cs typeface="Arial"/>
              </a:rPr>
              <a:t>là </a:t>
            </a:r>
            <a:r>
              <a:rPr sz="1850" spc="-25" dirty="0">
                <a:latin typeface="Arial"/>
                <a:cs typeface="Arial"/>
              </a:rPr>
              <a:t>xác </a:t>
            </a:r>
            <a:r>
              <a:rPr sz="1850" spc="-55" dirty="0">
                <a:latin typeface="Arial"/>
                <a:cs typeface="Arial"/>
              </a:rPr>
              <a:t>suất  </a:t>
            </a:r>
            <a:r>
              <a:rPr sz="1850" spc="45" dirty="0">
                <a:latin typeface="Arial"/>
                <a:cs typeface="Arial"/>
              </a:rPr>
              <a:t>mua máy </a:t>
            </a:r>
            <a:r>
              <a:rPr sz="1850" spc="10" dirty="0">
                <a:latin typeface="Arial"/>
                <a:cs typeface="Arial"/>
              </a:rPr>
              <a:t>tính </a:t>
            </a:r>
            <a:r>
              <a:rPr sz="1850" spc="20" dirty="0">
                <a:latin typeface="Arial"/>
                <a:cs typeface="Arial"/>
              </a:rPr>
              <a:t>của </a:t>
            </a:r>
            <a:r>
              <a:rPr sz="1850" spc="25" dirty="0">
                <a:latin typeface="Arial"/>
                <a:cs typeface="Arial"/>
              </a:rPr>
              <a:t>khách </a:t>
            </a:r>
            <a:r>
              <a:rPr sz="1850" spc="15" dirty="0">
                <a:latin typeface="Arial"/>
                <a:cs typeface="Arial"/>
              </a:rPr>
              <a:t>hàng </a:t>
            </a:r>
            <a:r>
              <a:rPr sz="1850" spc="30" dirty="0">
                <a:latin typeface="Arial"/>
                <a:cs typeface="Arial"/>
              </a:rPr>
              <a:t>có </a:t>
            </a:r>
            <a:r>
              <a:rPr sz="1850" spc="10" dirty="0">
                <a:latin typeface="Arial"/>
                <a:cs typeface="Arial"/>
              </a:rPr>
              <a:t>tuổi </a:t>
            </a:r>
            <a:r>
              <a:rPr sz="1850" spc="5" dirty="0">
                <a:latin typeface="Arial"/>
                <a:cs typeface="Arial"/>
              </a:rPr>
              <a:t>“young” </a:t>
            </a:r>
            <a:r>
              <a:rPr sz="1850" spc="-45" dirty="0">
                <a:latin typeface="Arial"/>
                <a:cs typeface="Arial"/>
              </a:rPr>
              <a:t>và </a:t>
            </a:r>
            <a:r>
              <a:rPr sz="1850" spc="10" dirty="0">
                <a:latin typeface="Arial"/>
                <a:cs typeface="Arial"/>
              </a:rPr>
              <a:t>thu </a:t>
            </a:r>
            <a:r>
              <a:rPr sz="1850" spc="15" dirty="0">
                <a:latin typeface="Arial"/>
                <a:cs typeface="Arial"/>
              </a:rPr>
              <a:t>nhập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5" dirty="0">
                <a:latin typeface="Arial"/>
                <a:cs typeface="Arial"/>
              </a:rPr>
              <a:t>“high”.</a:t>
            </a:r>
            <a:endParaRPr sz="1850" dirty="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587235" y="3134614"/>
            <a:ext cx="1543050" cy="400050"/>
            <a:chOff x="6587235" y="3134614"/>
            <a:chExt cx="1543050" cy="400050"/>
          </a:xfrm>
        </p:grpSpPr>
        <p:sp>
          <p:nvSpPr>
            <p:cNvPr id="5" name="object 5"/>
            <p:cNvSpPr/>
            <p:nvPr/>
          </p:nvSpPr>
          <p:spPr>
            <a:xfrm>
              <a:off x="6596760" y="3144139"/>
              <a:ext cx="1524000" cy="381000"/>
            </a:xfrm>
            <a:custGeom>
              <a:avLst/>
              <a:gdLst/>
              <a:ahLst/>
              <a:cxnLst/>
              <a:rect l="l" t="t" r="r" b="b"/>
              <a:pathLst>
                <a:path w="1524000" h="381000">
                  <a:moveTo>
                    <a:pt x="1524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524000" y="381000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96760" y="3144139"/>
              <a:ext cx="1524000" cy="381000"/>
            </a:xfrm>
            <a:custGeom>
              <a:avLst/>
              <a:gdLst/>
              <a:ahLst/>
              <a:cxnLst/>
              <a:rect l="l" t="t" r="r" b="b"/>
              <a:pathLst>
                <a:path w="1524000" h="381000">
                  <a:moveTo>
                    <a:pt x="0" y="381000"/>
                  </a:moveTo>
                  <a:lnTo>
                    <a:pt x="1524000" y="381000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19050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6481953" y="3648075"/>
            <a:ext cx="1543050" cy="400050"/>
            <a:chOff x="6481953" y="3648075"/>
            <a:chExt cx="1543050" cy="400050"/>
          </a:xfrm>
        </p:grpSpPr>
        <p:sp>
          <p:nvSpPr>
            <p:cNvPr id="8" name="object 8"/>
            <p:cNvSpPr/>
            <p:nvPr/>
          </p:nvSpPr>
          <p:spPr>
            <a:xfrm>
              <a:off x="6491478" y="3657600"/>
              <a:ext cx="1524000" cy="381000"/>
            </a:xfrm>
            <a:custGeom>
              <a:avLst/>
              <a:gdLst/>
              <a:ahLst/>
              <a:cxnLst/>
              <a:rect l="l" t="t" r="r" b="b"/>
              <a:pathLst>
                <a:path w="1524000" h="381000">
                  <a:moveTo>
                    <a:pt x="1524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524000" y="381000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91478" y="3657600"/>
              <a:ext cx="1524000" cy="381000"/>
            </a:xfrm>
            <a:custGeom>
              <a:avLst/>
              <a:gdLst/>
              <a:ahLst/>
              <a:cxnLst/>
              <a:rect l="l" t="t" r="r" b="b"/>
              <a:pathLst>
                <a:path w="1524000" h="381000">
                  <a:moveTo>
                    <a:pt x="0" y="381000"/>
                  </a:moveTo>
                  <a:lnTo>
                    <a:pt x="1524000" y="381000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19050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97510"/>
            <a:ext cx="309816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40" dirty="0">
                <a:solidFill>
                  <a:srgbClr val="775F54"/>
                </a:solidFill>
              </a:rPr>
              <a:t>Định </a:t>
            </a:r>
            <a:r>
              <a:rPr sz="3950" spc="-25" dirty="0">
                <a:solidFill>
                  <a:srgbClr val="775F54"/>
                </a:solidFill>
              </a:rPr>
              <a:t>lý</a:t>
            </a:r>
            <a:r>
              <a:rPr sz="3950" spc="315" dirty="0">
                <a:solidFill>
                  <a:srgbClr val="775F54"/>
                </a:solidFill>
              </a:rPr>
              <a:t> </a:t>
            </a:r>
            <a:r>
              <a:rPr sz="3950" spc="-30" dirty="0">
                <a:solidFill>
                  <a:srgbClr val="775F54"/>
                </a:solidFill>
              </a:rPr>
              <a:t>Bayes</a:t>
            </a:r>
            <a:endParaRPr sz="3950"/>
          </a:p>
        </p:txBody>
      </p:sp>
      <p:sp>
        <p:nvSpPr>
          <p:cNvPr id="3" name="object 3"/>
          <p:cNvSpPr/>
          <p:nvPr/>
        </p:nvSpPr>
        <p:spPr>
          <a:xfrm>
            <a:off x="4236694" y="3123582"/>
            <a:ext cx="1729105" cy="0"/>
          </a:xfrm>
          <a:custGeom>
            <a:avLst/>
            <a:gdLst/>
            <a:ahLst/>
            <a:cxnLst/>
            <a:rect l="l" t="t" r="r" b="b"/>
            <a:pathLst>
              <a:path w="1729104">
                <a:moveTo>
                  <a:pt x="0" y="0"/>
                </a:moveTo>
                <a:lnTo>
                  <a:pt x="1728963" y="0"/>
                </a:lnTo>
              </a:path>
            </a:pathLst>
          </a:custGeom>
          <a:ln w="11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6212" y="4014342"/>
            <a:ext cx="5139690" cy="276225"/>
          </a:xfrm>
          <a:custGeom>
            <a:avLst/>
            <a:gdLst/>
            <a:ahLst/>
            <a:cxnLst/>
            <a:rect l="l" t="t" r="r" b="b"/>
            <a:pathLst>
              <a:path w="5139690" h="276225">
                <a:moveTo>
                  <a:pt x="5066760" y="0"/>
                </a:moveTo>
                <a:lnTo>
                  <a:pt x="5063966" y="9143"/>
                </a:lnTo>
                <a:lnTo>
                  <a:pt x="5076660" y="15694"/>
                </a:lnTo>
                <a:lnTo>
                  <a:pt x="5087699" y="25257"/>
                </a:lnTo>
                <a:lnTo>
                  <a:pt x="5110954" y="71542"/>
                </a:lnTo>
                <a:lnTo>
                  <a:pt x="5117951" y="113885"/>
                </a:lnTo>
                <a:lnTo>
                  <a:pt x="5118830" y="138175"/>
                </a:lnTo>
                <a:lnTo>
                  <a:pt x="5117951" y="162373"/>
                </a:lnTo>
                <a:lnTo>
                  <a:pt x="5110954" y="204577"/>
                </a:lnTo>
                <a:lnTo>
                  <a:pt x="5087699" y="250793"/>
                </a:lnTo>
                <a:lnTo>
                  <a:pt x="5063966" y="266953"/>
                </a:lnTo>
                <a:lnTo>
                  <a:pt x="5066760" y="276097"/>
                </a:lnTo>
                <a:lnTo>
                  <a:pt x="5110051" y="245987"/>
                </a:lnTo>
                <a:lnTo>
                  <a:pt x="5128722" y="208700"/>
                </a:lnTo>
                <a:lnTo>
                  <a:pt x="5138108" y="163361"/>
                </a:lnTo>
                <a:lnTo>
                  <a:pt x="5139277" y="138048"/>
                </a:lnTo>
                <a:lnTo>
                  <a:pt x="5138108" y="112736"/>
                </a:lnTo>
                <a:lnTo>
                  <a:pt x="5128722" y="67397"/>
                </a:lnTo>
                <a:lnTo>
                  <a:pt x="5110051" y="30057"/>
                </a:lnTo>
                <a:lnTo>
                  <a:pt x="5083191" y="6383"/>
                </a:lnTo>
                <a:lnTo>
                  <a:pt x="5066760" y="0"/>
                </a:lnTo>
                <a:close/>
              </a:path>
              <a:path w="5139690" h="276225">
                <a:moveTo>
                  <a:pt x="2091531" y="0"/>
                </a:moveTo>
                <a:lnTo>
                  <a:pt x="2074386" y="0"/>
                </a:lnTo>
                <a:lnTo>
                  <a:pt x="2074386" y="276097"/>
                </a:lnTo>
                <a:lnTo>
                  <a:pt x="2091531" y="276097"/>
                </a:lnTo>
                <a:lnTo>
                  <a:pt x="2091531" y="0"/>
                </a:lnTo>
                <a:close/>
              </a:path>
              <a:path w="5139690" h="276225">
                <a:moveTo>
                  <a:pt x="72549" y="0"/>
                </a:moveTo>
                <a:lnTo>
                  <a:pt x="29288" y="30057"/>
                </a:lnTo>
                <a:lnTo>
                  <a:pt x="10602" y="67397"/>
                </a:lnTo>
                <a:lnTo>
                  <a:pt x="1172" y="112736"/>
                </a:lnTo>
                <a:lnTo>
                  <a:pt x="0" y="138175"/>
                </a:lnTo>
                <a:lnTo>
                  <a:pt x="1172" y="163361"/>
                </a:lnTo>
                <a:lnTo>
                  <a:pt x="10602" y="208700"/>
                </a:lnTo>
                <a:lnTo>
                  <a:pt x="29288" y="245987"/>
                </a:lnTo>
                <a:lnTo>
                  <a:pt x="72549" y="276097"/>
                </a:lnTo>
                <a:lnTo>
                  <a:pt x="75343" y="266953"/>
                </a:lnTo>
                <a:lnTo>
                  <a:pt x="62655" y="260385"/>
                </a:lnTo>
                <a:lnTo>
                  <a:pt x="51606" y="250793"/>
                </a:lnTo>
                <a:lnTo>
                  <a:pt x="28347" y="204577"/>
                </a:lnTo>
                <a:lnTo>
                  <a:pt x="21398" y="162373"/>
                </a:lnTo>
                <a:lnTo>
                  <a:pt x="20534" y="138048"/>
                </a:lnTo>
                <a:lnTo>
                  <a:pt x="21398" y="113885"/>
                </a:lnTo>
                <a:lnTo>
                  <a:pt x="28347" y="71542"/>
                </a:lnTo>
                <a:lnTo>
                  <a:pt x="51606" y="25257"/>
                </a:lnTo>
                <a:lnTo>
                  <a:pt x="75343" y="9143"/>
                </a:lnTo>
                <a:lnTo>
                  <a:pt x="725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75" y="1140825"/>
            <a:ext cx="8787130" cy="535432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760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35</a:t>
            </a:r>
            <a:endParaRPr sz="2000" dirty="0">
              <a:latin typeface="Times New Roman"/>
              <a:cs typeface="Times New Roman"/>
            </a:endParaRPr>
          </a:p>
          <a:p>
            <a:pPr marL="1022350" indent="-324485">
              <a:lnSpc>
                <a:spcPct val="100000"/>
              </a:lnSpc>
              <a:spcBef>
                <a:spcPts val="760"/>
              </a:spcBef>
              <a:buClr>
                <a:srgbClr val="DD8046"/>
              </a:buClr>
              <a:buSzPct val="58333"/>
              <a:buFont typeface="Wingdings"/>
              <a:buChar char=""/>
              <a:tabLst>
                <a:tab pos="1022350" algn="l"/>
                <a:tab pos="1022985" algn="l"/>
              </a:tabLst>
            </a:pPr>
            <a:r>
              <a:rPr sz="2400" dirty="0">
                <a:latin typeface="Arial"/>
                <a:cs typeface="Arial"/>
              </a:rPr>
              <a:t>P(H), </a:t>
            </a:r>
            <a:r>
              <a:rPr sz="2400" spc="-10" dirty="0">
                <a:latin typeface="Arial"/>
                <a:cs typeface="Arial"/>
              </a:rPr>
              <a:t>P(X|H), P(X) </a:t>
            </a:r>
            <a:r>
              <a:rPr sz="2400" dirty="0">
                <a:latin typeface="Arial"/>
                <a:cs typeface="Arial"/>
              </a:rPr>
              <a:t>có </a:t>
            </a:r>
            <a:r>
              <a:rPr sz="2400" spc="5" dirty="0">
                <a:latin typeface="Arial"/>
                <a:cs typeface="Arial"/>
              </a:rPr>
              <a:t>thể </a:t>
            </a:r>
            <a:r>
              <a:rPr sz="2400" spc="-5" dirty="0">
                <a:latin typeface="Arial"/>
                <a:cs typeface="Arial"/>
              </a:rPr>
              <a:t>được </a:t>
            </a:r>
            <a:r>
              <a:rPr sz="2400" spc="5" dirty="0">
                <a:latin typeface="Arial"/>
                <a:cs typeface="Arial"/>
              </a:rPr>
              <a:t>tính </a:t>
            </a:r>
            <a:r>
              <a:rPr sz="2400" dirty="0">
                <a:latin typeface="Arial"/>
                <a:cs typeface="Arial"/>
              </a:rPr>
              <a:t>từ </a:t>
            </a:r>
            <a:r>
              <a:rPr sz="2400" spc="-20" dirty="0">
                <a:latin typeface="Arial"/>
                <a:cs typeface="Arial"/>
              </a:rPr>
              <a:t>tập </a:t>
            </a:r>
            <a:r>
              <a:rPr sz="2400" spc="-30" dirty="0">
                <a:latin typeface="Arial"/>
                <a:cs typeface="Arial"/>
              </a:rPr>
              <a:t>dữ</a:t>
            </a:r>
            <a:r>
              <a:rPr sz="2400" spc="8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liệu.</a:t>
            </a:r>
            <a:endParaRPr sz="2400" dirty="0">
              <a:latin typeface="Arial"/>
              <a:cs typeface="Arial"/>
            </a:endParaRPr>
          </a:p>
          <a:p>
            <a:pPr marL="1022350" indent="-324485">
              <a:lnSpc>
                <a:spcPct val="100000"/>
              </a:lnSpc>
              <a:spcBef>
                <a:spcPts val="1480"/>
              </a:spcBef>
              <a:buClr>
                <a:srgbClr val="DD8046"/>
              </a:buClr>
              <a:buSzPct val="58333"/>
              <a:buFont typeface="Wingdings"/>
              <a:buChar char=""/>
              <a:tabLst>
                <a:tab pos="1022350" algn="l"/>
                <a:tab pos="1022985" algn="l"/>
              </a:tabLst>
            </a:pPr>
            <a:r>
              <a:rPr sz="2400" spc="-10" dirty="0">
                <a:latin typeface="Arial"/>
                <a:cs typeface="Arial"/>
              </a:rPr>
              <a:t>P(H|X) </a:t>
            </a:r>
            <a:r>
              <a:rPr sz="2400" spc="-5" dirty="0">
                <a:latin typeface="Arial"/>
                <a:cs typeface="Arial"/>
              </a:rPr>
              <a:t>được </a:t>
            </a:r>
            <a:r>
              <a:rPr sz="2400" spc="5" dirty="0">
                <a:latin typeface="Arial"/>
                <a:cs typeface="Arial"/>
              </a:rPr>
              <a:t>tính </a:t>
            </a:r>
            <a:r>
              <a:rPr sz="2400" dirty="0">
                <a:latin typeface="Arial"/>
                <a:cs typeface="Arial"/>
              </a:rPr>
              <a:t>từ định </a:t>
            </a:r>
            <a:r>
              <a:rPr sz="2400" spc="-5" dirty="0">
                <a:latin typeface="Arial"/>
                <a:cs typeface="Arial"/>
              </a:rPr>
              <a:t>lý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Bayes.</a:t>
            </a:r>
            <a:endParaRPr sz="2400" dirty="0">
              <a:latin typeface="Arial"/>
              <a:cs typeface="Arial"/>
            </a:endParaRPr>
          </a:p>
          <a:p>
            <a:pPr marL="68580" algn="ctr">
              <a:lnSpc>
                <a:spcPct val="100000"/>
              </a:lnSpc>
              <a:spcBef>
                <a:spcPts val="1345"/>
              </a:spcBef>
            </a:pPr>
            <a:r>
              <a:rPr sz="3375" i="1" spc="112" baseline="-34567" dirty="0">
                <a:latin typeface="Times New Roman"/>
                <a:cs typeface="Times New Roman"/>
              </a:rPr>
              <a:t>P</a:t>
            </a:r>
            <a:r>
              <a:rPr sz="3375" spc="112" baseline="-34567" dirty="0">
                <a:latin typeface="Times New Roman"/>
                <a:cs typeface="Times New Roman"/>
              </a:rPr>
              <a:t>(</a:t>
            </a:r>
            <a:r>
              <a:rPr sz="3375" i="1" spc="112" baseline="-34567" dirty="0">
                <a:latin typeface="Times New Roman"/>
                <a:cs typeface="Times New Roman"/>
              </a:rPr>
              <a:t>H</a:t>
            </a:r>
            <a:r>
              <a:rPr sz="3375" i="1" spc="75" baseline="-34567" dirty="0">
                <a:latin typeface="Times New Roman"/>
                <a:cs typeface="Times New Roman"/>
              </a:rPr>
              <a:t> </a:t>
            </a:r>
            <a:r>
              <a:rPr sz="3375" spc="7" baseline="-34567" dirty="0">
                <a:latin typeface="Times New Roman"/>
                <a:cs typeface="Times New Roman"/>
              </a:rPr>
              <a:t>|</a:t>
            </a:r>
            <a:r>
              <a:rPr sz="3375" spc="37" baseline="-34567" dirty="0">
                <a:latin typeface="Times New Roman"/>
                <a:cs typeface="Times New Roman"/>
              </a:rPr>
              <a:t> </a:t>
            </a:r>
            <a:r>
              <a:rPr sz="3375" i="1" spc="44" baseline="-34567" dirty="0">
                <a:latin typeface="Times New Roman"/>
                <a:cs typeface="Times New Roman"/>
              </a:rPr>
              <a:t>X</a:t>
            </a:r>
            <a:r>
              <a:rPr sz="3375" i="1" spc="-322" baseline="-34567" dirty="0">
                <a:latin typeface="Times New Roman"/>
                <a:cs typeface="Times New Roman"/>
              </a:rPr>
              <a:t> </a:t>
            </a:r>
            <a:r>
              <a:rPr sz="3375" spc="22" baseline="-34567" dirty="0">
                <a:latin typeface="Times New Roman"/>
                <a:cs typeface="Times New Roman"/>
              </a:rPr>
              <a:t>)</a:t>
            </a:r>
            <a:r>
              <a:rPr sz="3375" spc="-104" baseline="-34567" dirty="0">
                <a:latin typeface="Times New Roman"/>
                <a:cs typeface="Times New Roman"/>
              </a:rPr>
              <a:t> </a:t>
            </a:r>
            <a:r>
              <a:rPr sz="3375" spc="37" baseline="-34567" dirty="0">
                <a:latin typeface="Symbol"/>
                <a:cs typeface="Symbol"/>
              </a:rPr>
              <a:t></a:t>
            </a:r>
            <a:r>
              <a:rPr sz="3375" spc="277" baseline="-34567" dirty="0">
                <a:latin typeface="Times New Roman"/>
                <a:cs typeface="Times New Roman"/>
              </a:rPr>
              <a:t> </a:t>
            </a:r>
            <a:r>
              <a:rPr sz="2250" i="1" spc="40" dirty="0">
                <a:latin typeface="Times New Roman"/>
                <a:cs typeface="Times New Roman"/>
              </a:rPr>
              <a:t>P</a:t>
            </a:r>
            <a:r>
              <a:rPr sz="2250" spc="40" dirty="0">
                <a:latin typeface="Times New Roman"/>
                <a:cs typeface="Times New Roman"/>
              </a:rPr>
              <a:t>(</a:t>
            </a:r>
            <a:r>
              <a:rPr sz="2250" spc="-350" dirty="0">
                <a:latin typeface="Times New Roman"/>
                <a:cs typeface="Times New Roman"/>
              </a:rPr>
              <a:t> </a:t>
            </a:r>
            <a:r>
              <a:rPr sz="2250" i="1" spc="30" dirty="0">
                <a:latin typeface="Times New Roman"/>
                <a:cs typeface="Times New Roman"/>
              </a:rPr>
              <a:t>X</a:t>
            </a:r>
            <a:r>
              <a:rPr sz="2250" i="1" spc="140" dirty="0">
                <a:latin typeface="Times New Roman"/>
                <a:cs typeface="Times New Roman"/>
              </a:rPr>
              <a:t> </a:t>
            </a:r>
            <a:r>
              <a:rPr sz="2250" spc="5" dirty="0">
                <a:latin typeface="Times New Roman"/>
                <a:cs typeface="Times New Roman"/>
              </a:rPr>
              <a:t>|</a:t>
            </a:r>
            <a:r>
              <a:rPr sz="2250" spc="-80" dirty="0">
                <a:latin typeface="Times New Roman"/>
                <a:cs typeface="Times New Roman"/>
              </a:rPr>
              <a:t> </a:t>
            </a:r>
            <a:r>
              <a:rPr sz="2250" i="1" spc="35" dirty="0">
                <a:latin typeface="Times New Roman"/>
                <a:cs typeface="Times New Roman"/>
              </a:rPr>
              <a:t>H</a:t>
            </a:r>
            <a:r>
              <a:rPr sz="2250" i="1" spc="-295" dirty="0">
                <a:latin typeface="Times New Roman"/>
                <a:cs typeface="Times New Roman"/>
              </a:rPr>
              <a:t> </a:t>
            </a:r>
            <a:r>
              <a:rPr sz="2250" spc="85" dirty="0">
                <a:latin typeface="Times New Roman"/>
                <a:cs typeface="Times New Roman"/>
              </a:rPr>
              <a:t>)</a:t>
            </a:r>
            <a:r>
              <a:rPr sz="2250" i="1" spc="85" dirty="0">
                <a:latin typeface="Times New Roman"/>
                <a:cs typeface="Times New Roman"/>
              </a:rPr>
              <a:t>P</a:t>
            </a:r>
            <a:r>
              <a:rPr sz="2250" spc="85" dirty="0">
                <a:latin typeface="Times New Roman"/>
                <a:cs typeface="Times New Roman"/>
              </a:rPr>
              <a:t>(</a:t>
            </a:r>
            <a:r>
              <a:rPr sz="2250" i="1" spc="85" dirty="0">
                <a:latin typeface="Times New Roman"/>
                <a:cs typeface="Times New Roman"/>
              </a:rPr>
              <a:t>H</a:t>
            </a:r>
            <a:r>
              <a:rPr sz="2250" i="1" spc="-290" dirty="0">
                <a:latin typeface="Times New Roman"/>
                <a:cs typeface="Times New Roman"/>
              </a:rPr>
              <a:t> </a:t>
            </a:r>
            <a:r>
              <a:rPr sz="2250" spc="15" dirty="0">
                <a:latin typeface="Times New Roman"/>
                <a:cs typeface="Times New Roman"/>
              </a:rPr>
              <a:t>)</a:t>
            </a:r>
            <a:endParaRPr sz="2250" dirty="0">
              <a:latin typeface="Times New Roman"/>
              <a:cs typeface="Times New Roman"/>
            </a:endParaRPr>
          </a:p>
          <a:p>
            <a:pPr marL="1425575" algn="ctr">
              <a:lnSpc>
                <a:spcPct val="100000"/>
              </a:lnSpc>
              <a:spcBef>
                <a:spcPts val="480"/>
              </a:spcBef>
            </a:pPr>
            <a:r>
              <a:rPr sz="2250" i="1" spc="40" dirty="0">
                <a:latin typeface="Times New Roman"/>
                <a:cs typeface="Times New Roman"/>
              </a:rPr>
              <a:t>P</a:t>
            </a:r>
            <a:r>
              <a:rPr sz="2250" spc="40" dirty="0">
                <a:latin typeface="Times New Roman"/>
                <a:cs typeface="Times New Roman"/>
              </a:rPr>
              <a:t>(</a:t>
            </a:r>
            <a:r>
              <a:rPr sz="2250" spc="-355" dirty="0">
                <a:latin typeface="Times New Roman"/>
                <a:cs typeface="Times New Roman"/>
              </a:rPr>
              <a:t> </a:t>
            </a:r>
            <a:r>
              <a:rPr sz="2250" i="1" spc="30" dirty="0">
                <a:latin typeface="Times New Roman"/>
                <a:cs typeface="Times New Roman"/>
              </a:rPr>
              <a:t>X</a:t>
            </a:r>
            <a:r>
              <a:rPr sz="2250" i="1" spc="-215" dirty="0">
                <a:latin typeface="Times New Roman"/>
                <a:cs typeface="Times New Roman"/>
              </a:rPr>
              <a:t> </a:t>
            </a:r>
            <a:r>
              <a:rPr sz="2250" spc="15" dirty="0">
                <a:latin typeface="Times New Roman"/>
                <a:cs typeface="Times New Roman"/>
              </a:rPr>
              <a:t>)</a:t>
            </a:r>
            <a:endParaRPr sz="22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50" dirty="0">
              <a:latin typeface="Times New Roman"/>
              <a:cs typeface="Times New Roman"/>
            </a:endParaRPr>
          </a:p>
          <a:p>
            <a:pPr marL="520700">
              <a:lnSpc>
                <a:spcPct val="100000"/>
              </a:lnSpc>
            </a:pPr>
            <a:r>
              <a:rPr sz="1800" spc="665" dirty="0">
                <a:latin typeface="FreeSerif"/>
                <a:cs typeface="FreeSerif"/>
              </a:rPr>
              <a:t>𝑃</a:t>
            </a:r>
            <a:r>
              <a:rPr sz="1800" spc="375" dirty="0">
                <a:latin typeface="FreeSerif"/>
                <a:cs typeface="FreeSerif"/>
              </a:rPr>
              <a:t> </a:t>
            </a:r>
            <a:r>
              <a:rPr sz="1800" spc="480" dirty="0">
                <a:latin typeface="FreeSerif"/>
                <a:cs typeface="FreeSerif"/>
              </a:rPr>
              <a:t>𝑏𝑢𝑦𝑠</a:t>
            </a:r>
            <a:r>
              <a:rPr sz="2025" spc="719" baseline="-16460" dirty="0">
                <a:latin typeface="FreeSerif"/>
                <a:cs typeface="FreeSerif"/>
              </a:rPr>
              <a:t>𝑐𝑜𝑚𝑝𝑢𝑡𝑒𝑟</a:t>
            </a:r>
            <a:r>
              <a:rPr sz="2025" spc="232" baseline="-16460" dirty="0">
                <a:latin typeface="FreeSerif"/>
                <a:cs typeface="FreeSerif"/>
              </a:rPr>
              <a:t> </a:t>
            </a:r>
            <a:r>
              <a:rPr sz="1800" spc="330" dirty="0">
                <a:latin typeface="FreeSerif"/>
                <a:cs typeface="FreeSerif"/>
              </a:rPr>
              <a:t>=</a:t>
            </a:r>
            <a:r>
              <a:rPr sz="1800" spc="80" dirty="0">
                <a:latin typeface="FreeSerif"/>
                <a:cs typeface="FreeSerif"/>
              </a:rPr>
              <a:t> </a:t>
            </a:r>
            <a:r>
              <a:rPr sz="1800" spc="450" dirty="0">
                <a:latin typeface="FreeSerif"/>
                <a:cs typeface="FreeSerif"/>
              </a:rPr>
              <a:t>𝑦𝑒𝑠</a:t>
            </a:r>
            <a:r>
              <a:rPr sz="1800" spc="145" dirty="0">
                <a:latin typeface="FreeSerif"/>
                <a:cs typeface="FreeSerif"/>
              </a:rPr>
              <a:t> </a:t>
            </a:r>
            <a:r>
              <a:rPr sz="1800" spc="545" dirty="0">
                <a:latin typeface="FreeSerif"/>
                <a:cs typeface="FreeSerif"/>
              </a:rPr>
              <a:t>𝑎𝑔𝑒</a:t>
            </a:r>
            <a:r>
              <a:rPr sz="1800" spc="85" dirty="0">
                <a:latin typeface="FreeSerif"/>
                <a:cs typeface="FreeSerif"/>
              </a:rPr>
              <a:t> </a:t>
            </a:r>
            <a:r>
              <a:rPr sz="1800" spc="330" dirty="0">
                <a:latin typeface="FreeSerif"/>
                <a:cs typeface="FreeSerif"/>
              </a:rPr>
              <a:t>=</a:t>
            </a:r>
            <a:r>
              <a:rPr sz="1800" spc="75" dirty="0">
                <a:latin typeface="FreeSerif"/>
                <a:cs typeface="FreeSerif"/>
              </a:rPr>
              <a:t> </a:t>
            </a:r>
            <a:r>
              <a:rPr sz="1800" spc="470" dirty="0">
                <a:latin typeface="FreeSerif"/>
                <a:cs typeface="FreeSerif"/>
              </a:rPr>
              <a:t>𝑦𝑜𝑢𝑛𝑔,</a:t>
            </a:r>
            <a:r>
              <a:rPr sz="1800" spc="-145" dirty="0">
                <a:latin typeface="FreeSerif"/>
                <a:cs typeface="FreeSerif"/>
              </a:rPr>
              <a:t> </a:t>
            </a:r>
            <a:r>
              <a:rPr sz="1800" spc="520" dirty="0">
                <a:latin typeface="FreeSerif"/>
                <a:cs typeface="FreeSerif"/>
              </a:rPr>
              <a:t>𝑖𝑛𝑐𝑜𝑚𝑒</a:t>
            </a:r>
            <a:r>
              <a:rPr sz="1800" spc="90" dirty="0">
                <a:latin typeface="FreeSerif"/>
                <a:cs typeface="FreeSerif"/>
              </a:rPr>
              <a:t> </a:t>
            </a:r>
            <a:r>
              <a:rPr sz="1800" spc="330" dirty="0">
                <a:latin typeface="FreeSerif"/>
                <a:cs typeface="FreeSerif"/>
              </a:rPr>
              <a:t>=</a:t>
            </a:r>
            <a:r>
              <a:rPr sz="1800" dirty="0">
                <a:latin typeface="FreeSerif"/>
                <a:cs typeface="FreeSerif"/>
              </a:rPr>
              <a:t> </a:t>
            </a:r>
            <a:r>
              <a:rPr sz="1800" spc="470" dirty="0">
                <a:latin typeface="FreeSerif"/>
                <a:cs typeface="FreeSerif"/>
              </a:rPr>
              <a:t>𝑕𝑖𝑔𝑕</a:t>
            </a:r>
            <a:endParaRPr sz="1800" dirty="0">
              <a:latin typeface="FreeSerif"/>
              <a:cs typeface="FreeSerif"/>
            </a:endParaRPr>
          </a:p>
          <a:p>
            <a:pPr marL="520700">
              <a:lnSpc>
                <a:spcPct val="100000"/>
              </a:lnSpc>
              <a:spcBef>
                <a:spcPts val="470"/>
              </a:spcBef>
            </a:pPr>
            <a:r>
              <a:rPr sz="2700" spc="494" baseline="-32407" dirty="0">
                <a:latin typeface="FreeSerif"/>
                <a:cs typeface="FreeSerif"/>
              </a:rPr>
              <a:t>= </a:t>
            </a:r>
            <a:r>
              <a:rPr sz="1350" spc="360" dirty="0">
                <a:latin typeface="FreeSerif"/>
                <a:cs typeface="FreeSerif"/>
              </a:rPr>
              <a:t>𝑃(𝑎𝑔𝑒=𝑦𝑜𝑢𝑛𝑔,𝑖𝑛𝑐𝑜𝑚𝑒=ℎ𝑖𝑔ℎ|𝑏𝑢𝑦𝑠_𝑐𝑜𝑚𝑝𝑢𝑡𝑒𝑟=𝑦𝑒𝑠)×𝑃(𝑏𝑢𝑦𝑠_𝑐𝑜𝑚𝑝𝑢𝑡𝑒𝑟=𝑦𝑒𝑠)</a:t>
            </a:r>
            <a:r>
              <a:rPr sz="1350" spc="-135" dirty="0">
                <a:latin typeface="FreeSerif"/>
                <a:cs typeface="FreeSerif"/>
              </a:rPr>
              <a:t> </a:t>
            </a:r>
            <a:r>
              <a:rPr sz="2700" baseline="-32407" dirty="0">
                <a:latin typeface="Arial"/>
                <a:cs typeface="Arial"/>
              </a:rPr>
              <a:t>= 0</a:t>
            </a:r>
          </a:p>
          <a:p>
            <a:pPr marL="2637155">
              <a:lnSpc>
                <a:spcPct val="100000"/>
              </a:lnSpc>
              <a:spcBef>
                <a:spcPts val="240"/>
              </a:spcBef>
            </a:pPr>
            <a:r>
              <a:rPr sz="1350" spc="360" dirty="0">
                <a:latin typeface="FreeSerif"/>
                <a:cs typeface="FreeSerif"/>
              </a:rPr>
              <a:t>𝑃(𝑎𝑔𝑒=𝑦𝑜𝑢𝑛𝑔,𝑖𝑛𝑐𝑜𝑚𝑒=ℎ𝑖𝑔ℎ)</a:t>
            </a:r>
            <a:endParaRPr sz="1350" dirty="0">
              <a:latin typeface="FreeSerif"/>
              <a:cs typeface="Free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 dirty="0">
              <a:latin typeface="FreeSerif"/>
              <a:cs typeface="FreeSerif"/>
            </a:endParaRPr>
          </a:p>
          <a:p>
            <a:pPr marL="520700">
              <a:lnSpc>
                <a:spcPct val="100000"/>
              </a:lnSpc>
            </a:pPr>
            <a:r>
              <a:rPr sz="1800" spc="450" dirty="0">
                <a:latin typeface="FreeSerif"/>
                <a:cs typeface="FreeSerif"/>
              </a:rPr>
              <a:t>𝑃(𝑏𝑢𝑦𝑠_𝑐𝑜𝑚𝑝𝑢𝑡𝑒𝑟</a:t>
            </a:r>
            <a:r>
              <a:rPr sz="1800" spc="130" dirty="0">
                <a:latin typeface="FreeSerif"/>
                <a:cs typeface="FreeSerif"/>
              </a:rPr>
              <a:t> </a:t>
            </a:r>
            <a:r>
              <a:rPr sz="1800" spc="330" dirty="0">
                <a:latin typeface="FreeSerif"/>
                <a:cs typeface="FreeSerif"/>
              </a:rPr>
              <a:t>=</a:t>
            </a:r>
            <a:r>
              <a:rPr sz="1800" spc="80" dirty="0">
                <a:latin typeface="FreeSerif"/>
                <a:cs typeface="FreeSerif"/>
              </a:rPr>
              <a:t> </a:t>
            </a:r>
            <a:r>
              <a:rPr sz="1800" spc="495" dirty="0">
                <a:latin typeface="FreeSerif"/>
                <a:cs typeface="FreeSerif"/>
              </a:rPr>
              <a:t>𝑛𝑜|𝑎𝑔𝑒</a:t>
            </a:r>
            <a:r>
              <a:rPr sz="1800" spc="85" dirty="0">
                <a:latin typeface="FreeSerif"/>
                <a:cs typeface="FreeSerif"/>
              </a:rPr>
              <a:t> </a:t>
            </a:r>
            <a:r>
              <a:rPr sz="1800" spc="330" dirty="0">
                <a:latin typeface="FreeSerif"/>
                <a:cs typeface="FreeSerif"/>
              </a:rPr>
              <a:t>=</a:t>
            </a:r>
            <a:r>
              <a:rPr sz="1800" spc="5" dirty="0">
                <a:latin typeface="FreeSerif"/>
                <a:cs typeface="FreeSerif"/>
              </a:rPr>
              <a:t> </a:t>
            </a:r>
            <a:r>
              <a:rPr sz="1800" spc="480" dirty="0">
                <a:latin typeface="FreeSerif"/>
                <a:cs typeface="FreeSerif"/>
              </a:rPr>
              <a:t>𝑦𝑜𝑢𝑛𝑔,</a:t>
            </a:r>
            <a:r>
              <a:rPr sz="1800" spc="-145" dirty="0">
                <a:latin typeface="FreeSerif"/>
                <a:cs typeface="FreeSerif"/>
              </a:rPr>
              <a:t> </a:t>
            </a:r>
            <a:r>
              <a:rPr sz="1800" spc="520" dirty="0">
                <a:latin typeface="FreeSerif"/>
                <a:cs typeface="FreeSerif"/>
              </a:rPr>
              <a:t>𝑖𝑛𝑐𝑜𝑚𝑒</a:t>
            </a:r>
            <a:r>
              <a:rPr sz="1800" spc="20" dirty="0">
                <a:latin typeface="FreeSerif"/>
                <a:cs typeface="FreeSerif"/>
              </a:rPr>
              <a:t> </a:t>
            </a:r>
            <a:r>
              <a:rPr sz="1800" spc="330" dirty="0">
                <a:latin typeface="FreeSerif"/>
                <a:cs typeface="FreeSerif"/>
              </a:rPr>
              <a:t>=</a:t>
            </a:r>
            <a:r>
              <a:rPr sz="1800" spc="80" dirty="0">
                <a:latin typeface="FreeSerif"/>
                <a:cs typeface="FreeSerif"/>
              </a:rPr>
              <a:t> </a:t>
            </a:r>
            <a:r>
              <a:rPr sz="1800" spc="400" dirty="0">
                <a:latin typeface="FreeSerif"/>
                <a:cs typeface="FreeSerif"/>
              </a:rPr>
              <a:t>𝑕𝑖𝑔𝑕)</a:t>
            </a:r>
            <a:endParaRPr sz="1800" dirty="0">
              <a:latin typeface="FreeSerif"/>
              <a:cs typeface="FreeSerif"/>
            </a:endParaRPr>
          </a:p>
          <a:p>
            <a:pPr marL="520700">
              <a:lnSpc>
                <a:spcPct val="100000"/>
              </a:lnSpc>
              <a:spcBef>
                <a:spcPts val="915"/>
              </a:spcBef>
            </a:pPr>
            <a:r>
              <a:rPr sz="2700" spc="494" baseline="-41666" dirty="0">
                <a:latin typeface="FreeSerif"/>
                <a:cs typeface="FreeSerif"/>
              </a:rPr>
              <a:t>=</a:t>
            </a:r>
            <a:r>
              <a:rPr sz="2700" spc="112" baseline="-41666" dirty="0">
                <a:latin typeface="FreeSerif"/>
                <a:cs typeface="FreeSerif"/>
              </a:rPr>
              <a:t> </a:t>
            </a:r>
            <a:r>
              <a:rPr sz="1800" spc="490" dirty="0">
                <a:latin typeface="FreeSerif"/>
                <a:cs typeface="FreeSerif"/>
              </a:rPr>
              <a:t>𝑃(𝑎𝑔𝑒</a:t>
            </a:r>
            <a:r>
              <a:rPr sz="1800" spc="90" dirty="0">
                <a:latin typeface="FreeSerif"/>
                <a:cs typeface="FreeSerif"/>
              </a:rPr>
              <a:t> </a:t>
            </a:r>
            <a:r>
              <a:rPr sz="1800" spc="330" dirty="0">
                <a:latin typeface="FreeSerif"/>
                <a:cs typeface="FreeSerif"/>
              </a:rPr>
              <a:t>=</a:t>
            </a:r>
            <a:r>
              <a:rPr sz="1800" spc="75" dirty="0">
                <a:latin typeface="FreeSerif"/>
                <a:cs typeface="FreeSerif"/>
              </a:rPr>
              <a:t> </a:t>
            </a:r>
            <a:r>
              <a:rPr sz="1800" spc="470" dirty="0">
                <a:latin typeface="FreeSerif"/>
                <a:cs typeface="FreeSerif"/>
              </a:rPr>
              <a:t>𝑦𝑜𝑢𝑛𝑔,</a:t>
            </a:r>
            <a:r>
              <a:rPr sz="1800" spc="-145" dirty="0">
                <a:latin typeface="FreeSerif"/>
                <a:cs typeface="FreeSerif"/>
              </a:rPr>
              <a:t> </a:t>
            </a:r>
            <a:r>
              <a:rPr sz="1800" spc="520" dirty="0">
                <a:latin typeface="FreeSerif"/>
                <a:cs typeface="FreeSerif"/>
              </a:rPr>
              <a:t>𝑖𝑛𝑐𝑜𝑚𝑒</a:t>
            </a:r>
            <a:r>
              <a:rPr sz="1800" spc="20" dirty="0">
                <a:latin typeface="FreeSerif"/>
                <a:cs typeface="FreeSerif"/>
              </a:rPr>
              <a:t> </a:t>
            </a:r>
            <a:r>
              <a:rPr sz="1800" spc="330" dirty="0">
                <a:latin typeface="FreeSerif"/>
                <a:cs typeface="FreeSerif"/>
              </a:rPr>
              <a:t>=</a:t>
            </a:r>
            <a:r>
              <a:rPr sz="1800" spc="80" dirty="0">
                <a:latin typeface="FreeSerif"/>
                <a:cs typeface="FreeSerif"/>
              </a:rPr>
              <a:t> </a:t>
            </a:r>
            <a:r>
              <a:rPr sz="1800" spc="450" dirty="0">
                <a:latin typeface="FreeSerif"/>
                <a:cs typeface="FreeSerif"/>
              </a:rPr>
              <a:t>𝑕𝑖𝑔𝑕|𝑏𝑢𝑦𝑠_𝑐𝑜𝑚𝑝𝑢𝑡𝑒𝑟</a:t>
            </a:r>
            <a:r>
              <a:rPr sz="1800" spc="130" dirty="0">
                <a:latin typeface="FreeSerif"/>
                <a:cs typeface="FreeSerif"/>
              </a:rPr>
              <a:t> </a:t>
            </a:r>
            <a:r>
              <a:rPr sz="1800" spc="330" dirty="0">
                <a:latin typeface="FreeSerif"/>
                <a:cs typeface="FreeSerif"/>
              </a:rPr>
              <a:t>=</a:t>
            </a:r>
            <a:r>
              <a:rPr sz="1800" spc="85" dirty="0">
                <a:latin typeface="FreeSerif"/>
                <a:cs typeface="FreeSerif"/>
              </a:rPr>
              <a:t> </a:t>
            </a:r>
            <a:r>
              <a:rPr sz="1800" spc="445" dirty="0">
                <a:latin typeface="FreeSerif"/>
                <a:cs typeface="FreeSerif"/>
              </a:rPr>
              <a:t>𝑛𝑜)𝑃(𝑏𝑢𝑦𝑠_𝑐𝑜𝑚𝑝𝑢𝑡𝑒𝑟</a:t>
            </a:r>
            <a:r>
              <a:rPr sz="1800" spc="130" dirty="0">
                <a:latin typeface="FreeSerif"/>
                <a:cs typeface="FreeSerif"/>
              </a:rPr>
              <a:t> </a:t>
            </a:r>
            <a:r>
              <a:rPr sz="1800" spc="330" dirty="0">
                <a:latin typeface="FreeSerif"/>
                <a:cs typeface="FreeSerif"/>
              </a:rPr>
              <a:t>=</a:t>
            </a:r>
            <a:r>
              <a:rPr sz="1800" spc="85" dirty="0">
                <a:latin typeface="FreeSerif"/>
                <a:cs typeface="FreeSerif"/>
              </a:rPr>
              <a:t> </a:t>
            </a:r>
            <a:r>
              <a:rPr sz="1800" spc="415" dirty="0">
                <a:latin typeface="FreeSerif"/>
                <a:cs typeface="FreeSerif"/>
              </a:rPr>
              <a:t>𝑛𝑜)</a:t>
            </a:r>
            <a:endParaRPr sz="1800" dirty="0">
              <a:latin typeface="FreeSerif"/>
              <a:cs typeface="FreeSerif"/>
            </a:endParaRPr>
          </a:p>
          <a:p>
            <a:pPr marL="3094990">
              <a:lnSpc>
                <a:spcPct val="100000"/>
              </a:lnSpc>
              <a:spcBef>
                <a:spcPts val="395"/>
              </a:spcBef>
            </a:pPr>
            <a:r>
              <a:rPr sz="1800" spc="490" dirty="0">
                <a:latin typeface="FreeSerif"/>
                <a:cs typeface="FreeSerif"/>
              </a:rPr>
              <a:t>𝑃(𝑎𝑔𝑒</a:t>
            </a:r>
            <a:r>
              <a:rPr sz="1800" spc="75" dirty="0">
                <a:latin typeface="FreeSerif"/>
                <a:cs typeface="FreeSerif"/>
              </a:rPr>
              <a:t> </a:t>
            </a:r>
            <a:r>
              <a:rPr sz="1800" spc="330" dirty="0">
                <a:latin typeface="FreeSerif"/>
                <a:cs typeface="FreeSerif"/>
              </a:rPr>
              <a:t>=</a:t>
            </a:r>
            <a:r>
              <a:rPr sz="1800" spc="80" dirty="0">
                <a:latin typeface="FreeSerif"/>
                <a:cs typeface="FreeSerif"/>
              </a:rPr>
              <a:t> </a:t>
            </a:r>
            <a:r>
              <a:rPr sz="1800" spc="470" dirty="0">
                <a:latin typeface="FreeSerif"/>
                <a:cs typeface="FreeSerif"/>
              </a:rPr>
              <a:t>𝑦𝑜𝑢𝑛𝑔,</a:t>
            </a:r>
            <a:r>
              <a:rPr sz="1800" spc="-145" dirty="0">
                <a:latin typeface="FreeSerif"/>
                <a:cs typeface="FreeSerif"/>
              </a:rPr>
              <a:t> </a:t>
            </a:r>
            <a:r>
              <a:rPr sz="1800" spc="520" dirty="0">
                <a:latin typeface="FreeSerif"/>
                <a:cs typeface="FreeSerif"/>
              </a:rPr>
              <a:t>𝑖𝑛𝑐𝑜𝑚𝑒</a:t>
            </a:r>
            <a:r>
              <a:rPr sz="1800" spc="90" dirty="0">
                <a:latin typeface="FreeSerif"/>
                <a:cs typeface="FreeSerif"/>
              </a:rPr>
              <a:t> </a:t>
            </a:r>
            <a:r>
              <a:rPr sz="1800" spc="330" dirty="0">
                <a:latin typeface="FreeSerif"/>
                <a:cs typeface="FreeSerif"/>
              </a:rPr>
              <a:t>=</a:t>
            </a:r>
            <a:r>
              <a:rPr sz="1800" spc="5" dirty="0">
                <a:latin typeface="FreeSerif"/>
                <a:cs typeface="FreeSerif"/>
              </a:rPr>
              <a:t> </a:t>
            </a:r>
            <a:r>
              <a:rPr sz="1800" spc="415" dirty="0">
                <a:latin typeface="FreeSerif"/>
                <a:cs typeface="FreeSerif"/>
              </a:rPr>
              <a:t>𝑕𝑖𝑔𝑕)</a:t>
            </a:r>
            <a:endParaRPr sz="1800" dirty="0">
              <a:latin typeface="FreeSerif"/>
              <a:cs typeface="FreeSerif"/>
            </a:endParaRPr>
          </a:p>
          <a:p>
            <a:pPr marL="520700">
              <a:lnSpc>
                <a:spcPct val="100000"/>
              </a:lnSpc>
              <a:spcBef>
                <a:spcPts val="244"/>
              </a:spcBef>
            </a:pPr>
            <a:r>
              <a:rPr sz="1800" spc="330" dirty="0">
                <a:latin typeface="FreeSerif"/>
                <a:cs typeface="FreeSerif"/>
              </a:rPr>
              <a:t>= </a:t>
            </a:r>
            <a:r>
              <a:rPr sz="1800" spc="30" dirty="0">
                <a:latin typeface="FreeSerif"/>
                <a:cs typeface="FreeSerif"/>
              </a:rPr>
              <a:t>0.4 </a:t>
            </a:r>
            <a:r>
              <a:rPr sz="1800" spc="150" dirty="0">
                <a:latin typeface="FreeSerif"/>
                <a:cs typeface="FreeSerif"/>
              </a:rPr>
              <a:t>∗ </a:t>
            </a:r>
            <a:r>
              <a:rPr sz="1800" spc="85" dirty="0">
                <a:latin typeface="FreeSerif"/>
                <a:cs typeface="FreeSerif"/>
              </a:rPr>
              <a:t>0.357/0.143 </a:t>
            </a:r>
            <a:r>
              <a:rPr sz="1800" spc="330" dirty="0">
                <a:latin typeface="FreeSerif"/>
                <a:cs typeface="FreeSerif"/>
              </a:rPr>
              <a:t>=</a:t>
            </a:r>
            <a:r>
              <a:rPr sz="1800" spc="204" dirty="0">
                <a:latin typeface="FreeSerif"/>
                <a:cs typeface="FreeSerif"/>
              </a:rPr>
              <a:t> </a:t>
            </a:r>
            <a:r>
              <a:rPr sz="1800" spc="45" dirty="0">
                <a:latin typeface="FreeSerif"/>
                <a:cs typeface="FreeSerif"/>
              </a:rPr>
              <a:t>0.9986</a:t>
            </a:r>
            <a:endParaRPr sz="1800" dirty="0">
              <a:latin typeface="FreeSerif"/>
              <a:cs typeface="Free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97510"/>
            <a:ext cx="507047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30" dirty="0">
                <a:solidFill>
                  <a:srgbClr val="775F54"/>
                </a:solidFill>
              </a:rPr>
              <a:t>Phân </a:t>
            </a:r>
            <a:r>
              <a:rPr sz="3950" spc="-5" dirty="0">
                <a:solidFill>
                  <a:srgbClr val="775F54"/>
                </a:solidFill>
              </a:rPr>
              <a:t>lớp </a:t>
            </a:r>
            <a:r>
              <a:rPr sz="3950" spc="10" dirty="0">
                <a:solidFill>
                  <a:srgbClr val="775F54"/>
                </a:solidFill>
              </a:rPr>
              <a:t>Naïve</a:t>
            </a:r>
            <a:r>
              <a:rPr sz="3950" spc="365" dirty="0">
                <a:solidFill>
                  <a:srgbClr val="775F54"/>
                </a:solidFill>
              </a:rPr>
              <a:t> </a:t>
            </a:r>
            <a:r>
              <a:rPr sz="3950" spc="-30" dirty="0">
                <a:solidFill>
                  <a:srgbClr val="775F54"/>
                </a:solidFill>
              </a:rPr>
              <a:t>Bayes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104775" y="1140825"/>
            <a:ext cx="8092440" cy="252730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60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36</a:t>
            </a:r>
            <a:endParaRPr sz="2000">
              <a:latin typeface="Times New Roman"/>
              <a:cs typeface="Times New Roman"/>
            </a:endParaRPr>
          </a:p>
          <a:p>
            <a:pPr marL="844550" marR="43180" indent="-324485">
              <a:lnSpc>
                <a:spcPct val="101699"/>
              </a:lnSpc>
              <a:spcBef>
                <a:spcPts val="710"/>
              </a:spcBef>
              <a:buClr>
                <a:srgbClr val="DD8046"/>
              </a:buClr>
              <a:buSzPct val="58333"/>
              <a:buFont typeface="Wingdings"/>
              <a:buChar char=""/>
              <a:tabLst>
                <a:tab pos="844550" algn="l"/>
                <a:tab pos="845185" algn="l"/>
              </a:tabLst>
            </a:pPr>
            <a:r>
              <a:rPr sz="2400" dirty="0">
                <a:latin typeface="Arial"/>
                <a:cs typeface="Arial"/>
              </a:rPr>
              <a:t>Cho trước </a:t>
            </a:r>
            <a:r>
              <a:rPr sz="2400" spc="-20" dirty="0">
                <a:latin typeface="Arial"/>
                <a:cs typeface="Arial"/>
              </a:rPr>
              <a:t>tập </a:t>
            </a:r>
            <a:r>
              <a:rPr sz="2400" spc="-30" dirty="0">
                <a:latin typeface="Arial"/>
                <a:cs typeface="Arial"/>
              </a:rPr>
              <a:t>dữ </a:t>
            </a:r>
            <a:r>
              <a:rPr sz="2400" spc="-20" dirty="0">
                <a:latin typeface="Arial"/>
                <a:cs typeface="Arial"/>
              </a:rPr>
              <a:t>liệu </a:t>
            </a:r>
            <a:r>
              <a:rPr sz="2400" spc="-10" dirty="0">
                <a:latin typeface="Arial"/>
                <a:cs typeface="Arial"/>
              </a:rPr>
              <a:t>huấn </a:t>
            </a:r>
            <a:r>
              <a:rPr sz="2400" spc="-25" dirty="0">
                <a:latin typeface="Arial"/>
                <a:cs typeface="Arial"/>
              </a:rPr>
              <a:t>luyện </a:t>
            </a:r>
            <a:r>
              <a:rPr sz="2400" dirty="0">
                <a:latin typeface="Arial"/>
                <a:cs typeface="Arial"/>
              </a:rPr>
              <a:t>D </a:t>
            </a:r>
            <a:r>
              <a:rPr sz="2400" spc="-25" dirty="0">
                <a:latin typeface="Arial"/>
                <a:cs typeface="Arial"/>
              </a:rPr>
              <a:t>với </a:t>
            </a:r>
            <a:r>
              <a:rPr sz="2400" spc="-10" dirty="0">
                <a:latin typeface="Arial"/>
                <a:cs typeface="Arial"/>
              </a:rPr>
              <a:t>nhãn </a:t>
            </a:r>
            <a:r>
              <a:rPr sz="2400" dirty="0">
                <a:latin typeface="Arial"/>
                <a:cs typeface="Arial"/>
              </a:rPr>
              <a:t>của </a:t>
            </a:r>
            <a:r>
              <a:rPr sz="2400" spc="-20" dirty="0">
                <a:latin typeface="Arial"/>
                <a:cs typeface="Arial"/>
              </a:rPr>
              <a:t>các  </a:t>
            </a:r>
            <a:r>
              <a:rPr sz="2400" spc="-5" dirty="0">
                <a:latin typeface="Arial"/>
                <a:cs typeface="Arial"/>
              </a:rPr>
              <a:t>lớp </a:t>
            </a:r>
            <a:r>
              <a:rPr sz="2400" spc="345" dirty="0">
                <a:latin typeface="FreeSerif"/>
                <a:cs typeface="FreeSerif"/>
              </a:rPr>
              <a:t>𝐶</a:t>
            </a:r>
            <a:r>
              <a:rPr sz="2325" spc="517" baseline="-19713" dirty="0">
                <a:latin typeface="FreeSerif"/>
                <a:cs typeface="FreeSerif"/>
              </a:rPr>
              <a:t>𝑖</a:t>
            </a:r>
            <a:r>
              <a:rPr sz="2400" spc="345" dirty="0">
                <a:latin typeface="Arial"/>
                <a:cs typeface="Arial"/>
              </a:rPr>
              <a:t>, </a:t>
            </a:r>
            <a:r>
              <a:rPr sz="2400" spc="5" dirty="0">
                <a:latin typeface="Arial"/>
                <a:cs typeface="Arial"/>
              </a:rPr>
              <a:t>i=1..m, </a:t>
            </a:r>
            <a:r>
              <a:rPr sz="2400" spc="-20" dirty="0">
                <a:latin typeface="Arial"/>
                <a:cs typeface="Arial"/>
              </a:rPr>
              <a:t>quá </a:t>
            </a:r>
            <a:r>
              <a:rPr sz="2400" spc="10" dirty="0">
                <a:latin typeface="Arial"/>
                <a:cs typeface="Arial"/>
              </a:rPr>
              <a:t>trình </a:t>
            </a:r>
            <a:r>
              <a:rPr sz="2400" spc="-30" dirty="0">
                <a:latin typeface="Arial"/>
                <a:cs typeface="Arial"/>
              </a:rPr>
              <a:t>phân </a:t>
            </a:r>
            <a:r>
              <a:rPr sz="2400" spc="-5" dirty="0">
                <a:latin typeface="Arial"/>
                <a:cs typeface="Arial"/>
              </a:rPr>
              <a:t>lớp </a:t>
            </a:r>
            <a:r>
              <a:rPr sz="2400" spc="-15" dirty="0">
                <a:latin typeface="Arial"/>
                <a:cs typeface="Arial"/>
              </a:rPr>
              <a:t>một </a:t>
            </a:r>
            <a:r>
              <a:rPr sz="2400" spc="-20" dirty="0">
                <a:latin typeface="Arial"/>
                <a:cs typeface="Arial"/>
              </a:rPr>
              <a:t>đối</a:t>
            </a:r>
            <a:r>
              <a:rPr sz="2400" spc="-2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tượng</a:t>
            </a:r>
            <a:endParaRPr sz="2400">
              <a:latin typeface="Arial"/>
              <a:cs typeface="Arial"/>
            </a:endParaRPr>
          </a:p>
          <a:p>
            <a:pPr marL="844550">
              <a:lnSpc>
                <a:spcPts val="2855"/>
              </a:lnSpc>
              <a:tabLst>
                <a:tab pos="1196975" algn="l"/>
                <a:tab pos="1578610" algn="l"/>
              </a:tabLst>
            </a:pPr>
            <a:r>
              <a:rPr sz="2400" spc="950" dirty="0">
                <a:latin typeface="FreeSerif"/>
                <a:cs typeface="FreeSerif"/>
              </a:rPr>
              <a:t>𝑋	</a:t>
            </a:r>
            <a:r>
              <a:rPr sz="2400" spc="440" dirty="0">
                <a:latin typeface="FreeSerif"/>
                <a:cs typeface="FreeSerif"/>
              </a:rPr>
              <a:t>=	</a:t>
            </a:r>
            <a:r>
              <a:rPr sz="2400" spc="215" dirty="0">
                <a:latin typeface="FreeSerif"/>
                <a:cs typeface="FreeSerif"/>
              </a:rPr>
              <a:t>(𝑥</a:t>
            </a:r>
            <a:r>
              <a:rPr sz="2325" spc="322" baseline="-19713" dirty="0">
                <a:latin typeface="FreeSerif"/>
                <a:cs typeface="FreeSerif"/>
              </a:rPr>
              <a:t>1</a:t>
            </a:r>
            <a:r>
              <a:rPr sz="2400" spc="215" dirty="0">
                <a:latin typeface="FreeSerif"/>
                <a:cs typeface="FreeSerif"/>
              </a:rPr>
              <a:t>,</a:t>
            </a:r>
            <a:r>
              <a:rPr sz="2400" spc="-200" dirty="0">
                <a:latin typeface="FreeSerif"/>
                <a:cs typeface="FreeSerif"/>
              </a:rPr>
              <a:t> </a:t>
            </a:r>
            <a:r>
              <a:rPr sz="2400" spc="229" dirty="0">
                <a:latin typeface="FreeSerif"/>
                <a:cs typeface="FreeSerif"/>
              </a:rPr>
              <a:t>𝑥</a:t>
            </a:r>
            <a:r>
              <a:rPr sz="2325" spc="345" baseline="-19713" dirty="0">
                <a:latin typeface="FreeSerif"/>
                <a:cs typeface="FreeSerif"/>
              </a:rPr>
              <a:t>2</a:t>
            </a:r>
            <a:r>
              <a:rPr sz="2400" spc="229" dirty="0">
                <a:latin typeface="FreeSerif"/>
                <a:cs typeface="FreeSerif"/>
              </a:rPr>
              <a:t>,</a:t>
            </a:r>
            <a:r>
              <a:rPr sz="2400" spc="-270" dirty="0">
                <a:latin typeface="FreeSerif"/>
                <a:cs typeface="FreeSerif"/>
              </a:rPr>
              <a:t> </a:t>
            </a:r>
            <a:r>
              <a:rPr sz="2400" spc="-595" dirty="0">
                <a:latin typeface="FreeSerif"/>
                <a:cs typeface="FreeSerif"/>
              </a:rPr>
              <a:t>…  </a:t>
            </a:r>
            <a:r>
              <a:rPr sz="2400" spc="-110" dirty="0">
                <a:latin typeface="FreeSerif"/>
                <a:cs typeface="FreeSerif"/>
              </a:rPr>
              <a:t>,</a:t>
            </a:r>
            <a:r>
              <a:rPr sz="2400" spc="-270" dirty="0">
                <a:latin typeface="FreeSerif"/>
                <a:cs typeface="FreeSerif"/>
              </a:rPr>
              <a:t> </a:t>
            </a:r>
            <a:r>
              <a:rPr sz="2400" spc="484" dirty="0">
                <a:latin typeface="FreeSerif"/>
                <a:cs typeface="FreeSerif"/>
              </a:rPr>
              <a:t>𝑥</a:t>
            </a:r>
            <a:r>
              <a:rPr sz="2325" spc="727" baseline="-19713" dirty="0">
                <a:latin typeface="FreeSerif"/>
                <a:cs typeface="FreeSerif"/>
              </a:rPr>
              <a:t>𝑛</a:t>
            </a:r>
            <a:r>
              <a:rPr sz="2400" spc="484" dirty="0">
                <a:latin typeface="FreeSerif"/>
                <a:cs typeface="FreeSerif"/>
              </a:rPr>
              <a:t>)</a:t>
            </a:r>
            <a:r>
              <a:rPr sz="2400" spc="-25" dirty="0">
                <a:latin typeface="FreeSerif"/>
                <a:cs typeface="FreeSerif"/>
              </a:rPr>
              <a:t> </a:t>
            </a:r>
            <a:r>
              <a:rPr sz="2400" spc="-25" dirty="0">
                <a:latin typeface="Arial"/>
                <a:cs typeface="Arial"/>
              </a:rPr>
              <a:t>với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mạng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Bayesian</a:t>
            </a:r>
            <a:r>
              <a:rPr sz="2400" spc="31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như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sau:</a:t>
            </a:r>
            <a:endParaRPr sz="2400">
              <a:latin typeface="Arial"/>
              <a:cs typeface="Arial"/>
            </a:endParaRPr>
          </a:p>
          <a:p>
            <a:pPr marL="882650">
              <a:lnSpc>
                <a:spcPct val="100000"/>
              </a:lnSpc>
              <a:spcBef>
                <a:spcPts val="1200"/>
              </a:spcBef>
            </a:pPr>
            <a:r>
              <a:rPr sz="1400" spc="295" dirty="0">
                <a:solidFill>
                  <a:srgbClr val="93B6D2"/>
                </a:solidFill>
                <a:latin typeface="Arial"/>
                <a:cs typeface="Arial"/>
              </a:rPr>
              <a:t> </a:t>
            </a:r>
            <a:r>
              <a:rPr sz="2000" spc="15" dirty="0">
                <a:latin typeface="Arial"/>
                <a:cs typeface="Arial"/>
              </a:rPr>
              <a:t>X được </a:t>
            </a:r>
            <a:r>
              <a:rPr sz="2000" spc="10" dirty="0">
                <a:latin typeface="Arial"/>
                <a:cs typeface="Arial"/>
              </a:rPr>
              <a:t>phân </a:t>
            </a:r>
            <a:r>
              <a:rPr sz="2000" spc="15" dirty="0">
                <a:latin typeface="Arial"/>
                <a:cs typeface="Arial"/>
              </a:rPr>
              <a:t>lớp </a:t>
            </a:r>
            <a:r>
              <a:rPr sz="2000" spc="-5" dirty="0">
                <a:latin typeface="Arial"/>
                <a:cs typeface="Arial"/>
              </a:rPr>
              <a:t>vào </a:t>
            </a:r>
            <a:r>
              <a:rPr sz="2000" spc="30" dirty="0">
                <a:latin typeface="Arial"/>
                <a:cs typeface="Arial"/>
              </a:rPr>
              <a:t>C</a:t>
            </a:r>
            <a:r>
              <a:rPr sz="2025" spc="44" baseline="-18518" dirty="0">
                <a:latin typeface="Arial"/>
                <a:cs typeface="Arial"/>
              </a:rPr>
              <a:t>i </a:t>
            </a:r>
            <a:r>
              <a:rPr sz="2000" spc="10" dirty="0">
                <a:latin typeface="Arial"/>
                <a:cs typeface="Arial"/>
              </a:rPr>
              <a:t>nếu </a:t>
            </a:r>
            <a:r>
              <a:rPr sz="2000" spc="-10" dirty="0">
                <a:latin typeface="Arial"/>
                <a:cs typeface="Arial"/>
              </a:rPr>
              <a:t>và </a:t>
            </a:r>
            <a:r>
              <a:rPr sz="2000" spc="20" dirty="0">
                <a:latin typeface="Arial"/>
                <a:cs typeface="Arial"/>
              </a:rPr>
              <a:t>chỉ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nếu:</a:t>
            </a:r>
            <a:endParaRPr sz="2000">
              <a:latin typeface="Arial"/>
              <a:cs typeface="Arial"/>
            </a:endParaRPr>
          </a:p>
          <a:p>
            <a:pPr marL="2351405">
              <a:lnSpc>
                <a:spcPct val="100000"/>
              </a:lnSpc>
              <a:spcBef>
                <a:spcPts val="1205"/>
              </a:spcBef>
              <a:tabLst>
                <a:tab pos="3323590" algn="l"/>
              </a:tabLst>
            </a:pPr>
            <a:r>
              <a:rPr sz="2000" spc="425" dirty="0">
                <a:latin typeface="FreeSerif"/>
                <a:cs typeface="FreeSerif"/>
              </a:rPr>
              <a:t>𝑃(𝐶</a:t>
            </a:r>
            <a:r>
              <a:rPr sz="2250" spc="637" baseline="-16666" dirty="0">
                <a:latin typeface="FreeSerif"/>
                <a:cs typeface="FreeSerif"/>
              </a:rPr>
              <a:t>𝑖</a:t>
            </a:r>
            <a:r>
              <a:rPr sz="2000" spc="425" dirty="0">
                <a:latin typeface="FreeSerif"/>
                <a:cs typeface="FreeSerif"/>
              </a:rPr>
              <a:t>|𝑋)	</a:t>
            </a:r>
            <a:r>
              <a:rPr sz="2000" spc="390" dirty="0">
                <a:latin typeface="FreeSerif"/>
                <a:cs typeface="FreeSerif"/>
              </a:rPr>
              <a:t>&gt;</a:t>
            </a:r>
            <a:r>
              <a:rPr sz="2000" spc="450" dirty="0">
                <a:latin typeface="FreeSerif"/>
                <a:cs typeface="FreeSerif"/>
              </a:rPr>
              <a:t> </a:t>
            </a:r>
            <a:r>
              <a:rPr sz="2000" spc="425" dirty="0">
                <a:latin typeface="FreeSerif"/>
                <a:cs typeface="FreeSerif"/>
              </a:rPr>
              <a:t>𝑃(𝐶</a:t>
            </a:r>
            <a:r>
              <a:rPr sz="2250" spc="637" baseline="-16666" dirty="0">
                <a:latin typeface="FreeSerif"/>
                <a:cs typeface="FreeSerif"/>
              </a:rPr>
              <a:t>𝑗</a:t>
            </a:r>
            <a:r>
              <a:rPr sz="2000" spc="425" dirty="0">
                <a:latin typeface="FreeSerif"/>
                <a:cs typeface="FreeSerif"/>
              </a:rPr>
              <a:t>|𝑋)</a:t>
            </a:r>
            <a:r>
              <a:rPr sz="2000" spc="-70" dirty="0">
                <a:latin typeface="FreeSerif"/>
                <a:cs typeface="FreeSerif"/>
              </a:rPr>
              <a:t> </a:t>
            </a:r>
            <a:r>
              <a:rPr sz="2000" spc="295" dirty="0">
                <a:latin typeface="FreeSerif"/>
                <a:cs typeface="FreeSerif"/>
              </a:rPr>
              <a:t>𝑣ớ𝑖</a:t>
            </a:r>
            <a:r>
              <a:rPr sz="2000" spc="-20" dirty="0">
                <a:latin typeface="FreeSerif"/>
                <a:cs typeface="FreeSerif"/>
              </a:rPr>
              <a:t> </a:t>
            </a:r>
            <a:r>
              <a:rPr sz="2000" spc="120" dirty="0">
                <a:latin typeface="FreeSerif"/>
                <a:cs typeface="FreeSerif"/>
              </a:rPr>
              <a:t>1</a:t>
            </a:r>
            <a:r>
              <a:rPr sz="2000" spc="20" dirty="0">
                <a:latin typeface="FreeSerif"/>
                <a:cs typeface="FreeSerif"/>
              </a:rPr>
              <a:t> </a:t>
            </a:r>
            <a:r>
              <a:rPr sz="2000" spc="375" dirty="0">
                <a:latin typeface="FreeSerif"/>
                <a:cs typeface="FreeSerif"/>
              </a:rPr>
              <a:t>&lt;=</a:t>
            </a:r>
            <a:r>
              <a:rPr sz="2000" spc="10" dirty="0">
                <a:latin typeface="FreeSerif"/>
                <a:cs typeface="FreeSerif"/>
              </a:rPr>
              <a:t> </a:t>
            </a:r>
            <a:r>
              <a:rPr sz="2000" spc="225" dirty="0">
                <a:latin typeface="FreeSerif"/>
                <a:cs typeface="FreeSerif"/>
              </a:rPr>
              <a:t>𝑗</a:t>
            </a:r>
            <a:r>
              <a:rPr sz="2000" spc="120" dirty="0">
                <a:latin typeface="FreeSerif"/>
                <a:cs typeface="FreeSerif"/>
              </a:rPr>
              <a:t> </a:t>
            </a:r>
            <a:r>
              <a:rPr sz="2000" spc="375" dirty="0">
                <a:latin typeface="FreeSerif"/>
                <a:cs typeface="FreeSerif"/>
              </a:rPr>
              <a:t>&lt;=</a:t>
            </a:r>
            <a:r>
              <a:rPr sz="2000" spc="10" dirty="0">
                <a:latin typeface="FreeSerif"/>
                <a:cs typeface="FreeSerif"/>
              </a:rPr>
              <a:t> </a:t>
            </a:r>
            <a:r>
              <a:rPr sz="2000" spc="565" dirty="0">
                <a:latin typeface="FreeSerif"/>
                <a:cs typeface="FreeSerif"/>
              </a:rPr>
              <a:t>𝑚,</a:t>
            </a:r>
            <a:r>
              <a:rPr sz="2000" spc="-170" dirty="0">
                <a:latin typeface="FreeSerif"/>
                <a:cs typeface="FreeSerif"/>
              </a:rPr>
              <a:t> </a:t>
            </a:r>
            <a:r>
              <a:rPr sz="2000" spc="225" dirty="0">
                <a:latin typeface="FreeSerif"/>
                <a:cs typeface="FreeSerif"/>
              </a:rPr>
              <a:t>𝑗</a:t>
            </a:r>
            <a:r>
              <a:rPr sz="2000" spc="120" dirty="0">
                <a:latin typeface="FreeSerif"/>
                <a:cs typeface="FreeSerif"/>
              </a:rPr>
              <a:t> </a:t>
            </a:r>
            <a:r>
              <a:rPr sz="2000" spc="380" dirty="0">
                <a:latin typeface="FreeSerif"/>
                <a:cs typeface="FreeSerif"/>
              </a:rPr>
              <a:t>&lt;&gt;</a:t>
            </a:r>
            <a:r>
              <a:rPr sz="2000" spc="5" dirty="0">
                <a:latin typeface="FreeSerif"/>
                <a:cs typeface="FreeSerif"/>
              </a:rPr>
              <a:t> </a:t>
            </a:r>
            <a:r>
              <a:rPr sz="2000" spc="140" dirty="0">
                <a:latin typeface="FreeSerif"/>
                <a:cs typeface="FreeSerif"/>
              </a:rPr>
              <a:t>𝑖</a:t>
            </a:r>
            <a:endParaRPr sz="2000">
              <a:latin typeface="FreeSerif"/>
              <a:cs typeface="Free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03522" y="3990340"/>
            <a:ext cx="718820" cy="273685"/>
          </a:xfrm>
          <a:custGeom>
            <a:avLst/>
            <a:gdLst/>
            <a:ahLst/>
            <a:cxnLst/>
            <a:rect l="l" t="t" r="r" b="b"/>
            <a:pathLst>
              <a:path w="718820" h="273685">
                <a:moveTo>
                  <a:pt x="393826" y="1905"/>
                </a:moveTo>
                <a:lnTo>
                  <a:pt x="371601" y="1905"/>
                </a:lnTo>
                <a:lnTo>
                  <a:pt x="371601" y="270256"/>
                </a:lnTo>
                <a:lnTo>
                  <a:pt x="393826" y="270256"/>
                </a:lnTo>
                <a:lnTo>
                  <a:pt x="393826" y="1905"/>
                </a:lnTo>
                <a:close/>
              </a:path>
              <a:path w="718820" h="273685">
                <a:moveTo>
                  <a:pt x="631189" y="0"/>
                </a:moveTo>
                <a:lnTo>
                  <a:pt x="627252" y="11049"/>
                </a:lnTo>
                <a:lnTo>
                  <a:pt x="643090" y="17905"/>
                </a:lnTo>
                <a:lnTo>
                  <a:pt x="656701" y="27416"/>
                </a:lnTo>
                <a:lnTo>
                  <a:pt x="684365" y="71499"/>
                </a:lnTo>
                <a:lnTo>
                  <a:pt x="692417" y="112023"/>
                </a:lnTo>
                <a:lnTo>
                  <a:pt x="693419" y="135382"/>
                </a:lnTo>
                <a:lnTo>
                  <a:pt x="692417" y="159452"/>
                </a:lnTo>
                <a:lnTo>
                  <a:pt x="684365" y="201068"/>
                </a:lnTo>
                <a:lnTo>
                  <a:pt x="656717" y="245808"/>
                </a:lnTo>
                <a:lnTo>
                  <a:pt x="627761" y="262382"/>
                </a:lnTo>
                <a:lnTo>
                  <a:pt x="631189" y="273431"/>
                </a:lnTo>
                <a:lnTo>
                  <a:pt x="668480" y="255936"/>
                </a:lnTo>
                <a:lnTo>
                  <a:pt x="695960" y="225679"/>
                </a:lnTo>
                <a:lnTo>
                  <a:pt x="712819" y="185086"/>
                </a:lnTo>
                <a:lnTo>
                  <a:pt x="718438" y="136779"/>
                </a:lnTo>
                <a:lnTo>
                  <a:pt x="717014" y="111708"/>
                </a:lnTo>
                <a:lnTo>
                  <a:pt x="705687" y="67234"/>
                </a:lnTo>
                <a:lnTo>
                  <a:pt x="683357" y="31093"/>
                </a:lnTo>
                <a:lnTo>
                  <a:pt x="651023" y="7141"/>
                </a:lnTo>
                <a:lnTo>
                  <a:pt x="631189" y="0"/>
                </a:lnTo>
                <a:close/>
              </a:path>
              <a:path w="718820" h="273685">
                <a:moveTo>
                  <a:pt x="87249" y="0"/>
                </a:moveTo>
                <a:lnTo>
                  <a:pt x="50022" y="17510"/>
                </a:lnTo>
                <a:lnTo>
                  <a:pt x="22605" y="47879"/>
                </a:lnTo>
                <a:lnTo>
                  <a:pt x="5683" y="88518"/>
                </a:lnTo>
                <a:lnTo>
                  <a:pt x="0" y="136779"/>
                </a:lnTo>
                <a:lnTo>
                  <a:pt x="1404" y="161903"/>
                </a:lnTo>
                <a:lnTo>
                  <a:pt x="12644" y="206341"/>
                </a:lnTo>
                <a:lnTo>
                  <a:pt x="35010" y="242391"/>
                </a:lnTo>
                <a:lnTo>
                  <a:pt x="67359" y="266291"/>
                </a:lnTo>
                <a:lnTo>
                  <a:pt x="87249" y="273431"/>
                </a:lnTo>
                <a:lnTo>
                  <a:pt x="90677" y="262382"/>
                </a:lnTo>
                <a:lnTo>
                  <a:pt x="75152" y="255428"/>
                </a:lnTo>
                <a:lnTo>
                  <a:pt x="61721" y="245808"/>
                </a:lnTo>
                <a:lnTo>
                  <a:pt x="34073" y="201068"/>
                </a:lnTo>
                <a:lnTo>
                  <a:pt x="26021" y="159452"/>
                </a:lnTo>
                <a:lnTo>
                  <a:pt x="25018" y="135382"/>
                </a:lnTo>
                <a:lnTo>
                  <a:pt x="26021" y="112023"/>
                </a:lnTo>
                <a:lnTo>
                  <a:pt x="34073" y="71499"/>
                </a:lnTo>
                <a:lnTo>
                  <a:pt x="61833" y="27416"/>
                </a:lnTo>
                <a:lnTo>
                  <a:pt x="91186" y="11049"/>
                </a:lnTo>
                <a:lnTo>
                  <a:pt x="872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64253" y="4077398"/>
            <a:ext cx="8636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400" dirty="0">
                <a:latin typeface="FreeSerif"/>
                <a:cs typeface="FreeSerif"/>
              </a:rPr>
              <a:t>𝑖</a:t>
            </a:r>
            <a:endParaRPr sz="1500">
              <a:latin typeface="FreeSerif"/>
              <a:cs typeface="Free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91814" y="3905567"/>
            <a:ext cx="1351280" cy="380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146810" algn="l"/>
              </a:tabLst>
            </a:pPr>
            <a:r>
              <a:rPr sz="2300" spc="-30" dirty="0">
                <a:latin typeface="Arial"/>
                <a:cs typeface="Arial"/>
              </a:rPr>
              <a:t>v</a:t>
            </a:r>
            <a:r>
              <a:rPr sz="2300" spc="-10" dirty="0">
                <a:latin typeface="Arial"/>
                <a:cs typeface="Arial"/>
              </a:rPr>
              <a:t>ớ</a:t>
            </a:r>
            <a:r>
              <a:rPr sz="2300" spc="5" dirty="0">
                <a:latin typeface="Arial"/>
                <a:cs typeface="Arial"/>
              </a:rPr>
              <a:t>i</a:t>
            </a:r>
            <a:r>
              <a:rPr sz="2300" spc="40" dirty="0">
                <a:latin typeface="Arial"/>
                <a:cs typeface="Arial"/>
              </a:rPr>
              <a:t> </a:t>
            </a:r>
            <a:r>
              <a:rPr sz="2300" spc="3470" dirty="0">
                <a:latin typeface="FreeSerif"/>
                <a:cs typeface="FreeSerif"/>
              </a:rPr>
              <a:t>𝑃</a:t>
            </a:r>
            <a:r>
              <a:rPr sz="2300" dirty="0">
                <a:latin typeface="FreeSerif"/>
                <a:cs typeface="FreeSerif"/>
              </a:rPr>
              <a:t> </a:t>
            </a:r>
            <a:r>
              <a:rPr sz="2300" spc="-195" dirty="0">
                <a:latin typeface="FreeSerif"/>
                <a:cs typeface="FreeSerif"/>
              </a:rPr>
              <a:t> </a:t>
            </a:r>
            <a:r>
              <a:rPr sz="2300" spc="3254" dirty="0">
                <a:latin typeface="FreeSerif"/>
                <a:cs typeface="FreeSerif"/>
              </a:rPr>
              <a:t>𝐶</a:t>
            </a:r>
            <a:r>
              <a:rPr sz="2300" dirty="0">
                <a:latin typeface="FreeSerif"/>
                <a:cs typeface="FreeSerif"/>
              </a:rPr>
              <a:t>	</a:t>
            </a:r>
            <a:r>
              <a:rPr sz="2300" spc="3704" dirty="0">
                <a:latin typeface="FreeSerif"/>
                <a:cs typeface="FreeSerif"/>
              </a:rPr>
              <a:t>𝑋</a:t>
            </a:r>
            <a:endParaRPr sz="2300">
              <a:latin typeface="FreeSerif"/>
              <a:cs typeface="Free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92319" y="3872610"/>
            <a:ext cx="557530" cy="203200"/>
          </a:xfrm>
          <a:custGeom>
            <a:avLst/>
            <a:gdLst/>
            <a:ahLst/>
            <a:cxnLst/>
            <a:rect l="l" t="t" r="r" b="b"/>
            <a:pathLst>
              <a:path w="557529" h="203200">
                <a:moveTo>
                  <a:pt x="261746" y="1524"/>
                </a:moveTo>
                <a:lnTo>
                  <a:pt x="245236" y="1524"/>
                </a:lnTo>
                <a:lnTo>
                  <a:pt x="245236" y="200532"/>
                </a:lnTo>
                <a:lnTo>
                  <a:pt x="261746" y="200532"/>
                </a:lnTo>
                <a:lnTo>
                  <a:pt x="261746" y="1524"/>
                </a:lnTo>
                <a:close/>
              </a:path>
              <a:path w="557529" h="203200">
                <a:moveTo>
                  <a:pt x="492505" y="0"/>
                </a:moveTo>
                <a:lnTo>
                  <a:pt x="489584" y="8255"/>
                </a:lnTo>
                <a:lnTo>
                  <a:pt x="501326" y="13329"/>
                </a:lnTo>
                <a:lnTo>
                  <a:pt x="511413" y="20367"/>
                </a:lnTo>
                <a:lnTo>
                  <a:pt x="531929" y="53076"/>
                </a:lnTo>
                <a:lnTo>
                  <a:pt x="538733" y="100456"/>
                </a:lnTo>
                <a:lnTo>
                  <a:pt x="537973" y="118316"/>
                </a:lnTo>
                <a:lnTo>
                  <a:pt x="526668" y="162178"/>
                </a:lnTo>
                <a:lnTo>
                  <a:pt x="489965" y="194690"/>
                </a:lnTo>
                <a:lnTo>
                  <a:pt x="492505" y="202945"/>
                </a:lnTo>
                <a:lnTo>
                  <a:pt x="531225" y="179818"/>
                </a:lnTo>
                <a:lnTo>
                  <a:pt x="553021" y="137334"/>
                </a:lnTo>
                <a:lnTo>
                  <a:pt x="557148" y="101472"/>
                </a:lnTo>
                <a:lnTo>
                  <a:pt x="556103" y="82905"/>
                </a:lnTo>
                <a:lnTo>
                  <a:pt x="540511" y="35559"/>
                </a:lnTo>
                <a:lnTo>
                  <a:pt x="507222" y="5288"/>
                </a:lnTo>
                <a:lnTo>
                  <a:pt x="492505" y="0"/>
                </a:lnTo>
                <a:close/>
              </a:path>
              <a:path w="557529" h="203200">
                <a:moveTo>
                  <a:pt x="64642" y="0"/>
                </a:moveTo>
                <a:lnTo>
                  <a:pt x="25923" y="23056"/>
                </a:lnTo>
                <a:lnTo>
                  <a:pt x="4175" y="65706"/>
                </a:lnTo>
                <a:lnTo>
                  <a:pt x="0" y="101472"/>
                </a:lnTo>
                <a:lnTo>
                  <a:pt x="1027" y="120112"/>
                </a:lnTo>
                <a:lnTo>
                  <a:pt x="16636" y="167386"/>
                </a:lnTo>
                <a:lnTo>
                  <a:pt x="49926" y="197586"/>
                </a:lnTo>
                <a:lnTo>
                  <a:pt x="64642" y="202945"/>
                </a:lnTo>
                <a:lnTo>
                  <a:pt x="67182" y="194690"/>
                </a:lnTo>
                <a:lnTo>
                  <a:pt x="55661" y="189575"/>
                </a:lnTo>
                <a:lnTo>
                  <a:pt x="45688" y="182435"/>
                </a:lnTo>
                <a:lnTo>
                  <a:pt x="25219" y="149177"/>
                </a:lnTo>
                <a:lnTo>
                  <a:pt x="18414" y="100456"/>
                </a:lnTo>
                <a:lnTo>
                  <a:pt x="19175" y="83123"/>
                </a:lnTo>
                <a:lnTo>
                  <a:pt x="30479" y="40386"/>
                </a:lnTo>
                <a:lnTo>
                  <a:pt x="67563" y="8255"/>
                </a:lnTo>
                <a:lnTo>
                  <a:pt x="646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601590" y="3734117"/>
            <a:ext cx="1645285" cy="380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450" spc="660" baseline="-32608" dirty="0">
                <a:latin typeface="FreeSerif"/>
                <a:cs typeface="FreeSerif"/>
              </a:rPr>
              <a:t>=</a:t>
            </a:r>
            <a:r>
              <a:rPr sz="3450" spc="-15" baseline="-32608" dirty="0">
                <a:latin typeface="FreeSerif"/>
                <a:cs typeface="FreeSerif"/>
              </a:rPr>
              <a:t> </a:t>
            </a:r>
            <a:r>
              <a:rPr sz="1700" spc="690" dirty="0">
                <a:latin typeface="FreeSerif"/>
                <a:cs typeface="FreeSerif"/>
              </a:rPr>
              <a:t>𝑃</a:t>
            </a:r>
            <a:r>
              <a:rPr sz="1700" spc="240" dirty="0">
                <a:latin typeface="FreeSerif"/>
                <a:cs typeface="FreeSerif"/>
              </a:rPr>
              <a:t> </a:t>
            </a:r>
            <a:r>
              <a:rPr sz="1700" spc="760" dirty="0">
                <a:latin typeface="FreeSerif"/>
                <a:cs typeface="FreeSerif"/>
              </a:rPr>
              <a:t>𝑋</a:t>
            </a:r>
            <a:r>
              <a:rPr sz="1700" spc="95" dirty="0">
                <a:latin typeface="FreeSerif"/>
                <a:cs typeface="FreeSerif"/>
              </a:rPr>
              <a:t> </a:t>
            </a:r>
            <a:r>
              <a:rPr sz="1700" spc="400" dirty="0">
                <a:latin typeface="FreeSerif"/>
                <a:cs typeface="FreeSerif"/>
              </a:rPr>
              <a:t>𝐶</a:t>
            </a:r>
            <a:r>
              <a:rPr sz="2100" spc="600" baseline="-15873" dirty="0">
                <a:latin typeface="FreeSerif"/>
                <a:cs typeface="FreeSerif"/>
              </a:rPr>
              <a:t>𝑖</a:t>
            </a:r>
            <a:r>
              <a:rPr sz="2100" spc="555" baseline="-15873" dirty="0">
                <a:latin typeface="FreeSerif"/>
                <a:cs typeface="FreeSerif"/>
              </a:rPr>
              <a:t> </a:t>
            </a:r>
            <a:r>
              <a:rPr sz="1700" spc="365" dirty="0">
                <a:latin typeface="FreeSerif"/>
                <a:cs typeface="FreeSerif"/>
              </a:rPr>
              <a:t>𝑃(𝐶</a:t>
            </a:r>
            <a:r>
              <a:rPr sz="2100" spc="547" baseline="-15873" dirty="0">
                <a:latin typeface="FreeSerif"/>
                <a:cs typeface="FreeSerif"/>
              </a:rPr>
              <a:t>𝑖</a:t>
            </a:r>
            <a:r>
              <a:rPr sz="1700" spc="365" dirty="0">
                <a:latin typeface="FreeSerif"/>
                <a:cs typeface="FreeSerif"/>
              </a:rPr>
              <a:t>)</a:t>
            </a:r>
            <a:endParaRPr sz="1700">
              <a:latin typeface="FreeSerif"/>
              <a:cs typeface="Free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13426" y="4134548"/>
            <a:ext cx="508000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2850" dirty="0">
                <a:latin typeface="FreeSerif"/>
                <a:cs typeface="FreeSerif"/>
              </a:rPr>
              <a:t>𝑃</a:t>
            </a:r>
            <a:r>
              <a:rPr sz="1700" spc="180" dirty="0">
                <a:latin typeface="FreeSerif"/>
                <a:cs typeface="FreeSerif"/>
              </a:rPr>
              <a:t>(</a:t>
            </a:r>
            <a:r>
              <a:rPr sz="1700" spc="2985" dirty="0">
                <a:latin typeface="FreeSerif"/>
                <a:cs typeface="FreeSerif"/>
              </a:rPr>
              <a:t>𝑋</a:t>
            </a:r>
            <a:r>
              <a:rPr sz="1700" spc="150" dirty="0">
                <a:latin typeface="FreeSerif"/>
                <a:cs typeface="FreeSerif"/>
              </a:rPr>
              <a:t>)</a:t>
            </a:r>
            <a:endParaRPr sz="1700">
              <a:latin typeface="FreeSerif"/>
              <a:cs typeface="Free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930140" y="4112895"/>
            <a:ext cx="1266825" cy="19050"/>
          </a:xfrm>
          <a:custGeom>
            <a:avLst/>
            <a:gdLst/>
            <a:ahLst/>
            <a:cxnLst/>
            <a:rect l="l" t="t" r="r" b="b"/>
            <a:pathLst>
              <a:path w="1266825" h="19050">
                <a:moveTo>
                  <a:pt x="1266825" y="0"/>
                </a:moveTo>
                <a:lnTo>
                  <a:pt x="0" y="0"/>
                </a:lnTo>
                <a:lnTo>
                  <a:pt x="0" y="19049"/>
                </a:lnTo>
                <a:lnTo>
                  <a:pt x="1266825" y="19049"/>
                </a:lnTo>
                <a:lnTo>
                  <a:pt x="12668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49642" y="4386262"/>
            <a:ext cx="6854825" cy="941069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0"/>
              </a:spcBef>
            </a:pPr>
            <a:r>
              <a:rPr sz="1400" spc="25" dirty="0">
                <a:solidFill>
                  <a:srgbClr val="93B6D2"/>
                </a:solidFill>
                <a:latin typeface="Wingdings"/>
                <a:cs typeface="Wingdings"/>
              </a:rPr>
              <a:t></a:t>
            </a:r>
            <a:r>
              <a:rPr sz="1400" spc="50" dirty="0">
                <a:solidFill>
                  <a:srgbClr val="93B6D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Tối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đa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hóa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425" dirty="0">
                <a:latin typeface="FreeSerif"/>
                <a:cs typeface="FreeSerif"/>
              </a:rPr>
              <a:t>𝑃(𝐶</a:t>
            </a:r>
            <a:r>
              <a:rPr sz="2250" spc="637" baseline="-16666" dirty="0">
                <a:latin typeface="FreeSerif"/>
                <a:cs typeface="FreeSerif"/>
              </a:rPr>
              <a:t>𝑖</a:t>
            </a:r>
            <a:r>
              <a:rPr sz="2000" spc="425" dirty="0">
                <a:latin typeface="FreeSerif"/>
                <a:cs typeface="FreeSerif"/>
              </a:rPr>
              <a:t>|𝑋)</a:t>
            </a:r>
            <a:r>
              <a:rPr sz="2000" spc="85" dirty="0">
                <a:latin typeface="FreeSerif"/>
                <a:cs typeface="FreeSerif"/>
              </a:rPr>
              <a:t> </a:t>
            </a:r>
            <a:r>
              <a:rPr sz="2000" spc="10" dirty="0">
                <a:latin typeface="Arial"/>
                <a:cs typeface="Arial"/>
              </a:rPr>
              <a:t>(i.e.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chọn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395" dirty="0">
                <a:latin typeface="FreeSerif"/>
                <a:cs typeface="FreeSerif"/>
              </a:rPr>
              <a:t>𝐶</a:t>
            </a:r>
            <a:r>
              <a:rPr sz="2025" spc="592" baseline="-18518" dirty="0">
                <a:latin typeface="FreeSerif"/>
                <a:cs typeface="FreeSerif"/>
              </a:rPr>
              <a:t>𝑖</a:t>
            </a:r>
            <a:r>
              <a:rPr sz="2025" spc="427" baseline="-18518" dirty="0">
                <a:latin typeface="FreeSerif"/>
                <a:cs typeface="FreeSerif"/>
              </a:rPr>
              <a:t> </a:t>
            </a:r>
            <a:r>
              <a:rPr sz="2000" spc="10" dirty="0">
                <a:latin typeface="Arial"/>
                <a:cs typeface="Arial"/>
              </a:rPr>
              <a:t>nếu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1800" spc="409" dirty="0">
                <a:latin typeface="FreeSerif"/>
                <a:cs typeface="FreeSerif"/>
              </a:rPr>
              <a:t>𝑃(</a:t>
            </a:r>
            <a:r>
              <a:rPr sz="2000" spc="409" dirty="0">
                <a:latin typeface="FreeSerif"/>
                <a:cs typeface="FreeSerif"/>
              </a:rPr>
              <a:t>𝐶</a:t>
            </a:r>
            <a:r>
              <a:rPr sz="2250" spc="615" baseline="-14814" dirty="0">
                <a:latin typeface="FreeSerif"/>
                <a:cs typeface="FreeSerif"/>
              </a:rPr>
              <a:t>𝑖</a:t>
            </a:r>
            <a:r>
              <a:rPr sz="1800" spc="409" dirty="0">
                <a:latin typeface="FreeSerif"/>
                <a:cs typeface="FreeSerif"/>
              </a:rPr>
              <a:t>|𝑋)</a:t>
            </a:r>
            <a:r>
              <a:rPr sz="1800" spc="150" dirty="0">
                <a:latin typeface="FreeSerif"/>
                <a:cs typeface="FreeSerif"/>
              </a:rPr>
              <a:t> </a:t>
            </a:r>
            <a:r>
              <a:rPr sz="2000" spc="5" dirty="0">
                <a:latin typeface="Arial"/>
                <a:cs typeface="Arial"/>
              </a:rPr>
              <a:t>là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trị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lớn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nhất)</a:t>
            </a:r>
            <a:endParaRPr sz="20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205"/>
              </a:spcBef>
            </a:pPr>
            <a:r>
              <a:rPr sz="1400" spc="25" dirty="0">
                <a:solidFill>
                  <a:srgbClr val="93B6D2"/>
                </a:solidFill>
                <a:latin typeface="Wingdings"/>
                <a:cs typeface="Wingdings"/>
              </a:rPr>
              <a:t></a:t>
            </a:r>
            <a:r>
              <a:rPr sz="1400" spc="25" dirty="0">
                <a:solidFill>
                  <a:srgbClr val="93B6D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Tối </a:t>
            </a:r>
            <a:r>
              <a:rPr sz="2000" spc="10" dirty="0">
                <a:latin typeface="Arial"/>
                <a:cs typeface="Arial"/>
              </a:rPr>
              <a:t>đa hóa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409" dirty="0">
                <a:latin typeface="FreeSerif"/>
                <a:cs typeface="FreeSerif"/>
              </a:rPr>
              <a:t>𝑃(𝑋|𝐶</a:t>
            </a:r>
            <a:r>
              <a:rPr sz="2250" spc="615" baseline="-16666" dirty="0">
                <a:latin typeface="FreeSerif"/>
                <a:cs typeface="FreeSerif"/>
              </a:rPr>
              <a:t>𝑖</a:t>
            </a:r>
            <a:r>
              <a:rPr sz="2000" spc="409" dirty="0">
                <a:latin typeface="FreeSerif"/>
                <a:cs typeface="FreeSerif"/>
              </a:rPr>
              <a:t>)𝑃(𝐶</a:t>
            </a:r>
            <a:r>
              <a:rPr sz="2250" spc="615" baseline="-16666" dirty="0">
                <a:latin typeface="FreeSerif"/>
                <a:cs typeface="FreeSerif"/>
              </a:rPr>
              <a:t>𝑖</a:t>
            </a:r>
            <a:r>
              <a:rPr sz="2000" spc="409" dirty="0">
                <a:latin typeface="FreeSerif"/>
                <a:cs typeface="FreeSerif"/>
              </a:rPr>
              <a:t>)</a:t>
            </a:r>
            <a:endParaRPr sz="2000">
              <a:latin typeface="FreeSerif"/>
              <a:cs typeface="Free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97510"/>
            <a:ext cx="507428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30" dirty="0">
                <a:solidFill>
                  <a:srgbClr val="775F54"/>
                </a:solidFill>
              </a:rPr>
              <a:t>Phân </a:t>
            </a:r>
            <a:r>
              <a:rPr sz="3950" spc="-5" dirty="0">
                <a:solidFill>
                  <a:srgbClr val="775F54"/>
                </a:solidFill>
              </a:rPr>
              <a:t>lớp </a:t>
            </a:r>
            <a:r>
              <a:rPr sz="3950" spc="10" dirty="0">
                <a:solidFill>
                  <a:srgbClr val="775F54"/>
                </a:solidFill>
              </a:rPr>
              <a:t>Naïve</a:t>
            </a:r>
            <a:r>
              <a:rPr sz="3950" spc="400" dirty="0">
                <a:solidFill>
                  <a:srgbClr val="775F54"/>
                </a:solidFill>
              </a:rPr>
              <a:t> </a:t>
            </a:r>
            <a:r>
              <a:rPr sz="3950" spc="-30" dirty="0">
                <a:solidFill>
                  <a:srgbClr val="775F54"/>
                </a:solidFill>
              </a:rPr>
              <a:t>Bayes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2389797" y="1607322"/>
            <a:ext cx="113664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i="1" spc="15" dirty="0">
                <a:latin typeface="Times New Roman"/>
                <a:cs typeface="Times New Roman"/>
              </a:rPr>
              <a:t>n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4351" y="1577934"/>
            <a:ext cx="7277100" cy="848994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20"/>
              </a:spcBef>
            </a:pPr>
            <a:r>
              <a:rPr sz="2300" i="1" spc="75" dirty="0">
                <a:latin typeface="Times New Roman"/>
                <a:cs typeface="Times New Roman"/>
              </a:rPr>
              <a:t>P</a:t>
            </a:r>
            <a:r>
              <a:rPr sz="2300" spc="25" dirty="0">
                <a:latin typeface="Times New Roman"/>
                <a:cs typeface="Times New Roman"/>
              </a:rPr>
              <a:t>(</a:t>
            </a:r>
            <a:r>
              <a:rPr sz="2300" spc="-355" dirty="0">
                <a:latin typeface="Times New Roman"/>
                <a:cs typeface="Times New Roman"/>
              </a:rPr>
              <a:t> </a:t>
            </a:r>
            <a:r>
              <a:rPr sz="2300" i="1" spc="45" dirty="0">
                <a:latin typeface="Times New Roman"/>
                <a:cs typeface="Times New Roman"/>
              </a:rPr>
              <a:t>X</a:t>
            </a:r>
            <a:r>
              <a:rPr sz="2300" i="1" spc="140" dirty="0">
                <a:latin typeface="Times New Roman"/>
                <a:cs typeface="Times New Roman"/>
              </a:rPr>
              <a:t> </a:t>
            </a:r>
            <a:r>
              <a:rPr sz="2300" spc="15" dirty="0">
                <a:latin typeface="Times New Roman"/>
                <a:cs typeface="Times New Roman"/>
              </a:rPr>
              <a:t>|</a:t>
            </a:r>
            <a:r>
              <a:rPr sz="2300" spc="-220" dirty="0">
                <a:latin typeface="Times New Roman"/>
                <a:cs typeface="Times New Roman"/>
              </a:rPr>
              <a:t> </a:t>
            </a:r>
            <a:r>
              <a:rPr sz="2300" i="1" spc="10" dirty="0">
                <a:latin typeface="Times New Roman"/>
                <a:cs typeface="Times New Roman"/>
              </a:rPr>
              <a:t>C</a:t>
            </a:r>
            <a:r>
              <a:rPr sz="2025" i="1" spc="15" baseline="-24691" dirty="0">
                <a:latin typeface="Times New Roman"/>
                <a:cs typeface="Times New Roman"/>
              </a:rPr>
              <a:t>i</a:t>
            </a:r>
            <a:r>
              <a:rPr sz="2025" i="1" spc="-60" baseline="-24691" dirty="0">
                <a:latin typeface="Times New Roman"/>
                <a:cs typeface="Times New Roman"/>
              </a:rPr>
              <a:t> </a:t>
            </a:r>
            <a:r>
              <a:rPr sz="2300" spc="25" dirty="0">
                <a:latin typeface="Times New Roman"/>
                <a:cs typeface="Times New Roman"/>
              </a:rPr>
              <a:t>)</a:t>
            </a:r>
            <a:r>
              <a:rPr sz="2300" spc="-65" dirty="0">
                <a:latin typeface="Times New Roman"/>
                <a:cs typeface="Times New Roman"/>
              </a:rPr>
              <a:t> </a:t>
            </a:r>
            <a:r>
              <a:rPr sz="2300" spc="40" dirty="0">
                <a:latin typeface="Symbol"/>
                <a:cs typeface="Symbol"/>
              </a:rPr>
              <a:t></a:t>
            </a:r>
            <a:r>
              <a:rPr sz="2300" spc="-145" dirty="0">
                <a:latin typeface="Times New Roman"/>
                <a:cs typeface="Times New Roman"/>
              </a:rPr>
              <a:t> </a:t>
            </a:r>
            <a:r>
              <a:rPr sz="5175" spc="592" baseline="-8856" dirty="0">
                <a:latin typeface="Symbol"/>
                <a:cs typeface="Symbol"/>
              </a:rPr>
              <a:t></a:t>
            </a:r>
            <a:r>
              <a:rPr sz="2300" i="1" spc="75" dirty="0">
                <a:latin typeface="Times New Roman"/>
                <a:cs typeface="Times New Roman"/>
              </a:rPr>
              <a:t>P</a:t>
            </a:r>
            <a:r>
              <a:rPr sz="2300" spc="175" dirty="0">
                <a:latin typeface="Times New Roman"/>
                <a:cs typeface="Times New Roman"/>
              </a:rPr>
              <a:t>(</a:t>
            </a:r>
            <a:r>
              <a:rPr sz="2300" i="1" spc="20" dirty="0">
                <a:latin typeface="Times New Roman"/>
                <a:cs typeface="Times New Roman"/>
              </a:rPr>
              <a:t>x</a:t>
            </a:r>
            <a:r>
              <a:rPr sz="2025" i="1" spc="22" baseline="-24691" dirty="0">
                <a:latin typeface="Times New Roman"/>
                <a:cs typeface="Times New Roman"/>
              </a:rPr>
              <a:t>k</a:t>
            </a:r>
            <a:r>
              <a:rPr sz="2025" i="1" baseline="-24691" dirty="0">
                <a:latin typeface="Times New Roman"/>
                <a:cs typeface="Times New Roman"/>
              </a:rPr>
              <a:t> </a:t>
            </a:r>
            <a:r>
              <a:rPr sz="2025" i="1" spc="67" baseline="-24691" dirty="0">
                <a:latin typeface="Times New Roman"/>
                <a:cs typeface="Times New Roman"/>
              </a:rPr>
              <a:t> </a:t>
            </a:r>
            <a:r>
              <a:rPr sz="2300" spc="15" dirty="0">
                <a:latin typeface="Times New Roman"/>
                <a:cs typeface="Times New Roman"/>
              </a:rPr>
              <a:t>|</a:t>
            </a:r>
            <a:r>
              <a:rPr sz="2300" spc="-220" dirty="0">
                <a:latin typeface="Times New Roman"/>
                <a:cs typeface="Times New Roman"/>
              </a:rPr>
              <a:t> </a:t>
            </a:r>
            <a:r>
              <a:rPr sz="2300" i="1" spc="10" dirty="0">
                <a:latin typeface="Times New Roman"/>
                <a:cs typeface="Times New Roman"/>
              </a:rPr>
              <a:t>C</a:t>
            </a:r>
            <a:r>
              <a:rPr sz="2025" i="1" spc="15" baseline="-24691" dirty="0">
                <a:latin typeface="Times New Roman"/>
                <a:cs typeface="Times New Roman"/>
              </a:rPr>
              <a:t>i</a:t>
            </a:r>
            <a:r>
              <a:rPr sz="2025" i="1" spc="-60" baseline="-24691" dirty="0">
                <a:latin typeface="Times New Roman"/>
                <a:cs typeface="Times New Roman"/>
              </a:rPr>
              <a:t> </a:t>
            </a:r>
            <a:r>
              <a:rPr sz="2300" spc="25" dirty="0">
                <a:latin typeface="Times New Roman"/>
                <a:cs typeface="Times New Roman"/>
              </a:rPr>
              <a:t>)</a:t>
            </a:r>
            <a:r>
              <a:rPr sz="2300" spc="-65" dirty="0">
                <a:latin typeface="Times New Roman"/>
                <a:cs typeface="Times New Roman"/>
              </a:rPr>
              <a:t> </a:t>
            </a:r>
            <a:r>
              <a:rPr sz="2300" spc="40" dirty="0">
                <a:latin typeface="Symbol"/>
                <a:cs typeface="Symbol"/>
              </a:rPr>
              <a:t></a:t>
            </a:r>
            <a:r>
              <a:rPr sz="2300" dirty="0">
                <a:latin typeface="Times New Roman"/>
                <a:cs typeface="Times New Roman"/>
              </a:rPr>
              <a:t> </a:t>
            </a:r>
            <a:r>
              <a:rPr sz="2300" i="1" spc="75" dirty="0">
                <a:latin typeface="Times New Roman"/>
                <a:cs typeface="Times New Roman"/>
              </a:rPr>
              <a:t>P</a:t>
            </a:r>
            <a:r>
              <a:rPr sz="2300" spc="175" dirty="0">
                <a:latin typeface="Times New Roman"/>
                <a:cs typeface="Times New Roman"/>
              </a:rPr>
              <a:t>(</a:t>
            </a:r>
            <a:r>
              <a:rPr sz="2300" i="1" spc="-125" dirty="0">
                <a:latin typeface="Times New Roman"/>
                <a:cs typeface="Times New Roman"/>
              </a:rPr>
              <a:t>x</a:t>
            </a:r>
            <a:r>
              <a:rPr sz="2025" spc="22" baseline="-24691" dirty="0">
                <a:latin typeface="Times New Roman"/>
                <a:cs typeface="Times New Roman"/>
              </a:rPr>
              <a:t>1</a:t>
            </a:r>
            <a:r>
              <a:rPr sz="2025" spc="240" baseline="-24691" dirty="0">
                <a:latin typeface="Times New Roman"/>
                <a:cs typeface="Times New Roman"/>
              </a:rPr>
              <a:t> </a:t>
            </a:r>
            <a:r>
              <a:rPr sz="2300" spc="15" dirty="0">
                <a:latin typeface="Times New Roman"/>
                <a:cs typeface="Times New Roman"/>
              </a:rPr>
              <a:t>|</a:t>
            </a:r>
            <a:r>
              <a:rPr sz="2300" spc="-220" dirty="0">
                <a:latin typeface="Times New Roman"/>
                <a:cs typeface="Times New Roman"/>
              </a:rPr>
              <a:t> </a:t>
            </a:r>
            <a:r>
              <a:rPr sz="2300" i="1" spc="10" dirty="0">
                <a:latin typeface="Times New Roman"/>
                <a:cs typeface="Times New Roman"/>
              </a:rPr>
              <a:t>C</a:t>
            </a:r>
            <a:r>
              <a:rPr sz="2025" i="1" spc="15" baseline="-24691" dirty="0">
                <a:latin typeface="Times New Roman"/>
                <a:cs typeface="Times New Roman"/>
              </a:rPr>
              <a:t>i</a:t>
            </a:r>
            <a:r>
              <a:rPr sz="2025" i="1" spc="-60" baseline="-24691" dirty="0">
                <a:latin typeface="Times New Roman"/>
                <a:cs typeface="Times New Roman"/>
              </a:rPr>
              <a:t> </a:t>
            </a:r>
            <a:r>
              <a:rPr sz="2300" spc="240" dirty="0">
                <a:latin typeface="Times New Roman"/>
                <a:cs typeface="Times New Roman"/>
              </a:rPr>
              <a:t>)</a:t>
            </a:r>
            <a:r>
              <a:rPr sz="2300" spc="35" dirty="0">
                <a:latin typeface="Times New Roman"/>
                <a:cs typeface="Times New Roman"/>
              </a:rPr>
              <a:t>*</a:t>
            </a:r>
            <a:r>
              <a:rPr sz="2300" spc="-280" dirty="0">
                <a:latin typeface="Times New Roman"/>
                <a:cs typeface="Times New Roman"/>
              </a:rPr>
              <a:t> </a:t>
            </a:r>
            <a:r>
              <a:rPr sz="2300" i="1" spc="75" dirty="0">
                <a:latin typeface="Times New Roman"/>
                <a:cs typeface="Times New Roman"/>
              </a:rPr>
              <a:t>P</a:t>
            </a:r>
            <a:r>
              <a:rPr sz="2300" spc="175" dirty="0">
                <a:latin typeface="Times New Roman"/>
                <a:cs typeface="Times New Roman"/>
              </a:rPr>
              <a:t>(</a:t>
            </a:r>
            <a:r>
              <a:rPr sz="2300" i="1" spc="15" dirty="0">
                <a:latin typeface="Times New Roman"/>
                <a:cs typeface="Times New Roman"/>
              </a:rPr>
              <a:t>x</a:t>
            </a:r>
            <a:r>
              <a:rPr sz="2025" spc="22" baseline="-24691" dirty="0">
                <a:latin typeface="Times New Roman"/>
                <a:cs typeface="Times New Roman"/>
              </a:rPr>
              <a:t>2</a:t>
            </a:r>
            <a:r>
              <a:rPr sz="2025" baseline="-24691" dirty="0">
                <a:latin typeface="Times New Roman"/>
                <a:cs typeface="Times New Roman"/>
              </a:rPr>
              <a:t> </a:t>
            </a:r>
            <a:r>
              <a:rPr sz="2025" spc="-104" baseline="-24691" dirty="0">
                <a:latin typeface="Times New Roman"/>
                <a:cs typeface="Times New Roman"/>
              </a:rPr>
              <a:t> </a:t>
            </a:r>
            <a:r>
              <a:rPr sz="2300" spc="15" dirty="0">
                <a:latin typeface="Times New Roman"/>
                <a:cs typeface="Times New Roman"/>
              </a:rPr>
              <a:t>|</a:t>
            </a:r>
            <a:r>
              <a:rPr sz="2300" spc="-220" dirty="0">
                <a:latin typeface="Times New Roman"/>
                <a:cs typeface="Times New Roman"/>
              </a:rPr>
              <a:t> </a:t>
            </a:r>
            <a:r>
              <a:rPr sz="2300" i="1" spc="10" dirty="0">
                <a:latin typeface="Times New Roman"/>
                <a:cs typeface="Times New Roman"/>
              </a:rPr>
              <a:t>C</a:t>
            </a:r>
            <a:r>
              <a:rPr sz="2025" i="1" spc="15" baseline="-24691" dirty="0">
                <a:latin typeface="Times New Roman"/>
                <a:cs typeface="Times New Roman"/>
              </a:rPr>
              <a:t>i</a:t>
            </a:r>
            <a:r>
              <a:rPr sz="2025" i="1" spc="-67" baseline="-24691" dirty="0">
                <a:latin typeface="Times New Roman"/>
                <a:cs typeface="Times New Roman"/>
              </a:rPr>
              <a:t> </a:t>
            </a:r>
            <a:r>
              <a:rPr sz="2300" spc="250" dirty="0">
                <a:latin typeface="Times New Roman"/>
                <a:cs typeface="Times New Roman"/>
              </a:rPr>
              <a:t>)</a:t>
            </a:r>
            <a:r>
              <a:rPr sz="2300" spc="110" dirty="0">
                <a:latin typeface="Times New Roman"/>
                <a:cs typeface="Times New Roman"/>
              </a:rPr>
              <a:t>*</a:t>
            </a:r>
            <a:r>
              <a:rPr sz="2300" spc="-5" dirty="0">
                <a:latin typeface="Times New Roman"/>
                <a:cs typeface="Times New Roman"/>
              </a:rPr>
              <a:t>.</a:t>
            </a:r>
            <a:r>
              <a:rPr sz="2300" spc="105" dirty="0">
                <a:latin typeface="Times New Roman"/>
                <a:cs typeface="Times New Roman"/>
              </a:rPr>
              <a:t>.</a:t>
            </a:r>
            <a:r>
              <a:rPr sz="2300" spc="35" dirty="0">
                <a:latin typeface="Times New Roman"/>
                <a:cs typeface="Times New Roman"/>
              </a:rPr>
              <a:t>*</a:t>
            </a:r>
            <a:r>
              <a:rPr sz="2300" spc="-285" dirty="0">
                <a:latin typeface="Times New Roman"/>
                <a:cs typeface="Times New Roman"/>
              </a:rPr>
              <a:t> </a:t>
            </a:r>
            <a:r>
              <a:rPr sz="2300" i="1" spc="75" dirty="0">
                <a:latin typeface="Times New Roman"/>
                <a:cs typeface="Times New Roman"/>
              </a:rPr>
              <a:t>P</a:t>
            </a:r>
            <a:r>
              <a:rPr sz="2300" spc="170" dirty="0">
                <a:latin typeface="Times New Roman"/>
                <a:cs typeface="Times New Roman"/>
              </a:rPr>
              <a:t>(</a:t>
            </a:r>
            <a:r>
              <a:rPr sz="2300" i="1" spc="20" dirty="0">
                <a:latin typeface="Times New Roman"/>
                <a:cs typeface="Times New Roman"/>
              </a:rPr>
              <a:t>x</a:t>
            </a:r>
            <a:r>
              <a:rPr sz="2025" i="1" spc="22" baseline="-24691" dirty="0">
                <a:latin typeface="Times New Roman"/>
                <a:cs typeface="Times New Roman"/>
              </a:rPr>
              <a:t>n</a:t>
            </a:r>
            <a:r>
              <a:rPr sz="2025" i="1" baseline="-24691" dirty="0">
                <a:latin typeface="Times New Roman"/>
                <a:cs typeface="Times New Roman"/>
              </a:rPr>
              <a:t> </a:t>
            </a:r>
            <a:r>
              <a:rPr sz="2025" i="1" spc="-67" baseline="-24691" dirty="0">
                <a:latin typeface="Times New Roman"/>
                <a:cs typeface="Times New Roman"/>
              </a:rPr>
              <a:t> </a:t>
            </a:r>
            <a:r>
              <a:rPr sz="2300" spc="15" dirty="0">
                <a:latin typeface="Times New Roman"/>
                <a:cs typeface="Times New Roman"/>
              </a:rPr>
              <a:t>|</a:t>
            </a:r>
            <a:r>
              <a:rPr sz="2300" spc="-220" dirty="0">
                <a:latin typeface="Times New Roman"/>
                <a:cs typeface="Times New Roman"/>
              </a:rPr>
              <a:t> </a:t>
            </a:r>
            <a:r>
              <a:rPr sz="2300" i="1" spc="10" dirty="0">
                <a:latin typeface="Times New Roman"/>
                <a:cs typeface="Times New Roman"/>
              </a:rPr>
              <a:t>C</a:t>
            </a:r>
            <a:r>
              <a:rPr sz="2025" i="1" spc="15" baseline="-24691" dirty="0">
                <a:latin typeface="Times New Roman"/>
                <a:cs typeface="Times New Roman"/>
              </a:rPr>
              <a:t>i</a:t>
            </a:r>
            <a:r>
              <a:rPr sz="2025" i="1" spc="-60" baseline="-24691" dirty="0">
                <a:latin typeface="Times New Roman"/>
                <a:cs typeface="Times New Roman"/>
              </a:rPr>
              <a:t> </a:t>
            </a:r>
            <a:r>
              <a:rPr sz="2300" spc="25" dirty="0">
                <a:latin typeface="Times New Roman"/>
                <a:cs typeface="Times New Roman"/>
              </a:rPr>
              <a:t>)</a:t>
            </a:r>
            <a:endParaRPr sz="2300">
              <a:latin typeface="Times New Roman"/>
              <a:cs typeface="Times New Roman"/>
            </a:endParaRPr>
          </a:p>
          <a:p>
            <a:pPr marL="1464945">
              <a:lnSpc>
                <a:spcPct val="100000"/>
              </a:lnSpc>
              <a:spcBef>
                <a:spcPts val="200"/>
              </a:spcBef>
            </a:pPr>
            <a:r>
              <a:rPr sz="1350" i="1" spc="15" dirty="0">
                <a:latin typeface="Times New Roman"/>
                <a:cs typeface="Times New Roman"/>
              </a:rPr>
              <a:t>k</a:t>
            </a:r>
            <a:r>
              <a:rPr sz="1350" i="1" spc="-180" dirty="0">
                <a:latin typeface="Times New Roman"/>
                <a:cs typeface="Times New Roman"/>
              </a:rPr>
              <a:t> </a:t>
            </a:r>
            <a:r>
              <a:rPr sz="1350" spc="-30" dirty="0">
                <a:latin typeface="Symbol"/>
                <a:cs typeface="Symbol"/>
              </a:rPr>
              <a:t></a:t>
            </a:r>
            <a:r>
              <a:rPr sz="1350" spc="-30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4675" y="2665666"/>
            <a:ext cx="6757670" cy="2671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43535">
              <a:lnSpc>
                <a:spcPts val="2870"/>
              </a:lnSpc>
              <a:spcBef>
                <a:spcPts val="100"/>
              </a:spcBef>
              <a:buClr>
                <a:srgbClr val="0000C9"/>
              </a:buClr>
              <a:buSzPct val="75000"/>
              <a:buFont typeface="Wingdings"/>
              <a:buChar char=""/>
              <a:tabLst>
                <a:tab pos="393700" algn="l"/>
                <a:tab pos="394335" algn="l"/>
              </a:tabLst>
            </a:pPr>
            <a:r>
              <a:rPr sz="2400" spc="-5" dirty="0">
                <a:latin typeface="Arial"/>
                <a:cs typeface="Arial"/>
              </a:rPr>
              <a:t>P(X|C</a:t>
            </a:r>
            <a:r>
              <a:rPr sz="2325" spc="-7" baseline="-19713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) được </a:t>
            </a:r>
            <a:r>
              <a:rPr sz="2400" spc="5" dirty="0">
                <a:latin typeface="Arial"/>
                <a:cs typeface="Arial"/>
              </a:rPr>
              <a:t>tính </a:t>
            </a:r>
            <a:r>
              <a:rPr sz="2400" spc="-25" dirty="0">
                <a:latin typeface="Arial"/>
                <a:cs typeface="Arial"/>
              </a:rPr>
              <a:t>với giả </a:t>
            </a:r>
            <a:r>
              <a:rPr sz="2400" dirty="0">
                <a:latin typeface="Arial"/>
                <a:cs typeface="Arial"/>
              </a:rPr>
              <a:t>định </a:t>
            </a:r>
            <a:r>
              <a:rPr sz="2400" spc="-15" dirty="0">
                <a:latin typeface="Arial"/>
                <a:cs typeface="Arial"/>
              </a:rPr>
              <a:t>class</a:t>
            </a:r>
            <a:r>
              <a:rPr sz="2400" spc="18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conditional</a:t>
            </a:r>
            <a:endParaRPr sz="2400">
              <a:latin typeface="Arial"/>
              <a:cs typeface="Arial"/>
            </a:endParaRPr>
          </a:p>
          <a:p>
            <a:pPr marL="393700">
              <a:lnSpc>
                <a:spcPts val="2870"/>
              </a:lnSpc>
            </a:pPr>
            <a:r>
              <a:rPr sz="2400" spc="-35" dirty="0">
                <a:latin typeface="Arial"/>
                <a:cs typeface="Arial"/>
              </a:rPr>
              <a:t>independence.</a:t>
            </a:r>
            <a:endParaRPr sz="2400">
              <a:latin typeface="Arial"/>
              <a:cs typeface="Arial"/>
            </a:endParaRPr>
          </a:p>
          <a:p>
            <a:pPr marL="393700" indent="-343535">
              <a:lnSpc>
                <a:spcPct val="100000"/>
              </a:lnSpc>
              <a:spcBef>
                <a:spcPts val="1250"/>
              </a:spcBef>
              <a:buClr>
                <a:srgbClr val="0000C9"/>
              </a:buClr>
              <a:buSzPct val="75000"/>
              <a:buFont typeface="Wingdings"/>
              <a:buChar char=""/>
              <a:tabLst>
                <a:tab pos="393700" algn="l"/>
                <a:tab pos="394335" algn="l"/>
              </a:tabLst>
            </a:pPr>
            <a:r>
              <a:rPr sz="2400" spc="-60" dirty="0">
                <a:latin typeface="Arial"/>
                <a:cs typeface="Arial"/>
              </a:rPr>
              <a:t>x</a:t>
            </a:r>
            <a:r>
              <a:rPr sz="2325" spc="-89" baseline="-19713" dirty="0">
                <a:latin typeface="Arial"/>
                <a:cs typeface="Arial"/>
              </a:rPr>
              <a:t>k</a:t>
            </a:r>
            <a:r>
              <a:rPr sz="2400" spc="-60" dirty="0">
                <a:latin typeface="Arial"/>
                <a:cs typeface="Arial"/>
              </a:rPr>
              <a:t>, </a:t>
            </a:r>
            <a:r>
              <a:rPr sz="2400" dirty="0">
                <a:latin typeface="Arial"/>
                <a:cs typeface="Arial"/>
              </a:rPr>
              <a:t>k = </a:t>
            </a:r>
            <a:r>
              <a:rPr sz="2400" spc="5" dirty="0">
                <a:latin typeface="Arial"/>
                <a:cs typeface="Arial"/>
              </a:rPr>
              <a:t>1..n: </a:t>
            </a:r>
            <a:r>
              <a:rPr sz="2400" spc="-25" dirty="0">
                <a:latin typeface="Arial"/>
                <a:cs typeface="Arial"/>
              </a:rPr>
              <a:t>giá </a:t>
            </a:r>
            <a:r>
              <a:rPr sz="2400" spc="5" dirty="0">
                <a:latin typeface="Arial"/>
                <a:cs typeface="Arial"/>
              </a:rPr>
              <a:t>trị </a:t>
            </a:r>
            <a:r>
              <a:rPr sz="2400" spc="-5" dirty="0">
                <a:latin typeface="Arial"/>
                <a:cs typeface="Arial"/>
              </a:rPr>
              <a:t>thuộc </a:t>
            </a:r>
            <a:r>
              <a:rPr sz="2400" spc="5" dirty="0">
                <a:latin typeface="Arial"/>
                <a:cs typeface="Arial"/>
              </a:rPr>
              <a:t>tính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325" spc="-7" baseline="-19713" dirty="0">
                <a:latin typeface="Arial"/>
                <a:cs typeface="Arial"/>
              </a:rPr>
              <a:t>k </a:t>
            </a:r>
            <a:r>
              <a:rPr sz="2400" dirty="0">
                <a:latin typeface="Arial"/>
                <a:cs typeface="Arial"/>
              </a:rPr>
              <a:t>của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  <a:p>
            <a:pPr marL="393700" indent="-343535">
              <a:lnSpc>
                <a:spcPct val="100000"/>
              </a:lnSpc>
              <a:spcBef>
                <a:spcPts val="1175"/>
              </a:spcBef>
              <a:buClr>
                <a:srgbClr val="0000C9"/>
              </a:buClr>
              <a:buSzPct val="75000"/>
              <a:buFont typeface="Wingdings"/>
              <a:buChar char=""/>
              <a:tabLst>
                <a:tab pos="393700" algn="l"/>
                <a:tab pos="394335" algn="l"/>
              </a:tabLst>
            </a:pPr>
            <a:r>
              <a:rPr sz="2400" spc="-25" dirty="0">
                <a:latin typeface="Arial"/>
                <a:cs typeface="Arial"/>
              </a:rPr>
              <a:t>P(x</a:t>
            </a:r>
            <a:r>
              <a:rPr sz="2325" spc="-37" baseline="-19713" dirty="0">
                <a:latin typeface="Arial"/>
                <a:cs typeface="Arial"/>
              </a:rPr>
              <a:t>k</a:t>
            </a:r>
            <a:r>
              <a:rPr sz="2400" spc="-25" dirty="0">
                <a:latin typeface="Arial"/>
                <a:cs typeface="Arial"/>
              </a:rPr>
              <a:t>|C</a:t>
            </a:r>
            <a:r>
              <a:rPr sz="2325" spc="-37" baseline="-19713" dirty="0">
                <a:latin typeface="Arial"/>
                <a:cs typeface="Arial"/>
              </a:rPr>
              <a:t>i</a:t>
            </a:r>
            <a:r>
              <a:rPr sz="2400" spc="-25" dirty="0">
                <a:latin typeface="Arial"/>
                <a:cs typeface="Arial"/>
              </a:rPr>
              <a:t>) </a:t>
            </a:r>
            <a:r>
              <a:rPr sz="2400" spc="-5" dirty="0">
                <a:latin typeface="Arial"/>
                <a:cs typeface="Arial"/>
              </a:rPr>
              <a:t>được </a:t>
            </a:r>
            <a:r>
              <a:rPr sz="2400" spc="5" dirty="0">
                <a:latin typeface="Arial"/>
                <a:cs typeface="Arial"/>
              </a:rPr>
              <a:t>tính </a:t>
            </a:r>
            <a:r>
              <a:rPr sz="2400" spc="10" dirty="0">
                <a:latin typeface="Arial"/>
                <a:cs typeface="Arial"/>
              </a:rPr>
              <a:t>như</a:t>
            </a:r>
            <a:r>
              <a:rPr sz="2400" spc="18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sau: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Arial"/>
              <a:cs typeface="Arial"/>
            </a:endParaRPr>
          </a:p>
          <a:p>
            <a:pPr marL="1042035">
              <a:lnSpc>
                <a:spcPct val="100000"/>
              </a:lnSpc>
              <a:tabLst>
                <a:tab pos="2319655" algn="l"/>
                <a:tab pos="2701290" algn="l"/>
                <a:tab pos="3616325" algn="l"/>
                <a:tab pos="3997960" algn="l"/>
              </a:tabLst>
            </a:pPr>
            <a:r>
              <a:rPr sz="2400" spc="530" dirty="0">
                <a:latin typeface="FreeSerif"/>
                <a:cs typeface="FreeSerif"/>
              </a:rPr>
              <a:t>𝑃(𝑥</a:t>
            </a:r>
            <a:r>
              <a:rPr sz="2550" spc="794" baseline="-17973" dirty="0">
                <a:latin typeface="FreeSerif"/>
                <a:cs typeface="FreeSerif"/>
              </a:rPr>
              <a:t>𝑘</a:t>
            </a:r>
            <a:r>
              <a:rPr sz="2400" spc="530" dirty="0">
                <a:latin typeface="FreeSerif"/>
                <a:cs typeface="FreeSerif"/>
              </a:rPr>
              <a:t>|𝐶</a:t>
            </a:r>
            <a:r>
              <a:rPr sz="2550" spc="794" baseline="-17973" dirty="0">
                <a:latin typeface="FreeSerif"/>
                <a:cs typeface="FreeSerif"/>
              </a:rPr>
              <a:t>𝑖</a:t>
            </a:r>
            <a:r>
              <a:rPr sz="2550" spc="-307" baseline="-17973" dirty="0">
                <a:latin typeface="FreeSerif"/>
                <a:cs typeface="FreeSerif"/>
              </a:rPr>
              <a:t> </a:t>
            </a:r>
            <a:r>
              <a:rPr sz="2400" spc="195" dirty="0">
                <a:latin typeface="FreeSerif"/>
                <a:cs typeface="FreeSerif"/>
              </a:rPr>
              <a:t>)	</a:t>
            </a:r>
            <a:r>
              <a:rPr sz="2400" spc="440" dirty="0">
                <a:latin typeface="FreeSerif"/>
                <a:cs typeface="FreeSerif"/>
              </a:rPr>
              <a:t>=	</a:t>
            </a:r>
            <a:r>
              <a:rPr sz="2400" spc="235" dirty="0">
                <a:latin typeface="FreeSerif"/>
                <a:cs typeface="FreeSerif"/>
              </a:rPr>
              <a:t>|*𝑥’|𝑥’	</a:t>
            </a:r>
            <a:r>
              <a:rPr sz="2400" spc="440" dirty="0">
                <a:latin typeface="FreeSerif"/>
                <a:cs typeface="FreeSerif"/>
              </a:rPr>
              <a:t>=	</a:t>
            </a:r>
            <a:r>
              <a:rPr sz="2400" spc="645" dirty="0">
                <a:latin typeface="FreeSerif"/>
                <a:cs typeface="FreeSerif"/>
              </a:rPr>
              <a:t>𝑥</a:t>
            </a:r>
            <a:r>
              <a:rPr sz="2550" spc="967" baseline="-17973" dirty="0">
                <a:latin typeface="FreeSerif"/>
                <a:cs typeface="FreeSerif"/>
              </a:rPr>
              <a:t>𝑘</a:t>
            </a:r>
            <a:r>
              <a:rPr sz="2550" spc="367" baseline="-17973" dirty="0">
                <a:latin typeface="FreeSerif"/>
                <a:cs typeface="FreeSerif"/>
              </a:rPr>
              <a:t> </a:t>
            </a:r>
            <a:r>
              <a:rPr sz="2400" spc="-190" dirty="0">
                <a:latin typeface="FreeSerif"/>
                <a:cs typeface="FreeSerif"/>
              </a:rPr>
              <a:t>⋀</a:t>
            </a:r>
            <a:r>
              <a:rPr sz="2400" spc="-105" dirty="0">
                <a:latin typeface="FreeSerif"/>
                <a:cs typeface="FreeSerif"/>
              </a:rPr>
              <a:t> </a:t>
            </a:r>
            <a:r>
              <a:rPr sz="2400" spc="360" dirty="0">
                <a:latin typeface="FreeSerif"/>
                <a:cs typeface="FreeSerif"/>
              </a:rPr>
              <a:t>𝑥’</a:t>
            </a:r>
            <a:r>
              <a:rPr sz="2400" spc="-90" dirty="0">
                <a:latin typeface="FreeSerif"/>
                <a:cs typeface="FreeSerif"/>
              </a:rPr>
              <a:t> </a:t>
            </a:r>
            <a:r>
              <a:rPr sz="2400" dirty="0">
                <a:latin typeface="Symbol"/>
                <a:cs typeface="Symbol"/>
              </a:rPr>
              <a:t>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220" dirty="0">
                <a:latin typeface="FreeSerif"/>
                <a:cs typeface="FreeSerif"/>
              </a:rPr>
              <a:t>𝐶</a:t>
            </a:r>
            <a:r>
              <a:rPr sz="2550" spc="330" baseline="-17973" dirty="0">
                <a:latin typeface="FreeSerif"/>
                <a:cs typeface="FreeSerif"/>
              </a:rPr>
              <a:t>𝑖</a:t>
            </a:r>
            <a:r>
              <a:rPr sz="2400" spc="220" dirty="0">
                <a:latin typeface="FreeSerif"/>
                <a:cs typeface="FreeSerif"/>
              </a:rPr>
              <a:t>+|</a:t>
            </a:r>
            <a:r>
              <a:rPr sz="2400" spc="-95" dirty="0">
                <a:latin typeface="FreeSerif"/>
                <a:cs typeface="FreeSerif"/>
              </a:rPr>
              <a:t> </a:t>
            </a:r>
            <a:r>
              <a:rPr sz="2400" spc="465" dirty="0">
                <a:latin typeface="FreeSerif"/>
                <a:cs typeface="FreeSerif"/>
              </a:rPr>
              <a:t>/</a:t>
            </a:r>
            <a:r>
              <a:rPr sz="2400" spc="-60" dirty="0">
                <a:latin typeface="FreeSerif"/>
                <a:cs typeface="FreeSerif"/>
              </a:rPr>
              <a:t> </a:t>
            </a:r>
            <a:r>
              <a:rPr sz="2400" spc="390" dirty="0">
                <a:latin typeface="FreeSerif"/>
                <a:cs typeface="FreeSerif"/>
              </a:rPr>
              <a:t>|𝐶</a:t>
            </a:r>
            <a:r>
              <a:rPr sz="2550" spc="585" baseline="-17973" dirty="0">
                <a:latin typeface="FreeSerif"/>
                <a:cs typeface="FreeSerif"/>
              </a:rPr>
              <a:t>𝑖,𝐷</a:t>
            </a:r>
            <a:r>
              <a:rPr sz="2400" spc="390" dirty="0">
                <a:latin typeface="FreeSerif"/>
                <a:cs typeface="FreeSerif"/>
              </a:rPr>
              <a:t>|</a:t>
            </a:r>
            <a:endParaRPr sz="2400">
              <a:latin typeface="FreeSerif"/>
              <a:cs typeface="Free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475" y="1221422"/>
            <a:ext cx="29273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37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97510"/>
            <a:ext cx="507047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30" dirty="0">
                <a:solidFill>
                  <a:srgbClr val="775F54"/>
                </a:solidFill>
              </a:rPr>
              <a:t>Phân </a:t>
            </a:r>
            <a:r>
              <a:rPr sz="3950" spc="-5" dirty="0">
                <a:solidFill>
                  <a:srgbClr val="775F54"/>
                </a:solidFill>
              </a:rPr>
              <a:t>lớp </a:t>
            </a:r>
            <a:r>
              <a:rPr sz="3950" spc="10" dirty="0">
                <a:solidFill>
                  <a:srgbClr val="775F54"/>
                </a:solidFill>
              </a:rPr>
              <a:t>Naïve</a:t>
            </a:r>
            <a:r>
              <a:rPr sz="3950" spc="365" dirty="0">
                <a:solidFill>
                  <a:srgbClr val="775F54"/>
                </a:solidFill>
              </a:rPr>
              <a:t> </a:t>
            </a:r>
            <a:r>
              <a:rPr sz="3950" spc="-30" dirty="0">
                <a:solidFill>
                  <a:srgbClr val="775F54"/>
                </a:solidFill>
              </a:rPr>
              <a:t>Bayes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104775" y="1155292"/>
            <a:ext cx="7827009" cy="436308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45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38</a:t>
            </a:r>
            <a:endParaRPr sz="2000">
              <a:latin typeface="Times New Roman"/>
              <a:cs typeface="Times New Roman"/>
            </a:endParaRPr>
          </a:p>
          <a:p>
            <a:pPr marL="923925" indent="-324485">
              <a:lnSpc>
                <a:spcPct val="100000"/>
              </a:lnSpc>
              <a:spcBef>
                <a:spcPts val="790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923925" algn="l"/>
                <a:tab pos="924560" algn="l"/>
              </a:tabLst>
            </a:pPr>
            <a:r>
              <a:rPr sz="2900" spc="20" dirty="0">
                <a:latin typeface="Arial"/>
                <a:cs typeface="Arial"/>
              </a:rPr>
              <a:t>Nếu </a:t>
            </a:r>
            <a:r>
              <a:rPr sz="2900" spc="-15" dirty="0">
                <a:latin typeface="Arial"/>
                <a:cs typeface="Arial"/>
              </a:rPr>
              <a:t>P(x</a:t>
            </a:r>
            <a:r>
              <a:rPr sz="2925" spc="-22" baseline="-19943" dirty="0">
                <a:latin typeface="Arial"/>
                <a:cs typeface="Arial"/>
              </a:rPr>
              <a:t>k</a:t>
            </a:r>
            <a:r>
              <a:rPr sz="2900" spc="-15" dirty="0">
                <a:latin typeface="Arial"/>
                <a:cs typeface="Arial"/>
              </a:rPr>
              <a:t>|C</a:t>
            </a:r>
            <a:r>
              <a:rPr sz="2925" spc="-22" baseline="-19943" dirty="0">
                <a:latin typeface="Arial"/>
                <a:cs typeface="Arial"/>
              </a:rPr>
              <a:t>i</a:t>
            </a:r>
            <a:r>
              <a:rPr sz="2900" spc="-15" dirty="0">
                <a:latin typeface="Arial"/>
                <a:cs typeface="Arial"/>
              </a:rPr>
              <a:t>) </a:t>
            </a:r>
            <a:r>
              <a:rPr sz="2900" spc="15" dirty="0">
                <a:latin typeface="Arial"/>
                <a:cs typeface="Arial"/>
              </a:rPr>
              <a:t>= 0 thì </a:t>
            </a:r>
            <a:r>
              <a:rPr sz="2900" spc="-10" dirty="0">
                <a:latin typeface="Arial"/>
                <a:cs typeface="Arial"/>
              </a:rPr>
              <a:t>P(X|C</a:t>
            </a:r>
            <a:r>
              <a:rPr sz="2925" spc="-15" baseline="-19943" dirty="0">
                <a:latin typeface="Arial"/>
                <a:cs typeface="Arial"/>
              </a:rPr>
              <a:t>i</a:t>
            </a:r>
            <a:r>
              <a:rPr sz="2900" spc="-10" dirty="0">
                <a:latin typeface="Arial"/>
                <a:cs typeface="Arial"/>
              </a:rPr>
              <a:t>) </a:t>
            </a:r>
            <a:r>
              <a:rPr sz="2900" spc="15" dirty="0">
                <a:latin typeface="Arial"/>
                <a:cs typeface="Arial"/>
              </a:rPr>
              <a:t>=</a:t>
            </a:r>
            <a:r>
              <a:rPr sz="2900" spc="-175" dirty="0">
                <a:latin typeface="Arial"/>
                <a:cs typeface="Arial"/>
              </a:rPr>
              <a:t> </a:t>
            </a:r>
            <a:r>
              <a:rPr sz="2900" spc="20" dirty="0">
                <a:latin typeface="Arial"/>
                <a:cs typeface="Arial"/>
              </a:rPr>
              <a:t>0!!!???</a:t>
            </a:r>
            <a:endParaRPr sz="2900">
              <a:latin typeface="Arial"/>
              <a:cs typeface="Arial"/>
            </a:endParaRPr>
          </a:p>
          <a:p>
            <a:pPr marL="1238885" lvl="1" indent="-276860">
              <a:lnSpc>
                <a:spcPct val="100000"/>
              </a:lnSpc>
              <a:spcBef>
                <a:spcPts val="1175"/>
              </a:spcBef>
              <a:buClr>
                <a:srgbClr val="93B6D2"/>
              </a:buClr>
              <a:buSzPct val="69230"/>
              <a:buChar char=""/>
              <a:tabLst>
                <a:tab pos="1238885" algn="l"/>
              </a:tabLst>
            </a:pPr>
            <a:r>
              <a:rPr sz="2600" spc="-35" dirty="0">
                <a:latin typeface="Arial"/>
                <a:cs typeface="Arial"/>
              </a:rPr>
              <a:t>Ban</a:t>
            </a:r>
            <a:r>
              <a:rPr sz="2600" spc="55" dirty="0">
                <a:latin typeface="Arial"/>
                <a:cs typeface="Arial"/>
              </a:rPr>
              <a:t> </a:t>
            </a:r>
            <a:r>
              <a:rPr sz="2600" spc="-35" dirty="0">
                <a:latin typeface="Arial"/>
                <a:cs typeface="Arial"/>
              </a:rPr>
              <a:t>đầu</a:t>
            </a:r>
            <a:endParaRPr sz="2600">
              <a:latin typeface="Arial"/>
              <a:cs typeface="Arial"/>
            </a:endParaRPr>
          </a:p>
          <a:p>
            <a:pPr marL="1515110" lvl="2" indent="-229235">
              <a:lnSpc>
                <a:spcPct val="100000"/>
              </a:lnSpc>
              <a:spcBef>
                <a:spcPts val="1235"/>
              </a:spcBef>
              <a:buClr>
                <a:srgbClr val="DD8046"/>
              </a:buClr>
              <a:buSzPct val="75000"/>
              <a:buFont typeface="Wingdings"/>
              <a:buChar char=""/>
              <a:tabLst>
                <a:tab pos="1515745" algn="l"/>
              </a:tabLst>
            </a:pPr>
            <a:r>
              <a:rPr sz="2000" spc="-25" dirty="0">
                <a:latin typeface="Arial"/>
                <a:cs typeface="Arial"/>
              </a:rPr>
              <a:t>P(x</a:t>
            </a:r>
            <a:r>
              <a:rPr sz="2025" spc="-37" baseline="-18518" dirty="0">
                <a:latin typeface="Arial"/>
                <a:cs typeface="Arial"/>
              </a:rPr>
              <a:t>k</a:t>
            </a:r>
            <a:r>
              <a:rPr sz="2000" spc="-25" dirty="0">
                <a:latin typeface="Arial"/>
                <a:cs typeface="Arial"/>
              </a:rPr>
              <a:t>|C</a:t>
            </a:r>
            <a:r>
              <a:rPr sz="2025" spc="-37" baseline="-18518" dirty="0">
                <a:latin typeface="Arial"/>
                <a:cs typeface="Arial"/>
              </a:rPr>
              <a:t>i</a:t>
            </a:r>
            <a:r>
              <a:rPr sz="2000" spc="-25" dirty="0">
                <a:latin typeface="Arial"/>
                <a:cs typeface="Arial"/>
              </a:rPr>
              <a:t>) </a:t>
            </a:r>
            <a:r>
              <a:rPr sz="2000" spc="15" dirty="0">
                <a:latin typeface="Arial"/>
                <a:cs typeface="Arial"/>
              </a:rPr>
              <a:t>= </a:t>
            </a:r>
            <a:r>
              <a:rPr sz="2000" spc="-50" dirty="0">
                <a:latin typeface="Arial"/>
                <a:cs typeface="Arial"/>
              </a:rPr>
              <a:t>|{x’|x’ </a:t>
            </a:r>
            <a:r>
              <a:rPr sz="2000" spc="15" dirty="0">
                <a:latin typeface="Arial"/>
                <a:cs typeface="Arial"/>
              </a:rPr>
              <a:t>= </a:t>
            </a:r>
            <a:r>
              <a:rPr sz="2000" spc="-50" dirty="0">
                <a:latin typeface="Arial"/>
                <a:cs typeface="Arial"/>
              </a:rPr>
              <a:t>x</a:t>
            </a:r>
            <a:r>
              <a:rPr sz="2025" spc="-75" baseline="-18518" dirty="0">
                <a:latin typeface="Arial"/>
                <a:cs typeface="Arial"/>
              </a:rPr>
              <a:t>k </a:t>
            </a:r>
            <a:r>
              <a:rPr sz="2000" spc="-140" dirty="0">
                <a:latin typeface="FreeSerif"/>
                <a:cs typeface="FreeSerif"/>
              </a:rPr>
              <a:t>⋀ </a:t>
            </a:r>
            <a:r>
              <a:rPr sz="2000" spc="-50" dirty="0">
                <a:latin typeface="Arial"/>
                <a:cs typeface="Arial"/>
              </a:rPr>
              <a:t>x’ </a:t>
            </a:r>
            <a:r>
              <a:rPr sz="2000" spc="20" dirty="0">
                <a:latin typeface="Symbol"/>
                <a:cs typeface="Symbol"/>
              </a:rPr>
              <a:t>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Arial"/>
                <a:cs typeface="Arial"/>
              </a:rPr>
              <a:t>C</a:t>
            </a:r>
            <a:r>
              <a:rPr sz="2025" spc="22" baseline="-18518" dirty="0">
                <a:latin typeface="Arial"/>
                <a:cs typeface="Arial"/>
              </a:rPr>
              <a:t>i</a:t>
            </a:r>
            <a:r>
              <a:rPr sz="2000" spc="15" dirty="0">
                <a:latin typeface="Arial"/>
                <a:cs typeface="Arial"/>
              </a:rPr>
              <a:t>}| </a:t>
            </a:r>
            <a:r>
              <a:rPr sz="2000" spc="5" dirty="0">
                <a:latin typeface="Arial"/>
                <a:cs typeface="Arial"/>
              </a:rPr>
              <a:t>/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|C</a:t>
            </a:r>
            <a:r>
              <a:rPr sz="2025" spc="-7" baseline="-18518" dirty="0">
                <a:latin typeface="Arial"/>
                <a:cs typeface="Arial"/>
              </a:rPr>
              <a:t>i,D</a:t>
            </a:r>
            <a:r>
              <a:rPr sz="2000" spc="-5" dirty="0"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  <a:p>
            <a:pPr marL="1238885" marR="43180" lvl="1" indent="-276860">
              <a:lnSpc>
                <a:spcPts val="3080"/>
              </a:lnSpc>
              <a:spcBef>
                <a:spcPts val="1345"/>
              </a:spcBef>
              <a:buClr>
                <a:srgbClr val="93B6D2"/>
              </a:buClr>
              <a:buSzPct val="69230"/>
              <a:buChar char=""/>
              <a:tabLst>
                <a:tab pos="1238885" algn="l"/>
              </a:tabLst>
            </a:pPr>
            <a:r>
              <a:rPr sz="2600" spc="-35" dirty="0">
                <a:latin typeface="Arial"/>
                <a:cs typeface="Arial"/>
              </a:rPr>
              <a:t>Laplace </a:t>
            </a:r>
            <a:r>
              <a:rPr sz="2600" spc="-10" dirty="0">
                <a:latin typeface="Arial"/>
                <a:cs typeface="Arial"/>
              </a:rPr>
              <a:t>(Pierre </a:t>
            </a:r>
            <a:r>
              <a:rPr sz="2600" spc="-45" dirty="0">
                <a:latin typeface="Arial"/>
                <a:cs typeface="Arial"/>
              </a:rPr>
              <a:t>Laplace, </a:t>
            </a:r>
            <a:r>
              <a:rPr sz="2600" spc="-10" dirty="0">
                <a:latin typeface="Arial"/>
                <a:cs typeface="Arial"/>
              </a:rPr>
              <a:t>nhà </a:t>
            </a:r>
            <a:r>
              <a:rPr sz="2600" spc="-25" dirty="0">
                <a:latin typeface="Arial"/>
                <a:cs typeface="Arial"/>
              </a:rPr>
              <a:t>toán </a:t>
            </a:r>
            <a:r>
              <a:rPr sz="2600" spc="-40" dirty="0">
                <a:latin typeface="Arial"/>
                <a:cs typeface="Arial"/>
              </a:rPr>
              <a:t>học </a:t>
            </a:r>
            <a:r>
              <a:rPr sz="2600" spc="-114" dirty="0">
                <a:latin typeface="Arial"/>
                <a:cs typeface="Arial"/>
              </a:rPr>
              <a:t>Pháp,  </a:t>
            </a:r>
            <a:r>
              <a:rPr sz="2600" spc="-20" dirty="0">
                <a:latin typeface="Arial"/>
                <a:cs typeface="Arial"/>
              </a:rPr>
              <a:t>1749-1827)</a:t>
            </a:r>
            <a:endParaRPr sz="2600">
              <a:latin typeface="Arial"/>
              <a:cs typeface="Arial"/>
            </a:endParaRPr>
          </a:p>
          <a:p>
            <a:pPr marL="1515110" lvl="2" indent="-229235">
              <a:lnSpc>
                <a:spcPct val="100000"/>
              </a:lnSpc>
              <a:spcBef>
                <a:spcPts val="1135"/>
              </a:spcBef>
              <a:buClr>
                <a:srgbClr val="DD8046"/>
              </a:buClr>
              <a:buSzPct val="75000"/>
              <a:buFont typeface="Wingdings"/>
              <a:buChar char=""/>
              <a:tabLst>
                <a:tab pos="1515745" algn="l"/>
              </a:tabLst>
            </a:pPr>
            <a:r>
              <a:rPr sz="2000" spc="-25" dirty="0">
                <a:latin typeface="Arial"/>
                <a:cs typeface="Arial"/>
              </a:rPr>
              <a:t>P(x</a:t>
            </a:r>
            <a:r>
              <a:rPr sz="2025" spc="-37" baseline="-18518" dirty="0">
                <a:latin typeface="Arial"/>
                <a:cs typeface="Arial"/>
              </a:rPr>
              <a:t>k</a:t>
            </a:r>
            <a:r>
              <a:rPr sz="2000" spc="-25" dirty="0">
                <a:latin typeface="Arial"/>
                <a:cs typeface="Arial"/>
              </a:rPr>
              <a:t>|C</a:t>
            </a:r>
            <a:r>
              <a:rPr sz="2025" spc="-37" baseline="-18518" dirty="0">
                <a:latin typeface="Arial"/>
                <a:cs typeface="Arial"/>
              </a:rPr>
              <a:t>i</a:t>
            </a:r>
            <a:r>
              <a:rPr sz="2000" spc="-25" dirty="0">
                <a:latin typeface="Arial"/>
                <a:cs typeface="Arial"/>
              </a:rPr>
              <a:t>) </a:t>
            </a:r>
            <a:r>
              <a:rPr sz="2000" spc="15" dirty="0">
                <a:latin typeface="Arial"/>
                <a:cs typeface="Arial"/>
              </a:rPr>
              <a:t>= </a:t>
            </a:r>
            <a:r>
              <a:rPr sz="2000" spc="-40" dirty="0">
                <a:latin typeface="Arial"/>
                <a:cs typeface="Arial"/>
              </a:rPr>
              <a:t>(|{x’|x’ </a:t>
            </a:r>
            <a:r>
              <a:rPr sz="2000" spc="15" dirty="0">
                <a:latin typeface="Arial"/>
                <a:cs typeface="Arial"/>
              </a:rPr>
              <a:t>= </a:t>
            </a:r>
            <a:r>
              <a:rPr sz="2000" spc="-55" dirty="0">
                <a:latin typeface="Arial"/>
                <a:cs typeface="Arial"/>
              </a:rPr>
              <a:t>x</a:t>
            </a:r>
            <a:r>
              <a:rPr sz="2025" spc="-82" baseline="-18518" dirty="0">
                <a:latin typeface="Arial"/>
                <a:cs typeface="Arial"/>
              </a:rPr>
              <a:t>k </a:t>
            </a:r>
            <a:r>
              <a:rPr sz="2000" spc="-140" dirty="0">
                <a:latin typeface="FreeSerif"/>
                <a:cs typeface="FreeSerif"/>
              </a:rPr>
              <a:t>⋀ </a:t>
            </a:r>
            <a:r>
              <a:rPr sz="2000" spc="-50" dirty="0">
                <a:latin typeface="Arial"/>
                <a:cs typeface="Arial"/>
              </a:rPr>
              <a:t>x’ </a:t>
            </a:r>
            <a:r>
              <a:rPr sz="2000" spc="15" dirty="0">
                <a:latin typeface="Symbol"/>
                <a:cs typeface="Symbol"/>
              </a:rPr>
              <a:t>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25" spc="7" baseline="-18518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}|</a:t>
            </a:r>
            <a:r>
              <a:rPr sz="2000" b="1" spc="5" dirty="0">
                <a:latin typeface="Arial"/>
                <a:cs typeface="Arial"/>
              </a:rPr>
              <a:t>+1</a:t>
            </a:r>
            <a:r>
              <a:rPr sz="2000" spc="5" dirty="0">
                <a:latin typeface="Arial"/>
                <a:cs typeface="Arial"/>
              </a:rPr>
              <a:t>) / </a:t>
            </a:r>
            <a:r>
              <a:rPr sz="2000" dirty="0">
                <a:latin typeface="Arial"/>
                <a:cs typeface="Arial"/>
              </a:rPr>
              <a:t>(|C</a:t>
            </a:r>
            <a:r>
              <a:rPr sz="2025" baseline="-18518" dirty="0">
                <a:latin typeface="Arial"/>
                <a:cs typeface="Arial"/>
              </a:rPr>
              <a:t>i,D</a:t>
            </a:r>
            <a:r>
              <a:rPr sz="2000" dirty="0">
                <a:latin typeface="Arial"/>
                <a:cs typeface="Arial"/>
              </a:rPr>
              <a:t>| </a:t>
            </a:r>
            <a:r>
              <a:rPr sz="2000" b="1" spc="15" dirty="0">
                <a:latin typeface="Arial"/>
                <a:cs typeface="Arial"/>
              </a:rPr>
              <a:t>+</a:t>
            </a:r>
            <a:r>
              <a:rPr sz="2000" b="1" spc="-250" dirty="0">
                <a:latin typeface="Arial"/>
                <a:cs typeface="Arial"/>
              </a:rPr>
              <a:t> </a:t>
            </a:r>
            <a:r>
              <a:rPr sz="2000" b="1" spc="90" dirty="0">
                <a:latin typeface="Arial"/>
                <a:cs typeface="Arial"/>
              </a:rPr>
              <a:t>m</a:t>
            </a:r>
            <a:r>
              <a:rPr sz="2000" spc="9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1238885" lvl="1" indent="-276860">
              <a:lnSpc>
                <a:spcPct val="100000"/>
              </a:lnSpc>
              <a:spcBef>
                <a:spcPts val="1205"/>
              </a:spcBef>
              <a:buClr>
                <a:srgbClr val="93B6D2"/>
              </a:buClr>
              <a:buSzPct val="69230"/>
              <a:buChar char=""/>
              <a:tabLst>
                <a:tab pos="1238885" algn="l"/>
              </a:tabLst>
            </a:pPr>
            <a:r>
              <a:rPr sz="2600" spc="-15" dirty="0">
                <a:latin typeface="Arial"/>
                <a:cs typeface="Arial"/>
              </a:rPr>
              <a:t>z-estimate</a:t>
            </a:r>
            <a:endParaRPr sz="2600">
              <a:latin typeface="Arial"/>
              <a:cs typeface="Arial"/>
            </a:endParaRPr>
          </a:p>
          <a:p>
            <a:pPr marL="1515110" lvl="2" indent="-229235">
              <a:lnSpc>
                <a:spcPct val="100000"/>
              </a:lnSpc>
              <a:spcBef>
                <a:spcPts val="1235"/>
              </a:spcBef>
              <a:buClr>
                <a:srgbClr val="DD8046"/>
              </a:buClr>
              <a:buSzPct val="75000"/>
              <a:buFont typeface="Wingdings"/>
              <a:buChar char=""/>
              <a:tabLst>
                <a:tab pos="1515745" algn="l"/>
              </a:tabLst>
            </a:pPr>
            <a:r>
              <a:rPr sz="2000" spc="-25" dirty="0">
                <a:latin typeface="Arial"/>
                <a:cs typeface="Arial"/>
              </a:rPr>
              <a:t>P(x</a:t>
            </a:r>
            <a:r>
              <a:rPr sz="2025" spc="-37" baseline="-18518" dirty="0">
                <a:latin typeface="Arial"/>
                <a:cs typeface="Arial"/>
              </a:rPr>
              <a:t>k</a:t>
            </a:r>
            <a:r>
              <a:rPr sz="2000" spc="-25" dirty="0">
                <a:latin typeface="Arial"/>
                <a:cs typeface="Arial"/>
              </a:rPr>
              <a:t>|C</a:t>
            </a:r>
            <a:r>
              <a:rPr sz="2025" spc="-37" baseline="-18518" dirty="0">
                <a:latin typeface="Arial"/>
                <a:cs typeface="Arial"/>
              </a:rPr>
              <a:t>i</a:t>
            </a:r>
            <a:r>
              <a:rPr sz="2000" spc="-25" dirty="0">
                <a:latin typeface="Arial"/>
                <a:cs typeface="Arial"/>
              </a:rPr>
              <a:t>) </a:t>
            </a:r>
            <a:r>
              <a:rPr sz="2000" spc="15" dirty="0">
                <a:latin typeface="Arial"/>
                <a:cs typeface="Arial"/>
              </a:rPr>
              <a:t>= </a:t>
            </a:r>
            <a:r>
              <a:rPr sz="2000" spc="-35" dirty="0">
                <a:latin typeface="Arial"/>
                <a:cs typeface="Arial"/>
              </a:rPr>
              <a:t>(|{X’|x’</a:t>
            </a:r>
            <a:r>
              <a:rPr sz="2025" spc="-52" baseline="-18518" dirty="0">
                <a:latin typeface="Arial"/>
                <a:cs typeface="Arial"/>
              </a:rPr>
              <a:t>k </a:t>
            </a:r>
            <a:r>
              <a:rPr sz="2000" spc="15" dirty="0">
                <a:latin typeface="Arial"/>
                <a:cs typeface="Arial"/>
              </a:rPr>
              <a:t>= </a:t>
            </a:r>
            <a:r>
              <a:rPr sz="2000" spc="-50" dirty="0">
                <a:latin typeface="Arial"/>
                <a:cs typeface="Arial"/>
              </a:rPr>
              <a:t>x</a:t>
            </a:r>
            <a:r>
              <a:rPr sz="2025" spc="-75" baseline="-18518" dirty="0">
                <a:latin typeface="Arial"/>
                <a:cs typeface="Arial"/>
              </a:rPr>
              <a:t>k </a:t>
            </a:r>
            <a:r>
              <a:rPr sz="2000" spc="-140" dirty="0">
                <a:latin typeface="FreeSerif"/>
                <a:cs typeface="FreeSerif"/>
              </a:rPr>
              <a:t>⋀ </a:t>
            </a:r>
            <a:r>
              <a:rPr sz="2000" spc="-30" dirty="0">
                <a:latin typeface="Arial"/>
                <a:cs typeface="Arial"/>
              </a:rPr>
              <a:t>X’ </a:t>
            </a:r>
            <a:r>
              <a:rPr sz="2000" spc="15" dirty="0">
                <a:latin typeface="Symbol"/>
                <a:cs typeface="Symbol"/>
              </a:rPr>
              <a:t>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Arial"/>
                <a:cs typeface="Arial"/>
              </a:rPr>
              <a:t>C</a:t>
            </a:r>
            <a:r>
              <a:rPr sz="2025" spc="22" baseline="-18518" dirty="0">
                <a:latin typeface="Arial"/>
                <a:cs typeface="Arial"/>
              </a:rPr>
              <a:t>i</a:t>
            </a:r>
            <a:r>
              <a:rPr sz="2000" spc="15" dirty="0">
                <a:latin typeface="Arial"/>
                <a:cs typeface="Arial"/>
              </a:rPr>
              <a:t>}| </a:t>
            </a:r>
            <a:r>
              <a:rPr sz="2000" b="1" spc="15" dirty="0">
                <a:latin typeface="Arial"/>
                <a:cs typeface="Arial"/>
              </a:rPr>
              <a:t>+ z*P(x</a:t>
            </a:r>
            <a:r>
              <a:rPr sz="2025" b="1" spc="22" baseline="-18518" dirty="0">
                <a:latin typeface="Arial"/>
                <a:cs typeface="Arial"/>
              </a:rPr>
              <a:t>k</a:t>
            </a:r>
            <a:r>
              <a:rPr sz="2000" b="1" spc="15" dirty="0">
                <a:latin typeface="Arial"/>
                <a:cs typeface="Arial"/>
              </a:rPr>
              <a:t>)</a:t>
            </a:r>
            <a:r>
              <a:rPr sz="2000" spc="15" dirty="0">
                <a:latin typeface="Arial"/>
                <a:cs typeface="Arial"/>
              </a:rPr>
              <a:t>) </a:t>
            </a:r>
            <a:r>
              <a:rPr sz="2000" spc="5" dirty="0">
                <a:latin typeface="Arial"/>
                <a:cs typeface="Arial"/>
              </a:rPr>
              <a:t>/ </a:t>
            </a:r>
            <a:r>
              <a:rPr sz="2000" spc="-5" dirty="0">
                <a:latin typeface="Arial"/>
                <a:cs typeface="Arial"/>
              </a:rPr>
              <a:t>(|C</a:t>
            </a:r>
            <a:r>
              <a:rPr sz="2025" spc="-7" baseline="-18518" dirty="0">
                <a:latin typeface="Arial"/>
                <a:cs typeface="Arial"/>
              </a:rPr>
              <a:t>i,D</a:t>
            </a:r>
            <a:r>
              <a:rPr sz="2000" spc="-5" dirty="0">
                <a:latin typeface="Arial"/>
                <a:cs typeface="Arial"/>
              </a:rPr>
              <a:t>| </a:t>
            </a:r>
            <a:r>
              <a:rPr sz="2000" b="1" spc="15" dirty="0">
                <a:latin typeface="Arial"/>
                <a:cs typeface="Arial"/>
              </a:rPr>
              <a:t>+</a:t>
            </a:r>
            <a:r>
              <a:rPr sz="2000" b="1" spc="-270" dirty="0">
                <a:latin typeface="Arial"/>
                <a:cs typeface="Arial"/>
              </a:rPr>
              <a:t> </a:t>
            </a:r>
            <a:r>
              <a:rPr sz="2000" b="1" spc="30" dirty="0">
                <a:latin typeface="Arial"/>
                <a:cs typeface="Arial"/>
              </a:rPr>
              <a:t>z</a:t>
            </a:r>
            <a:r>
              <a:rPr sz="2000" spc="3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97510"/>
            <a:ext cx="6769734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30" dirty="0">
                <a:solidFill>
                  <a:srgbClr val="775F54"/>
                </a:solidFill>
              </a:rPr>
              <a:t>Phân </a:t>
            </a:r>
            <a:r>
              <a:rPr sz="3950" spc="-5" dirty="0">
                <a:solidFill>
                  <a:srgbClr val="775F54"/>
                </a:solidFill>
              </a:rPr>
              <a:t>lớp </a:t>
            </a:r>
            <a:r>
              <a:rPr sz="3950" spc="10" dirty="0">
                <a:solidFill>
                  <a:srgbClr val="775F54"/>
                </a:solidFill>
              </a:rPr>
              <a:t>Naïve </a:t>
            </a:r>
            <a:r>
              <a:rPr sz="3950" spc="-30" dirty="0">
                <a:solidFill>
                  <a:srgbClr val="775F54"/>
                </a:solidFill>
              </a:rPr>
              <a:t>Bayes </a:t>
            </a:r>
            <a:r>
              <a:rPr sz="3950" spc="15" dirty="0">
                <a:solidFill>
                  <a:srgbClr val="775F54"/>
                </a:solidFill>
              </a:rPr>
              <a:t>– </a:t>
            </a:r>
            <a:r>
              <a:rPr sz="3950" spc="25" dirty="0">
                <a:solidFill>
                  <a:srgbClr val="775F54"/>
                </a:solidFill>
              </a:rPr>
              <a:t>ví</a:t>
            </a:r>
            <a:r>
              <a:rPr sz="3950" spc="730" dirty="0">
                <a:solidFill>
                  <a:srgbClr val="775F54"/>
                </a:solidFill>
              </a:rPr>
              <a:t> </a:t>
            </a:r>
            <a:r>
              <a:rPr sz="3950" spc="-5" dirty="0">
                <a:solidFill>
                  <a:srgbClr val="775F54"/>
                </a:solidFill>
              </a:rPr>
              <a:t>dụ</a:t>
            </a:r>
            <a:endParaRPr sz="395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74038" y="1593850"/>
          <a:ext cx="6217919" cy="2595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44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5447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60" dirty="0">
                          <a:latin typeface="Trebuchet MS"/>
                          <a:cs typeface="Trebuchet MS"/>
                        </a:rPr>
                        <a:t>V1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60" dirty="0">
                          <a:latin typeface="Trebuchet MS"/>
                          <a:cs typeface="Trebuchet MS"/>
                        </a:rPr>
                        <a:t>V2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35" dirty="0">
                          <a:latin typeface="Trebuchet MS"/>
                          <a:cs typeface="Trebuchet MS"/>
                        </a:rPr>
                        <a:t>Class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70" dirty="0">
                          <a:latin typeface="Trebuchet MS"/>
                          <a:cs typeface="Trebuchet MS"/>
                        </a:rPr>
                        <a:t>A1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70" dirty="0">
                          <a:latin typeface="Trebuchet MS"/>
                          <a:cs typeface="Trebuchet MS"/>
                        </a:rPr>
                        <a:t>A2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spc="70" dirty="0">
                          <a:latin typeface="Trebuchet MS"/>
                          <a:cs typeface="Trebuchet MS"/>
                        </a:rPr>
                        <a:t>A3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70" dirty="0">
                          <a:latin typeface="Trebuchet MS"/>
                          <a:cs typeface="Trebuchet MS"/>
                        </a:rPr>
                        <a:t>A4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70" dirty="0">
                          <a:latin typeface="Trebuchet MS"/>
                          <a:cs typeface="Trebuchet MS"/>
                        </a:rPr>
                        <a:t>A5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70" dirty="0">
                          <a:latin typeface="Trebuchet MS"/>
                          <a:cs typeface="Trebuchet MS"/>
                        </a:rPr>
                        <a:t>A6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spc="110" dirty="0">
                          <a:latin typeface="Trebuchet MS"/>
                          <a:cs typeface="Trebuchet MS"/>
                        </a:rPr>
                        <a:t>???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92150" y="4382452"/>
            <a:ext cx="1786889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36550" indent="-324485">
              <a:lnSpc>
                <a:spcPct val="100000"/>
              </a:lnSpc>
              <a:spcBef>
                <a:spcPts val="125"/>
              </a:spcBef>
              <a:buClr>
                <a:srgbClr val="DD8046"/>
              </a:buClr>
              <a:buSzPct val="61290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1550" spc="10" dirty="0">
                <a:latin typeface="Arial"/>
                <a:cs typeface="Arial"/>
              </a:rPr>
              <a:t>P(Y) </a:t>
            </a:r>
            <a:r>
              <a:rPr sz="1550" spc="15" dirty="0">
                <a:latin typeface="Arial"/>
                <a:cs typeface="Arial"/>
              </a:rPr>
              <a:t>= </a:t>
            </a:r>
            <a:r>
              <a:rPr sz="1550" spc="20" dirty="0">
                <a:latin typeface="Arial"/>
                <a:cs typeface="Arial"/>
              </a:rPr>
              <a:t>3/5;</a:t>
            </a:r>
            <a:r>
              <a:rPr sz="1550" spc="1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P(N)</a:t>
            </a:r>
            <a:endParaRPr sz="15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24125" y="4438650"/>
            <a:ext cx="543560" cy="190500"/>
          </a:xfrm>
          <a:prstGeom prst="rect">
            <a:avLst/>
          </a:prstGeom>
          <a:solidFill>
            <a:srgbClr val="93B6D2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500"/>
              </a:lnSpc>
            </a:pPr>
            <a:r>
              <a:rPr sz="1550" spc="15" dirty="0">
                <a:latin typeface="Arial"/>
                <a:cs typeface="Arial"/>
              </a:rPr>
              <a:t>=</a:t>
            </a:r>
            <a:r>
              <a:rPr sz="1550" spc="-50" dirty="0">
                <a:latin typeface="Arial"/>
                <a:cs typeface="Arial"/>
              </a:rPr>
              <a:t> </a:t>
            </a:r>
            <a:r>
              <a:rPr sz="1550" spc="20" dirty="0">
                <a:latin typeface="Arial"/>
                <a:cs typeface="Arial"/>
              </a:rPr>
              <a:t>2/5</a:t>
            </a:r>
            <a:endParaRPr sz="15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38375" y="4648200"/>
            <a:ext cx="543560" cy="190500"/>
          </a:xfrm>
          <a:prstGeom prst="rect">
            <a:avLst/>
          </a:prstGeom>
          <a:solidFill>
            <a:srgbClr val="93B6D2"/>
          </a:solidFill>
        </p:spPr>
        <p:txBody>
          <a:bodyPr vert="horz" wrap="square" lIns="0" tIns="0" rIns="0" bIns="0" rtlCol="0">
            <a:spAutoFit/>
          </a:bodyPr>
          <a:lstStyle/>
          <a:p>
            <a:pPr marL="8255">
              <a:lnSpc>
                <a:spcPts val="1500"/>
              </a:lnSpc>
            </a:pPr>
            <a:r>
              <a:rPr sz="1550" spc="15" dirty="0">
                <a:latin typeface="Arial"/>
                <a:cs typeface="Arial"/>
              </a:rPr>
              <a:t>=</a:t>
            </a:r>
            <a:r>
              <a:rPr sz="1550" spc="-5" dirty="0">
                <a:latin typeface="Arial"/>
                <a:cs typeface="Arial"/>
              </a:rPr>
              <a:t> </a:t>
            </a:r>
            <a:r>
              <a:rPr sz="1550" spc="20" dirty="0">
                <a:latin typeface="Arial"/>
                <a:cs typeface="Arial"/>
              </a:rPr>
              <a:t>1/3;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2150" y="4620831"/>
            <a:ext cx="1513205" cy="5143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36550" indent="-324485">
              <a:lnSpc>
                <a:spcPct val="100000"/>
              </a:lnSpc>
              <a:spcBef>
                <a:spcPts val="125"/>
              </a:spcBef>
              <a:buClr>
                <a:srgbClr val="DD8046"/>
              </a:buClr>
              <a:buSzPct val="61290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1550" spc="-10" dirty="0">
                <a:latin typeface="Arial"/>
                <a:cs typeface="Arial"/>
              </a:rPr>
              <a:t>P(V1 </a:t>
            </a:r>
            <a:r>
              <a:rPr sz="1550" spc="15" dirty="0">
                <a:latin typeface="Arial"/>
                <a:cs typeface="Arial"/>
              </a:rPr>
              <a:t>= 1 </a:t>
            </a:r>
            <a:r>
              <a:rPr sz="1550" spc="5" dirty="0">
                <a:latin typeface="Arial"/>
                <a:cs typeface="Arial"/>
              </a:rPr>
              <a:t>|</a:t>
            </a:r>
            <a:r>
              <a:rPr sz="1550" spc="10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Y)</a:t>
            </a:r>
            <a:endParaRPr sz="1550">
              <a:latin typeface="Arial"/>
              <a:cs typeface="Arial"/>
            </a:endParaRPr>
          </a:p>
          <a:p>
            <a:pPr marL="336550" indent="-324485">
              <a:lnSpc>
                <a:spcPct val="100000"/>
              </a:lnSpc>
              <a:spcBef>
                <a:spcPts val="95"/>
              </a:spcBef>
              <a:buClr>
                <a:srgbClr val="DD8046"/>
              </a:buClr>
              <a:buSzPct val="61290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1550" spc="-10" dirty="0">
                <a:latin typeface="Arial"/>
                <a:cs typeface="Arial"/>
              </a:rPr>
              <a:t>P(V2 </a:t>
            </a:r>
            <a:r>
              <a:rPr sz="1550" spc="15" dirty="0">
                <a:latin typeface="Arial"/>
                <a:cs typeface="Arial"/>
              </a:rPr>
              <a:t>= 1 </a:t>
            </a:r>
            <a:r>
              <a:rPr sz="1550" spc="5" dirty="0">
                <a:latin typeface="Arial"/>
                <a:cs typeface="Arial"/>
              </a:rPr>
              <a:t>|</a:t>
            </a:r>
            <a:r>
              <a:rPr sz="1550" spc="12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Y)</a:t>
            </a:r>
            <a:endParaRPr sz="15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08985" y="4620831"/>
            <a:ext cx="1188720" cy="51435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>
              <a:lnSpc>
                <a:spcPct val="105000"/>
              </a:lnSpc>
              <a:spcBef>
                <a:spcPts val="35"/>
              </a:spcBef>
            </a:pPr>
            <a:r>
              <a:rPr sz="1550" spc="-10" dirty="0">
                <a:latin typeface="Arial"/>
                <a:cs typeface="Arial"/>
              </a:rPr>
              <a:t>P(V1 </a:t>
            </a:r>
            <a:r>
              <a:rPr sz="1550" spc="15" dirty="0">
                <a:latin typeface="Arial"/>
                <a:cs typeface="Arial"/>
              </a:rPr>
              <a:t>= 1 </a:t>
            </a:r>
            <a:r>
              <a:rPr sz="1550" spc="5" dirty="0">
                <a:latin typeface="Arial"/>
                <a:cs typeface="Arial"/>
              </a:rPr>
              <a:t>| </a:t>
            </a:r>
            <a:r>
              <a:rPr sz="1550" spc="-35" dirty="0">
                <a:latin typeface="Arial"/>
                <a:cs typeface="Arial"/>
              </a:rPr>
              <a:t>N)  </a:t>
            </a:r>
            <a:r>
              <a:rPr sz="1550" spc="-10" dirty="0">
                <a:latin typeface="Arial"/>
                <a:cs typeface="Arial"/>
              </a:rPr>
              <a:t>P(V2 </a:t>
            </a:r>
            <a:r>
              <a:rPr sz="1550" spc="15" dirty="0">
                <a:latin typeface="Arial"/>
                <a:cs typeface="Arial"/>
              </a:rPr>
              <a:t>= 1 </a:t>
            </a:r>
            <a:r>
              <a:rPr sz="1550" spc="5" dirty="0">
                <a:latin typeface="Arial"/>
                <a:cs typeface="Arial"/>
              </a:rPr>
              <a:t>|</a:t>
            </a:r>
            <a:r>
              <a:rPr sz="1550" spc="-305" dirty="0">
                <a:latin typeface="Arial"/>
                <a:cs typeface="Arial"/>
              </a:rPr>
              <a:t> </a:t>
            </a:r>
            <a:r>
              <a:rPr sz="1550" spc="-35" dirty="0">
                <a:latin typeface="Arial"/>
                <a:cs typeface="Arial"/>
              </a:rPr>
              <a:t>N)</a:t>
            </a:r>
            <a:endParaRPr sz="15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38600" y="4657725"/>
            <a:ext cx="562610" cy="190500"/>
          </a:xfrm>
          <a:prstGeom prst="rect">
            <a:avLst/>
          </a:prstGeom>
          <a:solidFill>
            <a:srgbClr val="93B6D2"/>
          </a:solidFill>
          <a:ln w="19050">
            <a:solidFill>
              <a:srgbClr val="6B859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225">
              <a:lnSpc>
                <a:spcPts val="1500"/>
              </a:lnSpc>
            </a:pPr>
            <a:r>
              <a:rPr sz="1550" spc="15" dirty="0">
                <a:latin typeface="Arial"/>
                <a:cs typeface="Arial"/>
              </a:rPr>
              <a:t>=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spc="20" dirty="0">
                <a:latin typeface="Arial"/>
                <a:cs typeface="Arial"/>
              </a:rPr>
              <a:t>1/2;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24277" y="4914900"/>
            <a:ext cx="562610" cy="190500"/>
          </a:xfrm>
          <a:prstGeom prst="rect">
            <a:avLst/>
          </a:prstGeom>
          <a:solidFill>
            <a:srgbClr val="93B6D2"/>
          </a:solidFill>
          <a:ln w="19050">
            <a:solidFill>
              <a:srgbClr val="6B859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4130">
              <a:lnSpc>
                <a:spcPts val="1500"/>
              </a:lnSpc>
            </a:pPr>
            <a:r>
              <a:rPr sz="1550" spc="15" dirty="0">
                <a:latin typeface="Arial"/>
                <a:cs typeface="Arial"/>
              </a:rPr>
              <a:t>=</a:t>
            </a:r>
            <a:r>
              <a:rPr sz="1550" spc="-10" dirty="0">
                <a:latin typeface="Arial"/>
                <a:cs typeface="Arial"/>
              </a:rPr>
              <a:t> </a:t>
            </a:r>
            <a:r>
              <a:rPr sz="1550" spc="25" dirty="0">
                <a:latin typeface="Arial"/>
                <a:cs typeface="Arial"/>
              </a:rPr>
              <a:t>1/3;</a:t>
            </a:r>
            <a:endParaRPr sz="15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38600" y="4914900"/>
            <a:ext cx="562610" cy="190500"/>
          </a:xfrm>
          <a:prstGeom prst="rect">
            <a:avLst/>
          </a:prstGeom>
          <a:solidFill>
            <a:srgbClr val="93B6D2"/>
          </a:solidFill>
          <a:ln w="19050">
            <a:solidFill>
              <a:srgbClr val="6B859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225">
              <a:lnSpc>
                <a:spcPts val="1500"/>
              </a:lnSpc>
            </a:pPr>
            <a:r>
              <a:rPr sz="1550" spc="15" dirty="0">
                <a:latin typeface="Arial"/>
                <a:cs typeface="Arial"/>
              </a:rPr>
              <a:t>=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spc="20" dirty="0">
                <a:latin typeface="Arial"/>
                <a:cs typeface="Arial"/>
              </a:rPr>
              <a:t>1/2;</a:t>
            </a:r>
            <a:endParaRPr sz="15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2150" y="5116766"/>
            <a:ext cx="1169670" cy="9912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36550" indent="-324485">
              <a:lnSpc>
                <a:spcPct val="100000"/>
              </a:lnSpc>
              <a:spcBef>
                <a:spcPts val="125"/>
              </a:spcBef>
              <a:buClr>
                <a:srgbClr val="DD8046"/>
              </a:buClr>
              <a:buSzPct val="61290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1550" spc="-10" dirty="0">
                <a:latin typeface="Arial"/>
                <a:cs typeface="Arial"/>
              </a:rPr>
              <a:t>P(A6 </a:t>
            </a:r>
            <a:r>
              <a:rPr sz="1550" spc="5" dirty="0">
                <a:latin typeface="Arial"/>
                <a:cs typeface="Arial"/>
              </a:rPr>
              <a:t>|</a:t>
            </a:r>
            <a:r>
              <a:rPr sz="1550" spc="3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Y)</a:t>
            </a:r>
            <a:endParaRPr sz="1550">
              <a:latin typeface="Arial"/>
              <a:cs typeface="Arial"/>
            </a:endParaRPr>
          </a:p>
          <a:p>
            <a:pPr marL="336550" indent="-324485">
              <a:lnSpc>
                <a:spcPct val="100000"/>
              </a:lnSpc>
              <a:spcBef>
                <a:spcPts val="20"/>
              </a:spcBef>
              <a:buClr>
                <a:srgbClr val="DD8046"/>
              </a:buClr>
              <a:buSzPct val="61290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1550" spc="-10" dirty="0">
                <a:latin typeface="Arial"/>
                <a:cs typeface="Arial"/>
              </a:rPr>
              <a:t>P(A6 </a:t>
            </a:r>
            <a:r>
              <a:rPr sz="1550" spc="5" dirty="0">
                <a:latin typeface="Arial"/>
                <a:cs typeface="Arial"/>
              </a:rPr>
              <a:t>|</a:t>
            </a:r>
            <a:r>
              <a:rPr sz="1550" spc="114" dirty="0">
                <a:latin typeface="Arial"/>
                <a:cs typeface="Arial"/>
              </a:rPr>
              <a:t> </a:t>
            </a:r>
            <a:r>
              <a:rPr sz="1550" spc="-35" dirty="0">
                <a:latin typeface="Arial"/>
                <a:cs typeface="Arial"/>
              </a:rPr>
              <a:t>N)</a:t>
            </a:r>
            <a:endParaRPr sz="1550">
              <a:latin typeface="Arial"/>
              <a:cs typeface="Arial"/>
            </a:endParaRPr>
          </a:p>
          <a:p>
            <a:pPr marL="336550" indent="-324485">
              <a:lnSpc>
                <a:spcPct val="100000"/>
              </a:lnSpc>
              <a:spcBef>
                <a:spcPts val="90"/>
              </a:spcBef>
              <a:buClr>
                <a:srgbClr val="DD8046"/>
              </a:buClr>
              <a:buSzPct val="61290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1550" spc="15" dirty="0">
                <a:latin typeface="Arial"/>
                <a:cs typeface="Arial"/>
              </a:rPr>
              <a:t>P(Y </a:t>
            </a:r>
            <a:r>
              <a:rPr sz="1550" spc="5" dirty="0">
                <a:latin typeface="Arial"/>
                <a:cs typeface="Arial"/>
              </a:rPr>
              <a:t>|</a:t>
            </a:r>
            <a:r>
              <a:rPr sz="1550" spc="-185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A6)</a:t>
            </a:r>
            <a:endParaRPr sz="1550">
              <a:latin typeface="Arial"/>
              <a:cs typeface="Arial"/>
            </a:endParaRPr>
          </a:p>
          <a:p>
            <a:pPr marL="336550" indent="-324485">
              <a:lnSpc>
                <a:spcPct val="100000"/>
              </a:lnSpc>
              <a:spcBef>
                <a:spcPts val="20"/>
              </a:spcBef>
              <a:buClr>
                <a:srgbClr val="DD8046"/>
              </a:buClr>
              <a:buSzPct val="61290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1550" spc="15" dirty="0">
                <a:latin typeface="Arial"/>
                <a:cs typeface="Arial"/>
              </a:rPr>
              <a:t>P(N </a:t>
            </a:r>
            <a:r>
              <a:rPr sz="1550" spc="5" dirty="0">
                <a:latin typeface="Arial"/>
                <a:cs typeface="Arial"/>
              </a:rPr>
              <a:t>|</a:t>
            </a:r>
            <a:r>
              <a:rPr sz="1550" spc="-114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A6)</a:t>
            </a:r>
            <a:endParaRPr sz="1550">
              <a:latin typeface="Arial"/>
              <a:cs typeface="Arial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895475" y="5162550"/>
          <a:ext cx="3267709" cy="9143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7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976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0449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14312">
                <a:tc>
                  <a:txBody>
                    <a:bodyPr/>
                    <a:lstStyle/>
                    <a:p>
                      <a:pPr>
                        <a:lnSpc>
                          <a:spcPts val="1550"/>
                        </a:lnSpc>
                      </a:pPr>
                      <a:r>
                        <a:rPr sz="1550" spc="15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55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50" spc="-10" dirty="0">
                          <a:latin typeface="Arial"/>
                          <a:cs typeface="Arial"/>
                        </a:rPr>
                        <a:t>P(V1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6B859A"/>
                      </a:solidFill>
                      <a:prstDash val="solid"/>
                    </a:lnL>
                    <a:lnT w="19050">
                      <a:solidFill>
                        <a:srgbClr val="6B859A"/>
                      </a:solidFill>
                      <a:prstDash val="solid"/>
                    </a:lnT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550"/>
                        </a:lnSpc>
                      </a:pPr>
                      <a:r>
                        <a:rPr sz="1550" spc="15" dirty="0">
                          <a:latin typeface="Arial"/>
                          <a:cs typeface="Arial"/>
                        </a:rPr>
                        <a:t>= 1 </a:t>
                      </a:r>
                      <a:r>
                        <a:rPr sz="1550" spc="5" dirty="0">
                          <a:latin typeface="Arial"/>
                          <a:cs typeface="Arial"/>
                        </a:rPr>
                        <a:t>| </a:t>
                      </a:r>
                      <a:r>
                        <a:rPr sz="1550" spc="10" dirty="0">
                          <a:latin typeface="Arial"/>
                          <a:cs typeface="Arial"/>
                        </a:rPr>
                        <a:t>Y)* </a:t>
                      </a:r>
                      <a:r>
                        <a:rPr sz="1550" spc="-10" dirty="0">
                          <a:latin typeface="Arial"/>
                          <a:cs typeface="Arial"/>
                        </a:rPr>
                        <a:t>P(V2 </a:t>
                      </a:r>
                      <a:r>
                        <a:rPr sz="1550" spc="15" dirty="0">
                          <a:latin typeface="Arial"/>
                          <a:cs typeface="Arial"/>
                        </a:rPr>
                        <a:t>= 1</a:t>
                      </a:r>
                      <a:r>
                        <a:rPr sz="1550" spc="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50" spc="5" dirty="0">
                          <a:latin typeface="Arial"/>
                          <a:cs typeface="Arial"/>
                        </a:rPr>
                        <a:t>|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9050">
                      <a:solidFill>
                        <a:srgbClr val="6B859A"/>
                      </a:solidFill>
                      <a:prstDash val="solid"/>
                    </a:lnT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ts val="1550"/>
                        </a:lnSpc>
                      </a:pPr>
                      <a:r>
                        <a:rPr sz="1550" dirty="0">
                          <a:latin typeface="Arial"/>
                          <a:cs typeface="Arial"/>
                        </a:rPr>
                        <a:t>Y)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9050">
                      <a:solidFill>
                        <a:srgbClr val="6B859A"/>
                      </a:solidFill>
                      <a:prstDash val="solid"/>
                    </a:lnT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1550"/>
                        </a:lnSpc>
                      </a:pPr>
                      <a:r>
                        <a:rPr sz="1550" dirty="0">
                          <a:latin typeface="Arial"/>
                          <a:cs typeface="Arial"/>
                        </a:rPr>
                        <a:t>=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9050">
                      <a:solidFill>
                        <a:srgbClr val="6B859A"/>
                      </a:solidFill>
                      <a:prstDash val="solid"/>
                    </a:lnT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550"/>
                        </a:lnSpc>
                      </a:pPr>
                      <a:r>
                        <a:rPr sz="1550" spc="20" dirty="0">
                          <a:latin typeface="Arial"/>
                          <a:cs typeface="Arial"/>
                        </a:rPr>
                        <a:t>1/9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6B859A"/>
                      </a:solidFill>
                      <a:prstDash val="solid"/>
                    </a:lnR>
                    <a:lnT w="19050">
                      <a:solidFill>
                        <a:srgbClr val="6B859A"/>
                      </a:solidFill>
                      <a:prstDash val="solid"/>
                    </a:lnT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2887">
                <a:tc>
                  <a:txBody>
                    <a:bodyPr/>
                    <a:lstStyle/>
                    <a:p>
                      <a:pPr marL="10160">
                        <a:lnSpc>
                          <a:spcPts val="1739"/>
                        </a:lnSpc>
                      </a:pPr>
                      <a:r>
                        <a:rPr sz="1550" spc="15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55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50" spc="-10" dirty="0">
                          <a:latin typeface="Arial"/>
                          <a:cs typeface="Arial"/>
                        </a:rPr>
                        <a:t>P(V1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6B859A"/>
                      </a:solidFill>
                      <a:prstDash val="solid"/>
                    </a:lnL>
                    <a:lnT w="19050">
                      <a:solidFill>
                        <a:srgbClr val="6B859A"/>
                      </a:solidFill>
                      <a:prstDash val="solid"/>
                    </a:lnT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52069" algn="ctr">
                        <a:lnSpc>
                          <a:spcPts val="1739"/>
                        </a:lnSpc>
                      </a:pPr>
                      <a:r>
                        <a:rPr sz="1550" spc="15" dirty="0">
                          <a:latin typeface="Arial"/>
                          <a:cs typeface="Arial"/>
                        </a:rPr>
                        <a:t>= 1 </a:t>
                      </a:r>
                      <a:r>
                        <a:rPr sz="1550" spc="5" dirty="0">
                          <a:latin typeface="Arial"/>
                          <a:cs typeface="Arial"/>
                        </a:rPr>
                        <a:t>| </a:t>
                      </a:r>
                      <a:r>
                        <a:rPr sz="1550" spc="-20" dirty="0">
                          <a:latin typeface="Arial"/>
                          <a:cs typeface="Arial"/>
                        </a:rPr>
                        <a:t>N)* </a:t>
                      </a:r>
                      <a:r>
                        <a:rPr sz="1550" spc="-10" dirty="0">
                          <a:latin typeface="Arial"/>
                          <a:cs typeface="Arial"/>
                        </a:rPr>
                        <a:t>P(V2 </a:t>
                      </a:r>
                      <a:r>
                        <a:rPr sz="1550" spc="15" dirty="0">
                          <a:latin typeface="Arial"/>
                          <a:cs typeface="Arial"/>
                        </a:rPr>
                        <a:t>= 1</a:t>
                      </a:r>
                      <a:r>
                        <a:rPr sz="155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50" spc="5" dirty="0">
                          <a:latin typeface="Arial"/>
                          <a:cs typeface="Arial"/>
                        </a:rPr>
                        <a:t>|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9050">
                      <a:solidFill>
                        <a:srgbClr val="6B859A"/>
                      </a:solidFill>
                      <a:prstDash val="solid"/>
                    </a:lnT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ts val="1739"/>
                        </a:lnSpc>
                      </a:pPr>
                      <a:r>
                        <a:rPr sz="1550" spc="-9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550" dirty="0">
                          <a:latin typeface="Arial"/>
                          <a:cs typeface="Arial"/>
                        </a:rPr>
                        <a:t>)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9050">
                      <a:solidFill>
                        <a:srgbClr val="6B859A"/>
                      </a:solidFill>
                      <a:prstDash val="solid"/>
                    </a:lnT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739"/>
                        </a:lnSpc>
                      </a:pPr>
                      <a:r>
                        <a:rPr sz="1550" dirty="0">
                          <a:latin typeface="Arial"/>
                          <a:cs typeface="Arial"/>
                        </a:rPr>
                        <a:t>=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9050">
                      <a:solidFill>
                        <a:srgbClr val="6B859A"/>
                      </a:solidFill>
                      <a:prstDash val="solid"/>
                    </a:lnT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739"/>
                        </a:lnSpc>
                      </a:pPr>
                      <a:r>
                        <a:rPr sz="1550" dirty="0">
                          <a:latin typeface="Arial"/>
                          <a:cs typeface="Arial"/>
                        </a:rPr>
                        <a:t>¼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6B859A"/>
                      </a:solidFill>
                      <a:prstDash val="solid"/>
                    </a:lnR>
                    <a:lnT w="19050">
                      <a:solidFill>
                        <a:srgbClr val="6B859A"/>
                      </a:solidFill>
                      <a:prstDash val="solid"/>
                    </a:lnT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2887">
                <a:tc gridSpan="5">
                  <a:txBody>
                    <a:bodyPr/>
                    <a:lstStyle/>
                    <a:p>
                      <a:pPr>
                        <a:lnSpc>
                          <a:spcPts val="1780"/>
                        </a:lnSpc>
                      </a:pPr>
                      <a:r>
                        <a:rPr sz="1550" spc="15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1550" spc="10" dirty="0">
                          <a:latin typeface="Arial"/>
                          <a:cs typeface="Arial"/>
                        </a:rPr>
                        <a:t>P(Y) * </a:t>
                      </a:r>
                      <a:r>
                        <a:rPr sz="1550" spc="-10" dirty="0">
                          <a:latin typeface="Arial"/>
                          <a:cs typeface="Arial"/>
                        </a:rPr>
                        <a:t>P(A6 </a:t>
                      </a:r>
                      <a:r>
                        <a:rPr sz="1550" spc="5" dirty="0">
                          <a:latin typeface="Arial"/>
                          <a:cs typeface="Arial"/>
                        </a:rPr>
                        <a:t>| </a:t>
                      </a:r>
                      <a:r>
                        <a:rPr sz="1550" spc="15" dirty="0">
                          <a:latin typeface="Arial"/>
                          <a:cs typeface="Arial"/>
                        </a:rPr>
                        <a:t>Y) =</a:t>
                      </a:r>
                      <a:r>
                        <a:rPr sz="1550" spc="2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50" spc="20" dirty="0">
                          <a:latin typeface="Arial"/>
                          <a:cs typeface="Arial"/>
                        </a:rPr>
                        <a:t>1/15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6B859A"/>
                      </a:solidFill>
                      <a:prstDash val="solid"/>
                    </a:lnL>
                    <a:lnR w="19050">
                      <a:solidFill>
                        <a:srgbClr val="6B859A"/>
                      </a:solidFill>
                      <a:prstDash val="solid"/>
                    </a:lnR>
                    <a:lnT w="19050">
                      <a:solidFill>
                        <a:srgbClr val="6B859A"/>
                      </a:solidFill>
                      <a:prstDash val="solid"/>
                    </a:lnT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4312">
                <a:tc gridSpan="5">
                  <a:txBody>
                    <a:bodyPr/>
                    <a:lstStyle/>
                    <a:p>
                      <a:pPr>
                        <a:lnSpc>
                          <a:spcPts val="1590"/>
                        </a:lnSpc>
                      </a:pPr>
                      <a:r>
                        <a:rPr sz="1550" spc="15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1550" spc="-10" dirty="0">
                          <a:latin typeface="Arial"/>
                          <a:cs typeface="Arial"/>
                        </a:rPr>
                        <a:t>P(N) </a:t>
                      </a:r>
                      <a:r>
                        <a:rPr sz="1550" spc="10" dirty="0">
                          <a:latin typeface="Arial"/>
                          <a:cs typeface="Arial"/>
                        </a:rPr>
                        <a:t>* </a:t>
                      </a:r>
                      <a:r>
                        <a:rPr sz="1550" spc="-10" dirty="0">
                          <a:latin typeface="Arial"/>
                          <a:cs typeface="Arial"/>
                        </a:rPr>
                        <a:t>P(A6 </a:t>
                      </a:r>
                      <a:r>
                        <a:rPr sz="1550" spc="5" dirty="0">
                          <a:latin typeface="Arial"/>
                          <a:cs typeface="Arial"/>
                        </a:rPr>
                        <a:t>| </a:t>
                      </a:r>
                      <a:r>
                        <a:rPr sz="1550" spc="-35" dirty="0">
                          <a:latin typeface="Arial"/>
                          <a:cs typeface="Arial"/>
                        </a:rPr>
                        <a:t>N)</a:t>
                      </a:r>
                      <a:r>
                        <a:rPr sz="1550" spc="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50" spc="15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1550" b="1" spc="20" dirty="0">
                          <a:latin typeface="Arial"/>
                          <a:cs typeface="Arial"/>
                        </a:rPr>
                        <a:t>1/10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6B859A"/>
                      </a:solidFill>
                      <a:prstDash val="solid"/>
                    </a:lnL>
                    <a:lnR w="19050">
                      <a:solidFill>
                        <a:srgbClr val="6B859A"/>
                      </a:solidFill>
                      <a:prstDash val="solid"/>
                    </a:lnR>
                    <a:lnT w="19050">
                      <a:solidFill>
                        <a:srgbClr val="6B859A"/>
                      </a:solidFill>
                      <a:prstDash val="solid"/>
                    </a:lnT>
                    <a:lnB w="19050">
                      <a:solidFill>
                        <a:srgbClr val="6B859A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117475" y="1221422"/>
            <a:ext cx="29273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39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228850" y="4429125"/>
            <a:ext cx="848360" cy="419100"/>
          </a:xfrm>
          <a:custGeom>
            <a:avLst/>
            <a:gdLst/>
            <a:ahLst/>
            <a:cxnLst/>
            <a:rect l="l" t="t" r="r" b="b"/>
            <a:pathLst>
              <a:path w="848360" h="419100">
                <a:moveTo>
                  <a:pt x="285750" y="190500"/>
                </a:moveTo>
                <a:lnTo>
                  <a:pt x="848182" y="190500"/>
                </a:lnTo>
                <a:lnTo>
                  <a:pt x="848182" y="0"/>
                </a:lnTo>
                <a:lnTo>
                  <a:pt x="285750" y="0"/>
                </a:lnTo>
                <a:lnTo>
                  <a:pt x="285750" y="190500"/>
                </a:lnTo>
                <a:close/>
              </a:path>
              <a:path w="848360" h="419100">
                <a:moveTo>
                  <a:pt x="0" y="419100"/>
                </a:moveTo>
                <a:lnTo>
                  <a:pt x="562432" y="419100"/>
                </a:lnTo>
                <a:lnTo>
                  <a:pt x="562432" y="228600"/>
                </a:lnTo>
                <a:lnTo>
                  <a:pt x="0" y="228600"/>
                </a:lnTo>
                <a:lnTo>
                  <a:pt x="0" y="419100"/>
                </a:lnTo>
                <a:close/>
              </a:path>
            </a:pathLst>
          </a:custGeom>
          <a:ln w="19050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67521" y="1031875"/>
            <a:ext cx="776605" cy="644525"/>
            <a:chOff x="8367521" y="1031875"/>
            <a:chExt cx="776605" cy="644525"/>
          </a:xfrm>
        </p:grpSpPr>
        <p:sp>
          <p:nvSpPr>
            <p:cNvPr id="3" name="object 3"/>
            <p:cNvSpPr/>
            <p:nvPr/>
          </p:nvSpPr>
          <p:spPr>
            <a:xfrm>
              <a:off x="8367522" y="1280159"/>
              <a:ext cx="776605" cy="228600"/>
            </a:xfrm>
            <a:custGeom>
              <a:avLst/>
              <a:gdLst/>
              <a:ahLst/>
              <a:cxnLst/>
              <a:rect l="l" t="t" r="r" b="b"/>
              <a:pathLst>
                <a:path w="776604" h="228600">
                  <a:moveTo>
                    <a:pt x="776478" y="0"/>
                  </a:moveTo>
                  <a:lnTo>
                    <a:pt x="0" y="0"/>
                  </a:lnTo>
                  <a:lnTo>
                    <a:pt x="0" y="20320"/>
                  </a:lnTo>
                  <a:lnTo>
                    <a:pt x="0" y="228600"/>
                  </a:lnTo>
                  <a:lnTo>
                    <a:pt x="776478" y="228600"/>
                  </a:lnTo>
                  <a:lnTo>
                    <a:pt x="776478" y="20320"/>
                  </a:lnTo>
                  <a:lnTo>
                    <a:pt x="776478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424163" y="1031875"/>
              <a:ext cx="631609" cy="6445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743325" y="6340503"/>
            <a:ext cx="502284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70"/>
              </a:lnSpc>
            </a:pPr>
            <a:r>
              <a:rPr sz="1400" spc="-5" dirty="0">
                <a:solidFill>
                  <a:srgbClr val="775F54"/>
                </a:solidFill>
                <a:latin typeface="Arial"/>
                <a:cs typeface="Arial"/>
              </a:rPr>
              <a:t>Khai</a:t>
            </a:r>
            <a:r>
              <a:rPr sz="1400" spc="-125" dirty="0">
                <a:solidFill>
                  <a:srgbClr val="775F54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775F54"/>
                </a:solidFill>
                <a:latin typeface="Arial"/>
                <a:cs typeface="Arial"/>
              </a:rPr>
              <a:t>p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49130" y="6340503"/>
            <a:ext cx="899794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70"/>
              </a:lnSpc>
            </a:pPr>
            <a:r>
              <a:rPr sz="1400" spc="-10" dirty="0">
                <a:solidFill>
                  <a:srgbClr val="775F54"/>
                </a:solidFill>
                <a:latin typeface="Arial"/>
                <a:cs typeface="Arial"/>
              </a:rPr>
              <a:t>há </a:t>
            </a:r>
            <a:r>
              <a:rPr sz="1400" spc="30" dirty="0">
                <a:solidFill>
                  <a:srgbClr val="775F54"/>
                </a:solidFill>
                <a:latin typeface="Arial"/>
                <a:cs typeface="Arial"/>
              </a:rPr>
              <a:t>dữ </a:t>
            </a:r>
            <a:r>
              <a:rPr sz="1400" spc="5" dirty="0">
                <a:solidFill>
                  <a:srgbClr val="775F54"/>
                </a:solidFill>
                <a:latin typeface="Arial"/>
                <a:cs typeface="Arial"/>
              </a:rPr>
              <a:t>liệu</a:t>
            </a:r>
            <a:r>
              <a:rPr sz="1400" spc="-210" dirty="0">
                <a:solidFill>
                  <a:srgbClr val="775F54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775F54"/>
                </a:solidFill>
                <a:latin typeface="Arial"/>
                <a:cs typeface="Arial"/>
              </a:rPr>
              <a:t>-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92776" y="6340503"/>
            <a:ext cx="76073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70"/>
              </a:lnSpc>
            </a:pPr>
            <a:r>
              <a:rPr sz="1400" spc="30" dirty="0">
                <a:solidFill>
                  <a:srgbClr val="775F54"/>
                </a:solidFill>
                <a:latin typeface="Arial"/>
                <a:cs typeface="Arial"/>
              </a:rPr>
              <a:t>Đ</a:t>
            </a:r>
            <a:r>
              <a:rPr sz="1400" spc="-40" dirty="0">
                <a:solidFill>
                  <a:srgbClr val="775F54"/>
                </a:solidFill>
                <a:latin typeface="Arial"/>
                <a:cs typeface="Arial"/>
              </a:rPr>
              <a:t>H</a:t>
            </a:r>
            <a:r>
              <a:rPr sz="1400" spc="35" dirty="0">
                <a:solidFill>
                  <a:srgbClr val="775F54"/>
                </a:solidFill>
                <a:latin typeface="Arial"/>
                <a:cs typeface="Arial"/>
              </a:rPr>
              <a:t>SP</a:t>
            </a:r>
            <a:r>
              <a:rPr sz="1400" spc="-40" dirty="0">
                <a:solidFill>
                  <a:srgbClr val="775F54"/>
                </a:solidFill>
                <a:latin typeface="Arial"/>
                <a:cs typeface="Arial"/>
              </a:rPr>
              <a:t>H</a:t>
            </a:r>
            <a:r>
              <a:rPr sz="1400" spc="15" dirty="0">
                <a:solidFill>
                  <a:srgbClr val="775F54"/>
                </a:solidFill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84200" y="44450"/>
          <a:ext cx="7776845" cy="67894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46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0">
                <a:tc rowSpan="4"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2860"/>
                        </a:spcBef>
                      </a:pPr>
                      <a:r>
                        <a:rPr sz="3950" spc="-5" dirty="0">
                          <a:solidFill>
                            <a:srgbClr val="775F54"/>
                          </a:solidFill>
                          <a:latin typeface="Arial"/>
                          <a:cs typeface="Arial"/>
                        </a:rPr>
                        <a:t>Ví</a:t>
                      </a:r>
                      <a:r>
                        <a:rPr sz="3950" spc="10" dirty="0">
                          <a:solidFill>
                            <a:srgbClr val="775F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950" spc="-5" dirty="0">
                          <a:solidFill>
                            <a:srgbClr val="775F54"/>
                          </a:solidFill>
                          <a:latin typeface="Arial"/>
                          <a:cs typeface="Arial"/>
                        </a:rPr>
                        <a:t>dụ</a:t>
                      </a:r>
                      <a:endParaRPr sz="3950">
                        <a:latin typeface="Arial"/>
                        <a:cs typeface="Arial"/>
                      </a:endParaRPr>
                    </a:p>
                  </a:txBody>
                  <a:tcPr marL="0" marR="0" marT="36322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93B6D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D8046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Ngày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D8046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5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Mùa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D8046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Gió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D8046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b="1" spc="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Mưa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D8046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b="1" spc="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Lớp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D80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6322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93B6D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Thường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Xuân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Không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Không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Đúng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giờ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6322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93B6D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Thường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15" dirty="0">
                          <a:latin typeface="Arial"/>
                          <a:cs typeface="Arial"/>
                        </a:rPr>
                        <a:t>Đông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Không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Phùn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Đúng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giờ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6322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93B6D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93B6D2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Thường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15" dirty="0">
                          <a:latin typeface="Arial"/>
                          <a:cs typeface="Arial"/>
                        </a:rPr>
                        <a:t>Đông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Không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Phùn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Đúng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15" dirty="0">
                          <a:latin typeface="Arial"/>
                          <a:cs typeface="Arial"/>
                        </a:rPr>
                        <a:t>giờ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28575" cap="flat" cmpd="sng" algn="ctr">
                      <a:solidFill>
                        <a:srgbClr val="93B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3B6D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93B6D2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Thường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15" dirty="0">
                          <a:latin typeface="Arial"/>
                          <a:cs typeface="Arial"/>
                        </a:rPr>
                        <a:t>Đông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10" dirty="0">
                          <a:latin typeface="Arial"/>
                          <a:cs typeface="Arial"/>
                        </a:rPr>
                        <a:t>Lớn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Nặng</a:t>
                      </a:r>
                      <a:r>
                        <a:rPr sz="1400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hạt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15" dirty="0">
                          <a:latin typeface="Arial"/>
                          <a:cs typeface="Arial"/>
                        </a:rPr>
                        <a:t>Trễ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6519">
                <a:tc rowSpan="1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93B6D2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10" dirty="0">
                          <a:latin typeface="Arial"/>
                          <a:cs typeface="Arial"/>
                        </a:rPr>
                        <a:t>Thứ</a:t>
                      </a:r>
                      <a:r>
                        <a:rPr sz="14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bảy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-40" dirty="0">
                          <a:latin typeface="Arial"/>
                          <a:cs typeface="Arial"/>
                        </a:rPr>
                        <a:t>Hạ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25" dirty="0">
                          <a:latin typeface="Arial"/>
                          <a:cs typeface="Arial"/>
                        </a:rPr>
                        <a:t>Vừa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Không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Đúng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giờ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Thường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Thu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25" dirty="0">
                          <a:latin typeface="Arial"/>
                          <a:cs typeface="Arial"/>
                        </a:rPr>
                        <a:t>Vừa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Không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Rất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trễ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spc="45" dirty="0">
                          <a:latin typeface="Arial"/>
                          <a:cs typeface="Arial"/>
                        </a:rPr>
                        <a:t>Lễ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spc="-40" dirty="0">
                          <a:latin typeface="Arial"/>
                          <a:cs typeface="Arial"/>
                        </a:rPr>
                        <a:t>Hạ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spc="10" dirty="0">
                          <a:latin typeface="Arial"/>
                          <a:cs typeface="Arial"/>
                        </a:rPr>
                        <a:t>Lớn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Phùn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Đúng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giờ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Chủ</a:t>
                      </a:r>
                      <a:r>
                        <a:rPr sz="14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nhật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spc="-40" dirty="0">
                          <a:latin typeface="Arial"/>
                          <a:cs typeface="Arial"/>
                        </a:rPr>
                        <a:t>Hạ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spc="25" dirty="0">
                          <a:latin typeface="Arial"/>
                          <a:cs typeface="Arial"/>
                        </a:rPr>
                        <a:t>Vừa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Không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Đúng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giờ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Thường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spc="15" dirty="0">
                          <a:latin typeface="Arial"/>
                          <a:cs typeface="Arial"/>
                        </a:rPr>
                        <a:t>Đông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spc="10" dirty="0">
                          <a:latin typeface="Arial"/>
                          <a:cs typeface="Arial"/>
                        </a:rPr>
                        <a:t>Lớn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Nặng</a:t>
                      </a:r>
                      <a:r>
                        <a:rPr sz="1400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hạt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Rất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trễ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45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Thường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40" dirty="0">
                          <a:latin typeface="Arial"/>
                          <a:cs typeface="Arial"/>
                        </a:rPr>
                        <a:t>Hạ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Không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Phùn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Đúng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giờ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-30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10" dirty="0">
                          <a:latin typeface="Arial"/>
                          <a:cs typeface="Arial"/>
                        </a:rPr>
                        <a:t>Thứ</a:t>
                      </a:r>
                      <a:r>
                        <a:rPr sz="14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bảy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Xuân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10" dirty="0">
                          <a:latin typeface="Arial"/>
                          <a:cs typeface="Arial"/>
                        </a:rPr>
                        <a:t>Lớn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Nặng</a:t>
                      </a:r>
                      <a:r>
                        <a:rPr sz="1400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hạt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Hủy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45" dirty="0">
                          <a:latin typeface="Arial"/>
                          <a:cs typeface="Arial"/>
                        </a:rPr>
                        <a:t>12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Thường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-40" dirty="0">
                          <a:latin typeface="Arial"/>
                          <a:cs typeface="Arial"/>
                        </a:rPr>
                        <a:t>Hạ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10" dirty="0">
                          <a:latin typeface="Arial"/>
                          <a:cs typeface="Arial"/>
                        </a:rPr>
                        <a:t>Lớn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Phùn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Đúng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giờ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45" dirty="0">
                          <a:latin typeface="Arial"/>
                          <a:cs typeface="Arial"/>
                        </a:rPr>
                        <a:t>13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10" dirty="0">
                          <a:latin typeface="Arial"/>
                          <a:cs typeface="Arial"/>
                        </a:rPr>
                        <a:t>Thứ</a:t>
                      </a:r>
                      <a:r>
                        <a:rPr sz="14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bảy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15" dirty="0">
                          <a:latin typeface="Arial"/>
                          <a:cs typeface="Arial"/>
                        </a:rPr>
                        <a:t>Đông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25" dirty="0">
                          <a:latin typeface="Arial"/>
                          <a:cs typeface="Arial"/>
                        </a:rPr>
                        <a:t>Vừa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Không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-15" dirty="0">
                          <a:latin typeface="Arial"/>
                          <a:cs typeface="Arial"/>
                        </a:rPr>
                        <a:t>Trễ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45" dirty="0">
                          <a:latin typeface="Arial"/>
                          <a:cs typeface="Arial"/>
                        </a:rPr>
                        <a:t>14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Thường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40" dirty="0">
                          <a:latin typeface="Arial"/>
                          <a:cs typeface="Arial"/>
                        </a:rPr>
                        <a:t>Hạ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10" dirty="0">
                          <a:latin typeface="Arial"/>
                          <a:cs typeface="Arial"/>
                        </a:rPr>
                        <a:t>Lớn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Không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Đúng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giờ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45" dirty="0">
                          <a:latin typeface="Arial"/>
                          <a:cs typeface="Arial"/>
                        </a:rPr>
                        <a:t>15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Thường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15" dirty="0">
                          <a:latin typeface="Arial"/>
                          <a:cs typeface="Arial"/>
                        </a:rPr>
                        <a:t>Đông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25" dirty="0">
                          <a:latin typeface="Arial"/>
                          <a:cs typeface="Arial"/>
                        </a:rPr>
                        <a:t>Vừa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Nặng</a:t>
                      </a:r>
                      <a:r>
                        <a:rPr sz="1400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hạt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Rất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trễ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spc="45" dirty="0">
                          <a:latin typeface="Arial"/>
                          <a:cs typeface="Arial"/>
                        </a:rPr>
                        <a:t>16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spc="10" dirty="0">
                          <a:latin typeface="Arial"/>
                          <a:cs typeface="Arial"/>
                        </a:rPr>
                        <a:t>Thứ</a:t>
                      </a:r>
                      <a:r>
                        <a:rPr sz="14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bảy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Thu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spc="10" dirty="0">
                          <a:latin typeface="Arial"/>
                          <a:cs typeface="Arial"/>
                        </a:rPr>
                        <a:t>Lớn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Phùn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Đúng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giờ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spc="45" dirty="0">
                          <a:latin typeface="Arial"/>
                          <a:cs typeface="Arial"/>
                        </a:rPr>
                        <a:t>17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Thường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Thu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Không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Nặng</a:t>
                      </a:r>
                      <a:r>
                        <a:rPr sz="1400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hạt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Đúng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giờ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spc="45" dirty="0">
                          <a:latin typeface="Arial"/>
                          <a:cs typeface="Arial"/>
                        </a:rPr>
                        <a:t>18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spc="45" dirty="0">
                          <a:latin typeface="Arial"/>
                          <a:cs typeface="Arial"/>
                        </a:rPr>
                        <a:t>Lễ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Xuân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spc="25" dirty="0">
                          <a:latin typeface="Arial"/>
                          <a:cs typeface="Arial"/>
                        </a:rPr>
                        <a:t>Vừa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Phùn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Đúng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giờ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30479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45" dirty="0">
                          <a:latin typeface="Arial"/>
                          <a:cs typeface="Arial"/>
                        </a:rPr>
                        <a:t>19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Thường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Xuân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25" dirty="0">
                          <a:latin typeface="Arial"/>
                          <a:cs typeface="Arial"/>
                        </a:rPr>
                        <a:t>Vừa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Không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Đúng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giờ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spc="45" dirty="0">
                          <a:latin typeface="Arial"/>
                          <a:cs typeface="Arial"/>
                        </a:rPr>
                        <a:t>20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Thường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Xuân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spc="25" dirty="0">
                          <a:latin typeface="Arial"/>
                          <a:cs typeface="Arial"/>
                        </a:rPr>
                        <a:t>Vừa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Phùn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Đúng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giờ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1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spc="45" dirty="0">
                          <a:latin typeface="Arial"/>
                          <a:cs typeface="Arial"/>
                        </a:rPr>
                        <a:t>21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Thường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spc="15" dirty="0">
                          <a:latin typeface="Arial"/>
                          <a:cs typeface="Arial"/>
                        </a:rPr>
                        <a:t>Đông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spc="10" dirty="0">
                          <a:latin typeface="Arial"/>
                          <a:cs typeface="Arial"/>
                        </a:rPr>
                        <a:t>Lớn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Nắng</a:t>
                      </a:r>
                      <a:r>
                        <a:rPr sz="1400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hạt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b="1" spc="40" dirty="0">
                          <a:latin typeface="Arial"/>
                          <a:cs typeface="Arial"/>
                        </a:rPr>
                        <a:t>???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D7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2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17475" y="1221422"/>
            <a:ext cx="29273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40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rgbClr val="93B6D2"/>
          </a:solidFill>
        </p:spPr>
        <p:txBody>
          <a:bodyPr vert="horz" wrap="square" lIns="0" tIns="18732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1475"/>
              </a:spcBef>
            </a:pPr>
            <a:r>
              <a:rPr sz="3950" spc="-30" dirty="0">
                <a:solidFill>
                  <a:srgbClr val="FFFFFF"/>
                </a:solidFill>
              </a:rPr>
              <a:t>Phân </a:t>
            </a:r>
            <a:r>
              <a:rPr sz="3950" spc="-5" dirty="0">
                <a:solidFill>
                  <a:srgbClr val="FFFFFF"/>
                </a:solidFill>
              </a:rPr>
              <a:t>lớp </a:t>
            </a:r>
            <a:r>
              <a:rPr sz="3950" spc="20" dirty="0">
                <a:solidFill>
                  <a:srgbClr val="FFFFFF"/>
                </a:solidFill>
              </a:rPr>
              <a:t>K </a:t>
            </a:r>
            <a:r>
              <a:rPr sz="3950" spc="-45" dirty="0">
                <a:solidFill>
                  <a:srgbClr val="FFFFFF"/>
                </a:solidFill>
              </a:rPr>
              <a:t>láng </a:t>
            </a:r>
            <a:r>
              <a:rPr sz="3950" spc="-25" dirty="0">
                <a:solidFill>
                  <a:srgbClr val="FFFFFF"/>
                </a:solidFill>
              </a:rPr>
              <a:t>giềng </a:t>
            </a:r>
            <a:r>
              <a:rPr sz="3950" spc="15" dirty="0">
                <a:solidFill>
                  <a:srgbClr val="FFFFFF"/>
                </a:solidFill>
              </a:rPr>
              <a:t>gần</a:t>
            </a:r>
            <a:r>
              <a:rPr sz="3950" spc="935" dirty="0">
                <a:solidFill>
                  <a:srgbClr val="FFFFFF"/>
                </a:solidFill>
              </a:rPr>
              <a:t> </a:t>
            </a:r>
            <a:r>
              <a:rPr sz="3950" spc="-55" dirty="0">
                <a:solidFill>
                  <a:srgbClr val="FFFFFF"/>
                </a:solidFill>
              </a:rPr>
              <a:t>nhất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42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" y="1666875"/>
            <a:ext cx="49911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2150" y="372744"/>
            <a:ext cx="317182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00" spc="20" dirty="0">
                <a:solidFill>
                  <a:srgbClr val="775F54"/>
                </a:solidFill>
              </a:rPr>
              <a:t>Tình </a:t>
            </a:r>
            <a:r>
              <a:rPr sz="4200" spc="-10" dirty="0">
                <a:solidFill>
                  <a:srgbClr val="775F54"/>
                </a:solidFill>
              </a:rPr>
              <a:t>huống</a:t>
            </a:r>
            <a:r>
              <a:rPr sz="4200" spc="-155" dirty="0">
                <a:solidFill>
                  <a:srgbClr val="775F54"/>
                </a:solidFill>
              </a:rPr>
              <a:t> </a:t>
            </a:r>
            <a:r>
              <a:rPr sz="4200" dirty="0">
                <a:solidFill>
                  <a:srgbClr val="775F54"/>
                </a:solidFill>
              </a:rPr>
              <a:t>1</a:t>
            </a:r>
            <a:endParaRPr sz="4200"/>
          </a:p>
        </p:txBody>
      </p:sp>
      <p:grpSp>
        <p:nvGrpSpPr>
          <p:cNvPr id="4" name="object 4"/>
          <p:cNvGrpSpPr/>
          <p:nvPr/>
        </p:nvGrpSpPr>
        <p:grpSpPr>
          <a:xfrm>
            <a:off x="6267450" y="3400425"/>
            <a:ext cx="2876550" cy="1581150"/>
            <a:chOff x="6267450" y="3400425"/>
            <a:chExt cx="2876550" cy="1581150"/>
          </a:xfrm>
        </p:grpSpPr>
        <p:sp>
          <p:nvSpPr>
            <p:cNvPr id="5" name="object 5"/>
            <p:cNvSpPr/>
            <p:nvPr/>
          </p:nvSpPr>
          <p:spPr>
            <a:xfrm>
              <a:off x="6267450" y="3495675"/>
              <a:ext cx="609600" cy="4095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81800" y="3400425"/>
              <a:ext cx="647700" cy="7048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15175" y="3486150"/>
              <a:ext cx="457200" cy="5524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172325" y="3400425"/>
              <a:ext cx="1362075" cy="7048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096250" y="3400425"/>
              <a:ext cx="1047750" cy="7048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00800" y="3838575"/>
              <a:ext cx="2419350" cy="70485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81750" y="4276725"/>
              <a:ext cx="1171575" cy="70485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5175" y="4276725"/>
              <a:ext cx="1609725" cy="70485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248400" y="3458845"/>
            <a:ext cx="2595880" cy="1341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 marR="5080" indent="-334010">
              <a:lnSpc>
                <a:spcPct val="119900"/>
              </a:lnSpc>
              <a:spcBef>
                <a:spcPts val="100"/>
              </a:spcBef>
            </a:pPr>
            <a:r>
              <a:rPr sz="2400" spc="-10" dirty="0">
                <a:solidFill>
                  <a:srgbClr val="FF0000"/>
                </a:solidFill>
                <a:latin typeface="Verdana"/>
                <a:cs typeface="Verdana"/>
              </a:rPr>
              <a:t>Ông </a:t>
            </a:r>
            <a:r>
              <a:rPr sz="2400" dirty="0">
                <a:solidFill>
                  <a:srgbClr val="FF0000"/>
                </a:solidFill>
                <a:latin typeface="Verdana"/>
                <a:cs typeface="Verdana"/>
              </a:rPr>
              <a:t>A </a:t>
            </a:r>
            <a:r>
              <a:rPr sz="1800" spc="10" dirty="0">
                <a:solidFill>
                  <a:srgbClr val="FF0000"/>
                </a:solidFill>
                <a:latin typeface="Verdana"/>
                <a:cs typeface="Verdana"/>
              </a:rPr>
              <a:t>(</a:t>
            </a:r>
            <a:r>
              <a:rPr sz="2400" spc="10" dirty="0">
                <a:solidFill>
                  <a:srgbClr val="FF0000"/>
                </a:solidFill>
                <a:latin typeface="Verdana"/>
                <a:cs typeface="Verdana"/>
              </a:rPr>
              <a:t>Tid </a:t>
            </a:r>
            <a:r>
              <a:rPr sz="2400" dirty="0">
                <a:solidFill>
                  <a:srgbClr val="FF0000"/>
                </a:solidFill>
                <a:latin typeface="Verdana"/>
                <a:cs typeface="Verdana"/>
              </a:rPr>
              <a:t>=</a:t>
            </a:r>
            <a:r>
              <a:rPr sz="2400" spc="-3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Verdana"/>
                <a:cs typeface="Verdana"/>
              </a:rPr>
              <a:t>11)  </a:t>
            </a:r>
            <a:r>
              <a:rPr sz="2400" spc="10" dirty="0">
                <a:solidFill>
                  <a:srgbClr val="FF0000"/>
                </a:solidFill>
                <a:latin typeface="Verdana"/>
                <a:cs typeface="Verdana"/>
              </a:rPr>
              <a:t>có </a:t>
            </a:r>
            <a:r>
              <a:rPr sz="2400" spc="-5" dirty="0">
                <a:solidFill>
                  <a:srgbClr val="FF0000"/>
                </a:solidFill>
                <a:latin typeface="Verdana"/>
                <a:cs typeface="Verdana"/>
              </a:rPr>
              <a:t>khả </a:t>
            </a:r>
            <a:r>
              <a:rPr sz="2400" spc="-15" dirty="0">
                <a:solidFill>
                  <a:srgbClr val="FF0000"/>
                </a:solidFill>
                <a:latin typeface="Verdana"/>
                <a:cs typeface="Verdana"/>
              </a:rPr>
              <a:t>năng  </a:t>
            </a:r>
            <a:r>
              <a:rPr sz="2400" dirty="0">
                <a:solidFill>
                  <a:srgbClr val="FF0000"/>
                </a:solidFill>
                <a:latin typeface="Verdana"/>
                <a:cs typeface="Verdana"/>
              </a:rPr>
              <a:t>trốn</a:t>
            </a:r>
            <a:r>
              <a:rPr sz="2400" spc="-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Verdana"/>
                <a:cs typeface="Verdana"/>
              </a:rPr>
              <a:t>thuế???</a:t>
            </a:r>
            <a:endParaRPr sz="2400" dirty="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253032" y="3957632"/>
            <a:ext cx="1000760" cy="314960"/>
            <a:chOff x="5253032" y="3957632"/>
            <a:chExt cx="1000760" cy="314960"/>
          </a:xfrm>
        </p:grpSpPr>
        <p:sp>
          <p:nvSpPr>
            <p:cNvPr id="15" name="object 15"/>
            <p:cNvSpPr/>
            <p:nvPr/>
          </p:nvSpPr>
          <p:spPr>
            <a:xfrm>
              <a:off x="5257800" y="3962400"/>
              <a:ext cx="990600" cy="304800"/>
            </a:xfrm>
            <a:custGeom>
              <a:avLst/>
              <a:gdLst/>
              <a:ahLst/>
              <a:cxnLst/>
              <a:rect l="l" t="t" r="r" b="b"/>
              <a:pathLst>
                <a:path w="990600" h="304800">
                  <a:moveTo>
                    <a:pt x="742950" y="0"/>
                  </a:moveTo>
                  <a:lnTo>
                    <a:pt x="742950" y="76200"/>
                  </a:lnTo>
                  <a:lnTo>
                    <a:pt x="0" y="76200"/>
                  </a:lnTo>
                  <a:lnTo>
                    <a:pt x="0" y="228600"/>
                  </a:lnTo>
                  <a:lnTo>
                    <a:pt x="742950" y="228600"/>
                  </a:lnTo>
                  <a:lnTo>
                    <a:pt x="742950" y="304800"/>
                  </a:lnTo>
                  <a:lnTo>
                    <a:pt x="990600" y="152400"/>
                  </a:lnTo>
                  <a:lnTo>
                    <a:pt x="74295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257800" y="3962400"/>
              <a:ext cx="990600" cy="304800"/>
            </a:xfrm>
            <a:custGeom>
              <a:avLst/>
              <a:gdLst/>
              <a:ahLst/>
              <a:cxnLst/>
              <a:rect l="l" t="t" r="r" b="b"/>
              <a:pathLst>
                <a:path w="990600" h="304800">
                  <a:moveTo>
                    <a:pt x="0" y="76200"/>
                  </a:moveTo>
                  <a:lnTo>
                    <a:pt x="742950" y="76200"/>
                  </a:lnTo>
                  <a:lnTo>
                    <a:pt x="742950" y="0"/>
                  </a:lnTo>
                  <a:lnTo>
                    <a:pt x="990600" y="152400"/>
                  </a:lnTo>
                  <a:lnTo>
                    <a:pt x="742950" y="304800"/>
                  </a:lnTo>
                  <a:lnTo>
                    <a:pt x="742950" y="228600"/>
                  </a:lnTo>
                  <a:lnTo>
                    <a:pt x="0" y="228600"/>
                  </a:lnTo>
                  <a:lnTo>
                    <a:pt x="0" y="76200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47400" y="1676438"/>
          <a:ext cx="4916803" cy="44964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53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74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98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6712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8709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09561"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2000" b="1" spc="-1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Tid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39065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4AB81"/>
                    </a:solidFill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2000" b="1" spc="-1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Refund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39065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4AB81"/>
                    </a:solidFill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ts val="2295"/>
                        </a:lnSpc>
                      </a:pPr>
                      <a:r>
                        <a:rPr sz="2000" b="1" spc="-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Marital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  <a:p>
                      <a:pPr marL="285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spc="-114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Status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4AB81"/>
                    </a:solidFill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ts val="2295"/>
                        </a:lnSpc>
                      </a:pPr>
                      <a:r>
                        <a:rPr sz="2000" b="1" spc="-1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Taxable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  <a:p>
                      <a:pPr marL="2012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spc="-1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Income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4AB81"/>
                    </a:solidFill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2000" b="1" spc="-1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Evade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39065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4AB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b="1" dirty="0"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9050">
                      <a:solidFill>
                        <a:srgbClr val="A4AB81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spc="-120" dirty="0">
                          <a:latin typeface="Trebuchet MS"/>
                          <a:cs typeface="Trebuchet MS"/>
                        </a:rPr>
                        <a:t>Yes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905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spc="-60" dirty="0">
                          <a:latin typeface="Trebuchet MS"/>
                          <a:cs typeface="Trebuchet MS"/>
                        </a:rPr>
                        <a:t>Single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spc="5" dirty="0">
                          <a:latin typeface="Trebuchet MS"/>
                          <a:cs typeface="Trebuchet MS"/>
                        </a:rPr>
                        <a:t>125K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spc="-5" dirty="0">
                          <a:latin typeface="Trebuchet MS"/>
                          <a:cs typeface="Trebuchet MS"/>
                        </a:rPr>
                        <a:t>No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8492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dirty="0">
                          <a:latin typeface="Trebuchet MS"/>
                          <a:cs typeface="Trebuchet MS"/>
                        </a:rPr>
                        <a:t>2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905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No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L w="1905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25" dirty="0">
                          <a:latin typeface="Trebuchet MS"/>
                          <a:cs typeface="Trebuchet MS"/>
                        </a:rPr>
                        <a:t>Married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5" dirty="0">
                          <a:latin typeface="Trebuchet MS"/>
                          <a:cs typeface="Trebuchet MS"/>
                        </a:rPr>
                        <a:t>100K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latin typeface="Trebuchet MS"/>
                          <a:cs typeface="Trebuchet MS"/>
                        </a:rPr>
                        <a:t>No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latin typeface="Trebuchet MS"/>
                          <a:cs typeface="Trebuchet MS"/>
                        </a:rPr>
                        <a:t>3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905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No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60" dirty="0">
                          <a:latin typeface="Trebuchet MS"/>
                          <a:cs typeface="Trebuchet MS"/>
                        </a:rPr>
                        <a:t>Single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5" dirty="0">
                          <a:latin typeface="Trebuchet MS"/>
                          <a:cs typeface="Trebuchet MS"/>
                        </a:rPr>
                        <a:t>70K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latin typeface="Trebuchet MS"/>
                          <a:cs typeface="Trebuchet MS"/>
                        </a:rPr>
                        <a:t>No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8619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latin typeface="Trebuchet MS"/>
                          <a:cs typeface="Trebuchet MS"/>
                        </a:rPr>
                        <a:t>4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905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120" dirty="0">
                          <a:latin typeface="Trebuchet MS"/>
                          <a:cs typeface="Trebuchet MS"/>
                        </a:rPr>
                        <a:t>Yes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25" dirty="0">
                          <a:latin typeface="Trebuchet MS"/>
                          <a:cs typeface="Trebuchet MS"/>
                        </a:rPr>
                        <a:t>Married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5" dirty="0">
                          <a:latin typeface="Trebuchet MS"/>
                          <a:cs typeface="Trebuchet MS"/>
                        </a:rPr>
                        <a:t>120K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5" dirty="0">
                          <a:latin typeface="Trebuchet MS"/>
                          <a:cs typeface="Trebuchet MS"/>
                        </a:rPr>
                        <a:t>No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9128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Trebuchet MS"/>
                          <a:cs typeface="Trebuchet MS"/>
                        </a:rPr>
                        <a:t>5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905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No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95" dirty="0">
                          <a:latin typeface="Trebuchet MS"/>
                          <a:cs typeface="Trebuchet MS"/>
                        </a:rPr>
                        <a:t>Divorced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5" dirty="0">
                          <a:latin typeface="Trebuchet MS"/>
                          <a:cs typeface="Trebuchet MS"/>
                        </a:rPr>
                        <a:t>95K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45" dirty="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2000" spc="30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s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8493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b="1" dirty="0">
                          <a:latin typeface="Trebuchet MS"/>
                          <a:cs typeface="Trebuchet MS"/>
                        </a:rPr>
                        <a:t>6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905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No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25" dirty="0">
                          <a:latin typeface="Trebuchet MS"/>
                          <a:cs typeface="Trebuchet MS"/>
                        </a:rPr>
                        <a:t>Married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5" dirty="0">
                          <a:latin typeface="Trebuchet MS"/>
                          <a:cs typeface="Trebuchet MS"/>
                        </a:rPr>
                        <a:t>60K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5" dirty="0">
                          <a:latin typeface="Trebuchet MS"/>
                          <a:cs typeface="Trebuchet MS"/>
                        </a:rPr>
                        <a:t>No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8619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b="1" dirty="0">
                          <a:latin typeface="Trebuchet MS"/>
                          <a:cs typeface="Trebuchet MS"/>
                        </a:rPr>
                        <a:t>7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905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120" dirty="0">
                          <a:latin typeface="Trebuchet MS"/>
                          <a:cs typeface="Trebuchet MS"/>
                        </a:rPr>
                        <a:t>Yes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95" dirty="0">
                          <a:latin typeface="Trebuchet MS"/>
                          <a:cs typeface="Trebuchet MS"/>
                        </a:rPr>
                        <a:t>Divorced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5" dirty="0">
                          <a:latin typeface="Trebuchet MS"/>
                          <a:cs typeface="Trebuchet MS"/>
                        </a:rPr>
                        <a:t>220K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5" dirty="0">
                          <a:latin typeface="Trebuchet MS"/>
                          <a:cs typeface="Trebuchet MS"/>
                        </a:rPr>
                        <a:t>No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88619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b="1" dirty="0">
                          <a:latin typeface="Trebuchet MS"/>
                          <a:cs typeface="Trebuchet MS"/>
                        </a:rPr>
                        <a:t>8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905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No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spc="-60" dirty="0">
                          <a:latin typeface="Trebuchet MS"/>
                          <a:cs typeface="Trebuchet MS"/>
                        </a:rPr>
                        <a:t>Single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spc="5" dirty="0">
                          <a:latin typeface="Trebuchet MS"/>
                          <a:cs typeface="Trebuchet MS"/>
                        </a:rPr>
                        <a:t>85K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spc="-145" dirty="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2000" spc="30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s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88569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dirty="0">
                          <a:latin typeface="Trebuchet MS"/>
                          <a:cs typeface="Trebuchet MS"/>
                        </a:rPr>
                        <a:t>9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905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No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-25" dirty="0">
                          <a:latin typeface="Trebuchet MS"/>
                          <a:cs typeface="Trebuchet MS"/>
                        </a:rPr>
                        <a:t>Married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5" dirty="0">
                          <a:latin typeface="Trebuchet MS"/>
                          <a:cs typeface="Trebuchet MS"/>
                        </a:rPr>
                        <a:t>75K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-5" dirty="0">
                          <a:latin typeface="Trebuchet MS"/>
                          <a:cs typeface="Trebuchet MS"/>
                        </a:rPr>
                        <a:t>No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89089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spc="-125" dirty="0">
                          <a:latin typeface="Trebuchet MS"/>
                          <a:cs typeface="Trebuchet MS"/>
                        </a:rPr>
                        <a:t>10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905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No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spc="-60" dirty="0">
                          <a:latin typeface="Trebuchet MS"/>
                          <a:cs typeface="Trebuchet MS"/>
                        </a:rPr>
                        <a:t>Single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spc="5" dirty="0">
                          <a:latin typeface="Trebuchet MS"/>
                          <a:cs typeface="Trebuchet MS"/>
                        </a:rPr>
                        <a:t>90K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spc="-145" dirty="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2000" spc="30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s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184467" y="1221422"/>
            <a:ext cx="15430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97510"/>
            <a:ext cx="641604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30" dirty="0">
                <a:solidFill>
                  <a:srgbClr val="775F54"/>
                </a:solidFill>
              </a:rPr>
              <a:t>Phân </a:t>
            </a:r>
            <a:r>
              <a:rPr sz="3950" spc="-5" dirty="0">
                <a:solidFill>
                  <a:srgbClr val="775F54"/>
                </a:solidFill>
              </a:rPr>
              <a:t>lớp </a:t>
            </a:r>
            <a:r>
              <a:rPr sz="3950" dirty="0">
                <a:solidFill>
                  <a:srgbClr val="775F54"/>
                </a:solidFill>
              </a:rPr>
              <a:t>k-nearest</a:t>
            </a:r>
            <a:r>
              <a:rPr sz="3950" spc="495" dirty="0">
                <a:solidFill>
                  <a:srgbClr val="775F54"/>
                </a:solidFill>
              </a:rPr>
              <a:t> </a:t>
            </a:r>
            <a:r>
              <a:rPr sz="3950" spc="-25" dirty="0">
                <a:solidFill>
                  <a:srgbClr val="775F54"/>
                </a:solidFill>
              </a:rPr>
              <a:t>neighbor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117475" y="1155292"/>
            <a:ext cx="8462010" cy="402526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43</a:t>
            </a:r>
            <a:endParaRPr sz="2000">
              <a:latin typeface="Times New Roman"/>
              <a:cs typeface="Times New Roman"/>
            </a:endParaRPr>
          </a:p>
          <a:p>
            <a:pPr marL="911225" indent="-324485">
              <a:lnSpc>
                <a:spcPct val="100000"/>
              </a:lnSpc>
              <a:spcBef>
                <a:spcPts val="790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900" b="1" spc="20" dirty="0">
                <a:latin typeface="Arial"/>
                <a:cs typeface="Arial"/>
              </a:rPr>
              <a:t>Ý</a:t>
            </a:r>
            <a:r>
              <a:rPr sz="2900" b="1" spc="-65" dirty="0">
                <a:latin typeface="Arial"/>
                <a:cs typeface="Arial"/>
              </a:rPr>
              <a:t> </a:t>
            </a:r>
            <a:r>
              <a:rPr sz="2900" b="1" spc="15" dirty="0">
                <a:latin typeface="Arial"/>
                <a:cs typeface="Arial"/>
              </a:rPr>
              <a:t>tưởng:</a:t>
            </a:r>
            <a:endParaRPr sz="2900">
              <a:latin typeface="Arial"/>
              <a:cs typeface="Arial"/>
            </a:endParaRPr>
          </a:p>
          <a:p>
            <a:pPr marL="1226185" marR="5080" lvl="1" indent="-276860">
              <a:lnSpc>
                <a:spcPct val="99900"/>
              </a:lnSpc>
              <a:spcBef>
                <a:spcPts val="575"/>
              </a:spcBef>
              <a:buClr>
                <a:srgbClr val="93B6D2"/>
              </a:buClr>
              <a:buSzPct val="69230"/>
              <a:buChar char=""/>
              <a:tabLst>
                <a:tab pos="1226185" algn="l"/>
              </a:tabLst>
            </a:pPr>
            <a:r>
              <a:rPr sz="2600" spc="-30" dirty="0">
                <a:latin typeface="Arial"/>
                <a:cs typeface="Arial"/>
              </a:rPr>
              <a:t>Thuật </a:t>
            </a:r>
            <a:r>
              <a:rPr sz="2600" spc="-25" dirty="0">
                <a:latin typeface="Arial"/>
                <a:cs typeface="Arial"/>
              </a:rPr>
              <a:t>toán </a:t>
            </a:r>
            <a:r>
              <a:rPr sz="2600" spc="30" dirty="0">
                <a:latin typeface="Arial"/>
                <a:cs typeface="Arial"/>
              </a:rPr>
              <a:t>sẽ </a:t>
            </a:r>
            <a:r>
              <a:rPr sz="2600" spc="-35" dirty="0">
                <a:latin typeface="Arial"/>
                <a:cs typeface="Arial"/>
              </a:rPr>
              <a:t>quyết </a:t>
            </a:r>
            <a:r>
              <a:rPr sz="2600" spc="-25" dirty="0">
                <a:latin typeface="Arial"/>
                <a:cs typeface="Arial"/>
              </a:rPr>
              <a:t>định </a:t>
            </a:r>
            <a:r>
              <a:rPr sz="2600" spc="-10" dirty="0">
                <a:latin typeface="Arial"/>
                <a:cs typeface="Arial"/>
              </a:rPr>
              <a:t>gán </a:t>
            </a:r>
            <a:r>
              <a:rPr sz="2600" spc="-15" dirty="0">
                <a:latin typeface="Arial"/>
                <a:cs typeface="Arial"/>
              </a:rPr>
              <a:t>nhãn </a:t>
            </a:r>
            <a:r>
              <a:rPr sz="2600" spc="-10" dirty="0">
                <a:latin typeface="Arial"/>
                <a:cs typeface="Arial"/>
              </a:rPr>
              <a:t>lớp </a:t>
            </a:r>
            <a:r>
              <a:rPr sz="2600" spc="10" dirty="0">
                <a:latin typeface="Arial"/>
                <a:cs typeface="Arial"/>
              </a:rPr>
              <a:t>cho </a:t>
            </a:r>
            <a:r>
              <a:rPr sz="2600" spc="-35" dirty="0">
                <a:latin typeface="Arial"/>
                <a:cs typeface="Arial"/>
              </a:rPr>
              <a:t>phần  </a:t>
            </a:r>
            <a:r>
              <a:rPr sz="2600" spc="20" dirty="0">
                <a:latin typeface="Arial"/>
                <a:cs typeface="Arial"/>
              </a:rPr>
              <a:t>tử </a:t>
            </a:r>
            <a:r>
              <a:rPr sz="2600" spc="10" dirty="0">
                <a:latin typeface="Arial"/>
                <a:cs typeface="Arial"/>
              </a:rPr>
              <a:t>mới </a:t>
            </a:r>
            <a:r>
              <a:rPr sz="2600" spc="-10" dirty="0">
                <a:latin typeface="Arial"/>
                <a:cs typeface="Arial"/>
              </a:rPr>
              <a:t>ứng </a:t>
            </a:r>
            <a:r>
              <a:rPr sz="2600" dirty="0">
                <a:latin typeface="Arial"/>
                <a:cs typeface="Arial"/>
              </a:rPr>
              <a:t>với </a:t>
            </a:r>
            <a:r>
              <a:rPr sz="2600" spc="-10" dirty="0">
                <a:latin typeface="Arial"/>
                <a:cs typeface="Arial"/>
              </a:rPr>
              <a:t>lớp </a:t>
            </a:r>
            <a:r>
              <a:rPr sz="2600" spc="10" dirty="0">
                <a:latin typeface="Arial"/>
                <a:cs typeface="Arial"/>
              </a:rPr>
              <a:t>của </a:t>
            </a:r>
            <a:r>
              <a:rPr sz="2600" spc="-35" dirty="0">
                <a:latin typeface="Arial"/>
                <a:cs typeface="Arial"/>
              </a:rPr>
              <a:t>phần </a:t>
            </a:r>
            <a:r>
              <a:rPr sz="2600" spc="-15" dirty="0">
                <a:latin typeface="Arial"/>
                <a:cs typeface="Arial"/>
              </a:rPr>
              <a:t>đông trong </a:t>
            </a:r>
            <a:r>
              <a:rPr sz="2600" spc="30" dirty="0">
                <a:latin typeface="Arial"/>
                <a:cs typeface="Arial"/>
              </a:rPr>
              <a:t>số </a:t>
            </a:r>
            <a:r>
              <a:rPr sz="2600" spc="10" dirty="0">
                <a:latin typeface="Arial"/>
                <a:cs typeface="Arial"/>
              </a:rPr>
              <a:t>các </a:t>
            </a:r>
            <a:r>
              <a:rPr sz="2600" b="1" i="1" spc="15" dirty="0">
                <a:latin typeface="Arial"/>
                <a:cs typeface="Arial"/>
              </a:rPr>
              <a:t>k  </a:t>
            </a:r>
            <a:r>
              <a:rPr sz="2600" spc="-35" dirty="0">
                <a:latin typeface="Arial"/>
                <a:cs typeface="Arial"/>
              </a:rPr>
              <a:t>phần </a:t>
            </a:r>
            <a:r>
              <a:rPr sz="2600" spc="20" dirty="0">
                <a:latin typeface="Arial"/>
                <a:cs typeface="Arial"/>
              </a:rPr>
              <a:t>tử </a:t>
            </a:r>
            <a:r>
              <a:rPr sz="2600" spc="-25" dirty="0">
                <a:latin typeface="Arial"/>
                <a:cs typeface="Arial"/>
              </a:rPr>
              <a:t>lân </a:t>
            </a:r>
            <a:r>
              <a:rPr sz="2600" spc="-15" dirty="0">
                <a:latin typeface="Arial"/>
                <a:cs typeface="Arial"/>
              </a:rPr>
              <a:t>cận </a:t>
            </a:r>
            <a:r>
              <a:rPr sz="2600" spc="-5" dirty="0">
                <a:latin typeface="Arial"/>
                <a:cs typeface="Arial"/>
              </a:rPr>
              <a:t>với</a:t>
            </a:r>
            <a:r>
              <a:rPr sz="2600" spc="18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nó.</a:t>
            </a:r>
            <a:endParaRPr sz="2600">
              <a:latin typeface="Arial"/>
              <a:cs typeface="Arial"/>
            </a:endParaRPr>
          </a:p>
          <a:p>
            <a:pPr marL="1226185" marR="692150" lvl="1" indent="-276860">
              <a:lnSpc>
                <a:spcPct val="101099"/>
              </a:lnSpc>
              <a:spcBef>
                <a:spcPts val="605"/>
              </a:spcBef>
              <a:buClr>
                <a:srgbClr val="93B6D2"/>
              </a:buClr>
              <a:buSzPct val="69230"/>
              <a:buChar char=""/>
              <a:tabLst>
                <a:tab pos="1226185" algn="l"/>
              </a:tabLst>
            </a:pPr>
            <a:r>
              <a:rPr sz="2600" spc="-30" dirty="0">
                <a:latin typeface="Arial"/>
                <a:cs typeface="Arial"/>
              </a:rPr>
              <a:t>Chọn </a:t>
            </a:r>
            <a:r>
              <a:rPr sz="2600" spc="10" dirty="0">
                <a:latin typeface="Arial"/>
                <a:cs typeface="Arial"/>
              </a:rPr>
              <a:t>k </a:t>
            </a:r>
            <a:r>
              <a:rPr sz="2600" spc="-35" dirty="0">
                <a:latin typeface="Arial"/>
                <a:cs typeface="Arial"/>
              </a:rPr>
              <a:t>phần </a:t>
            </a:r>
            <a:r>
              <a:rPr sz="2600" spc="20" dirty="0">
                <a:latin typeface="Arial"/>
                <a:cs typeface="Arial"/>
              </a:rPr>
              <a:t>tử </a:t>
            </a:r>
            <a:r>
              <a:rPr sz="2600" spc="10" dirty="0">
                <a:latin typeface="Arial"/>
                <a:cs typeface="Arial"/>
              </a:rPr>
              <a:t>của </a:t>
            </a:r>
            <a:r>
              <a:rPr sz="2600" spc="-25" dirty="0">
                <a:latin typeface="Arial"/>
                <a:cs typeface="Arial"/>
              </a:rPr>
              <a:t>tập </a:t>
            </a:r>
            <a:r>
              <a:rPr sz="2600" spc="-30" dirty="0">
                <a:latin typeface="Arial"/>
                <a:cs typeface="Arial"/>
              </a:rPr>
              <a:t>mẫu </a:t>
            </a:r>
            <a:r>
              <a:rPr sz="2600" spc="-35" dirty="0">
                <a:latin typeface="Arial"/>
                <a:cs typeface="Arial"/>
              </a:rPr>
              <a:t>huấn </a:t>
            </a:r>
            <a:r>
              <a:rPr sz="2600" spc="-40" dirty="0">
                <a:latin typeface="Arial"/>
                <a:cs typeface="Arial"/>
              </a:rPr>
              <a:t>luyện </a:t>
            </a:r>
            <a:r>
              <a:rPr sz="2600" spc="-200" dirty="0">
                <a:latin typeface="Arial"/>
                <a:cs typeface="Arial"/>
              </a:rPr>
              <a:t>gần  </a:t>
            </a:r>
            <a:r>
              <a:rPr sz="2600" spc="-35" dirty="0">
                <a:latin typeface="Arial"/>
                <a:cs typeface="Arial"/>
              </a:rPr>
              <a:t>phần </a:t>
            </a:r>
            <a:r>
              <a:rPr sz="2600" spc="20" dirty="0">
                <a:latin typeface="Arial"/>
                <a:cs typeface="Arial"/>
              </a:rPr>
              <a:t>tử </a:t>
            </a:r>
            <a:r>
              <a:rPr sz="2600" spc="10" dirty="0">
                <a:latin typeface="Arial"/>
                <a:cs typeface="Arial"/>
              </a:rPr>
              <a:t>mới</a:t>
            </a:r>
            <a:r>
              <a:rPr sz="2600" spc="2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X.</a:t>
            </a:r>
            <a:endParaRPr sz="2600">
              <a:latin typeface="Arial"/>
              <a:cs typeface="Arial"/>
            </a:endParaRPr>
          </a:p>
          <a:p>
            <a:pPr marL="1226185" lvl="1" indent="-276860">
              <a:lnSpc>
                <a:spcPct val="100000"/>
              </a:lnSpc>
              <a:spcBef>
                <a:spcPts val="560"/>
              </a:spcBef>
              <a:buClr>
                <a:srgbClr val="93B6D2"/>
              </a:buClr>
              <a:buSzPct val="69230"/>
              <a:buChar char=""/>
              <a:tabLst>
                <a:tab pos="1226185" algn="l"/>
              </a:tabLst>
            </a:pPr>
            <a:r>
              <a:rPr sz="2600" spc="-10" dirty="0">
                <a:latin typeface="Arial"/>
                <a:cs typeface="Arial"/>
              </a:rPr>
              <a:t>Xác </a:t>
            </a:r>
            <a:r>
              <a:rPr sz="2600" spc="-25" dirty="0">
                <a:latin typeface="Arial"/>
                <a:cs typeface="Arial"/>
              </a:rPr>
              <a:t>định </a:t>
            </a:r>
            <a:r>
              <a:rPr sz="2600" spc="-15" dirty="0">
                <a:latin typeface="Arial"/>
                <a:cs typeface="Arial"/>
              </a:rPr>
              <a:t>nhãn </a:t>
            </a:r>
            <a:r>
              <a:rPr sz="2600" spc="10" dirty="0">
                <a:latin typeface="Arial"/>
                <a:cs typeface="Arial"/>
              </a:rPr>
              <a:t>của </a:t>
            </a:r>
            <a:r>
              <a:rPr sz="2600" spc="30" dirty="0">
                <a:latin typeface="Arial"/>
                <a:cs typeface="Arial"/>
              </a:rPr>
              <a:t>số </a:t>
            </a:r>
            <a:r>
              <a:rPr sz="2600" spc="-15" dirty="0">
                <a:latin typeface="Arial"/>
                <a:cs typeface="Arial"/>
              </a:rPr>
              <a:t>đông </a:t>
            </a:r>
            <a:r>
              <a:rPr sz="2600" spc="10" dirty="0">
                <a:latin typeface="Arial"/>
                <a:cs typeface="Arial"/>
              </a:rPr>
              <a:t>của </a:t>
            </a:r>
            <a:r>
              <a:rPr sz="2600" spc="15" dirty="0">
                <a:latin typeface="Arial"/>
                <a:cs typeface="Arial"/>
              </a:rPr>
              <a:t>k </a:t>
            </a:r>
            <a:r>
              <a:rPr sz="2600" spc="-35" dirty="0">
                <a:latin typeface="Arial"/>
                <a:cs typeface="Arial"/>
              </a:rPr>
              <a:t>phần </a:t>
            </a:r>
            <a:r>
              <a:rPr sz="2600" spc="20" dirty="0">
                <a:latin typeface="Arial"/>
                <a:cs typeface="Arial"/>
              </a:rPr>
              <a:t>tử </a:t>
            </a:r>
            <a:r>
              <a:rPr sz="2600" spc="-20" dirty="0">
                <a:latin typeface="Arial"/>
                <a:cs typeface="Arial"/>
              </a:rPr>
              <a:t>này:</a:t>
            </a:r>
            <a:r>
              <a:rPr sz="2600" spc="200" dirty="0">
                <a:latin typeface="Arial"/>
                <a:cs typeface="Arial"/>
              </a:rPr>
              <a:t> </a:t>
            </a:r>
            <a:r>
              <a:rPr sz="2600" spc="20" dirty="0">
                <a:latin typeface="Arial"/>
                <a:cs typeface="Arial"/>
              </a:rPr>
              <a:t>C</a:t>
            </a:r>
            <a:endParaRPr sz="2600">
              <a:latin typeface="Arial"/>
              <a:cs typeface="Arial"/>
            </a:endParaRPr>
          </a:p>
          <a:p>
            <a:pPr marL="1226185" lvl="1" indent="-276860">
              <a:lnSpc>
                <a:spcPct val="100000"/>
              </a:lnSpc>
              <a:spcBef>
                <a:spcPts val="635"/>
              </a:spcBef>
              <a:buClr>
                <a:srgbClr val="93B6D2"/>
              </a:buClr>
              <a:buSzPct val="69230"/>
              <a:buChar char=""/>
              <a:tabLst>
                <a:tab pos="1226185" algn="l"/>
              </a:tabLst>
            </a:pPr>
            <a:r>
              <a:rPr sz="2600" spc="-5" dirty="0">
                <a:latin typeface="Arial"/>
                <a:cs typeface="Arial"/>
              </a:rPr>
              <a:t>Gán </a:t>
            </a:r>
            <a:r>
              <a:rPr sz="2600" spc="-15" dirty="0">
                <a:latin typeface="Arial"/>
                <a:cs typeface="Arial"/>
              </a:rPr>
              <a:t>nhãn </a:t>
            </a:r>
            <a:r>
              <a:rPr sz="2600" spc="20" dirty="0">
                <a:latin typeface="Arial"/>
                <a:cs typeface="Arial"/>
              </a:rPr>
              <a:t>C </a:t>
            </a:r>
            <a:r>
              <a:rPr sz="2600" spc="-20" dirty="0">
                <a:latin typeface="Arial"/>
                <a:cs typeface="Arial"/>
              </a:rPr>
              <a:t>là </a:t>
            </a:r>
            <a:r>
              <a:rPr sz="2600" spc="-15" dirty="0">
                <a:latin typeface="Arial"/>
                <a:cs typeface="Arial"/>
              </a:rPr>
              <a:t>nhãn </a:t>
            </a:r>
            <a:r>
              <a:rPr sz="2600" spc="10" dirty="0">
                <a:latin typeface="Arial"/>
                <a:cs typeface="Arial"/>
              </a:rPr>
              <a:t>của </a:t>
            </a:r>
            <a:r>
              <a:rPr sz="2600" spc="-10" dirty="0">
                <a:latin typeface="Arial"/>
                <a:cs typeface="Arial"/>
              </a:rPr>
              <a:t>lớp </a:t>
            </a:r>
            <a:r>
              <a:rPr sz="2600" spc="-35" dirty="0">
                <a:latin typeface="Arial"/>
                <a:cs typeface="Arial"/>
              </a:rPr>
              <a:t>phần </a:t>
            </a:r>
            <a:r>
              <a:rPr sz="2600" spc="20" dirty="0">
                <a:latin typeface="Arial"/>
                <a:cs typeface="Arial"/>
              </a:rPr>
              <a:t>tử</a:t>
            </a:r>
            <a:r>
              <a:rPr sz="2600" spc="25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mới.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97510"/>
            <a:ext cx="641604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30" dirty="0">
                <a:solidFill>
                  <a:srgbClr val="775F54"/>
                </a:solidFill>
              </a:rPr>
              <a:t>Phân </a:t>
            </a:r>
            <a:r>
              <a:rPr sz="3950" spc="-5" dirty="0">
                <a:solidFill>
                  <a:srgbClr val="775F54"/>
                </a:solidFill>
              </a:rPr>
              <a:t>lớp </a:t>
            </a:r>
            <a:r>
              <a:rPr sz="3950" dirty="0">
                <a:solidFill>
                  <a:srgbClr val="775F54"/>
                </a:solidFill>
              </a:rPr>
              <a:t>k-nearest</a:t>
            </a:r>
            <a:r>
              <a:rPr sz="3950" spc="495" dirty="0">
                <a:solidFill>
                  <a:srgbClr val="775F54"/>
                </a:solidFill>
              </a:rPr>
              <a:t> </a:t>
            </a:r>
            <a:r>
              <a:rPr sz="3950" spc="-25" dirty="0">
                <a:solidFill>
                  <a:srgbClr val="775F54"/>
                </a:solidFill>
              </a:rPr>
              <a:t>neighbor</a:t>
            </a:r>
            <a:endParaRPr sz="3950"/>
          </a:p>
        </p:txBody>
      </p:sp>
      <p:grpSp>
        <p:nvGrpSpPr>
          <p:cNvPr id="3" name="object 3"/>
          <p:cNvGrpSpPr/>
          <p:nvPr/>
        </p:nvGrpSpPr>
        <p:grpSpPr>
          <a:xfrm>
            <a:off x="5084241" y="2128087"/>
            <a:ext cx="1470025" cy="400050"/>
            <a:chOff x="5084241" y="2128087"/>
            <a:chExt cx="1470025" cy="400050"/>
          </a:xfrm>
        </p:grpSpPr>
        <p:sp>
          <p:nvSpPr>
            <p:cNvPr id="4" name="object 4"/>
            <p:cNvSpPr/>
            <p:nvPr/>
          </p:nvSpPr>
          <p:spPr>
            <a:xfrm>
              <a:off x="5087346" y="2373122"/>
              <a:ext cx="42545" cy="22860"/>
            </a:xfrm>
            <a:custGeom>
              <a:avLst/>
              <a:gdLst/>
              <a:ahLst/>
              <a:cxnLst/>
              <a:rect l="l" t="t" r="r" b="b"/>
              <a:pathLst>
                <a:path w="42545" h="22860">
                  <a:moveTo>
                    <a:pt x="0" y="22859"/>
                  </a:moveTo>
                  <a:lnTo>
                    <a:pt x="42353" y="0"/>
                  </a:lnTo>
                </a:path>
              </a:pathLst>
            </a:custGeom>
            <a:ln w="62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129699" y="2376521"/>
              <a:ext cx="62865" cy="145415"/>
            </a:xfrm>
            <a:custGeom>
              <a:avLst/>
              <a:gdLst/>
              <a:ahLst/>
              <a:cxnLst/>
              <a:rect l="l" t="t" r="r" b="b"/>
              <a:pathLst>
                <a:path w="62864" h="145414">
                  <a:moveTo>
                    <a:pt x="0" y="0"/>
                  </a:moveTo>
                  <a:lnTo>
                    <a:pt x="62259" y="144879"/>
                  </a:lnTo>
                </a:path>
              </a:pathLst>
            </a:custGeom>
            <a:ln w="125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195120" y="2131245"/>
              <a:ext cx="1359535" cy="390525"/>
            </a:xfrm>
            <a:custGeom>
              <a:avLst/>
              <a:gdLst/>
              <a:ahLst/>
              <a:cxnLst/>
              <a:rect l="l" t="t" r="r" b="b"/>
              <a:pathLst>
                <a:path w="1359534" h="390525">
                  <a:moveTo>
                    <a:pt x="0" y="390155"/>
                  </a:moveTo>
                  <a:lnTo>
                    <a:pt x="71453" y="0"/>
                  </a:lnTo>
                </a:path>
                <a:path w="1359534" h="390525">
                  <a:moveTo>
                    <a:pt x="71453" y="0"/>
                  </a:moveTo>
                  <a:lnTo>
                    <a:pt x="1359127" y="0"/>
                  </a:lnTo>
                </a:path>
              </a:pathLst>
            </a:custGeom>
            <a:ln w="62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894040" y="2075754"/>
            <a:ext cx="1131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25" dirty="0">
                <a:latin typeface="Times New Roman"/>
                <a:cs typeface="Times New Roman"/>
              </a:rPr>
              <a:t>d</a:t>
            </a:r>
            <a:r>
              <a:rPr sz="2400" i="1" spc="-380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(</a:t>
            </a:r>
            <a:r>
              <a:rPr sz="2400" spc="-275" dirty="0">
                <a:latin typeface="Times New Roman"/>
                <a:cs typeface="Times New Roman"/>
              </a:rPr>
              <a:t> </a:t>
            </a:r>
            <a:r>
              <a:rPr sz="2400" i="1" spc="25" dirty="0">
                <a:latin typeface="Times New Roman"/>
                <a:cs typeface="Times New Roman"/>
              </a:rPr>
              <a:t>p</a:t>
            </a:r>
            <a:r>
              <a:rPr sz="2400" spc="25" dirty="0">
                <a:latin typeface="Times New Roman"/>
                <a:cs typeface="Times New Roman"/>
              </a:rPr>
              <a:t>,</a:t>
            </a:r>
            <a:r>
              <a:rPr sz="2400" spc="-370" dirty="0">
                <a:latin typeface="Times New Roman"/>
                <a:cs typeface="Times New Roman"/>
              </a:rPr>
              <a:t> </a:t>
            </a:r>
            <a:r>
              <a:rPr sz="2400" i="1" spc="45" dirty="0">
                <a:latin typeface="Times New Roman"/>
                <a:cs typeface="Times New Roman"/>
              </a:rPr>
              <a:t>q</a:t>
            </a:r>
            <a:r>
              <a:rPr sz="2400" spc="45" dirty="0">
                <a:latin typeface="Times New Roman"/>
                <a:cs typeface="Times New Roman"/>
              </a:rPr>
              <a:t>)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Symbol"/>
                <a:cs typeface="Symbol"/>
              </a:rPr>
              <a:t>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8858" y="2399086"/>
            <a:ext cx="546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i="1" spc="5" dirty="0">
                <a:latin typeface="Times New Roman"/>
                <a:cs typeface="Times New Roman"/>
              </a:rPr>
              <a:t>i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76556" y="2354912"/>
            <a:ext cx="54483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2284" algn="l"/>
              </a:tabLst>
            </a:pPr>
            <a:r>
              <a:rPr sz="800" i="1" spc="5" dirty="0">
                <a:latin typeface="Times New Roman"/>
                <a:cs typeface="Times New Roman"/>
              </a:rPr>
              <a:t>i	i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49340" y="2075754"/>
            <a:ext cx="1308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latin typeface="Symbol"/>
                <a:cs typeface="Symbol"/>
              </a:rPr>
              <a:t></a:t>
            </a:r>
            <a:r>
              <a:rPr sz="1800" spc="-195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(</a:t>
            </a:r>
            <a:r>
              <a:rPr sz="2400" spc="-254" dirty="0">
                <a:latin typeface="Times New Roman"/>
                <a:cs typeface="Times New Roman"/>
              </a:rPr>
              <a:t> </a:t>
            </a:r>
            <a:r>
              <a:rPr sz="2400" i="1" spc="25" dirty="0">
                <a:latin typeface="Times New Roman"/>
                <a:cs typeface="Times New Roman"/>
              </a:rPr>
              <a:t>p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i="1" spc="-295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Symbol"/>
                <a:cs typeface="Symbol"/>
              </a:rPr>
              <a:t></a:t>
            </a:r>
            <a:r>
              <a:rPr sz="2400" spc="-225" dirty="0">
                <a:latin typeface="Times New Roman"/>
                <a:cs typeface="Times New Roman"/>
              </a:rPr>
              <a:t> </a:t>
            </a:r>
            <a:r>
              <a:rPr sz="2400" i="1" spc="25" dirty="0">
                <a:latin typeface="Times New Roman"/>
                <a:cs typeface="Times New Roman"/>
              </a:rPr>
              <a:t>q</a:t>
            </a:r>
            <a:r>
              <a:rPr sz="2400" i="1" spc="-6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)</a:t>
            </a:r>
            <a:r>
              <a:rPr sz="1200" spc="7" baseline="76388" dirty="0">
                <a:latin typeface="Times New Roman"/>
                <a:cs typeface="Times New Roman"/>
              </a:rPr>
              <a:t>2</a:t>
            </a:r>
            <a:endParaRPr sz="1200" baseline="76388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1692" y="1449543"/>
            <a:ext cx="2541270" cy="1579245"/>
          </a:xfrm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/>
          <a:p>
            <a:pPr marL="336550" indent="-324485">
              <a:lnSpc>
                <a:spcPct val="100000"/>
              </a:lnSpc>
              <a:spcBef>
                <a:spcPts val="1490"/>
              </a:spcBef>
              <a:buClr>
                <a:srgbClr val="DD8046"/>
              </a:buClr>
              <a:buSzPct val="58333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2400" spc="-15" dirty="0">
                <a:latin typeface="Arial"/>
                <a:cs typeface="Arial"/>
              </a:rPr>
              <a:t>Chọn </a:t>
            </a:r>
            <a:r>
              <a:rPr sz="2400" spc="5" dirty="0">
                <a:latin typeface="Arial"/>
                <a:cs typeface="Arial"/>
              </a:rPr>
              <a:t>độ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đo</a:t>
            </a:r>
            <a:endParaRPr sz="2400">
              <a:latin typeface="Arial"/>
              <a:cs typeface="Arial"/>
            </a:endParaRPr>
          </a:p>
          <a:p>
            <a:pPr marL="374650">
              <a:lnSpc>
                <a:spcPct val="100000"/>
              </a:lnSpc>
              <a:spcBef>
                <a:spcPts val="1200"/>
              </a:spcBef>
            </a:pPr>
            <a:r>
              <a:rPr sz="1400" spc="295" dirty="0">
                <a:solidFill>
                  <a:srgbClr val="93B6D2"/>
                </a:solidFill>
                <a:latin typeface="Arial"/>
                <a:cs typeface="Arial"/>
              </a:rPr>
              <a:t> </a:t>
            </a:r>
            <a:r>
              <a:rPr sz="2000" spc="30" dirty="0">
                <a:latin typeface="Arial"/>
                <a:cs typeface="Arial"/>
              </a:rPr>
              <a:t>Độ </a:t>
            </a:r>
            <a:r>
              <a:rPr sz="2000" spc="10" dirty="0">
                <a:latin typeface="Arial"/>
                <a:cs typeface="Arial"/>
              </a:rPr>
              <a:t>đo </a:t>
            </a:r>
            <a:r>
              <a:rPr sz="2000" spc="-30" dirty="0">
                <a:latin typeface="Arial"/>
                <a:cs typeface="Arial"/>
              </a:rPr>
              <a:t>Euclidean</a:t>
            </a:r>
            <a:endParaRPr sz="2000">
              <a:latin typeface="Arial"/>
              <a:cs typeface="Arial"/>
            </a:endParaRPr>
          </a:p>
          <a:p>
            <a:pPr marL="336550" indent="-324485">
              <a:lnSpc>
                <a:spcPct val="100000"/>
              </a:lnSpc>
              <a:spcBef>
                <a:spcPts val="1480"/>
              </a:spcBef>
              <a:buClr>
                <a:srgbClr val="DD8046"/>
              </a:buClr>
              <a:buSzPct val="58333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2400" spc="-15" dirty="0">
                <a:latin typeface="Arial"/>
                <a:cs typeface="Arial"/>
              </a:rPr>
              <a:t>Chọn </a:t>
            </a:r>
            <a:r>
              <a:rPr sz="2400" spc="10" dirty="0">
                <a:latin typeface="Arial"/>
                <a:cs typeface="Arial"/>
              </a:rPr>
              <a:t>trị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03960" y="3003486"/>
            <a:ext cx="7187565" cy="124650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1295"/>
              </a:spcBef>
              <a:buClr>
                <a:srgbClr val="93B6D2"/>
              </a:buClr>
              <a:buSzPct val="70000"/>
              <a:buChar char=""/>
              <a:tabLst>
                <a:tab pos="289560" algn="l"/>
              </a:tabLst>
            </a:pPr>
            <a:r>
              <a:rPr sz="2000" dirty="0">
                <a:latin typeface="Arial"/>
                <a:cs typeface="Arial"/>
              </a:rPr>
              <a:t>Nếu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k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quá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nhỏ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thì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kết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quả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dễ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bị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ảnh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hưởng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bởi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nhiễu.</a:t>
            </a:r>
            <a:endParaRPr sz="2000">
              <a:latin typeface="Arial"/>
              <a:cs typeface="Arial"/>
            </a:endParaRPr>
          </a:p>
          <a:p>
            <a:pPr marL="288925" marR="5080" indent="-276860">
              <a:lnSpc>
                <a:spcPct val="100000"/>
              </a:lnSpc>
              <a:spcBef>
                <a:spcPts val="1205"/>
              </a:spcBef>
              <a:buClr>
                <a:srgbClr val="93B6D2"/>
              </a:buClr>
              <a:buSzPct val="70000"/>
              <a:buChar char=""/>
              <a:tabLst>
                <a:tab pos="289560" algn="l"/>
              </a:tabLst>
            </a:pPr>
            <a:r>
              <a:rPr sz="2000" dirty="0">
                <a:latin typeface="Arial"/>
                <a:cs typeface="Arial"/>
              </a:rPr>
              <a:t>Nếu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k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quá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lớn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thì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nhiều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phần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25" dirty="0">
                <a:latin typeface="Arial"/>
                <a:cs typeface="Arial"/>
              </a:rPr>
              <a:t>tử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láng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giềng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chọn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được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25" dirty="0">
                <a:latin typeface="Arial"/>
                <a:cs typeface="Arial"/>
              </a:rPr>
              <a:t>có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thể  </a:t>
            </a:r>
            <a:r>
              <a:rPr sz="2000" spc="10" dirty="0">
                <a:latin typeface="Arial"/>
                <a:cs typeface="Arial"/>
              </a:rPr>
              <a:t>đến </a:t>
            </a:r>
            <a:r>
              <a:rPr sz="2000" spc="25" dirty="0">
                <a:latin typeface="Arial"/>
                <a:cs typeface="Arial"/>
              </a:rPr>
              <a:t>từ </a:t>
            </a:r>
            <a:r>
              <a:rPr sz="2000" spc="20" dirty="0">
                <a:latin typeface="Arial"/>
                <a:cs typeface="Arial"/>
              </a:rPr>
              <a:t>các </a:t>
            </a:r>
            <a:r>
              <a:rPr sz="2000" spc="15" dirty="0">
                <a:latin typeface="Arial"/>
                <a:cs typeface="Arial"/>
              </a:rPr>
              <a:t>lớp</a:t>
            </a:r>
            <a:r>
              <a:rPr sz="2000" spc="-32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khác.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643714" y="4559919"/>
            <a:ext cx="1986914" cy="1942464"/>
          </a:xfrm>
          <a:custGeom>
            <a:avLst/>
            <a:gdLst/>
            <a:ahLst/>
            <a:cxnLst/>
            <a:rect l="l" t="t" r="r" b="b"/>
            <a:pathLst>
              <a:path w="1986915" h="1942464">
                <a:moveTo>
                  <a:pt x="0" y="971150"/>
                </a:moveTo>
                <a:lnTo>
                  <a:pt x="1145" y="924097"/>
                </a:lnTo>
                <a:lnTo>
                  <a:pt x="4546" y="877622"/>
                </a:lnTo>
                <a:lnTo>
                  <a:pt x="10151" y="831776"/>
                </a:lnTo>
                <a:lnTo>
                  <a:pt x="17908" y="786610"/>
                </a:lnTo>
                <a:lnTo>
                  <a:pt x="27764" y="742174"/>
                </a:lnTo>
                <a:lnTo>
                  <a:pt x="39668" y="698519"/>
                </a:lnTo>
                <a:lnTo>
                  <a:pt x="53568" y="655697"/>
                </a:lnTo>
                <a:lnTo>
                  <a:pt x="69412" y="613758"/>
                </a:lnTo>
                <a:lnTo>
                  <a:pt x="87147" y="572753"/>
                </a:lnTo>
                <a:lnTo>
                  <a:pt x="106722" y="532733"/>
                </a:lnTo>
                <a:lnTo>
                  <a:pt x="128085" y="493749"/>
                </a:lnTo>
                <a:lnTo>
                  <a:pt x="151183" y="455851"/>
                </a:lnTo>
                <a:lnTo>
                  <a:pt x="175965" y="419091"/>
                </a:lnTo>
                <a:lnTo>
                  <a:pt x="202379" y="383520"/>
                </a:lnTo>
                <a:lnTo>
                  <a:pt x="230372" y="349187"/>
                </a:lnTo>
                <a:lnTo>
                  <a:pt x="259892" y="316145"/>
                </a:lnTo>
                <a:lnTo>
                  <a:pt x="290889" y="284444"/>
                </a:lnTo>
                <a:lnTo>
                  <a:pt x="323308" y="254135"/>
                </a:lnTo>
                <a:lnTo>
                  <a:pt x="357099" y="225268"/>
                </a:lnTo>
                <a:lnTo>
                  <a:pt x="392210" y="197895"/>
                </a:lnTo>
                <a:lnTo>
                  <a:pt x="428588" y="172067"/>
                </a:lnTo>
                <a:lnTo>
                  <a:pt x="466181" y="147834"/>
                </a:lnTo>
                <a:lnTo>
                  <a:pt x="504938" y="125248"/>
                </a:lnTo>
                <a:lnTo>
                  <a:pt x="544806" y="104358"/>
                </a:lnTo>
                <a:lnTo>
                  <a:pt x="585734" y="85217"/>
                </a:lnTo>
                <a:lnTo>
                  <a:pt x="627668" y="67874"/>
                </a:lnTo>
                <a:lnTo>
                  <a:pt x="670559" y="52382"/>
                </a:lnTo>
                <a:lnTo>
                  <a:pt x="714352" y="38790"/>
                </a:lnTo>
                <a:lnTo>
                  <a:pt x="758997" y="27149"/>
                </a:lnTo>
                <a:lnTo>
                  <a:pt x="804440" y="17511"/>
                </a:lnTo>
                <a:lnTo>
                  <a:pt x="850632" y="9926"/>
                </a:lnTo>
                <a:lnTo>
                  <a:pt x="897518" y="4445"/>
                </a:lnTo>
                <a:lnTo>
                  <a:pt x="945047" y="1119"/>
                </a:lnTo>
                <a:lnTo>
                  <a:pt x="993168" y="0"/>
                </a:lnTo>
                <a:lnTo>
                  <a:pt x="1041289" y="1119"/>
                </a:lnTo>
                <a:lnTo>
                  <a:pt x="1088818" y="4445"/>
                </a:lnTo>
                <a:lnTo>
                  <a:pt x="1135705" y="9926"/>
                </a:lnTo>
                <a:lnTo>
                  <a:pt x="1181896" y="17511"/>
                </a:lnTo>
                <a:lnTo>
                  <a:pt x="1227340" y="27149"/>
                </a:lnTo>
                <a:lnTo>
                  <a:pt x="1271985" y="38790"/>
                </a:lnTo>
                <a:lnTo>
                  <a:pt x="1315779" y="52382"/>
                </a:lnTo>
                <a:lnTo>
                  <a:pt x="1358670" y="67874"/>
                </a:lnTo>
                <a:lnTo>
                  <a:pt x="1400605" y="85217"/>
                </a:lnTo>
                <a:lnTo>
                  <a:pt x="1441533" y="104358"/>
                </a:lnTo>
                <a:lnTo>
                  <a:pt x="1481402" y="125248"/>
                </a:lnTo>
                <a:lnTo>
                  <a:pt x="1520159" y="147834"/>
                </a:lnTo>
                <a:lnTo>
                  <a:pt x="1557754" y="172067"/>
                </a:lnTo>
                <a:lnTo>
                  <a:pt x="1594132" y="197895"/>
                </a:lnTo>
                <a:lnTo>
                  <a:pt x="1629243" y="225268"/>
                </a:lnTo>
                <a:lnTo>
                  <a:pt x="1663035" y="254135"/>
                </a:lnTo>
                <a:lnTo>
                  <a:pt x="1695456" y="284444"/>
                </a:lnTo>
                <a:lnTo>
                  <a:pt x="1726453" y="316145"/>
                </a:lnTo>
                <a:lnTo>
                  <a:pt x="1755974" y="349187"/>
                </a:lnTo>
                <a:lnTo>
                  <a:pt x="1783968" y="383520"/>
                </a:lnTo>
                <a:lnTo>
                  <a:pt x="1810382" y="419091"/>
                </a:lnTo>
                <a:lnTo>
                  <a:pt x="1835165" y="455851"/>
                </a:lnTo>
                <a:lnTo>
                  <a:pt x="1858264" y="493749"/>
                </a:lnTo>
                <a:lnTo>
                  <a:pt x="1879627" y="532733"/>
                </a:lnTo>
                <a:lnTo>
                  <a:pt x="1899203" y="572753"/>
                </a:lnTo>
                <a:lnTo>
                  <a:pt x="1916938" y="613758"/>
                </a:lnTo>
                <a:lnTo>
                  <a:pt x="1932783" y="655697"/>
                </a:lnTo>
                <a:lnTo>
                  <a:pt x="1946683" y="698519"/>
                </a:lnTo>
                <a:lnTo>
                  <a:pt x="1958588" y="742174"/>
                </a:lnTo>
                <a:lnTo>
                  <a:pt x="1968445" y="786610"/>
                </a:lnTo>
                <a:lnTo>
                  <a:pt x="1976202" y="831776"/>
                </a:lnTo>
                <a:lnTo>
                  <a:pt x="1981807" y="877622"/>
                </a:lnTo>
                <a:lnTo>
                  <a:pt x="1985208" y="924097"/>
                </a:lnTo>
                <a:lnTo>
                  <a:pt x="1986353" y="971150"/>
                </a:lnTo>
                <a:lnTo>
                  <a:pt x="1985208" y="1018203"/>
                </a:lnTo>
                <a:lnTo>
                  <a:pt x="1981807" y="1064678"/>
                </a:lnTo>
                <a:lnTo>
                  <a:pt x="1976202" y="1110525"/>
                </a:lnTo>
                <a:lnTo>
                  <a:pt x="1968445" y="1155691"/>
                </a:lnTo>
                <a:lnTo>
                  <a:pt x="1958588" y="1200128"/>
                </a:lnTo>
                <a:lnTo>
                  <a:pt x="1946683" y="1243782"/>
                </a:lnTo>
                <a:lnTo>
                  <a:pt x="1932783" y="1286605"/>
                </a:lnTo>
                <a:lnTo>
                  <a:pt x="1916938" y="1328544"/>
                </a:lnTo>
                <a:lnTo>
                  <a:pt x="1899203" y="1369550"/>
                </a:lnTo>
                <a:lnTo>
                  <a:pt x="1879627" y="1409570"/>
                </a:lnTo>
                <a:lnTo>
                  <a:pt x="1858264" y="1448555"/>
                </a:lnTo>
                <a:lnTo>
                  <a:pt x="1835165" y="1486453"/>
                </a:lnTo>
                <a:lnTo>
                  <a:pt x="1810382" y="1523213"/>
                </a:lnTo>
                <a:lnTo>
                  <a:pt x="1783968" y="1558785"/>
                </a:lnTo>
                <a:lnTo>
                  <a:pt x="1755974" y="1593118"/>
                </a:lnTo>
                <a:lnTo>
                  <a:pt x="1726453" y="1626161"/>
                </a:lnTo>
                <a:lnTo>
                  <a:pt x="1695456" y="1657862"/>
                </a:lnTo>
                <a:lnTo>
                  <a:pt x="1663035" y="1688172"/>
                </a:lnTo>
                <a:lnTo>
                  <a:pt x="1629243" y="1717039"/>
                </a:lnTo>
                <a:lnTo>
                  <a:pt x="1594132" y="1744412"/>
                </a:lnTo>
                <a:lnTo>
                  <a:pt x="1557754" y="1770241"/>
                </a:lnTo>
                <a:lnTo>
                  <a:pt x="1520159" y="1794474"/>
                </a:lnTo>
                <a:lnTo>
                  <a:pt x="1481402" y="1817061"/>
                </a:lnTo>
                <a:lnTo>
                  <a:pt x="1441533" y="1837951"/>
                </a:lnTo>
                <a:lnTo>
                  <a:pt x="1400605" y="1857093"/>
                </a:lnTo>
                <a:lnTo>
                  <a:pt x="1358670" y="1874436"/>
                </a:lnTo>
                <a:lnTo>
                  <a:pt x="1315779" y="1889929"/>
                </a:lnTo>
                <a:lnTo>
                  <a:pt x="1271985" y="1903521"/>
                </a:lnTo>
                <a:lnTo>
                  <a:pt x="1227340" y="1915162"/>
                </a:lnTo>
                <a:lnTo>
                  <a:pt x="1181896" y="1924801"/>
                </a:lnTo>
                <a:lnTo>
                  <a:pt x="1135705" y="1932386"/>
                </a:lnTo>
                <a:lnTo>
                  <a:pt x="1088818" y="1937867"/>
                </a:lnTo>
                <a:lnTo>
                  <a:pt x="1041289" y="1941193"/>
                </a:lnTo>
                <a:lnTo>
                  <a:pt x="993168" y="1942312"/>
                </a:lnTo>
                <a:lnTo>
                  <a:pt x="945047" y="1941193"/>
                </a:lnTo>
                <a:lnTo>
                  <a:pt x="897518" y="1937867"/>
                </a:lnTo>
                <a:lnTo>
                  <a:pt x="850632" y="1932386"/>
                </a:lnTo>
                <a:lnTo>
                  <a:pt x="804440" y="1924801"/>
                </a:lnTo>
                <a:lnTo>
                  <a:pt x="758997" y="1915162"/>
                </a:lnTo>
                <a:lnTo>
                  <a:pt x="714352" y="1903521"/>
                </a:lnTo>
                <a:lnTo>
                  <a:pt x="670559" y="1889929"/>
                </a:lnTo>
                <a:lnTo>
                  <a:pt x="627668" y="1874436"/>
                </a:lnTo>
                <a:lnTo>
                  <a:pt x="585734" y="1857093"/>
                </a:lnTo>
                <a:lnTo>
                  <a:pt x="544806" y="1837951"/>
                </a:lnTo>
                <a:lnTo>
                  <a:pt x="504938" y="1817061"/>
                </a:lnTo>
                <a:lnTo>
                  <a:pt x="466181" y="1794474"/>
                </a:lnTo>
                <a:lnTo>
                  <a:pt x="428588" y="1770241"/>
                </a:lnTo>
                <a:lnTo>
                  <a:pt x="392210" y="1744412"/>
                </a:lnTo>
                <a:lnTo>
                  <a:pt x="357099" y="1717039"/>
                </a:lnTo>
                <a:lnTo>
                  <a:pt x="323308" y="1688172"/>
                </a:lnTo>
                <a:lnTo>
                  <a:pt x="290889" y="1657862"/>
                </a:lnTo>
                <a:lnTo>
                  <a:pt x="259892" y="1626161"/>
                </a:lnTo>
                <a:lnTo>
                  <a:pt x="230372" y="1593118"/>
                </a:lnTo>
                <a:lnTo>
                  <a:pt x="202379" y="1558785"/>
                </a:lnTo>
                <a:lnTo>
                  <a:pt x="175965" y="1523213"/>
                </a:lnTo>
                <a:lnTo>
                  <a:pt x="151183" y="1486453"/>
                </a:lnTo>
                <a:lnTo>
                  <a:pt x="128085" y="1448555"/>
                </a:lnTo>
                <a:lnTo>
                  <a:pt x="106722" y="1409570"/>
                </a:lnTo>
                <a:lnTo>
                  <a:pt x="87147" y="1369550"/>
                </a:lnTo>
                <a:lnTo>
                  <a:pt x="69412" y="1328544"/>
                </a:lnTo>
                <a:lnTo>
                  <a:pt x="53568" y="1286605"/>
                </a:lnTo>
                <a:lnTo>
                  <a:pt x="39668" y="1243782"/>
                </a:lnTo>
                <a:lnTo>
                  <a:pt x="27764" y="1200128"/>
                </a:lnTo>
                <a:lnTo>
                  <a:pt x="17908" y="1155691"/>
                </a:lnTo>
                <a:lnTo>
                  <a:pt x="10151" y="1110525"/>
                </a:lnTo>
                <a:lnTo>
                  <a:pt x="4546" y="1064678"/>
                </a:lnTo>
                <a:lnTo>
                  <a:pt x="1145" y="1018203"/>
                </a:lnTo>
                <a:lnTo>
                  <a:pt x="0" y="971150"/>
                </a:lnTo>
              </a:path>
            </a:pathLst>
          </a:custGeom>
          <a:ln w="22791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216275" y="4350943"/>
            <a:ext cx="2917190" cy="226250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50">
              <a:latin typeface="Times New Roman"/>
              <a:cs typeface="Times New Roman"/>
            </a:endParaRPr>
          </a:p>
          <a:p>
            <a:pPr marR="67310" algn="ctr">
              <a:lnSpc>
                <a:spcPct val="100000"/>
              </a:lnSpc>
              <a:spcBef>
                <a:spcPts val="5"/>
              </a:spcBef>
            </a:pPr>
            <a:r>
              <a:rPr sz="600" b="1" spc="10" dirty="0">
                <a:latin typeface="Arial"/>
                <a:cs typeface="Arial"/>
              </a:rPr>
              <a:t>X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780929" y="6022809"/>
            <a:ext cx="100965" cy="98425"/>
          </a:xfrm>
          <a:custGeom>
            <a:avLst/>
            <a:gdLst/>
            <a:ahLst/>
            <a:cxnLst/>
            <a:rect l="l" t="t" r="r" b="b"/>
            <a:pathLst>
              <a:path w="100965" h="98425">
                <a:moveTo>
                  <a:pt x="100574" y="49190"/>
                </a:moveTo>
                <a:lnTo>
                  <a:pt x="0" y="49190"/>
                </a:lnTo>
              </a:path>
              <a:path w="100965" h="98425">
                <a:moveTo>
                  <a:pt x="50287" y="98325"/>
                </a:moveTo>
                <a:lnTo>
                  <a:pt x="50287" y="0"/>
                </a:lnTo>
              </a:path>
            </a:pathLst>
          </a:custGeom>
          <a:ln w="22791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34667" y="5137713"/>
            <a:ext cx="97155" cy="0"/>
          </a:xfrm>
          <a:custGeom>
            <a:avLst/>
            <a:gdLst/>
            <a:ahLst/>
            <a:cxnLst/>
            <a:rect l="l" t="t" r="r" b="b"/>
            <a:pathLst>
              <a:path w="97154">
                <a:moveTo>
                  <a:pt x="97123" y="0"/>
                </a:moveTo>
                <a:lnTo>
                  <a:pt x="0" y="0"/>
                </a:lnTo>
              </a:path>
            </a:pathLst>
          </a:custGeom>
          <a:ln w="22786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834667" y="4596784"/>
            <a:ext cx="97155" cy="0"/>
          </a:xfrm>
          <a:custGeom>
            <a:avLst/>
            <a:gdLst/>
            <a:ahLst/>
            <a:cxnLst/>
            <a:rect l="l" t="t" r="r" b="b"/>
            <a:pathLst>
              <a:path w="97154">
                <a:moveTo>
                  <a:pt x="97123" y="0"/>
                </a:moveTo>
                <a:lnTo>
                  <a:pt x="0" y="0"/>
                </a:lnTo>
              </a:path>
            </a:pathLst>
          </a:custGeom>
          <a:ln w="22786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6316848" y="4424673"/>
            <a:ext cx="2212975" cy="2101850"/>
            <a:chOff x="6316848" y="4424673"/>
            <a:chExt cx="2212975" cy="2101850"/>
          </a:xfrm>
        </p:grpSpPr>
        <p:sp>
          <p:nvSpPr>
            <p:cNvPr id="19" name="object 19"/>
            <p:cNvSpPr/>
            <p:nvPr/>
          </p:nvSpPr>
          <p:spPr>
            <a:xfrm>
              <a:off x="7460906" y="5346689"/>
              <a:ext cx="314325" cy="332105"/>
            </a:xfrm>
            <a:custGeom>
              <a:avLst/>
              <a:gdLst/>
              <a:ahLst/>
              <a:cxnLst/>
              <a:rect l="l" t="t" r="r" b="b"/>
              <a:pathLst>
                <a:path w="314325" h="332104">
                  <a:moveTo>
                    <a:pt x="100574" y="282705"/>
                  </a:moveTo>
                  <a:lnTo>
                    <a:pt x="0" y="282705"/>
                  </a:lnTo>
                </a:path>
                <a:path w="314325" h="332104">
                  <a:moveTo>
                    <a:pt x="50287" y="331896"/>
                  </a:moveTo>
                  <a:lnTo>
                    <a:pt x="50287" y="233571"/>
                  </a:lnTo>
                </a:path>
                <a:path w="314325" h="332104">
                  <a:moveTo>
                    <a:pt x="113131" y="86055"/>
                  </a:moveTo>
                  <a:lnTo>
                    <a:pt x="12557" y="86055"/>
                  </a:lnTo>
                </a:path>
                <a:path w="314325" h="332104">
                  <a:moveTo>
                    <a:pt x="62844" y="135189"/>
                  </a:moveTo>
                  <a:lnTo>
                    <a:pt x="62844" y="36864"/>
                  </a:lnTo>
                </a:path>
                <a:path w="314325" h="332104">
                  <a:moveTo>
                    <a:pt x="314280" y="282705"/>
                  </a:moveTo>
                  <a:lnTo>
                    <a:pt x="213706" y="282705"/>
                  </a:lnTo>
                </a:path>
                <a:path w="314325" h="332104">
                  <a:moveTo>
                    <a:pt x="263993" y="331896"/>
                  </a:moveTo>
                  <a:lnTo>
                    <a:pt x="263993" y="233571"/>
                  </a:lnTo>
                </a:path>
                <a:path w="314325" h="332104">
                  <a:moveTo>
                    <a:pt x="301722" y="49190"/>
                  </a:moveTo>
                  <a:lnTo>
                    <a:pt x="201148" y="49190"/>
                  </a:lnTo>
                </a:path>
                <a:path w="314325" h="332104">
                  <a:moveTo>
                    <a:pt x="251435" y="98325"/>
                  </a:moveTo>
                  <a:lnTo>
                    <a:pt x="251435" y="0"/>
                  </a:lnTo>
                </a:path>
              </a:pathLst>
            </a:custGeom>
            <a:ln w="22791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024330" y="4781221"/>
              <a:ext cx="1178560" cy="1389380"/>
            </a:xfrm>
            <a:custGeom>
              <a:avLst/>
              <a:gdLst/>
              <a:ahLst/>
              <a:cxnLst/>
              <a:rect l="l" t="t" r="r" b="b"/>
              <a:pathLst>
                <a:path w="1178559" h="1389379">
                  <a:moveTo>
                    <a:pt x="1178269" y="98325"/>
                  </a:moveTo>
                  <a:lnTo>
                    <a:pt x="1081145" y="98325"/>
                  </a:lnTo>
                </a:path>
                <a:path w="1178559" h="1389379">
                  <a:moveTo>
                    <a:pt x="398846" y="208976"/>
                  </a:moveTo>
                  <a:lnTo>
                    <a:pt x="301722" y="208976"/>
                  </a:lnTo>
                </a:path>
                <a:path w="1178559" h="1389379">
                  <a:moveTo>
                    <a:pt x="197698" y="1081745"/>
                  </a:moveTo>
                  <a:lnTo>
                    <a:pt x="100574" y="1081745"/>
                  </a:lnTo>
                </a:path>
                <a:path w="1178559" h="1389379">
                  <a:moveTo>
                    <a:pt x="97123" y="454817"/>
                  </a:moveTo>
                  <a:lnTo>
                    <a:pt x="0" y="454817"/>
                  </a:lnTo>
                </a:path>
                <a:path w="1178559" h="1389379">
                  <a:moveTo>
                    <a:pt x="147410" y="1389097"/>
                  </a:moveTo>
                  <a:lnTo>
                    <a:pt x="50287" y="1389097"/>
                  </a:lnTo>
                </a:path>
                <a:path w="1178559" h="1389379">
                  <a:moveTo>
                    <a:pt x="122239" y="0"/>
                  </a:moveTo>
                  <a:lnTo>
                    <a:pt x="25115" y="0"/>
                  </a:lnTo>
                </a:path>
              </a:pathLst>
            </a:custGeom>
            <a:ln w="22791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775187" y="5457340"/>
              <a:ext cx="100965" cy="98425"/>
            </a:xfrm>
            <a:custGeom>
              <a:avLst/>
              <a:gdLst/>
              <a:ahLst/>
              <a:cxnLst/>
              <a:rect l="l" t="t" r="r" b="b"/>
              <a:pathLst>
                <a:path w="100965" h="98425">
                  <a:moveTo>
                    <a:pt x="100574" y="49134"/>
                  </a:moveTo>
                  <a:lnTo>
                    <a:pt x="0" y="49134"/>
                  </a:lnTo>
                </a:path>
                <a:path w="100965" h="98425">
                  <a:moveTo>
                    <a:pt x="50287" y="98325"/>
                  </a:moveTo>
                  <a:lnTo>
                    <a:pt x="50287" y="0"/>
                  </a:lnTo>
                </a:path>
              </a:pathLst>
            </a:custGeom>
            <a:ln w="22791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747751" y="4830356"/>
              <a:ext cx="1040130" cy="1094740"/>
            </a:xfrm>
            <a:custGeom>
              <a:avLst/>
              <a:gdLst/>
              <a:ahLst/>
              <a:cxnLst/>
              <a:rect l="l" t="t" r="r" b="b"/>
              <a:pathLst>
                <a:path w="1040129" h="1094739">
                  <a:moveTo>
                    <a:pt x="97095" y="626984"/>
                  </a:moveTo>
                  <a:lnTo>
                    <a:pt x="0" y="626984"/>
                  </a:lnTo>
                </a:path>
                <a:path w="1040129" h="1094739">
                  <a:moveTo>
                    <a:pt x="1039993" y="0"/>
                  </a:moveTo>
                  <a:lnTo>
                    <a:pt x="942869" y="0"/>
                  </a:lnTo>
                </a:path>
                <a:path w="1040129" h="1094739">
                  <a:moveTo>
                    <a:pt x="122267" y="1094127"/>
                  </a:moveTo>
                  <a:lnTo>
                    <a:pt x="25143" y="1094127"/>
                  </a:lnTo>
                </a:path>
              </a:pathLst>
            </a:custGeom>
            <a:ln w="22791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316848" y="4645975"/>
              <a:ext cx="2212975" cy="1327785"/>
            </a:xfrm>
            <a:custGeom>
              <a:avLst/>
              <a:gdLst/>
              <a:ahLst/>
              <a:cxnLst/>
              <a:rect l="l" t="t" r="r" b="b"/>
              <a:pathLst>
                <a:path w="2212975" h="1327785">
                  <a:moveTo>
                    <a:pt x="2212645" y="49190"/>
                  </a:moveTo>
                  <a:lnTo>
                    <a:pt x="2112071" y="49190"/>
                  </a:lnTo>
                </a:path>
                <a:path w="2212975" h="1327785">
                  <a:moveTo>
                    <a:pt x="2162358" y="98325"/>
                  </a:moveTo>
                  <a:lnTo>
                    <a:pt x="2162358" y="0"/>
                  </a:lnTo>
                </a:path>
                <a:path w="2212975" h="1327785">
                  <a:moveTo>
                    <a:pt x="301722" y="147515"/>
                  </a:moveTo>
                  <a:lnTo>
                    <a:pt x="201148" y="147515"/>
                  </a:lnTo>
                </a:path>
                <a:path w="2212975" h="1327785">
                  <a:moveTo>
                    <a:pt x="251435" y="196706"/>
                  </a:moveTo>
                  <a:lnTo>
                    <a:pt x="251435" y="98325"/>
                  </a:lnTo>
                </a:path>
                <a:path w="2212975" h="1327785">
                  <a:moveTo>
                    <a:pt x="201148" y="1278508"/>
                  </a:moveTo>
                  <a:lnTo>
                    <a:pt x="100574" y="1278508"/>
                  </a:lnTo>
                </a:path>
                <a:path w="2212975" h="1327785">
                  <a:moveTo>
                    <a:pt x="150861" y="1327642"/>
                  </a:moveTo>
                  <a:lnTo>
                    <a:pt x="150861" y="1229317"/>
                  </a:lnTo>
                </a:path>
                <a:path w="2212975" h="1327785">
                  <a:moveTo>
                    <a:pt x="100574" y="737579"/>
                  </a:moveTo>
                  <a:lnTo>
                    <a:pt x="0" y="737579"/>
                  </a:lnTo>
                </a:path>
                <a:path w="2212975" h="1327785">
                  <a:moveTo>
                    <a:pt x="50287" y="786770"/>
                  </a:moveTo>
                  <a:lnTo>
                    <a:pt x="50287" y="688388"/>
                  </a:lnTo>
                </a:path>
              </a:pathLst>
            </a:custGeom>
            <a:ln w="22791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622033" y="4498459"/>
              <a:ext cx="1904364" cy="2016125"/>
            </a:xfrm>
            <a:custGeom>
              <a:avLst/>
              <a:gdLst/>
              <a:ahLst/>
              <a:cxnLst/>
              <a:rect l="l" t="t" r="r" b="b"/>
              <a:pathLst>
                <a:path w="1904365" h="2016125">
                  <a:moveTo>
                    <a:pt x="700569" y="1008015"/>
                  </a:moveTo>
                  <a:lnTo>
                    <a:pt x="603445" y="1008015"/>
                  </a:lnTo>
                </a:path>
                <a:path w="1904365" h="2016125">
                  <a:moveTo>
                    <a:pt x="1404589" y="639254"/>
                  </a:moveTo>
                  <a:lnTo>
                    <a:pt x="1307465" y="639254"/>
                  </a:lnTo>
                </a:path>
                <a:path w="1904365" h="2016125">
                  <a:moveTo>
                    <a:pt x="1027407" y="196706"/>
                  </a:moveTo>
                  <a:lnTo>
                    <a:pt x="930284" y="196706"/>
                  </a:lnTo>
                </a:path>
                <a:path w="1904365" h="2016125">
                  <a:moveTo>
                    <a:pt x="901718" y="1622674"/>
                  </a:moveTo>
                  <a:lnTo>
                    <a:pt x="804594" y="1622674"/>
                  </a:lnTo>
                </a:path>
                <a:path w="1904365" h="2016125">
                  <a:moveTo>
                    <a:pt x="1530279" y="1450563"/>
                  </a:moveTo>
                  <a:lnTo>
                    <a:pt x="1433155" y="1450563"/>
                  </a:lnTo>
                </a:path>
                <a:path w="1904365" h="2016125">
                  <a:moveTo>
                    <a:pt x="1706312" y="1081801"/>
                  </a:moveTo>
                  <a:lnTo>
                    <a:pt x="1609188" y="1081801"/>
                  </a:lnTo>
                </a:path>
                <a:path w="1904365" h="2016125">
                  <a:moveTo>
                    <a:pt x="1253728" y="1794791"/>
                  </a:moveTo>
                  <a:lnTo>
                    <a:pt x="1156604" y="1794791"/>
                  </a:lnTo>
                </a:path>
                <a:path w="1904365" h="2016125">
                  <a:moveTo>
                    <a:pt x="97112" y="1782499"/>
                  </a:moveTo>
                  <a:lnTo>
                    <a:pt x="0" y="1782499"/>
                  </a:lnTo>
                </a:path>
                <a:path w="1904365" h="2016125">
                  <a:moveTo>
                    <a:pt x="549708" y="0"/>
                  </a:moveTo>
                  <a:lnTo>
                    <a:pt x="452584" y="0"/>
                  </a:lnTo>
                </a:path>
                <a:path w="1904365" h="2016125">
                  <a:moveTo>
                    <a:pt x="1904010" y="1843959"/>
                  </a:moveTo>
                  <a:lnTo>
                    <a:pt x="1806886" y="1843959"/>
                  </a:lnTo>
                </a:path>
                <a:path w="1904365" h="2016125">
                  <a:moveTo>
                    <a:pt x="449133" y="1979189"/>
                  </a:moveTo>
                  <a:lnTo>
                    <a:pt x="352010" y="1979189"/>
                  </a:lnTo>
                </a:path>
                <a:path w="1904365" h="2016125">
                  <a:moveTo>
                    <a:pt x="1555451" y="2016065"/>
                  </a:moveTo>
                  <a:lnTo>
                    <a:pt x="1458327" y="2016065"/>
                  </a:lnTo>
                </a:path>
              </a:pathLst>
            </a:custGeom>
            <a:ln w="22791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127197" y="4424673"/>
              <a:ext cx="100965" cy="98425"/>
            </a:xfrm>
            <a:custGeom>
              <a:avLst/>
              <a:gdLst/>
              <a:ahLst/>
              <a:cxnLst/>
              <a:rect l="l" t="t" r="r" b="b"/>
              <a:pathLst>
                <a:path w="100965" h="98425">
                  <a:moveTo>
                    <a:pt x="100574" y="49190"/>
                  </a:moveTo>
                  <a:lnTo>
                    <a:pt x="0" y="49190"/>
                  </a:lnTo>
                </a:path>
                <a:path w="100965" h="98425">
                  <a:moveTo>
                    <a:pt x="50287" y="98381"/>
                  </a:moveTo>
                  <a:lnTo>
                    <a:pt x="50287" y="0"/>
                  </a:lnTo>
                </a:path>
              </a:pathLst>
            </a:custGeom>
            <a:ln w="22791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724400" y="5201602"/>
            <a:ext cx="1341755" cy="367030"/>
          </a:xfrm>
          <a:prstGeom prst="rect">
            <a:avLst/>
          </a:prstGeom>
          <a:solidFill>
            <a:srgbClr val="DBFFFF"/>
          </a:solidFill>
        </p:spPr>
        <p:txBody>
          <a:bodyPr vert="horz" wrap="square" lIns="0" tIns="5334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420"/>
              </a:spcBef>
            </a:pPr>
            <a:r>
              <a:rPr sz="1800" dirty="0">
                <a:latin typeface="Verdana"/>
                <a:cs typeface="Verdana"/>
              </a:rPr>
              <a:t>k </a:t>
            </a:r>
            <a:r>
              <a:rPr sz="1800" spc="-10" dirty="0">
                <a:latin typeface="Verdana"/>
                <a:cs typeface="Verdana"/>
              </a:rPr>
              <a:t>quá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lớn!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7475" y="1221422"/>
            <a:ext cx="29273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44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97510"/>
            <a:ext cx="641604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30" dirty="0">
                <a:solidFill>
                  <a:srgbClr val="775F54"/>
                </a:solidFill>
              </a:rPr>
              <a:t>Phân </a:t>
            </a:r>
            <a:r>
              <a:rPr sz="3950" spc="-5" dirty="0">
                <a:solidFill>
                  <a:srgbClr val="775F54"/>
                </a:solidFill>
              </a:rPr>
              <a:t>lớp </a:t>
            </a:r>
            <a:r>
              <a:rPr sz="3950" dirty="0">
                <a:solidFill>
                  <a:srgbClr val="775F54"/>
                </a:solidFill>
              </a:rPr>
              <a:t>k-nearest</a:t>
            </a:r>
            <a:r>
              <a:rPr sz="3950" spc="495" dirty="0">
                <a:solidFill>
                  <a:srgbClr val="775F54"/>
                </a:solidFill>
              </a:rPr>
              <a:t> </a:t>
            </a:r>
            <a:r>
              <a:rPr sz="3950" spc="-25" dirty="0">
                <a:solidFill>
                  <a:srgbClr val="775F54"/>
                </a:solidFill>
              </a:rPr>
              <a:t>neighbor</a:t>
            </a:r>
            <a:endParaRPr sz="3950"/>
          </a:p>
        </p:txBody>
      </p:sp>
      <p:sp>
        <p:nvSpPr>
          <p:cNvPr id="3" name="object 3"/>
          <p:cNvSpPr/>
          <p:nvPr/>
        </p:nvSpPr>
        <p:spPr>
          <a:xfrm>
            <a:off x="1736714" y="3381123"/>
            <a:ext cx="184785" cy="0"/>
          </a:xfrm>
          <a:custGeom>
            <a:avLst/>
            <a:gdLst/>
            <a:ahLst/>
            <a:cxnLst/>
            <a:rect l="l" t="t" r="r" b="b"/>
            <a:pathLst>
              <a:path w="184785">
                <a:moveTo>
                  <a:pt x="184494" y="0"/>
                </a:moveTo>
                <a:lnTo>
                  <a:pt x="0" y="0"/>
                </a:lnTo>
              </a:path>
            </a:pathLst>
          </a:custGeom>
          <a:ln w="431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75061" y="3167403"/>
            <a:ext cx="737235" cy="738505"/>
          </a:xfrm>
          <a:custGeom>
            <a:avLst/>
            <a:gdLst/>
            <a:ahLst/>
            <a:cxnLst/>
            <a:rect l="l" t="t" r="r" b="b"/>
            <a:pathLst>
              <a:path w="737235" h="738504">
                <a:moveTo>
                  <a:pt x="0" y="368901"/>
                </a:moveTo>
                <a:lnTo>
                  <a:pt x="2535" y="325607"/>
                </a:lnTo>
                <a:lnTo>
                  <a:pt x="10174" y="283689"/>
                </a:lnTo>
              </a:path>
              <a:path w="737235" h="738504">
                <a:moveTo>
                  <a:pt x="39445" y="202181"/>
                </a:moveTo>
                <a:lnTo>
                  <a:pt x="61077" y="165344"/>
                </a:lnTo>
                <a:lnTo>
                  <a:pt x="86528" y="130941"/>
                </a:lnTo>
                <a:lnTo>
                  <a:pt x="87801" y="129671"/>
                </a:lnTo>
              </a:path>
              <a:path w="737235" h="738504">
                <a:moveTo>
                  <a:pt x="151467" y="71239"/>
                </a:moveTo>
                <a:lnTo>
                  <a:pt x="184462" y="48269"/>
                </a:lnTo>
                <a:lnTo>
                  <a:pt x="223928" y="29215"/>
                </a:lnTo>
                <a:lnTo>
                  <a:pt x="226474" y="27945"/>
                </a:lnTo>
              </a:path>
              <a:path w="737235" h="738504">
                <a:moveTo>
                  <a:pt x="309226" y="5081"/>
                </a:moveTo>
                <a:lnTo>
                  <a:pt x="348692" y="0"/>
                </a:lnTo>
                <a:lnTo>
                  <a:pt x="391978" y="0"/>
                </a:lnTo>
                <a:lnTo>
                  <a:pt x="395797" y="0"/>
                </a:lnTo>
              </a:path>
              <a:path w="737235" h="738504">
                <a:moveTo>
                  <a:pt x="480989" y="16513"/>
                </a:moveTo>
                <a:lnTo>
                  <a:pt x="516636" y="29215"/>
                </a:lnTo>
                <a:lnTo>
                  <a:pt x="554829" y="48269"/>
                </a:lnTo>
                <a:lnTo>
                  <a:pt x="559922" y="52080"/>
                </a:lnTo>
              </a:path>
              <a:path w="737235" h="738504">
                <a:moveTo>
                  <a:pt x="628669" y="105536"/>
                </a:moveTo>
                <a:lnTo>
                  <a:pt x="652752" y="130941"/>
                </a:lnTo>
                <a:lnTo>
                  <a:pt x="678214" y="165344"/>
                </a:lnTo>
                <a:lnTo>
                  <a:pt x="682034" y="172965"/>
                </a:lnTo>
              </a:path>
              <a:path w="737235" h="738504">
                <a:moveTo>
                  <a:pt x="720227" y="250556"/>
                </a:moveTo>
                <a:lnTo>
                  <a:pt x="729139" y="283689"/>
                </a:lnTo>
                <a:lnTo>
                  <a:pt x="736777" y="325607"/>
                </a:lnTo>
                <a:lnTo>
                  <a:pt x="736777" y="335769"/>
                </a:lnTo>
              </a:path>
              <a:path w="737235" h="738504">
                <a:moveTo>
                  <a:pt x="735504" y="422358"/>
                </a:moveTo>
                <a:lnTo>
                  <a:pt x="729139" y="454114"/>
                </a:lnTo>
                <a:lnTo>
                  <a:pt x="717681" y="496138"/>
                </a:lnTo>
                <a:lnTo>
                  <a:pt x="713861" y="506300"/>
                </a:lnTo>
              </a:path>
              <a:path w="737235" h="738504">
                <a:moveTo>
                  <a:pt x="671849" y="581562"/>
                </a:moveTo>
                <a:lnTo>
                  <a:pt x="652752" y="607073"/>
                </a:lnTo>
                <a:lnTo>
                  <a:pt x="623577" y="638830"/>
                </a:lnTo>
                <a:lnTo>
                  <a:pt x="614665" y="646451"/>
                </a:lnTo>
              </a:path>
              <a:path w="737235" h="738504">
                <a:moveTo>
                  <a:pt x="543371" y="694826"/>
                </a:moveTo>
                <a:lnTo>
                  <a:pt x="516636" y="708799"/>
                </a:lnTo>
                <a:lnTo>
                  <a:pt x="475897" y="724042"/>
                </a:lnTo>
                <a:lnTo>
                  <a:pt x="463166" y="726583"/>
                </a:lnTo>
              </a:path>
              <a:path w="737235" h="738504">
                <a:moveTo>
                  <a:pt x="377974" y="738015"/>
                </a:moveTo>
                <a:lnTo>
                  <a:pt x="348692" y="738015"/>
                </a:lnTo>
                <a:lnTo>
                  <a:pt x="305407" y="732934"/>
                </a:lnTo>
                <a:lnTo>
                  <a:pt x="291403" y="730393"/>
                </a:lnTo>
              </a:path>
              <a:path w="737235" h="738504">
                <a:moveTo>
                  <a:pt x="209924" y="702448"/>
                </a:moveTo>
                <a:lnTo>
                  <a:pt x="184462" y="689745"/>
                </a:lnTo>
                <a:lnTo>
                  <a:pt x="148921" y="665505"/>
                </a:lnTo>
                <a:lnTo>
                  <a:pt x="137463" y="656613"/>
                </a:lnTo>
              </a:path>
              <a:path w="737235" h="738504">
                <a:moveTo>
                  <a:pt x="77616" y="594265"/>
                </a:moveTo>
                <a:lnTo>
                  <a:pt x="61077" y="572671"/>
                </a:lnTo>
                <a:lnTo>
                  <a:pt x="39445" y="535833"/>
                </a:lnTo>
                <a:lnTo>
                  <a:pt x="33079" y="520485"/>
                </a:lnTo>
              </a:path>
              <a:path w="737235" h="738504">
                <a:moveTo>
                  <a:pt x="7628" y="437601"/>
                </a:moveTo>
                <a:lnTo>
                  <a:pt x="2535" y="412090"/>
                </a:lnTo>
                <a:lnTo>
                  <a:pt x="0" y="368901"/>
                </a:lnTo>
              </a:path>
            </a:pathLst>
          </a:custGeom>
          <a:ln w="4321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31863" y="1986324"/>
            <a:ext cx="2577465" cy="288544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46990" algn="ctr">
              <a:lnSpc>
                <a:spcPct val="100000"/>
              </a:lnSpc>
              <a:spcBef>
                <a:spcPts val="1150"/>
              </a:spcBef>
            </a:pPr>
            <a:r>
              <a:rPr sz="1150" spc="10" dirty="0">
                <a:latin typeface="Arial"/>
                <a:cs typeface="Arial"/>
              </a:rPr>
              <a:t>X</a:t>
            </a:r>
            <a:endParaRPr sz="11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59173" y="4192918"/>
            <a:ext cx="191135" cy="191770"/>
          </a:xfrm>
          <a:custGeom>
            <a:avLst/>
            <a:gdLst/>
            <a:ahLst/>
            <a:cxnLst/>
            <a:rect l="l" t="t" r="r" b="b"/>
            <a:pathLst>
              <a:path w="191135" h="191770">
                <a:moveTo>
                  <a:pt x="190859" y="95480"/>
                </a:moveTo>
                <a:lnTo>
                  <a:pt x="0" y="95480"/>
                </a:lnTo>
              </a:path>
              <a:path w="191135" h="191770">
                <a:moveTo>
                  <a:pt x="95376" y="191172"/>
                </a:moveTo>
                <a:lnTo>
                  <a:pt x="95376" y="0"/>
                </a:lnTo>
              </a:path>
            </a:pathLst>
          </a:custGeom>
          <a:ln w="43216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1068" y="4574840"/>
            <a:ext cx="191135" cy="191135"/>
          </a:xfrm>
          <a:custGeom>
            <a:avLst/>
            <a:gdLst/>
            <a:ahLst/>
            <a:cxnLst/>
            <a:rect l="l" t="t" r="r" b="b"/>
            <a:pathLst>
              <a:path w="191135" h="191135">
                <a:moveTo>
                  <a:pt x="190902" y="95480"/>
                </a:moveTo>
                <a:lnTo>
                  <a:pt x="0" y="95480"/>
                </a:lnTo>
              </a:path>
              <a:path w="191135" h="191135">
                <a:moveTo>
                  <a:pt x="95440" y="190844"/>
                </a:moveTo>
                <a:lnTo>
                  <a:pt x="95440" y="0"/>
                </a:lnTo>
              </a:path>
            </a:pathLst>
          </a:custGeom>
          <a:ln w="43216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89482" y="4574840"/>
            <a:ext cx="191135" cy="191135"/>
          </a:xfrm>
          <a:custGeom>
            <a:avLst/>
            <a:gdLst/>
            <a:ahLst/>
            <a:cxnLst/>
            <a:rect l="l" t="t" r="r" b="b"/>
            <a:pathLst>
              <a:path w="191135" h="191135">
                <a:moveTo>
                  <a:pt x="190859" y="95480"/>
                </a:moveTo>
                <a:lnTo>
                  <a:pt x="0" y="95480"/>
                </a:lnTo>
              </a:path>
              <a:path w="191135" h="191135">
                <a:moveTo>
                  <a:pt x="95482" y="190844"/>
                </a:moveTo>
                <a:lnTo>
                  <a:pt x="95482" y="0"/>
                </a:lnTo>
              </a:path>
            </a:pathLst>
          </a:custGeom>
          <a:ln w="43216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22930" y="4002169"/>
            <a:ext cx="191135" cy="191135"/>
          </a:xfrm>
          <a:custGeom>
            <a:avLst/>
            <a:gdLst/>
            <a:ahLst/>
            <a:cxnLst/>
            <a:rect l="l" t="t" r="r" b="b"/>
            <a:pathLst>
              <a:path w="191135" h="191135">
                <a:moveTo>
                  <a:pt x="190859" y="95374"/>
                </a:moveTo>
                <a:lnTo>
                  <a:pt x="0" y="95374"/>
                </a:lnTo>
              </a:path>
              <a:path w="191135" h="191135">
                <a:moveTo>
                  <a:pt x="95376" y="190749"/>
                </a:moveTo>
                <a:lnTo>
                  <a:pt x="95376" y="0"/>
                </a:lnTo>
              </a:path>
            </a:pathLst>
          </a:custGeom>
          <a:ln w="43216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07551" y="2999413"/>
            <a:ext cx="191135" cy="191135"/>
          </a:xfrm>
          <a:custGeom>
            <a:avLst/>
            <a:gdLst/>
            <a:ahLst/>
            <a:cxnLst/>
            <a:rect l="l" t="t" r="r" b="b"/>
            <a:pathLst>
              <a:path w="191135" h="191135">
                <a:moveTo>
                  <a:pt x="190859" y="95480"/>
                </a:moveTo>
                <a:lnTo>
                  <a:pt x="0" y="95480"/>
                </a:lnTo>
              </a:path>
              <a:path w="191135" h="191135">
                <a:moveTo>
                  <a:pt x="95376" y="190855"/>
                </a:moveTo>
                <a:lnTo>
                  <a:pt x="95376" y="0"/>
                </a:lnTo>
              </a:path>
            </a:pathLst>
          </a:custGeom>
          <a:ln w="43216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35085" y="2283944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183221" y="0"/>
                </a:moveTo>
                <a:lnTo>
                  <a:pt x="0" y="0"/>
                </a:lnTo>
              </a:path>
            </a:pathLst>
          </a:custGeom>
          <a:ln w="431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94147" y="2522116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183199" y="0"/>
                </a:moveTo>
                <a:lnTo>
                  <a:pt x="0" y="0"/>
                </a:lnTo>
              </a:path>
            </a:pathLst>
          </a:custGeom>
          <a:ln w="431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72894" y="4192918"/>
            <a:ext cx="184785" cy="0"/>
          </a:xfrm>
          <a:custGeom>
            <a:avLst/>
            <a:gdLst/>
            <a:ahLst/>
            <a:cxnLst/>
            <a:rect l="l" t="t" r="r" b="b"/>
            <a:pathLst>
              <a:path w="184784">
                <a:moveTo>
                  <a:pt x="184525" y="0"/>
                </a:moveTo>
                <a:lnTo>
                  <a:pt x="0" y="0"/>
                </a:lnTo>
              </a:path>
            </a:pathLst>
          </a:custGeom>
          <a:ln w="431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06202" y="3143162"/>
            <a:ext cx="184785" cy="0"/>
          </a:xfrm>
          <a:custGeom>
            <a:avLst/>
            <a:gdLst/>
            <a:ahLst/>
            <a:cxnLst/>
            <a:rect l="l" t="t" r="r" b="b"/>
            <a:pathLst>
              <a:path w="184784">
                <a:moveTo>
                  <a:pt x="184515" y="0"/>
                </a:moveTo>
                <a:lnTo>
                  <a:pt x="0" y="0"/>
                </a:lnTo>
              </a:path>
            </a:pathLst>
          </a:custGeom>
          <a:ln w="431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1642" y="2570491"/>
            <a:ext cx="184785" cy="0"/>
          </a:xfrm>
          <a:custGeom>
            <a:avLst/>
            <a:gdLst/>
            <a:ahLst/>
            <a:cxnLst/>
            <a:rect l="l" t="t" r="r" b="b"/>
            <a:pathLst>
              <a:path w="184784">
                <a:moveTo>
                  <a:pt x="184515" y="0"/>
                </a:moveTo>
                <a:lnTo>
                  <a:pt x="0" y="0"/>
                </a:lnTo>
              </a:path>
            </a:pathLst>
          </a:custGeom>
          <a:ln w="431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0380" y="2093195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5">
                <a:moveTo>
                  <a:pt x="183242" y="0"/>
                </a:moveTo>
                <a:lnTo>
                  <a:pt x="0" y="0"/>
                </a:lnTo>
              </a:path>
            </a:pathLst>
          </a:custGeom>
          <a:ln w="431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22930" y="2761241"/>
            <a:ext cx="191135" cy="191135"/>
          </a:xfrm>
          <a:custGeom>
            <a:avLst/>
            <a:gdLst/>
            <a:ahLst/>
            <a:cxnLst/>
            <a:rect l="l" t="t" r="r" b="b"/>
            <a:pathLst>
              <a:path w="191135" h="191135">
                <a:moveTo>
                  <a:pt x="190859" y="95480"/>
                </a:moveTo>
                <a:lnTo>
                  <a:pt x="0" y="95480"/>
                </a:lnTo>
              </a:path>
              <a:path w="191135" h="191135">
                <a:moveTo>
                  <a:pt x="95376" y="190855"/>
                </a:moveTo>
                <a:lnTo>
                  <a:pt x="95376" y="0"/>
                </a:lnTo>
              </a:path>
            </a:pathLst>
          </a:custGeom>
          <a:ln w="43216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09293" y="2570491"/>
            <a:ext cx="184785" cy="0"/>
          </a:xfrm>
          <a:custGeom>
            <a:avLst/>
            <a:gdLst/>
            <a:ahLst/>
            <a:cxnLst/>
            <a:rect l="l" t="t" r="r" b="b"/>
            <a:pathLst>
              <a:path w="184785">
                <a:moveTo>
                  <a:pt x="184494" y="0"/>
                </a:moveTo>
                <a:lnTo>
                  <a:pt x="0" y="0"/>
                </a:lnTo>
              </a:path>
            </a:pathLst>
          </a:custGeom>
          <a:ln w="431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47139" y="2188569"/>
            <a:ext cx="184785" cy="0"/>
          </a:xfrm>
          <a:custGeom>
            <a:avLst/>
            <a:gdLst/>
            <a:ahLst/>
            <a:cxnLst/>
            <a:rect l="l" t="t" r="r" b="b"/>
            <a:pathLst>
              <a:path w="184785">
                <a:moveTo>
                  <a:pt x="184494" y="0"/>
                </a:moveTo>
                <a:lnTo>
                  <a:pt x="0" y="0"/>
                </a:lnTo>
              </a:path>
            </a:pathLst>
          </a:custGeom>
          <a:ln w="431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04869" y="3370855"/>
            <a:ext cx="184785" cy="0"/>
          </a:xfrm>
          <a:custGeom>
            <a:avLst/>
            <a:gdLst/>
            <a:ahLst/>
            <a:cxnLst/>
            <a:rect l="l" t="t" r="r" b="b"/>
            <a:pathLst>
              <a:path w="184785">
                <a:moveTo>
                  <a:pt x="184600" y="0"/>
                </a:moveTo>
                <a:lnTo>
                  <a:pt x="0" y="0"/>
                </a:lnTo>
              </a:path>
            </a:pathLst>
          </a:custGeom>
          <a:ln w="431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025120" y="2832480"/>
            <a:ext cx="1383665" cy="1383665"/>
          </a:xfrm>
          <a:custGeom>
            <a:avLst/>
            <a:gdLst/>
            <a:ahLst/>
            <a:cxnLst/>
            <a:rect l="l" t="t" r="r" b="b"/>
            <a:pathLst>
              <a:path w="1383664" h="1383664">
                <a:moveTo>
                  <a:pt x="0" y="692392"/>
                </a:moveTo>
                <a:lnTo>
                  <a:pt x="2546" y="633854"/>
                </a:lnTo>
                <a:lnTo>
                  <a:pt x="5092" y="605803"/>
                </a:lnTo>
              </a:path>
              <a:path w="1383664" h="1383664">
                <a:moveTo>
                  <a:pt x="21642" y="520590"/>
                </a:moveTo>
                <a:lnTo>
                  <a:pt x="21642" y="518050"/>
                </a:lnTo>
                <a:lnTo>
                  <a:pt x="39466" y="462053"/>
                </a:lnTo>
                <a:lnTo>
                  <a:pt x="48377" y="439189"/>
                </a:lnTo>
              </a:path>
              <a:path w="1383664" h="1383664">
                <a:moveTo>
                  <a:pt x="85298" y="360327"/>
                </a:moveTo>
                <a:lnTo>
                  <a:pt x="87844" y="355246"/>
                </a:lnTo>
                <a:lnTo>
                  <a:pt x="118398" y="304330"/>
                </a:lnTo>
                <a:lnTo>
                  <a:pt x="131129" y="286547"/>
                </a:lnTo>
              </a:path>
              <a:path w="1383664" h="1383664">
                <a:moveTo>
                  <a:pt x="185873" y="220388"/>
                </a:moveTo>
                <a:lnTo>
                  <a:pt x="192238" y="212766"/>
                </a:lnTo>
                <a:lnTo>
                  <a:pt x="234145" y="173283"/>
                </a:lnTo>
                <a:lnTo>
                  <a:pt x="249422" y="161639"/>
                </a:lnTo>
              </a:path>
              <a:path w="1383664" h="1383664">
                <a:moveTo>
                  <a:pt x="318170" y="109453"/>
                </a:moveTo>
                <a:lnTo>
                  <a:pt x="328354" y="103101"/>
                </a:lnTo>
                <a:lnTo>
                  <a:pt x="380552" y="73780"/>
                </a:lnTo>
                <a:lnTo>
                  <a:pt x="394556" y="67429"/>
                </a:lnTo>
              </a:path>
              <a:path w="1383664" h="1383664">
                <a:moveTo>
                  <a:pt x="474655" y="35672"/>
                </a:moveTo>
                <a:lnTo>
                  <a:pt x="488660" y="30591"/>
                </a:lnTo>
                <a:lnTo>
                  <a:pt x="545949" y="15348"/>
                </a:lnTo>
                <a:lnTo>
                  <a:pt x="558680" y="12808"/>
                </a:lnTo>
              </a:path>
              <a:path w="1383664" h="1383664">
                <a:moveTo>
                  <a:pt x="643978" y="1270"/>
                </a:moveTo>
                <a:lnTo>
                  <a:pt x="661802" y="0"/>
                </a:lnTo>
                <a:lnTo>
                  <a:pt x="720259" y="0"/>
                </a:lnTo>
                <a:lnTo>
                  <a:pt x="730443" y="1270"/>
                </a:lnTo>
              </a:path>
              <a:path w="1383664" h="1383664">
                <a:moveTo>
                  <a:pt x="815742" y="11538"/>
                </a:moveTo>
                <a:lnTo>
                  <a:pt x="837384" y="15348"/>
                </a:lnTo>
                <a:lnTo>
                  <a:pt x="894674" y="30591"/>
                </a:lnTo>
                <a:lnTo>
                  <a:pt x="899766" y="31862"/>
                </a:lnTo>
              </a:path>
              <a:path w="1383664" h="1383664">
                <a:moveTo>
                  <a:pt x="979866" y="63618"/>
                </a:moveTo>
                <a:lnTo>
                  <a:pt x="1002782" y="73780"/>
                </a:lnTo>
                <a:lnTo>
                  <a:pt x="1053706" y="103101"/>
                </a:lnTo>
                <a:lnTo>
                  <a:pt x="1056252" y="104372"/>
                </a:lnTo>
              </a:path>
              <a:path w="1383664" h="1383664">
                <a:moveTo>
                  <a:pt x="1126485" y="155288"/>
                </a:moveTo>
                <a:lnTo>
                  <a:pt x="1149401" y="173283"/>
                </a:lnTo>
                <a:lnTo>
                  <a:pt x="1191414" y="212766"/>
                </a:lnTo>
              </a:path>
              <a:path w="1383664" h="1383664">
                <a:moveTo>
                  <a:pt x="1149401" y="173283"/>
                </a:moveTo>
                <a:lnTo>
                  <a:pt x="1191414" y="212766"/>
                </a:lnTo>
              </a:path>
              <a:path w="1383664" h="1383664">
                <a:moveTo>
                  <a:pt x="1246157" y="278925"/>
                </a:moveTo>
                <a:lnTo>
                  <a:pt x="1265148" y="304330"/>
                </a:lnTo>
                <a:lnTo>
                  <a:pt x="1293156" y="351435"/>
                </a:lnTo>
              </a:path>
              <a:path w="1383664" h="1383664">
                <a:moveTo>
                  <a:pt x="1331349" y="429027"/>
                </a:moveTo>
                <a:lnTo>
                  <a:pt x="1344080" y="462053"/>
                </a:lnTo>
                <a:lnTo>
                  <a:pt x="1359357" y="510428"/>
                </a:lnTo>
              </a:path>
              <a:path w="1383664" h="1383664">
                <a:moveTo>
                  <a:pt x="1375908" y="595641"/>
                </a:moveTo>
                <a:lnTo>
                  <a:pt x="1381000" y="633854"/>
                </a:lnTo>
                <a:lnTo>
                  <a:pt x="1383546" y="682124"/>
                </a:lnTo>
              </a:path>
              <a:path w="1383664" h="1383664">
                <a:moveTo>
                  <a:pt x="1378454" y="768713"/>
                </a:moveTo>
                <a:lnTo>
                  <a:pt x="1373361" y="809361"/>
                </a:lnTo>
                <a:lnTo>
                  <a:pt x="1364450" y="853925"/>
                </a:lnTo>
              </a:path>
              <a:path w="1383664" h="1383664">
                <a:moveTo>
                  <a:pt x="1338988" y="936809"/>
                </a:moveTo>
                <a:lnTo>
                  <a:pt x="1322437" y="977563"/>
                </a:lnTo>
                <a:lnTo>
                  <a:pt x="1303341" y="1015776"/>
                </a:lnTo>
              </a:path>
              <a:path w="1383664" h="1383664">
                <a:moveTo>
                  <a:pt x="1257509" y="1089557"/>
                </a:moveTo>
                <a:lnTo>
                  <a:pt x="1229607" y="1126394"/>
                </a:lnTo>
                <a:lnTo>
                  <a:pt x="1202872" y="1156986"/>
                </a:lnTo>
              </a:path>
              <a:path w="1383664" h="1383664">
                <a:moveTo>
                  <a:pt x="1141762" y="1217958"/>
                </a:moveTo>
                <a:lnTo>
                  <a:pt x="1103357" y="1248550"/>
                </a:lnTo>
                <a:lnTo>
                  <a:pt x="1071530" y="1268874"/>
                </a:lnTo>
              </a:path>
              <a:path w="1383664" h="1383664">
                <a:moveTo>
                  <a:pt x="996416" y="1312168"/>
                </a:moveTo>
                <a:lnTo>
                  <a:pt x="949311" y="1333762"/>
                </a:lnTo>
                <a:lnTo>
                  <a:pt x="916317" y="1346465"/>
                </a:lnTo>
              </a:path>
              <a:path w="1383664" h="1383664">
                <a:moveTo>
                  <a:pt x="832292" y="1369435"/>
                </a:moveTo>
                <a:lnTo>
                  <a:pt x="778821" y="1378327"/>
                </a:lnTo>
                <a:lnTo>
                  <a:pt x="746994" y="1380867"/>
                </a:lnTo>
              </a:path>
              <a:path w="1383664" h="1383664">
                <a:moveTo>
                  <a:pt x="660529" y="1383408"/>
                </a:moveTo>
                <a:lnTo>
                  <a:pt x="603239" y="1378327"/>
                </a:lnTo>
                <a:lnTo>
                  <a:pt x="575231" y="1373246"/>
                </a:lnTo>
              </a:path>
              <a:path w="1383664" h="1383664">
                <a:moveTo>
                  <a:pt x="491206" y="1354086"/>
                </a:moveTo>
                <a:lnTo>
                  <a:pt x="488660" y="1354086"/>
                </a:lnTo>
                <a:lnTo>
                  <a:pt x="434022" y="1333762"/>
                </a:lnTo>
                <a:lnTo>
                  <a:pt x="411106" y="1323600"/>
                </a:lnTo>
              </a:path>
              <a:path w="1383664" h="1383664">
                <a:moveTo>
                  <a:pt x="333447" y="1284117"/>
                </a:moveTo>
                <a:lnTo>
                  <a:pt x="328354" y="1281576"/>
                </a:lnTo>
                <a:lnTo>
                  <a:pt x="279977" y="1248550"/>
                </a:lnTo>
                <a:lnTo>
                  <a:pt x="262153" y="1234577"/>
                </a:lnTo>
              </a:path>
              <a:path w="1383664" h="1383664">
                <a:moveTo>
                  <a:pt x="198604" y="1176040"/>
                </a:moveTo>
                <a:lnTo>
                  <a:pt x="192238" y="1170959"/>
                </a:lnTo>
                <a:lnTo>
                  <a:pt x="152772" y="1126394"/>
                </a:lnTo>
                <a:lnTo>
                  <a:pt x="141314" y="1111151"/>
                </a:lnTo>
              </a:path>
              <a:path w="1383664" h="1383664">
                <a:moveTo>
                  <a:pt x="94209" y="1038641"/>
                </a:moveTo>
                <a:lnTo>
                  <a:pt x="87844" y="1029749"/>
                </a:lnTo>
                <a:lnTo>
                  <a:pt x="61109" y="977563"/>
                </a:lnTo>
                <a:lnTo>
                  <a:pt x="54743" y="962320"/>
                </a:lnTo>
              </a:path>
              <a:path w="1383664" h="1383664">
                <a:moveTo>
                  <a:pt x="25462" y="880918"/>
                </a:moveTo>
                <a:lnTo>
                  <a:pt x="21642" y="866839"/>
                </a:lnTo>
                <a:lnTo>
                  <a:pt x="8911" y="809361"/>
                </a:lnTo>
                <a:lnTo>
                  <a:pt x="7638" y="796658"/>
                </a:lnTo>
              </a:path>
              <a:path w="1383664" h="1383664">
                <a:moveTo>
                  <a:pt x="1273" y="710175"/>
                </a:moveTo>
                <a:lnTo>
                  <a:pt x="0" y="692392"/>
                </a:lnTo>
              </a:path>
            </a:pathLst>
          </a:custGeom>
          <a:ln w="4321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400132" y="1976152"/>
            <a:ext cx="2578735" cy="288544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45720" algn="ctr">
              <a:lnSpc>
                <a:spcPct val="100000"/>
              </a:lnSpc>
              <a:spcBef>
                <a:spcPts val="1150"/>
              </a:spcBef>
            </a:pPr>
            <a:r>
              <a:rPr sz="1150" spc="10" dirty="0">
                <a:latin typeface="Arial"/>
                <a:cs typeface="Arial"/>
              </a:rPr>
              <a:t>X</a:t>
            </a:r>
            <a:endParaRPr sz="11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259265" y="4564678"/>
            <a:ext cx="191135" cy="191135"/>
          </a:xfrm>
          <a:custGeom>
            <a:avLst/>
            <a:gdLst/>
            <a:ahLst/>
            <a:cxnLst/>
            <a:rect l="l" t="t" r="r" b="b"/>
            <a:pathLst>
              <a:path w="191135" h="191135">
                <a:moveTo>
                  <a:pt x="190965" y="95374"/>
                </a:moveTo>
                <a:lnTo>
                  <a:pt x="0" y="95374"/>
                </a:lnTo>
              </a:path>
              <a:path w="191135" h="191135">
                <a:moveTo>
                  <a:pt x="95482" y="190833"/>
                </a:moveTo>
                <a:lnTo>
                  <a:pt x="95482" y="0"/>
                </a:lnTo>
              </a:path>
            </a:pathLst>
          </a:custGeom>
          <a:ln w="43216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57743" y="4564678"/>
            <a:ext cx="191135" cy="191135"/>
          </a:xfrm>
          <a:custGeom>
            <a:avLst/>
            <a:gdLst/>
            <a:ahLst/>
            <a:cxnLst/>
            <a:rect l="l" t="t" r="r" b="b"/>
            <a:pathLst>
              <a:path w="191135" h="191135">
                <a:moveTo>
                  <a:pt x="190859" y="95374"/>
                </a:moveTo>
                <a:lnTo>
                  <a:pt x="0" y="95374"/>
                </a:lnTo>
              </a:path>
              <a:path w="191135" h="191135">
                <a:moveTo>
                  <a:pt x="95482" y="190833"/>
                </a:moveTo>
                <a:lnTo>
                  <a:pt x="95482" y="0"/>
                </a:lnTo>
              </a:path>
            </a:pathLst>
          </a:custGeom>
          <a:ln w="43216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92463" y="3992007"/>
            <a:ext cx="191135" cy="191135"/>
          </a:xfrm>
          <a:custGeom>
            <a:avLst/>
            <a:gdLst/>
            <a:ahLst/>
            <a:cxnLst/>
            <a:rect l="l" t="t" r="r" b="b"/>
            <a:pathLst>
              <a:path w="191135" h="191135">
                <a:moveTo>
                  <a:pt x="190859" y="95374"/>
                </a:moveTo>
                <a:lnTo>
                  <a:pt x="0" y="95374"/>
                </a:lnTo>
              </a:path>
              <a:path w="191135" h="191135">
                <a:moveTo>
                  <a:pt x="95376" y="190749"/>
                </a:moveTo>
                <a:lnTo>
                  <a:pt x="95376" y="0"/>
                </a:lnTo>
              </a:path>
            </a:pathLst>
          </a:custGeom>
          <a:ln w="43216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928706" y="2989039"/>
            <a:ext cx="238760" cy="1384935"/>
          </a:xfrm>
          <a:custGeom>
            <a:avLst/>
            <a:gdLst/>
            <a:ahLst/>
            <a:cxnLst/>
            <a:rect l="l" t="t" r="r" b="b"/>
            <a:pathLst>
              <a:path w="238760" h="1384935">
                <a:moveTo>
                  <a:pt x="190859" y="1289198"/>
                </a:moveTo>
                <a:lnTo>
                  <a:pt x="0" y="1289198"/>
                </a:lnTo>
              </a:path>
              <a:path w="238760" h="1384935">
                <a:moveTo>
                  <a:pt x="95376" y="1384572"/>
                </a:moveTo>
                <a:lnTo>
                  <a:pt x="95376" y="1193717"/>
                </a:lnTo>
              </a:path>
              <a:path w="238760" h="1384935">
                <a:moveTo>
                  <a:pt x="238176" y="95586"/>
                </a:moveTo>
                <a:lnTo>
                  <a:pt x="46998" y="95586"/>
                </a:lnTo>
              </a:path>
              <a:path w="238760" h="1384935">
                <a:moveTo>
                  <a:pt x="142481" y="191066"/>
                </a:moveTo>
                <a:lnTo>
                  <a:pt x="142481" y="0"/>
                </a:lnTo>
              </a:path>
            </a:pathLst>
          </a:custGeom>
          <a:ln w="43216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603346" y="2272512"/>
            <a:ext cx="184785" cy="0"/>
          </a:xfrm>
          <a:custGeom>
            <a:avLst/>
            <a:gdLst/>
            <a:ahLst/>
            <a:cxnLst/>
            <a:rect l="l" t="t" r="r" b="b"/>
            <a:pathLst>
              <a:path w="184785">
                <a:moveTo>
                  <a:pt x="184494" y="0"/>
                </a:moveTo>
                <a:lnTo>
                  <a:pt x="0" y="0"/>
                </a:lnTo>
              </a:path>
            </a:pathLst>
          </a:custGeom>
          <a:ln w="431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62387" y="2511954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183221" y="0"/>
                </a:moveTo>
                <a:lnTo>
                  <a:pt x="0" y="0"/>
                </a:lnTo>
              </a:path>
            </a:pathLst>
          </a:custGeom>
          <a:ln w="431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41112" y="4182757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184812" y="0"/>
                </a:moveTo>
                <a:lnTo>
                  <a:pt x="0" y="0"/>
                </a:lnTo>
              </a:path>
            </a:pathLst>
          </a:custGeom>
          <a:ln w="431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74441" y="3131730"/>
            <a:ext cx="184785" cy="0"/>
          </a:xfrm>
          <a:custGeom>
            <a:avLst/>
            <a:gdLst/>
            <a:ahLst/>
            <a:cxnLst/>
            <a:rect l="l" t="t" r="r" b="b"/>
            <a:pathLst>
              <a:path w="184785">
                <a:moveTo>
                  <a:pt x="184494" y="0"/>
                </a:moveTo>
                <a:lnTo>
                  <a:pt x="0" y="0"/>
                </a:lnTo>
              </a:path>
            </a:pathLst>
          </a:custGeom>
          <a:ln w="431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69924" y="2559059"/>
            <a:ext cx="184785" cy="0"/>
          </a:xfrm>
          <a:custGeom>
            <a:avLst/>
            <a:gdLst/>
            <a:ahLst/>
            <a:cxnLst/>
            <a:rect l="l" t="t" r="r" b="b"/>
            <a:pathLst>
              <a:path w="184785">
                <a:moveTo>
                  <a:pt x="184706" y="0"/>
                </a:moveTo>
                <a:lnTo>
                  <a:pt x="0" y="0"/>
                </a:lnTo>
              </a:path>
            </a:pathLst>
          </a:custGeom>
          <a:ln w="431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598630" y="2081657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183221" y="0"/>
                </a:moveTo>
                <a:lnTo>
                  <a:pt x="0" y="0"/>
                </a:lnTo>
              </a:path>
            </a:pathLst>
          </a:custGeom>
          <a:ln w="431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92463" y="2749808"/>
            <a:ext cx="191135" cy="191135"/>
          </a:xfrm>
          <a:custGeom>
            <a:avLst/>
            <a:gdLst/>
            <a:ahLst/>
            <a:cxnLst/>
            <a:rect l="l" t="t" r="r" b="b"/>
            <a:pathLst>
              <a:path w="191135" h="191135">
                <a:moveTo>
                  <a:pt x="190859" y="95480"/>
                </a:moveTo>
                <a:lnTo>
                  <a:pt x="0" y="95480"/>
                </a:lnTo>
              </a:path>
              <a:path w="191135" h="191135">
                <a:moveTo>
                  <a:pt x="95376" y="190855"/>
                </a:moveTo>
                <a:lnTo>
                  <a:pt x="95376" y="0"/>
                </a:lnTo>
              </a:path>
            </a:pathLst>
          </a:custGeom>
          <a:ln w="43216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77554" y="2559059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184812" y="0"/>
                </a:moveTo>
                <a:lnTo>
                  <a:pt x="0" y="0"/>
                </a:lnTo>
              </a:path>
            </a:pathLst>
          </a:custGeom>
          <a:ln w="431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815400" y="2177137"/>
            <a:ext cx="184785" cy="0"/>
          </a:xfrm>
          <a:custGeom>
            <a:avLst/>
            <a:gdLst/>
            <a:ahLst/>
            <a:cxnLst/>
            <a:rect l="l" t="t" r="r" b="b"/>
            <a:pathLst>
              <a:path w="184785">
                <a:moveTo>
                  <a:pt x="184494" y="0"/>
                </a:moveTo>
                <a:lnTo>
                  <a:pt x="0" y="0"/>
                </a:lnTo>
              </a:path>
            </a:pathLst>
          </a:custGeom>
          <a:ln w="431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273129" y="3381123"/>
            <a:ext cx="184785" cy="0"/>
          </a:xfrm>
          <a:custGeom>
            <a:avLst/>
            <a:gdLst/>
            <a:ahLst/>
            <a:cxnLst/>
            <a:rect l="l" t="t" r="r" b="b"/>
            <a:pathLst>
              <a:path w="184784">
                <a:moveTo>
                  <a:pt x="184600" y="0"/>
                </a:moveTo>
                <a:lnTo>
                  <a:pt x="0" y="0"/>
                </a:lnTo>
              </a:path>
            </a:pathLst>
          </a:custGeom>
          <a:ln w="431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574513" y="2641731"/>
            <a:ext cx="1809114" cy="1805939"/>
          </a:xfrm>
          <a:custGeom>
            <a:avLst/>
            <a:gdLst/>
            <a:ahLst/>
            <a:cxnLst/>
            <a:rect l="l" t="t" r="r" b="b"/>
            <a:pathLst>
              <a:path w="1809115" h="1805939">
                <a:moveTo>
                  <a:pt x="0" y="903465"/>
                </a:moveTo>
                <a:lnTo>
                  <a:pt x="2546" y="836036"/>
                </a:lnTo>
                <a:lnTo>
                  <a:pt x="5092" y="816982"/>
                </a:lnTo>
              </a:path>
              <a:path w="1809115" h="1805939">
                <a:moveTo>
                  <a:pt x="17823" y="731664"/>
                </a:moveTo>
                <a:lnTo>
                  <a:pt x="22915" y="702448"/>
                </a:lnTo>
                <a:lnTo>
                  <a:pt x="38193" y="647721"/>
                </a:lnTo>
              </a:path>
              <a:path w="1809115" h="1805939">
                <a:moveTo>
                  <a:pt x="66201" y="566319"/>
                </a:moveTo>
                <a:lnTo>
                  <a:pt x="90390" y="511593"/>
                </a:lnTo>
                <a:lnTo>
                  <a:pt x="103121" y="487458"/>
                </a:lnTo>
              </a:path>
              <a:path w="1809115" h="1805939">
                <a:moveTo>
                  <a:pt x="146407" y="412407"/>
                </a:moveTo>
                <a:lnTo>
                  <a:pt x="157865" y="394624"/>
                </a:lnTo>
                <a:lnTo>
                  <a:pt x="195952" y="340956"/>
                </a:lnTo>
              </a:path>
              <a:path w="1809115" h="1805939">
                <a:moveTo>
                  <a:pt x="254514" y="276067"/>
                </a:moveTo>
                <a:lnTo>
                  <a:pt x="288888" y="241665"/>
                </a:lnTo>
                <a:lnTo>
                  <a:pt x="318170" y="217530"/>
                </a:lnTo>
              </a:path>
              <a:path w="1809115" h="1805939">
                <a:moveTo>
                  <a:pt x="385644" y="162803"/>
                </a:moveTo>
                <a:lnTo>
                  <a:pt x="394556" y="156452"/>
                </a:lnTo>
                <a:lnTo>
                  <a:pt x="451740" y="120779"/>
                </a:lnTo>
                <a:lnTo>
                  <a:pt x="459378" y="116968"/>
                </a:lnTo>
              </a:path>
              <a:path w="1809115" h="1805939">
                <a:moveTo>
                  <a:pt x="537038" y="78861"/>
                </a:moveTo>
                <a:lnTo>
                  <a:pt x="573958" y="62348"/>
                </a:lnTo>
                <a:lnTo>
                  <a:pt x="617243" y="46999"/>
                </a:lnTo>
              </a:path>
              <a:path w="1809115" h="1805939">
                <a:moveTo>
                  <a:pt x="699889" y="22864"/>
                </a:moveTo>
                <a:lnTo>
                  <a:pt x="702435" y="22864"/>
                </a:lnTo>
                <a:lnTo>
                  <a:pt x="769910" y="10162"/>
                </a:lnTo>
                <a:lnTo>
                  <a:pt x="785187" y="8891"/>
                </a:lnTo>
              </a:path>
              <a:path w="1809115" h="1805939">
                <a:moveTo>
                  <a:pt x="871758" y="1270"/>
                </a:moveTo>
                <a:lnTo>
                  <a:pt x="903480" y="0"/>
                </a:lnTo>
                <a:lnTo>
                  <a:pt x="958223" y="2540"/>
                </a:lnTo>
              </a:path>
              <a:path w="1809115" h="1805939">
                <a:moveTo>
                  <a:pt x="1044794" y="11432"/>
                </a:moveTo>
                <a:lnTo>
                  <a:pt x="1105903" y="22864"/>
                </a:lnTo>
                <a:lnTo>
                  <a:pt x="1128713" y="29215"/>
                </a:lnTo>
              </a:path>
              <a:path w="1809115" h="1805939">
                <a:moveTo>
                  <a:pt x="1211677" y="54620"/>
                </a:moveTo>
                <a:lnTo>
                  <a:pt x="1234593" y="62348"/>
                </a:lnTo>
                <a:lnTo>
                  <a:pt x="1291883" y="86482"/>
                </a:lnTo>
              </a:path>
              <a:path w="1809115" h="1805939">
                <a:moveTo>
                  <a:pt x="1368269" y="127236"/>
                </a:moveTo>
                <a:lnTo>
                  <a:pt x="1414101" y="156452"/>
                </a:lnTo>
                <a:lnTo>
                  <a:pt x="1439563" y="175506"/>
                </a:lnTo>
              </a:path>
              <a:path w="1809115" h="1805939">
                <a:moveTo>
                  <a:pt x="1506931" y="230232"/>
                </a:moveTo>
                <a:lnTo>
                  <a:pt x="1519662" y="241665"/>
                </a:lnTo>
                <a:lnTo>
                  <a:pt x="1566767" y="288770"/>
                </a:lnTo>
                <a:lnTo>
                  <a:pt x="1568040" y="291310"/>
                </a:lnTo>
              </a:path>
              <a:path w="1809115" h="1805939">
                <a:moveTo>
                  <a:pt x="1624057" y="357681"/>
                </a:moveTo>
                <a:lnTo>
                  <a:pt x="1650792" y="394624"/>
                </a:lnTo>
                <a:lnTo>
                  <a:pt x="1672435" y="428921"/>
                </a:lnTo>
              </a:path>
              <a:path w="1809115" h="1805939">
                <a:moveTo>
                  <a:pt x="1714341" y="503971"/>
                </a:moveTo>
                <a:lnTo>
                  <a:pt x="1718161" y="511593"/>
                </a:lnTo>
                <a:lnTo>
                  <a:pt x="1746169" y="573941"/>
                </a:lnTo>
                <a:lnTo>
                  <a:pt x="1748715" y="582833"/>
                </a:lnTo>
              </a:path>
              <a:path w="1809115" h="1805939">
                <a:moveTo>
                  <a:pt x="1775450" y="665611"/>
                </a:moveTo>
                <a:lnTo>
                  <a:pt x="1785635" y="702448"/>
                </a:lnTo>
                <a:lnTo>
                  <a:pt x="1794547" y="749553"/>
                </a:lnTo>
              </a:path>
              <a:path w="1809115" h="1805939">
                <a:moveTo>
                  <a:pt x="1806005" y="834766"/>
                </a:moveTo>
                <a:lnTo>
                  <a:pt x="1806005" y="836036"/>
                </a:lnTo>
                <a:lnTo>
                  <a:pt x="1808551" y="903465"/>
                </a:lnTo>
                <a:lnTo>
                  <a:pt x="1807278" y="921248"/>
                </a:lnTo>
              </a:path>
              <a:path w="1809115" h="1805939">
                <a:moveTo>
                  <a:pt x="1802186" y="1007731"/>
                </a:moveTo>
                <a:lnTo>
                  <a:pt x="1798366" y="1038323"/>
                </a:lnTo>
                <a:lnTo>
                  <a:pt x="1788182" y="1093262"/>
                </a:lnTo>
              </a:path>
              <a:path w="1809115" h="1805939">
                <a:moveTo>
                  <a:pt x="1765266" y="1177204"/>
                </a:moveTo>
                <a:lnTo>
                  <a:pt x="1746169" y="1234471"/>
                </a:lnTo>
                <a:lnTo>
                  <a:pt x="1734711" y="1258606"/>
                </a:lnTo>
              </a:path>
              <a:path w="1809115" h="1805939">
                <a:moveTo>
                  <a:pt x="1697791" y="1336197"/>
                </a:moveTo>
                <a:lnTo>
                  <a:pt x="1687606" y="1355356"/>
                </a:lnTo>
                <a:lnTo>
                  <a:pt x="1652065" y="1409977"/>
                </a:lnTo>
              </a:path>
              <a:path w="1809115" h="1805939">
                <a:moveTo>
                  <a:pt x="1601141" y="1479947"/>
                </a:moveTo>
                <a:lnTo>
                  <a:pt x="1566767" y="1518160"/>
                </a:lnTo>
                <a:lnTo>
                  <a:pt x="1542578" y="1543565"/>
                </a:lnTo>
              </a:path>
              <a:path w="1809115" h="1805939">
                <a:moveTo>
                  <a:pt x="1477650" y="1600832"/>
                </a:moveTo>
                <a:lnTo>
                  <a:pt x="1467465" y="1609724"/>
                </a:lnTo>
                <a:lnTo>
                  <a:pt x="1414101" y="1650478"/>
                </a:lnTo>
                <a:lnTo>
                  <a:pt x="1409008" y="1653018"/>
                </a:lnTo>
              </a:path>
              <a:path w="1809115" h="1805939">
                <a:moveTo>
                  <a:pt x="1335168" y="1697477"/>
                </a:moveTo>
                <a:lnTo>
                  <a:pt x="1296975" y="1717907"/>
                </a:lnTo>
                <a:lnTo>
                  <a:pt x="1257509" y="1734420"/>
                </a:lnTo>
              </a:path>
              <a:path w="1809115" h="1805939">
                <a:moveTo>
                  <a:pt x="1177409" y="1765224"/>
                </a:moveTo>
                <a:lnTo>
                  <a:pt x="1171044" y="1767764"/>
                </a:lnTo>
                <a:lnTo>
                  <a:pt x="1105903" y="1785548"/>
                </a:lnTo>
                <a:lnTo>
                  <a:pt x="1093172" y="1788088"/>
                </a:lnTo>
              </a:path>
              <a:path w="1809115" h="1805939">
                <a:moveTo>
                  <a:pt x="1007874" y="1800791"/>
                </a:moveTo>
                <a:lnTo>
                  <a:pt x="972227" y="1804602"/>
                </a:lnTo>
                <a:lnTo>
                  <a:pt x="921303" y="1805872"/>
                </a:lnTo>
              </a:path>
              <a:path w="1809115" h="1805939">
                <a:moveTo>
                  <a:pt x="834838" y="1804602"/>
                </a:moveTo>
                <a:lnTo>
                  <a:pt x="769910" y="1796980"/>
                </a:lnTo>
                <a:lnTo>
                  <a:pt x="749540" y="1793169"/>
                </a:lnTo>
              </a:path>
              <a:path w="1809115" h="1805939">
                <a:moveTo>
                  <a:pt x="665515" y="1775386"/>
                </a:moveTo>
                <a:lnTo>
                  <a:pt x="637613" y="1767764"/>
                </a:lnTo>
                <a:lnTo>
                  <a:pt x="582869" y="1748711"/>
                </a:lnTo>
              </a:path>
              <a:path w="1809115" h="1805939">
                <a:moveTo>
                  <a:pt x="503937" y="1714096"/>
                </a:moveTo>
                <a:lnTo>
                  <a:pt x="451740" y="1686045"/>
                </a:lnTo>
                <a:lnTo>
                  <a:pt x="428824" y="1672072"/>
                </a:lnTo>
              </a:path>
              <a:path w="1809115" h="1805939">
                <a:moveTo>
                  <a:pt x="357636" y="1622427"/>
                </a:moveTo>
                <a:lnTo>
                  <a:pt x="341086" y="1609724"/>
                </a:lnTo>
                <a:lnTo>
                  <a:pt x="290161" y="1567806"/>
                </a:lnTo>
              </a:path>
              <a:path w="1809115" h="1805939">
                <a:moveTo>
                  <a:pt x="230325" y="1505458"/>
                </a:moveTo>
                <a:lnTo>
                  <a:pt x="197225" y="1467244"/>
                </a:lnTo>
                <a:lnTo>
                  <a:pt x="175688" y="1438029"/>
                </a:lnTo>
              </a:path>
              <a:path w="1809115" h="1805939">
                <a:moveTo>
                  <a:pt x="127310" y="1365518"/>
                </a:moveTo>
                <a:lnTo>
                  <a:pt x="120944" y="1355356"/>
                </a:lnTo>
                <a:lnTo>
                  <a:pt x="90390" y="1295549"/>
                </a:lnTo>
                <a:lnTo>
                  <a:pt x="87844" y="1289198"/>
                </a:lnTo>
              </a:path>
              <a:path w="1809115" h="1805939">
                <a:moveTo>
                  <a:pt x="53470" y="1209066"/>
                </a:moveTo>
                <a:lnTo>
                  <a:pt x="40739" y="1169582"/>
                </a:lnTo>
                <a:lnTo>
                  <a:pt x="29281" y="1126288"/>
                </a:lnTo>
              </a:path>
              <a:path w="1809115" h="1805939">
                <a:moveTo>
                  <a:pt x="11457" y="1042134"/>
                </a:moveTo>
                <a:lnTo>
                  <a:pt x="10184" y="1038323"/>
                </a:lnTo>
                <a:lnTo>
                  <a:pt x="2546" y="970894"/>
                </a:lnTo>
                <a:lnTo>
                  <a:pt x="2546" y="956921"/>
                </a:lnTo>
              </a:path>
            </a:pathLst>
          </a:custGeom>
          <a:ln w="4321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6169666" y="1986324"/>
            <a:ext cx="2577465" cy="288544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44450" algn="ctr">
              <a:lnSpc>
                <a:spcPct val="100000"/>
              </a:lnSpc>
              <a:spcBef>
                <a:spcPts val="1150"/>
              </a:spcBef>
            </a:pPr>
            <a:r>
              <a:rPr sz="1150" spc="10" dirty="0">
                <a:latin typeface="Arial"/>
                <a:cs typeface="Arial"/>
              </a:rPr>
              <a:t>X</a:t>
            </a:r>
            <a:endParaRPr sz="115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028799" y="4574840"/>
            <a:ext cx="191135" cy="191135"/>
          </a:xfrm>
          <a:custGeom>
            <a:avLst/>
            <a:gdLst/>
            <a:ahLst/>
            <a:cxnLst/>
            <a:rect l="l" t="t" r="r" b="b"/>
            <a:pathLst>
              <a:path w="191134" h="191135">
                <a:moveTo>
                  <a:pt x="190965" y="95480"/>
                </a:moveTo>
                <a:lnTo>
                  <a:pt x="0" y="95480"/>
                </a:lnTo>
              </a:path>
              <a:path w="191134" h="191135">
                <a:moveTo>
                  <a:pt x="95482" y="190844"/>
                </a:moveTo>
                <a:lnTo>
                  <a:pt x="95482" y="0"/>
                </a:lnTo>
              </a:path>
            </a:pathLst>
          </a:custGeom>
          <a:ln w="43216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126003" y="4574840"/>
            <a:ext cx="191135" cy="191135"/>
          </a:xfrm>
          <a:custGeom>
            <a:avLst/>
            <a:gdLst/>
            <a:ahLst/>
            <a:cxnLst/>
            <a:rect l="l" t="t" r="r" b="b"/>
            <a:pathLst>
              <a:path w="191134" h="191135">
                <a:moveTo>
                  <a:pt x="190859" y="95480"/>
                </a:moveTo>
                <a:lnTo>
                  <a:pt x="0" y="95480"/>
                </a:lnTo>
              </a:path>
              <a:path w="191134" h="191135">
                <a:moveTo>
                  <a:pt x="95482" y="190844"/>
                </a:moveTo>
                <a:lnTo>
                  <a:pt x="95482" y="0"/>
                </a:lnTo>
              </a:path>
            </a:pathLst>
          </a:custGeom>
          <a:ln w="43216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460724" y="4002169"/>
            <a:ext cx="191135" cy="191135"/>
          </a:xfrm>
          <a:custGeom>
            <a:avLst/>
            <a:gdLst/>
            <a:ahLst/>
            <a:cxnLst/>
            <a:rect l="l" t="t" r="r" b="b"/>
            <a:pathLst>
              <a:path w="191134" h="191135">
                <a:moveTo>
                  <a:pt x="190859" y="95374"/>
                </a:moveTo>
                <a:lnTo>
                  <a:pt x="0" y="95374"/>
                </a:lnTo>
              </a:path>
              <a:path w="191134" h="191135">
                <a:moveTo>
                  <a:pt x="95376" y="190749"/>
                </a:moveTo>
                <a:lnTo>
                  <a:pt x="95376" y="0"/>
                </a:lnTo>
              </a:path>
            </a:pathLst>
          </a:custGeom>
          <a:ln w="43216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371606" y="2283944"/>
            <a:ext cx="184785" cy="0"/>
          </a:xfrm>
          <a:custGeom>
            <a:avLst/>
            <a:gdLst/>
            <a:ahLst/>
            <a:cxnLst/>
            <a:rect l="l" t="t" r="r" b="b"/>
            <a:pathLst>
              <a:path w="184784">
                <a:moveTo>
                  <a:pt x="184494" y="0"/>
                </a:moveTo>
                <a:lnTo>
                  <a:pt x="0" y="0"/>
                </a:lnTo>
              </a:path>
            </a:pathLst>
          </a:custGeom>
          <a:ln w="431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130648" y="2522116"/>
            <a:ext cx="184785" cy="0"/>
          </a:xfrm>
          <a:custGeom>
            <a:avLst/>
            <a:gdLst/>
            <a:ahLst/>
            <a:cxnLst/>
            <a:rect l="l" t="t" r="r" b="b"/>
            <a:pathLst>
              <a:path w="184784">
                <a:moveTo>
                  <a:pt x="184494" y="0"/>
                </a:moveTo>
                <a:lnTo>
                  <a:pt x="0" y="0"/>
                </a:lnTo>
              </a:path>
            </a:pathLst>
          </a:custGeom>
          <a:ln w="431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366891" y="2093195"/>
            <a:ext cx="184785" cy="0"/>
          </a:xfrm>
          <a:custGeom>
            <a:avLst/>
            <a:gdLst/>
            <a:ahLst/>
            <a:cxnLst/>
            <a:rect l="l" t="t" r="r" b="b"/>
            <a:pathLst>
              <a:path w="184784">
                <a:moveTo>
                  <a:pt x="184706" y="0"/>
                </a:moveTo>
                <a:lnTo>
                  <a:pt x="0" y="0"/>
                </a:lnTo>
              </a:path>
            </a:pathLst>
          </a:custGeom>
          <a:ln w="431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460724" y="2761241"/>
            <a:ext cx="191135" cy="191135"/>
          </a:xfrm>
          <a:custGeom>
            <a:avLst/>
            <a:gdLst/>
            <a:ahLst/>
            <a:cxnLst/>
            <a:rect l="l" t="t" r="r" b="b"/>
            <a:pathLst>
              <a:path w="191134" h="191135">
                <a:moveTo>
                  <a:pt x="190859" y="95480"/>
                </a:moveTo>
                <a:lnTo>
                  <a:pt x="0" y="95480"/>
                </a:lnTo>
              </a:path>
              <a:path w="191134" h="191135">
                <a:moveTo>
                  <a:pt x="95376" y="190855"/>
                </a:moveTo>
                <a:lnTo>
                  <a:pt x="95376" y="0"/>
                </a:lnTo>
              </a:path>
            </a:pathLst>
          </a:custGeom>
          <a:ln w="43216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6" name="object 46"/>
          <p:cNvGrpSpPr/>
          <p:nvPr/>
        </p:nvGrpSpPr>
        <p:grpSpPr>
          <a:xfrm>
            <a:off x="6342702" y="2548907"/>
            <a:ext cx="1687830" cy="1835785"/>
            <a:chOff x="6342702" y="2548907"/>
            <a:chExt cx="1687830" cy="1835785"/>
          </a:xfrm>
        </p:grpSpPr>
        <p:sp>
          <p:nvSpPr>
            <p:cNvPr id="47" name="object 47"/>
            <p:cNvSpPr/>
            <p:nvPr/>
          </p:nvSpPr>
          <p:spPr>
            <a:xfrm>
              <a:off x="7696861" y="2999412"/>
              <a:ext cx="238760" cy="1384935"/>
            </a:xfrm>
            <a:custGeom>
              <a:avLst/>
              <a:gdLst/>
              <a:ahLst/>
              <a:cxnLst/>
              <a:rect l="l" t="t" r="r" b="b"/>
              <a:pathLst>
                <a:path w="238759" h="1384935">
                  <a:moveTo>
                    <a:pt x="191177" y="1288986"/>
                  </a:moveTo>
                  <a:lnTo>
                    <a:pt x="0" y="1288986"/>
                  </a:lnTo>
                </a:path>
                <a:path w="238759" h="1384935">
                  <a:moveTo>
                    <a:pt x="95695" y="1384678"/>
                  </a:moveTo>
                  <a:lnTo>
                    <a:pt x="95695" y="1193505"/>
                  </a:lnTo>
                </a:path>
                <a:path w="238759" h="1384935">
                  <a:moveTo>
                    <a:pt x="238282" y="95480"/>
                  </a:moveTo>
                  <a:lnTo>
                    <a:pt x="47423" y="95480"/>
                  </a:lnTo>
                </a:path>
                <a:path w="238759" h="1384935">
                  <a:moveTo>
                    <a:pt x="142799" y="190855"/>
                  </a:moveTo>
                  <a:lnTo>
                    <a:pt x="142799" y="0"/>
                  </a:lnTo>
                </a:path>
              </a:pathLst>
            </a:custGeom>
            <a:ln w="43216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342702" y="2570491"/>
              <a:ext cx="1687830" cy="1622425"/>
            </a:xfrm>
            <a:custGeom>
              <a:avLst/>
              <a:gdLst/>
              <a:ahLst/>
              <a:cxnLst/>
              <a:rect l="l" t="t" r="r" b="b"/>
              <a:pathLst>
                <a:path w="1687829" h="1622425">
                  <a:moveTo>
                    <a:pt x="351483" y="1622427"/>
                  </a:moveTo>
                  <a:lnTo>
                    <a:pt x="166988" y="1622427"/>
                  </a:lnTo>
                </a:path>
                <a:path w="1687829" h="1622425">
                  <a:moveTo>
                    <a:pt x="184812" y="572671"/>
                  </a:moveTo>
                  <a:lnTo>
                    <a:pt x="0" y="572671"/>
                  </a:lnTo>
                </a:path>
                <a:path w="1687829" h="1622425">
                  <a:moveTo>
                    <a:pt x="280189" y="0"/>
                  </a:moveTo>
                  <a:lnTo>
                    <a:pt x="95695" y="0"/>
                  </a:lnTo>
                </a:path>
                <a:path w="1687829" h="1622425">
                  <a:moveTo>
                    <a:pt x="1687818" y="0"/>
                  </a:moveTo>
                  <a:lnTo>
                    <a:pt x="1503324" y="0"/>
                  </a:lnTo>
                </a:path>
              </a:pathLst>
            </a:custGeom>
            <a:ln w="43216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/>
          <p:nvPr/>
        </p:nvSpPr>
        <p:spPr>
          <a:xfrm>
            <a:off x="7583661" y="2188569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184812" y="0"/>
                </a:moveTo>
                <a:lnTo>
                  <a:pt x="0" y="0"/>
                </a:lnTo>
              </a:path>
            </a:pathLst>
          </a:custGeom>
          <a:ln w="4316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705693" y="5163329"/>
            <a:ext cx="2332990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10" dirty="0">
                <a:latin typeface="Arial"/>
                <a:cs typeface="Arial"/>
              </a:rPr>
              <a:t>(a) </a:t>
            </a:r>
            <a:r>
              <a:rPr sz="1800" spc="15" dirty="0">
                <a:latin typeface="Arial"/>
                <a:cs typeface="Arial"/>
              </a:rPr>
              <a:t>1-nearest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neighbor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521002" y="5163329"/>
            <a:ext cx="2332990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10" dirty="0">
                <a:latin typeface="Arial"/>
                <a:cs typeface="Arial"/>
              </a:rPr>
              <a:t>(b) </a:t>
            </a:r>
            <a:r>
              <a:rPr sz="1800" spc="15" dirty="0">
                <a:latin typeface="Arial"/>
                <a:cs typeface="Arial"/>
              </a:rPr>
              <a:t>2-nearest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neighbor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295628" y="5163329"/>
            <a:ext cx="2320925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10" dirty="0">
                <a:latin typeface="Arial"/>
                <a:cs typeface="Arial"/>
              </a:rPr>
              <a:t>(c) </a:t>
            </a:r>
            <a:r>
              <a:rPr sz="1800" spc="15" dirty="0">
                <a:latin typeface="Arial"/>
                <a:cs typeface="Arial"/>
              </a:rPr>
              <a:t>3-nearest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neighbor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7475" y="1221422"/>
            <a:ext cx="29273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45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72744"/>
            <a:ext cx="1322070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00" spc="-30" dirty="0">
                <a:solidFill>
                  <a:srgbClr val="775F54"/>
                </a:solidFill>
              </a:rPr>
              <a:t>K</a:t>
            </a:r>
            <a:r>
              <a:rPr sz="4200" spc="25" dirty="0">
                <a:solidFill>
                  <a:srgbClr val="775F54"/>
                </a:solidFill>
              </a:rPr>
              <a:t>-</a:t>
            </a:r>
            <a:r>
              <a:rPr sz="4200" spc="-35" dirty="0">
                <a:solidFill>
                  <a:srgbClr val="775F54"/>
                </a:solidFill>
              </a:rPr>
              <a:t>NN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3743325" y="6340503"/>
            <a:ext cx="221043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70"/>
              </a:lnSpc>
            </a:pPr>
            <a:r>
              <a:rPr sz="1400" spc="-5" dirty="0">
                <a:solidFill>
                  <a:srgbClr val="775F54"/>
                </a:solidFill>
                <a:latin typeface="Arial"/>
                <a:cs typeface="Arial"/>
              </a:rPr>
              <a:t>Khai </a:t>
            </a:r>
            <a:r>
              <a:rPr sz="1400" spc="10" dirty="0">
                <a:solidFill>
                  <a:srgbClr val="775F54"/>
                </a:solidFill>
                <a:latin typeface="Arial"/>
                <a:cs typeface="Arial"/>
              </a:rPr>
              <a:t>phá </a:t>
            </a:r>
            <a:r>
              <a:rPr sz="1400" spc="30" dirty="0">
                <a:solidFill>
                  <a:srgbClr val="775F54"/>
                </a:solidFill>
                <a:latin typeface="Arial"/>
                <a:cs typeface="Arial"/>
              </a:rPr>
              <a:t>dữ</a:t>
            </a:r>
            <a:r>
              <a:rPr sz="1400" spc="-280" dirty="0">
                <a:solidFill>
                  <a:srgbClr val="775F54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775F54"/>
                </a:solidFill>
                <a:latin typeface="Arial"/>
                <a:cs typeface="Arial"/>
              </a:rPr>
              <a:t>liệu - </a:t>
            </a:r>
            <a:r>
              <a:rPr sz="1400" spc="10" dirty="0">
                <a:solidFill>
                  <a:srgbClr val="775F54"/>
                </a:solidFill>
                <a:latin typeface="Arial"/>
                <a:cs typeface="Arial"/>
              </a:rPr>
              <a:t>ĐHSPHN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47950" y="57150"/>
            <a:ext cx="4943475" cy="6800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687399" y="76200"/>
          <a:ext cx="4852035" cy="67055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43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855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855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4655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4AB81"/>
                    </a:solidFill>
                  </a:tcPr>
                </a:tc>
                <a:tc>
                  <a:txBody>
                    <a:bodyPr/>
                    <a:lstStyle/>
                    <a:p>
                      <a:pPr marL="2095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Huyết</a:t>
                      </a:r>
                      <a:r>
                        <a:rPr sz="1400" b="1" spc="-11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áp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4AB81"/>
                    </a:solidFill>
                  </a:tcPr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400" b="1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ho</a:t>
                      </a:r>
                      <a:r>
                        <a:rPr sz="14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400" b="1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es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0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00" b="1" spc="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4AB81"/>
                    </a:solidFill>
                  </a:tcPr>
                </a:tc>
                <a:tc>
                  <a:txBody>
                    <a:bodyPr/>
                    <a:lstStyle/>
                    <a:p>
                      <a:pPr marL="4508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b="1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Bệnh</a:t>
                      </a:r>
                      <a:r>
                        <a:rPr sz="1400" b="1" spc="-1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tim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4AB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45" dirty="0">
                          <a:latin typeface="Arial"/>
                          <a:cs typeface="Arial"/>
                        </a:rPr>
                        <a:t>N1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Positive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45" dirty="0">
                          <a:latin typeface="Arial"/>
                          <a:cs typeface="Arial"/>
                        </a:rPr>
                        <a:t>N2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Positive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40" dirty="0">
                          <a:latin typeface="Arial"/>
                          <a:cs typeface="Arial"/>
                        </a:rPr>
                        <a:t>N3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Positive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45" dirty="0">
                          <a:latin typeface="Arial"/>
                          <a:cs typeface="Arial"/>
                        </a:rPr>
                        <a:t>N4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Positive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-45" dirty="0">
                          <a:latin typeface="Arial"/>
                          <a:cs typeface="Arial"/>
                        </a:rPr>
                        <a:t>N5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Positive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-40" dirty="0">
                          <a:latin typeface="Arial"/>
                          <a:cs typeface="Arial"/>
                        </a:rPr>
                        <a:t>N6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Positive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spc="-45" dirty="0">
                          <a:latin typeface="Arial"/>
                          <a:cs typeface="Arial"/>
                        </a:rPr>
                        <a:t>N7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Positive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spc="-45" dirty="0">
                          <a:latin typeface="Arial"/>
                          <a:cs typeface="Arial"/>
                        </a:rPr>
                        <a:t>N8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Positive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spc="-45" dirty="0">
                          <a:latin typeface="Arial"/>
                          <a:cs typeface="Arial"/>
                        </a:rPr>
                        <a:t>N9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Negative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N10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Negative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N11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Negative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N12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Negative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N13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Negative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N14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30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Negative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N15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Negative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N16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Negative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N17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Negative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N18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Negative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N19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Negative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N20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Negative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  <a:tr h="304798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N21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b="1" spc="40" dirty="0">
                          <a:latin typeface="Arial"/>
                          <a:cs typeface="Arial"/>
                        </a:rPr>
                        <a:t>???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688975" y="1692973"/>
            <a:ext cx="979169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20" dirty="0">
                <a:latin typeface="Arial"/>
                <a:cs typeface="Arial"/>
              </a:rPr>
              <a:t>Ví</a:t>
            </a:r>
            <a:r>
              <a:rPr sz="3200" spc="-145" dirty="0">
                <a:latin typeface="Arial"/>
                <a:cs typeface="Arial"/>
              </a:rPr>
              <a:t> </a:t>
            </a:r>
            <a:r>
              <a:rPr sz="3200" spc="20" dirty="0">
                <a:latin typeface="Arial"/>
                <a:cs typeface="Arial"/>
              </a:rPr>
              <a:t>dụ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475" y="1221422"/>
            <a:ext cx="29273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46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rgbClr val="93B6D2"/>
          </a:solidFill>
        </p:spPr>
        <p:txBody>
          <a:bodyPr vert="horz" wrap="square" lIns="0" tIns="14732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1160"/>
              </a:spcBef>
            </a:pPr>
            <a:r>
              <a:rPr sz="4400" spc="25" dirty="0">
                <a:solidFill>
                  <a:srgbClr val="FFFFFF"/>
                </a:solidFill>
              </a:rPr>
              <a:t>Đánh </a:t>
            </a:r>
            <a:r>
              <a:rPr sz="4400" spc="10" dirty="0">
                <a:solidFill>
                  <a:srgbClr val="FFFFFF"/>
                </a:solidFill>
              </a:rPr>
              <a:t>giá hiệu </a:t>
            </a:r>
            <a:r>
              <a:rPr sz="4400" spc="20" dirty="0">
                <a:solidFill>
                  <a:srgbClr val="FFFFFF"/>
                </a:solidFill>
              </a:rPr>
              <a:t>năng phân</a:t>
            </a:r>
            <a:r>
              <a:rPr sz="4400" spc="-470" dirty="0">
                <a:solidFill>
                  <a:srgbClr val="FFFFFF"/>
                </a:solidFill>
              </a:rPr>
              <a:t> </a:t>
            </a:r>
            <a:r>
              <a:rPr sz="4400" spc="5" dirty="0">
                <a:solidFill>
                  <a:srgbClr val="FFFFFF"/>
                </a:solidFill>
              </a:rPr>
              <a:t>lớp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48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72744"/>
            <a:ext cx="6896734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00" spc="-15" dirty="0">
                <a:solidFill>
                  <a:srgbClr val="775F54"/>
                </a:solidFill>
              </a:rPr>
              <a:t>Đánh </a:t>
            </a:r>
            <a:r>
              <a:rPr sz="4200" spc="5" dirty="0">
                <a:solidFill>
                  <a:srgbClr val="775F54"/>
                </a:solidFill>
              </a:rPr>
              <a:t>giá </a:t>
            </a:r>
            <a:r>
              <a:rPr sz="4200" dirty="0">
                <a:solidFill>
                  <a:srgbClr val="775F54"/>
                </a:solidFill>
              </a:rPr>
              <a:t>hiệu </a:t>
            </a:r>
            <a:r>
              <a:rPr sz="4200" spc="-10" dirty="0">
                <a:solidFill>
                  <a:srgbClr val="775F54"/>
                </a:solidFill>
              </a:rPr>
              <a:t>năng phân</a:t>
            </a:r>
            <a:r>
              <a:rPr sz="4200" spc="35" dirty="0">
                <a:solidFill>
                  <a:srgbClr val="775F54"/>
                </a:solidFill>
              </a:rPr>
              <a:t> </a:t>
            </a:r>
            <a:r>
              <a:rPr sz="4200" spc="-30" dirty="0">
                <a:solidFill>
                  <a:srgbClr val="775F54"/>
                </a:solidFill>
              </a:rPr>
              <a:t>lớp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117475" y="1155292"/>
            <a:ext cx="8489950" cy="3596004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49</a:t>
            </a:r>
            <a:endParaRPr sz="2000">
              <a:latin typeface="Times New Roman"/>
              <a:cs typeface="Times New Roman"/>
            </a:endParaRPr>
          </a:p>
          <a:p>
            <a:pPr marL="911225" marR="5080" indent="-324485" algn="just">
              <a:lnSpc>
                <a:spcPts val="3450"/>
              </a:lnSpc>
              <a:spcBef>
                <a:spcPts val="930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911860" algn="l"/>
              </a:tabLst>
            </a:pPr>
            <a:r>
              <a:rPr sz="2900" spc="35" dirty="0">
                <a:latin typeface="Arial"/>
                <a:cs typeface="Arial"/>
              </a:rPr>
              <a:t>Một</a:t>
            </a:r>
            <a:r>
              <a:rPr sz="2900" spc="-130" dirty="0">
                <a:latin typeface="Arial"/>
                <a:cs typeface="Arial"/>
              </a:rPr>
              <a:t> </a:t>
            </a:r>
            <a:r>
              <a:rPr sz="2900" spc="-10" dirty="0">
                <a:latin typeface="Arial"/>
                <a:cs typeface="Arial"/>
              </a:rPr>
              <a:t>số</a:t>
            </a:r>
            <a:r>
              <a:rPr sz="2900" spc="-45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phương</a:t>
            </a:r>
            <a:r>
              <a:rPr sz="2900" spc="-190" dirty="0">
                <a:latin typeface="Arial"/>
                <a:cs typeface="Arial"/>
              </a:rPr>
              <a:t> </a:t>
            </a:r>
            <a:r>
              <a:rPr sz="2900" spc="30" dirty="0">
                <a:latin typeface="Arial"/>
                <a:cs typeface="Arial"/>
              </a:rPr>
              <a:t>pháp</a:t>
            </a:r>
            <a:r>
              <a:rPr sz="2900" spc="-114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được</a:t>
            </a:r>
            <a:r>
              <a:rPr sz="2900" spc="-10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sử</a:t>
            </a:r>
            <a:r>
              <a:rPr sz="2900" spc="-75" dirty="0">
                <a:latin typeface="Arial"/>
                <a:cs typeface="Arial"/>
              </a:rPr>
              <a:t> </a:t>
            </a:r>
            <a:r>
              <a:rPr sz="2900" spc="30" dirty="0">
                <a:latin typeface="Arial"/>
                <a:cs typeface="Arial"/>
              </a:rPr>
              <a:t>dụng</a:t>
            </a:r>
            <a:r>
              <a:rPr sz="2900" spc="-120" dirty="0">
                <a:latin typeface="Arial"/>
                <a:cs typeface="Arial"/>
              </a:rPr>
              <a:t> </a:t>
            </a:r>
            <a:r>
              <a:rPr sz="2900" spc="20" dirty="0">
                <a:latin typeface="Arial"/>
                <a:cs typeface="Arial"/>
              </a:rPr>
              <a:t>trong</a:t>
            </a:r>
            <a:r>
              <a:rPr sz="2900" spc="-114" dirty="0">
                <a:latin typeface="Arial"/>
                <a:cs typeface="Arial"/>
              </a:rPr>
              <a:t> </a:t>
            </a:r>
            <a:r>
              <a:rPr sz="2900" spc="10" dirty="0">
                <a:latin typeface="Arial"/>
                <a:cs typeface="Arial"/>
              </a:rPr>
              <a:t>việc  </a:t>
            </a:r>
            <a:r>
              <a:rPr sz="2900" spc="25" dirty="0">
                <a:latin typeface="Arial"/>
                <a:cs typeface="Arial"/>
              </a:rPr>
              <a:t>lượng</a:t>
            </a:r>
            <a:r>
              <a:rPr sz="2900" spc="-190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giá</a:t>
            </a:r>
            <a:r>
              <a:rPr sz="2900" spc="-40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độ</a:t>
            </a:r>
            <a:r>
              <a:rPr sz="2900" spc="-114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chính</a:t>
            </a:r>
            <a:r>
              <a:rPr sz="2900" spc="-114" dirty="0">
                <a:latin typeface="Arial"/>
                <a:cs typeface="Arial"/>
              </a:rPr>
              <a:t> </a:t>
            </a:r>
            <a:r>
              <a:rPr sz="2900" spc="-20" dirty="0">
                <a:latin typeface="Arial"/>
                <a:cs typeface="Arial"/>
              </a:rPr>
              <a:t>xác</a:t>
            </a:r>
            <a:r>
              <a:rPr sz="2900" spc="-30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dự</a:t>
            </a:r>
            <a:r>
              <a:rPr sz="2900" spc="-70" dirty="0">
                <a:latin typeface="Arial"/>
                <a:cs typeface="Arial"/>
              </a:rPr>
              <a:t> </a:t>
            </a:r>
            <a:r>
              <a:rPr sz="2900" spc="30" dirty="0">
                <a:latin typeface="Arial"/>
                <a:cs typeface="Arial"/>
              </a:rPr>
              <a:t>đoán</a:t>
            </a:r>
            <a:endParaRPr sz="2900">
              <a:latin typeface="Arial"/>
              <a:cs typeface="Arial"/>
            </a:endParaRPr>
          </a:p>
          <a:p>
            <a:pPr marL="1226185" marR="26034" lvl="1" indent="-276860" algn="just">
              <a:lnSpc>
                <a:spcPct val="99900"/>
              </a:lnSpc>
              <a:spcBef>
                <a:spcPts val="545"/>
              </a:spcBef>
              <a:buClr>
                <a:srgbClr val="93B6D2"/>
              </a:buClr>
              <a:buSzPct val="69230"/>
              <a:buChar char=""/>
              <a:tabLst>
                <a:tab pos="1226185" algn="l"/>
              </a:tabLst>
            </a:pPr>
            <a:r>
              <a:rPr sz="2600" spc="-35" dirty="0">
                <a:latin typeface="Arial"/>
                <a:cs typeface="Arial"/>
              </a:rPr>
              <a:t>Tập </a:t>
            </a:r>
            <a:r>
              <a:rPr sz="2600" spc="-5" dirty="0">
                <a:latin typeface="Arial"/>
                <a:cs typeface="Arial"/>
              </a:rPr>
              <a:t>dữ </a:t>
            </a:r>
            <a:r>
              <a:rPr sz="2600" spc="-50" dirty="0">
                <a:latin typeface="Arial"/>
                <a:cs typeface="Arial"/>
              </a:rPr>
              <a:t>liệu </a:t>
            </a:r>
            <a:r>
              <a:rPr sz="2600" spc="-5" dirty="0">
                <a:latin typeface="Arial"/>
                <a:cs typeface="Arial"/>
              </a:rPr>
              <a:t>được chia </a:t>
            </a:r>
            <a:r>
              <a:rPr sz="2600" spc="-20" dirty="0">
                <a:latin typeface="Arial"/>
                <a:cs typeface="Arial"/>
              </a:rPr>
              <a:t>làm </a:t>
            </a:r>
            <a:r>
              <a:rPr sz="2600" spc="-40" dirty="0">
                <a:latin typeface="Arial"/>
                <a:cs typeface="Arial"/>
              </a:rPr>
              <a:t>hai </a:t>
            </a:r>
            <a:r>
              <a:rPr sz="2600" spc="-25" dirty="0">
                <a:latin typeface="Arial"/>
                <a:cs typeface="Arial"/>
              </a:rPr>
              <a:t>tập: </a:t>
            </a:r>
            <a:r>
              <a:rPr sz="2600" dirty="0">
                <a:latin typeface="Arial"/>
                <a:cs typeface="Arial"/>
              </a:rPr>
              <a:t>2/3 </a:t>
            </a:r>
            <a:r>
              <a:rPr sz="2600" spc="-25" dirty="0">
                <a:latin typeface="Arial"/>
                <a:cs typeface="Arial"/>
              </a:rPr>
              <a:t>tập </a:t>
            </a:r>
            <a:r>
              <a:rPr sz="2600" spc="-5" dirty="0">
                <a:latin typeface="Arial"/>
                <a:cs typeface="Arial"/>
              </a:rPr>
              <a:t>dữ </a:t>
            </a:r>
            <a:r>
              <a:rPr sz="2600" spc="-170" dirty="0">
                <a:latin typeface="Arial"/>
                <a:cs typeface="Arial"/>
              </a:rPr>
              <a:t>liệu  </a:t>
            </a:r>
            <a:r>
              <a:rPr sz="2600" spc="-5" dirty="0">
                <a:latin typeface="Arial"/>
                <a:cs typeface="Arial"/>
              </a:rPr>
              <a:t>được chia </a:t>
            </a:r>
            <a:r>
              <a:rPr sz="2600" spc="-15" dirty="0">
                <a:latin typeface="Arial"/>
                <a:cs typeface="Arial"/>
              </a:rPr>
              <a:t>vào </a:t>
            </a:r>
            <a:r>
              <a:rPr sz="2600" spc="-20" dirty="0">
                <a:latin typeface="Arial"/>
                <a:cs typeface="Arial"/>
              </a:rPr>
              <a:t>tập </a:t>
            </a:r>
            <a:r>
              <a:rPr sz="2600" spc="-35" dirty="0">
                <a:latin typeface="Arial"/>
                <a:cs typeface="Arial"/>
              </a:rPr>
              <a:t>huấn </a:t>
            </a:r>
            <a:r>
              <a:rPr sz="2600" spc="-40" dirty="0">
                <a:latin typeface="Arial"/>
                <a:cs typeface="Arial"/>
              </a:rPr>
              <a:t>luyện; </a:t>
            </a:r>
            <a:r>
              <a:rPr sz="2600" spc="-35" dirty="0">
                <a:latin typeface="Arial"/>
                <a:cs typeface="Arial"/>
              </a:rPr>
              <a:t>phần </a:t>
            </a:r>
            <a:r>
              <a:rPr sz="2600" spc="10" dirty="0">
                <a:latin typeface="Arial"/>
                <a:cs typeface="Arial"/>
              </a:rPr>
              <a:t>còn </a:t>
            </a:r>
            <a:r>
              <a:rPr sz="2600" spc="-50" dirty="0">
                <a:latin typeface="Arial"/>
                <a:cs typeface="Arial"/>
              </a:rPr>
              <a:t>lại </a:t>
            </a:r>
            <a:r>
              <a:rPr sz="2600" spc="-5" dirty="0">
                <a:latin typeface="Arial"/>
                <a:cs typeface="Arial"/>
              </a:rPr>
              <a:t>được  chia </a:t>
            </a:r>
            <a:r>
              <a:rPr sz="2600" spc="-15" dirty="0">
                <a:latin typeface="Arial"/>
                <a:cs typeface="Arial"/>
              </a:rPr>
              <a:t>vào </a:t>
            </a:r>
            <a:r>
              <a:rPr sz="2600" spc="-25" dirty="0">
                <a:latin typeface="Arial"/>
                <a:cs typeface="Arial"/>
              </a:rPr>
              <a:t>tập kiểm</a:t>
            </a:r>
            <a:r>
              <a:rPr sz="2600" spc="23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thử.</a:t>
            </a:r>
            <a:endParaRPr sz="2600">
              <a:latin typeface="Arial"/>
              <a:cs typeface="Arial"/>
            </a:endParaRPr>
          </a:p>
          <a:p>
            <a:pPr marL="1226185" lvl="1" indent="-276860" algn="just">
              <a:lnSpc>
                <a:spcPct val="100000"/>
              </a:lnSpc>
              <a:spcBef>
                <a:spcPts val="560"/>
              </a:spcBef>
              <a:buClr>
                <a:srgbClr val="93B6D2"/>
              </a:buClr>
              <a:buSzPct val="69230"/>
              <a:buChar char=""/>
              <a:tabLst>
                <a:tab pos="1226185" algn="l"/>
              </a:tabLst>
            </a:pPr>
            <a:r>
              <a:rPr sz="2600" spc="-40" dirty="0">
                <a:latin typeface="Arial"/>
                <a:cs typeface="Arial"/>
              </a:rPr>
              <a:t>Kiểm </a:t>
            </a:r>
            <a:r>
              <a:rPr sz="2600" spc="20" dirty="0">
                <a:latin typeface="Arial"/>
                <a:cs typeface="Arial"/>
              </a:rPr>
              <a:t>tra </a:t>
            </a:r>
            <a:r>
              <a:rPr sz="2600" dirty="0">
                <a:latin typeface="Arial"/>
                <a:cs typeface="Arial"/>
              </a:rPr>
              <a:t>chéo </a:t>
            </a:r>
            <a:r>
              <a:rPr sz="2600" spc="-5" dirty="0">
                <a:latin typeface="Arial"/>
                <a:cs typeface="Arial"/>
              </a:rPr>
              <a:t>k-fold</a:t>
            </a:r>
            <a:r>
              <a:rPr sz="2600" spc="60" dirty="0">
                <a:latin typeface="Arial"/>
                <a:cs typeface="Arial"/>
              </a:rPr>
              <a:t> </a:t>
            </a:r>
            <a:r>
              <a:rPr sz="2600" spc="-25" dirty="0">
                <a:latin typeface="Arial"/>
                <a:cs typeface="Arial"/>
              </a:rPr>
              <a:t>cross-validation</a:t>
            </a:r>
            <a:endParaRPr sz="2600">
              <a:latin typeface="Arial"/>
              <a:cs typeface="Arial"/>
            </a:endParaRPr>
          </a:p>
          <a:p>
            <a:pPr marL="1226185" lvl="1" indent="-276860" algn="just">
              <a:lnSpc>
                <a:spcPct val="100000"/>
              </a:lnSpc>
              <a:spcBef>
                <a:spcPts val="635"/>
              </a:spcBef>
              <a:buClr>
                <a:srgbClr val="93B6D2"/>
              </a:buClr>
              <a:buSzPct val="69230"/>
              <a:buChar char=""/>
              <a:tabLst>
                <a:tab pos="1226185" algn="l"/>
              </a:tabLst>
            </a:pPr>
            <a:r>
              <a:rPr sz="2600" spc="-40" dirty="0">
                <a:latin typeface="Arial"/>
                <a:cs typeface="Arial"/>
              </a:rPr>
              <a:t>Kiểm </a:t>
            </a:r>
            <a:r>
              <a:rPr sz="2600" spc="20" dirty="0">
                <a:latin typeface="Arial"/>
                <a:cs typeface="Arial"/>
              </a:rPr>
              <a:t>tra </a:t>
            </a:r>
            <a:r>
              <a:rPr sz="2600" dirty="0">
                <a:latin typeface="Arial"/>
                <a:cs typeface="Arial"/>
              </a:rPr>
              <a:t>chéo </a:t>
            </a:r>
            <a:r>
              <a:rPr sz="2600" spc="-15" dirty="0">
                <a:latin typeface="Arial"/>
                <a:cs typeface="Arial"/>
              </a:rPr>
              <a:t>n-fold </a:t>
            </a:r>
            <a:r>
              <a:rPr sz="2600" spc="-25" dirty="0">
                <a:latin typeface="Arial"/>
                <a:cs typeface="Arial"/>
              </a:rPr>
              <a:t>cross-validation</a:t>
            </a:r>
            <a:r>
              <a:rPr sz="2600" spc="5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(LOOCV)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533525"/>
            <a:ext cx="8858250" cy="1924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2150" y="403224"/>
            <a:ext cx="7941945" cy="609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800" spc="35" dirty="0">
                <a:solidFill>
                  <a:srgbClr val="775F54"/>
                </a:solidFill>
              </a:rPr>
              <a:t>Ma </a:t>
            </a:r>
            <a:r>
              <a:rPr sz="3800" dirty="0">
                <a:solidFill>
                  <a:srgbClr val="775F54"/>
                </a:solidFill>
              </a:rPr>
              <a:t>trận </a:t>
            </a:r>
            <a:r>
              <a:rPr sz="3800" spc="-5" dirty="0">
                <a:solidFill>
                  <a:srgbClr val="775F54"/>
                </a:solidFill>
              </a:rPr>
              <a:t>nhầm </a:t>
            </a:r>
            <a:r>
              <a:rPr sz="3800" spc="-10" dirty="0">
                <a:solidFill>
                  <a:srgbClr val="775F54"/>
                </a:solidFill>
              </a:rPr>
              <a:t>lẫn </a:t>
            </a:r>
            <a:r>
              <a:rPr sz="3800" spc="15" dirty="0">
                <a:solidFill>
                  <a:srgbClr val="775F54"/>
                </a:solidFill>
              </a:rPr>
              <a:t>– </a:t>
            </a:r>
            <a:r>
              <a:rPr sz="3800" spc="-5" dirty="0">
                <a:solidFill>
                  <a:srgbClr val="775F54"/>
                </a:solidFill>
              </a:rPr>
              <a:t>Confusion</a:t>
            </a:r>
            <a:r>
              <a:rPr sz="3800" spc="-210" dirty="0">
                <a:solidFill>
                  <a:srgbClr val="775F54"/>
                </a:solidFill>
              </a:rPr>
              <a:t> </a:t>
            </a:r>
            <a:r>
              <a:rPr sz="3800" spc="5" dirty="0">
                <a:solidFill>
                  <a:srgbClr val="775F54"/>
                </a:solidFill>
              </a:rPr>
              <a:t>matrix</a:t>
            </a:r>
            <a:endParaRPr sz="38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4567" y="1553083"/>
          <a:ext cx="8761730" cy="19201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65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094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457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7200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Nhãn 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lớp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thực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tế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4455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4AB8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200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645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800" spc="-20" dirty="0">
                          <a:latin typeface="Arial"/>
                          <a:cs typeface="Arial"/>
                        </a:rPr>
                        <a:t>Positive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090" marB="0">
                    <a:lnR w="12700">
                      <a:solidFill>
                        <a:srgbClr val="A4AB81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866775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800" spc="-20" dirty="0">
                          <a:latin typeface="Arial"/>
                          <a:cs typeface="Arial"/>
                        </a:rPr>
                        <a:t>Negative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09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7200">
                <a:tc rowSpan="2">
                  <a:txBody>
                    <a:bodyPr/>
                    <a:lstStyle/>
                    <a:p>
                      <a:pPr marL="221615" marR="180975" indent="-28575">
                        <a:lnSpc>
                          <a:spcPct val="100800"/>
                        </a:lnSpc>
                        <a:spcBef>
                          <a:spcPts val="137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Phân  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lớp </a:t>
                      </a:r>
                      <a:r>
                        <a:rPr sz="1800" b="1" spc="10" dirty="0">
                          <a:latin typeface="Arial"/>
                          <a:cs typeface="Arial"/>
                        </a:rPr>
                        <a:t>dự  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đoán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462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9050">
                      <a:solidFill>
                        <a:srgbClr val="A4AB81"/>
                      </a:solidFill>
                      <a:prstDash val="solid"/>
                    </a:lnR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spc="-20" dirty="0">
                          <a:latin typeface="Arial"/>
                          <a:cs typeface="Arial"/>
                        </a:rPr>
                        <a:t>Positive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905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spc="-30" dirty="0">
                          <a:latin typeface="Arial"/>
                          <a:cs typeface="Arial"/>
                        </a:rPr>
                        <a:t>TP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(True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positie)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R="243840" algn="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spc="10" dirty="0">
                          <a:latin typeface="Arial"/>
                          <a:cs typeface="Arial"/>
                        </a:rPr>
                        <a:t>FP 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(False</a:t>
                      </a:r>
                      <a:r>
                        <a:rPr sz="1800" spc="-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Possitive)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7462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9050">
                      <a:solidFill>
                        <a:srgbClr val="A4AB81"/>
                      </a:solidFill>
                      <a:prstDash val="solid"/>
                    </a:lnR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7810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spc="-20" dirty="0">
                          <a:latin typeface="Arial"/>
                          <a:cs typeface="Arial"/>
                        </a:rPr>
                        <a:t>Negative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905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spc="10" dirty="0">
                          <a:latin typeface="Arial"/>
                          <a:cs typeface="Arial"/>
                        </a:rPr>
                        <a:t>FN 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(False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Negative)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R="292100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TN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(True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Negative)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-6350" y="3492500"/>
            <a:ext cx="9156700" cy="2771140"/>
            <a:chOff x="-6350" y="3492500"/>
            <a:chExt cx="9156700" cy="2771140"/>
          </a:xfrm>
        </p:grpSpPr>
        <p:sp>
          <p:nvSpPr>
            <p:cNvPr id="6" name="object 6"/>
            <p:cNvSpPr/>
            <p:nvPr/>
          </p:nvSpPr>
          <p:spPr>
            <a:xfrm>
              <a:off x="0" y="3505174"/>
              <a:ext cx="9144000" cy="540385"/>
            </a:xfrm>
            <a:custGeom>
              <a:avLst/>
              <a:gdLst/>
              <a:ahLst/>
              <a:cxnLst/>
              <a:rect l="l" t="t" r="r" b="b"/>
              <a:pathLst>
                <a:path w="9144000" h="540385">
                  <a:moveTo>
                    <a:pt x="9144000" y="0"/>
                  </a:moveTo>
                  <a:lnTo>
                    <a:pt x="4724400" y="0"/>
                  </a:lnTo>
                  <a:lnTo>
                    <a:pt x="0" y="0"/>
                  </a:lnTo>
                  <a:lnTo>
                    <a:pt x="0" y="539775"/>
                  </a:lnTo>
                  <a:lnTo>
                    <a:pt x="4724400" y="539775"/>
                  </a:lnTo>
                  <a:lnTo>
                    <a:pt x="9144000" y="53977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EEF3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4044924"/>
              <a:ext cx="9144000" cy="540385"/>
            </a:xfrm>
            <a:custGeom>
              <a:avLst/>
              <a:gdLst/>
              <a:ahLst/>
              <a:cxnLst/>
              <a:rect l="l" t="t" r="r" b="b"/>
              <a:pathLst>
                <a:path w="9144000" h="540385">
                  <a:moveTo>
                    <a:pt x="9144000" y="0"/>
                  </a:moveTo>
                  <a:lnTo>
                    <a:pt x="4724400" y="0"/>
                  </a:lnTo>
                  <a:lnTo>
                    <a:pt x="0" y="0"/>
                  </a:lnTo>
                  <a:lnTo>
                    <a:pt x="0" y="539775"/>
                  </a:lnTo>
                  <a:lnTo>
                    <a:pt x="4724400" y="539775"/>
                  </a:lnTo>
                  <a:lnTo>
                    <a:pt x="9144000" y="53977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DCE4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4584801"/>
              <a:ext cx="9144000" cy="540385"/>
            </a:xfrm>
            <a:custGeom>
              <a:avLst/>
              <a:gdLst/>
              <a:ahLst/>
              <a:cxnLst/>
              <a:rect l="l" t="t" r="r" b="b"/>
              <a:pathLst>
                <a:path w="9144000" h="540385">
                  <a:moveTo>
                    <a:pt x="9144000" y="0"/>
                  </a:moveTo>
                  <a:lnTo>
                    <a:pt x="4724400" y="0"/>
                  </a:lnTo>
                  <a:lnTo>
                    <a:pt x="0" y="0"/>
                  </a:lnTo>
                  <a:lnTo>
                    <a:pt x="0" y="539775"/>
                  </a:lnTo>
                  <a:lnTo>
                    <a:pt x="4724400" y="539775"/>
                  </a:lnTo>
                  <a:lnTo>
                    <a:pt x="9144000" y="53977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EEF3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5124538"/>
              <a:ext cx="9144000" cy="586740"/>
            </a:xfrm>
            <a:custGeom>
              <a:avLst/>
              <a:gdLst/>
              <a:ahLst/>
              <a:cxnLst/>
              <a:rect l="l" t="t" r="r" b="b"/>
              <a:pathLst>
                <a:path w="9144000" h="586739">
                  <a:moveTo>
                    <a:pt x="9144000" y="0"/>
                  </a:moveTo>
                  <a:lnTo>
                    <a:pt x="4724400" y="0"/>
                  </a:lnTo>
                  <a:lnTo>
                    <a:pt x="0" y="0"/>
                  </a:lnTo>
                  <a:lnTo>
                    <a:pt x="0" y="586232"/>
                  </a:lnTo>
                  <a:lnTo>
                    <a:pt x="4724400" y="586232"/>
                  </a:lnTo>
                  <a:lnTo>
                    <a:pt x="9144000" y="58623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DCE4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5710783"/>
              <a:ext cx="9144000" cy="540385"/>
            </a:xfrm>
            <a:custGeom>
              <a:avLst/>
              <a:gdLst/>
              <a:ahLst/>
              <a:cxnLst/>
              <a:rect l="l" t="t" r="r" b="b"/>
              <a:pathLst>
                <a:path w="9144000" h="540385">
                  <a:moveTo>
                    <a:pt x="9144000" y="0"/>
                  </a:moveTo>
                  <a:lnTo>
                    <a:pt x="4724400" y="0"/>
                  </a:lnTo>
                  <a:lnTo>
                    <a:pt x="0" y="0"/>
                  </a:lnTo>
                  <a:lnTo>
                    <a:pt x="0" y="539775"/>
                  </a:lnTo>
                  <a:lnTo>
                    <a:pt x="4724400" y="539775"/>
                  </a:lnTo>
                  <a:lnTo>
                    <a:pt x="9144000" y="53977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EEF3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24400" y="3498850"/>
              <a:ext cx="0" cy="2758440"/>
            </a:xfrm>
            <a:custGeom>
              <a:avLst/>
              <a:gdLst/>
              <a:ahLst/>
              <a:cxnLst/>
              <a:rect l="l" t="t" r="r" b="b"/>
              <a:pathLst>
                <a:path h="2758440">
                  <a:moveTo>
                    <a:pt x="0" y="0"/>
                  </a:moveTo>
                  <a:lnTo>
                    <a:pt x="0" y="2758059"/>
                  </a:lnTo>
                </a:path>
              </a:pathLst>
            </a:custGeom>
            <a:ln w="12700">
              <a:solidFill>
                <a:srgbClr val="93B6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4038599"/>
              <a:ext cx="9144000" cy="1678939"/>
            </a:xfrm>
            <a:custGeom>
              <a:avLst/>
              <a:gdLst/>
              <a:ahLst/>
              <a:cxnLst/>
              <a:rect l="l" t="t" r="r" b="b"/>
              <a:pathLst>
                <a:path w="9144000" h="1678939">
                  <a:moveTo>
                    <a:pt x="9144000" y="1665820"/>
                  </a:moveTo>
                  <a:lnTo>
                    <a:pt x="0" y="1665820"/>
                  </a:lnTo>
                  <a:lnTo>
                    <a:pt x="0" y="1678520"/>
                  </a:lnTo>
                  <a:lnTo>
                    <a:pt x="9144000" y="1678520"/>
                  </a:lnTo>
                  <a:lnTo>
                    <a:pt x="9144000" y="1665820"/>
                  </a:lnTo>
                  <a:close/>
                </a:path>
                <a:path w="9144000" h="1678939">
                  <a:moveTo>
                    <a:pt x="9144000" y="1079627"/>
                  </a:moveTo>
                  <a:lnTo>
                    <a:pt x="0" y="1079627"/>
                  </a:lnTo>
                  <a:lnTo>
                    <a:pt x="0" y="1092327"/>
                  </a:lnTo>
                  <a:lnTo>
                    <a:pt x="9144000" y="1092327"/>
                  </a:lnTo>
                  <a:lnTo>
                    <a:pt x="9144000" y="1079627"/>
                  </a:lnTo>
                  <a:close/>
                </a:path>
                <a:path w="9144000" h="1678939">
                  <a:moveTo>
                    <a:pt x="9144000" y="539750"/>
                  </a:moveTo>
                  <a:lnTo>
                    <a:pt x="0" y="539750"/>
                  </a:lnTo>
                  <a:lnTo>
                    <a:pt x="0" y="552450"/>
                  </a:lnTo>
                  <a:lnTo>
                    <a:pt x="9144000" y="552450"/>
                  </a:lnTo>
                  <a:lnTo>
                    <a:pt x="9144000" y="539750"/>
                  </a:lnTo>
                  <a:close/>
                </a:path>
                <a:path w="9144000" h="1678939">
                  <a:moveTo>
                    <a:pt x="914400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9144000" y="127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498850"/>
              <a:ext cx="9144000" cy="2758440"/>
            </a:xfrm>
            <a:custGeom>
              <a:avLst/>
              <a:gdLst/>
              <a:ahLst/>
              <a:cxnLst/>
              <a:rect l="l" t="t" r="r" b="b"/>
              <a:pathLst>
                <a:path w="9144000" h="2758440">
                  <a:moveTo>
                    <a:pt x="0" y="0"/>
                  </a:moveTo>
                  <a:lnTo>
                    <a:pt x="0" y="2758059"/>
                  </a:lnTo>
                </a:path>
                <a:path w="9144000" h="2758440">
                  <a:moveTo>
                    <a:pt x="9144000" y="0"/>
                  </a:moveTo>
                  <a:lnTo>
                    <a:pt x="9144000" y="2758059"/>
                  </a:lnTo>
                </a:path>
              </a:pathLst>
            </a:custGeom>
            <a:ln w="12700">
              <a:solidFill>
                <a:srgbClr val="93B6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3498849"/>
              <a:ext cx="9144000" cy="2758440"/>
            </a:xfrm>
            <a:custGeom>
              <a:avLst/>
              <a:gdLst/>
              <a:ahLst/>
              <a:cxnLst/>
              <a:rect l="l" t="t" r="r" b="b"/>
              <a:pathLst>
                <a:path w="9144000" h="2758440">
                  <a:moveTo>
                    <a:pt x="9144000" y="2745359"/>
                  </a:moveTo>
                  <a:lnTo>
                    <a:pt x="0" y="2745359"/>
                  </a:lnTo>
                  <a:lnTo>
                    <a:pt x="0" y="2758059"/>
                  </a:lnTo>
                  <a:lnTo>
                    <a:pt x="9144000" y="2758059"/>
                  </a:lnTo>
                  <a:lnTo>
                    <a:pt x="9144000" y="2745359"/>
                  </a:lnTo>
                  <a:close/>
                </a:path>
                <a:path w="9144000" h="2758440">
                  <a:moveTo>
                    <a:pt x="914400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9144000" y="127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266825" y="3640391"/>
            <a:ext cx="80708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305" dirty="0">
                <a:latin typeface="FreeSerif"/>
                <a:cs typeface="FreeSerif"/>
              </a:rPr>
              <a:t>𝑎𝑐𝑐𝑢𝑟𝑎𝑐𝑦</a:t>
            </a:r>
            <a:r>
              <a:rPr sz="1200" spc="15" dirty="0">
                <a:latin typeface="FreeSerif"/>
                <a:cs typeface="FreeSerif"/>
              </a:rPr>
              <a:t> </a:t>
            </a:r>
            <a:r>
              <a:rPr sz="1200" spc="220" dirty="0">
                <a:latin typeface="FreeSerif"/>
                <a:cs typeface="FreeSerif"/>
              </a:rPr>
              <a:t>=</a:t>
            </a:r>
            <a:endParaRPr sz="1200">
              <a:latin typeface="FreeSerif"/>
              <a:cs typeface="Free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77770" y="3525837"/>
            <a:ext cx="6096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434" dirty="0">
                <a:latin typeface="FreeSerif"/>
                <a:cs typeface="FreeSerif"/>
              </a:rPr>
              <a:t>𝑇𝑃</a:t>
            </a:r>
            <a:r>
              <a:rPr sz="1200" spc="-120" dirty="0">
                <a:latin typeface="FreeSerif"/>
                <a:cs typeface="FreeSerif"/>
              </a:rPr>
              <a:t> </a:t>
            </a:r>
            <a:r>
              <a:rPr sz="1200" spc="220" dirty="0">
                <a:latin typeface="FreeSerif"/>
                <a:cs typeface="FreeSerif"/>
              </a:rPr>
              <a:t>+</a:t>
            </a:r>
            <a:r>
              <a:rPr sz="1200" spc="-35" dirty="0">
                <a:latin typeface="FreeSerif"/>
                <a:cs typeface="FreeSerif"/>
              </a:rPr>
              <a:t> </a:t>
            </a:r>
            <a:r>
              <a:rPr sz="1200" spc="509" dirty="0">
                <a:latin typeface="FreeSerif"/>
                <a:cs typeface="FreeSerif"/>
              </a:rPr>
              <a:t>𝑇𝑁</a:t>
            </a:r>
            <a:endParaRPr sz="1200">
              <a:latin typeface="FreeSerif"/>
              <a:cs typeface="Free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96516" y="3745166"/>
            <a:ext cx="137223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434" dirty="0">
                <a:latin typeface="FreeSerif"/>
                <a:cs typeface="FreeSerif"/>
              </a:rPr>
              <a:t>𝑇𝑃</a:t>
            </a:r>
            <a:r>
              <a:rPr sz="1200" spc="-100" dirty="0">
                <a:latin typeface="FreeSerif"/>
                <a:cs typeface="FreeSerif"/>
              </a:rPr>
              <a:t> </a:t>
            </a:r>
            <a:r>
              <a:rPr sz="1200" spc="220" dirty="0">
                <a:latin typeface="FreeSerif"/>
                <a:cs typeface="FreeSerif"/>
              </a:rPr>
              <a:t>+</a:t>
            </a:r>
            <a:r>
              <a:rPr sz="1200" spc="-15" dirty="0">
                <a:latin typeface="FreeSerif"/>
                <a:cs typeface="FreeSerif"/>
              </a:rPr>
              <a:t> </a:t>
            </a:r>
            <a:r>
              <a:rPr sz="1200" spc="509" dirty="0">
                <a:latin typeface="FreeSerif"/>
                <a:cs typeface="FreeSerif"/>
              </a:rPr>
              <a:t>𝐹𝑁</a:t>
            </a:r>
            <a:r>
              <a:rPr sz="1200" spc="-75" dirty="0">
                <a:latin typeface="FreeSerif"/>
                <a:cs typeface="FreeSerif"/>
              </a:rPr>
              <a:t> </a:t>
            </a:r>
            <a:r>
              <a:rPr sz="1200" spc="220" dirty="0">
                <a:latin typeface="FreeSerif"/>
                <a:cs typeface="FreeSerif"/>
              </a:rPr>
              <a:t>+</a:t>
            </a:r>
            <a:r>
              <a:rPr sz="1200" spc="-10" dirty="0">
                <a:latin typeface="FreeSerif"/>
                <a:cs typeface="FreeSerif"/>
              </a:rPr>
              <a:t> </a:t>
            </a:r>
            <a:r>
              <a:rPr sz="1200" spc="440" dirty="0">
                <a:latin typeface="FreeSerif"/>
                <a:cs typeface="FreeSerif"/>
              </a:rPr>
              <a:t>𝐹𝑃</a:t>
            </a:r>
            <a:r>
              <a:rPr sz="1200" spc="-95" dirty="0">
                <a:latin typeface="FreeSerif"/>
                <a:cs typeface="FreeSerif"/>
              </a:rPr>
              <a:t> </a:t>
            </a:r>
            <a:r>
              <a:rPr sz="1200" spc="220" dirty="0">
                <a:latin typeface="FreeSerif"/>
                <a:cs typeface="FreeSerif"/>
              </a:rPr>
              <a:t>+</a:t>
            </a:r>
            <a:r>
              <a:rPr sz="1200" spc="-15" dirty="0">
                <a:latin typeface="FreeSerif"/>
                <a:cs typeface="FreeSerif"/>
              </a:rPr>
              <a:t> </a:t>
            </a:r>
            <a:r>
              <a:rPr sz="1200" spc="509" dirty="0">
                <a:latin typeface="FreeSerif"/>
                <a:cs typeface="FreeSerif"/>
              </a:rPr>
              <a:t>𝑇𝑁</a:t>
            </a:r>
            <a:endParaRPr sz="1200">
              <a:latin typeface="FreeSerif"/>
              <a:cs typeface="FreeSerif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106929" y="3752850"/>
            <a:ext cx="1343025" cy="9525"/>
          </a:xfrm>
          <a:custGeom>
            <a:avLst/>
            <a:gdLst/>
            <a:ahLst/>
            <a:cxnLst/>
            <a:rect l="l" t="t" r="r" b="b"/>
            <a:pathLst>
              <a:path w="1343025" h="9525">
                <a:moveTo>
                  <a:pt x="1343024" y="0"/>
                </a:moveTo>
                <a:lnTo>
                  <a:pt x="0" y="0"/>
                </a:lnTo>
                <a:lnTo>
                  <a:pt x="0" y="9525"/>
                </a:lnTo>
                <a:lnTo>
                  <a:pt x="1343024" y="9525"/>
                </a:lnTo>
                <a:lnTo>
                  <a:pt x="13430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27647" y="4181220"/>
            <a:ext cx="16986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350" dirty="0">
                <a:latin typeface="FreeSerif"/>
                <a:cs typeface="FreeSerif"/>
              </a:rPr>
              <a:t>𝑇𝑟𝑢𝑒</a:t>
            </a:r>
            <a:r>
              <a:rPr sz="1200" spc="-15" dirty="0">
                <a:latin typeface="FreeSerif"/>
                <a:cs typeface="FreeSerif"/>
              </a:rPr>
              <a:t> </a:t>
            </a:r>
            <a:r>
              <a:rPr sz="1200" spc="240" dirty="0">
                <a:latin typeface="FreeSerif"/>
                <a:cs typeface="FreeSerif"/>
              </a:rPr>
              <a:t>𝑃𝑜𝑠𝑖𝑡𝑖𝑣𝑒</a:t>
            </a:r>
            <a:r>
              <a:rPr sz="1200" spc="-5" dirty="0">
                <a:latin typeface="FreeSerif"/>
                <a:cs typeface="FreeSerif"/>
              </a:rPr>
              <a:t> </a:t>
            </a:r>
            <a:r>
              <a:rPr sz="1200" spc="315" dirty="0">
                <a:latin typeface="FreeSerif"/>
                <a:cs typeface="FreeSerif"/>
              </a:rPr>
              <a:t>𝑅𝑎𝑡𝑒</a:t>
            </a:r>
            <a:r>
              <a:rPr sz="1200" spc="60" dirty="0">
                <a:latin typeface="FreeSerif"/>
                <a:cs typeface="FreeSerif"/>
              </a:rPr>
              <a:t> </a:t>
            </a:r>
            <a:r>
              <a:rPr sz="1200" spc="215" dirty="0">
                <a:latin typeface="FreeSerif"/>
                <a:cs typeface="FreeSerif"/>
              </a:rPr>
              <a:t>=</a:t>
            </a:r>
            <a:r>
              <a:rPr sz="1200" spc="-5" dirty="0">
                <a:latin typeface="FreeSerif"/>
                <a:cs typeface="FreeSerif"/>
              </a:rPr>
              <a:t> </a:t>
            </a:r>
            <a:r>
              <a:rPr sz="1200" spc="440" dirty="0">
                <a:latin typeface="FreeSerif"/>
                <a:cs typeface="FreeSerif"/>
              </a:rPr>
              <a:t>𝑇𝑃</a:t>
            </a:r>
            <a:endParaRPr sz="1200">
              <a:latin typeface="FreeSerif"/>
              <a:cs typeface="Free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86585" y="4257420"/>
            <a:ext cx="25907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975" dirty="0">
                <a:latin typeface="FreeSerif"/>
                <a:cs typeface="FreeSerif"/>
              </a:rPr>
              <a:t>𝑟</a:t>
            </a:r>
            <a:r>
              <a:rPr sz="900" spc="1305" dirty="0">
                <a:latin typeface="FreeSerif"/>
                <a:cs typeface="FreeSerif"/>
              </a:rPr>
              <a:t>𝑎</a:t>
            </a:r>
            <a:r>
              <a:rPr sz="900" spc="660" dirty="0">
                <a:latin typeface="FreeSerif"/>
                <a:cs typeface="FreeSerif"/>
              </a:rPr>
              <a:t>𝑡</a:t>
            </a:r>
            <a:r>
              <a:rPr sz="900" spc="1050" dirty="0">
                <a:latin typeface="FreeSerif"/>
                <a:cs typeface="FreeSerif"/>
              </a:rPr>
              <a:t>𝑒</a:t>
            </a:r>
            <a:endParaRPr sz="900">
              <a:latin typeface="FreeSerif"/>
              <a:cs typeface="FreeSerif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63191" y="4181220"/>
            <a:ext cx="17221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15" dirty="0">
                <a:latin typeface="FreeSerif"/>
                <a:cs typeface="FreeSerif"/>
              </a:rPr>
              <a:t>=</a:t>
            </a:r>
            <a:r>
              <a:rPr sz="1200" spc="70" dirty="0">
                <a:latin typeface="FreeSerif"/>
                <a:cs typeface="FreeSerif"/>
              </a:rPr>
              <a:t> </a:t>
            </a:r>
            <a:r>
              <a:rPr sz="1200" spc="220" dirty="0">
                <a:latin typeface="FreeSerif"/>
                <a:cs typeface="FreeSerif"/>
              </a:rPr>
              <a:t>𝑆𝑒𝑛𝑠𝑖𝑡𝑖𝑣𝑖𝑡𝑦</a:t>
            </a:r>
            <a:r>
              <a:rPr sz="1200" spc="140" dirty="0">
                <a:latin typeface="FreeSerif"/>
                <a:cs typeface="FreeSerif"/>
              </a:rPr>
              <a:t> </a:t>
            </a:r>
            <a:r>
              <a:rPr sz="1200" spc="215" dirty="0">
                <a:latin typeface="FreeSerif"/>
                <a:cs typeface="FreeSerif"/>
              </a:rPr>
              <a:t>=</a:t>
            </a:r>
            <a:r>
              <a:rPr sz="1200" dirty="0">
                <a:latin typeface="FreeSerif"/>
                <a:cs typeface="FreeSerif"/>
              </a:rPr>
              <a:t> </a:t>
            </a:r>
            <a:r>
              <a:rPr sz="1200" spc="245" dirty="0">
                <a:latin typeface="FreeSerif"/>
                <a:cs typeface="FreeSerif"/>
              </a:rPr>
              <a:t>𝑅𝑒𝑐𝑎𝑙𝑙</a:t>
            </a:r>
            <a:r>
              <a:rPr sz="1200" spc="135" dirty="0">
                <a:latin typeface="FreeSerif"/>
                <a:cs typeface="FreeSerif"/>
              </a:rPr>
              <a:t> </a:t>
            </a:r>
            <a:r>
              <a:rPr sz="1200" spc="215" dirty="0">
                <a:latin typeface="FreeSerif"/>
                <a:cs typeface="FreeSerif"/>
              </a:rPr>
              <a:t>=</a:t>
            </a:r>
            <a:endParaRPr sz="1200">
              <a:latin typeface="FreeSerif"/>
              <a:cs typeface="FreeSerif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89146" y="4066540"/>
            <a:ext cx="2203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440" dirty="0">
                <a:latin typeface="FreeSerif"/>
                <a:cs typeface="FreeSerif"/>
              </a:rPr>
              <a:t>𝑇𝑃</a:t>
            </a:r>
            <a:endParaRPr sz="1200">
              <a:latin typeface="FreeSerif"/>
              <a:cs typeface="FreeSerif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98646" y="4285995"/>
            <a:ext cx="607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434" dirty="0">
                <a:latin typeface="FreeSerif"/>
                <a:cs typeface="FreeSerif"/>
              </a:rPr>
              <a:t>𝑇𝑃</a:t>
            </a:r>
            <a:r>
              <a:rPr sz="1200" spc="-125" dirty="0">
                <a:latin typeface="FreeSerif"/>
                <a:cs typeface="FreeSerif"/>
              </a:rPr>
              <a:t> </a:t>
            </a:r>
            <a:r>
              <a:rPr sz="1200" spc="215" dirty="0">
                <a:latin typeface="FreeSerif"/>
                <a:cs typeface="FreeSerif"/>
              </a:rPr>
              <a:t>+</a:t>
            </a:r>
            <a:r>
              <a:rPr sz="1200" spc="-35" dirty="0">
                <a:latin typeface="FreeSerif"/>
                <a:cs typeface="FreeSerif"/>
              </a:rPr>
              <a:t> </a:t>
            </a:r>
            <a:r>
              <a:rPr sz="1200" spc="509" dirty="0">
                <a:latin typeface="FreeSerif"/>
                <a:cs typeface="FreeSerif"/>
              </a:rPr>
              <a:t>𝐹𝑁</a:t>
            </a:r>
            <a:endParaRPr sz="1200">
              <a:latin typeface="FreeSerif"/>
              <a:cs typeface="FreeSerif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907154" y="4292600"/>
            <a:ext cx="581025" cy="9525"/>
          </a:xfrm>
          <a:custGeom>
            <a:avLst/>
            <a:gdLst/>
            <a:ahLst/>
            <a:cxnLst/>
            <a:rect l="l" t="t" r="r" b="b"/>
            <a:pathLst>
              <a:path w="581025" h="9525">
                <a:moveTo>
                  <a:pt x="581025" y="0"/>
                </a:moveTo>
                <a:lnTo>
                  <a:pt x="0" y="0"/>
                </a:lnTo>
                <a:lnTo>
                  <a:pt x="0" y="9525"/>
                </a:lnTo>
                <a:lnTo>
                  <a:pt x="581025" y="9525"/>
                </a:lnTo>
                <a:lnTo>
                  <a:pt x="5810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909184" y="4181220"/>
            <a:ext cx="21609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50" dirty="0">
                <a:latin typeface="FreeSerif"/>
                <a:cs typeface="FreeSerif"/>
              </a:rPr>
              <a:t>𝑃𝑜𝑠𝑖𝑡𝑖𝑣𝑒</a:t>
            </a:r>
            <a:r>
              <a:rPr sz="1200" spc="5" dirty="0">
                <a:latin typeface="FreeSerif"/>
                <a:cs typeface="FreeSerif"/>
              </a:rPr>
              <a:t> </a:t>
            </a:r>
            <a:r>
              <a:rPr sz="1200" spc="254" dirty="0">
                <a:latin typeface="FreeSerif"/>
                <a:cs typeface="FreeSerif"/>
              </a:rPr>
              <a:t>𝑃𝑟𝑒𝑑𝑖𝑐𝑡𝑖𝑣𝑒</a:t>
            </a:r>
            <a:r>
              <a:rPr sz="1200" spc="5" dirty="0">
                <a:latin typeface="FreeSerif"/>
                <a:cs typeface="FreeSerif"/>
              </a:rPr>
              <a:t> </a:t>
            </a:r>
            <a:r>
              <a:rPr sz="1200" spc="310" dirty="0">
                <a:latin typeface="FreeSerif"/>
                <a:cs typeface="FreeSerif"/>
              </a:rPr>
              <a:t>𝑉𝑎𝑙𝑢𝑒</a:t>
            </a:r>
            <a:r>
              <a:rPr sz="1200" spc="80" dirty="0">
                <a:latin typeface="FreeSerif"/>
                <a:cs typeface="FreeSerif"/>
              </a:rPr>
              <a:t> </a:t>
            </a:r>
            <a:r>
              <a:rPr sz="1200" spc="215" dirty="0">
                <a:latin typeface="FreeSerif"/>
                <a:cs typeface="FreeSerif"/>
              </a:rPr>
              <a:t>=</a:t>
            </a:r>
            <a:r>
              <a:rPr sz="1200" spc="-10" dirty="0">
                <a:latin typeface="FreeSerif"/>
                <a:cs typeface="FreeSerif"/>
              </a:rPr>
              <a:t> </a:t>
            </a:r>
            <a:r>
              <a:rPr sz="1200" spc="440" dirty="0">
                <a:latin typeface="FreeSerif"/>
                <a:cs typeface="FreeSerif"/>
              </a:rPr>
              <a:t>𝑃𝑃</a:t>
            </a:r>
            <a:endParaRPr sz="1200">
              <a:latin typeface="FreeSerif"/>
              <a:cs typeface="FreeSerif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035418" y="4257420"/>
            <a:ext cx="3352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254" dirty="0">
                <a:latin typeface="FreeSerif"/>
                <a:cs typeface="FreeSerif"/>
              </a:rPr>
              <a:t>𝑣𝑎𝑙𝑢𝑒</a:t>
            </a:r>
            <a:endParaRPr sz="900">
              <a:latin typeface="FreeSerif"/>
              <a:cs typeface="FreeSerif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388225" y="4181220"/>
            <a:ext cx="988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15" dirty="0">
                <a:latin typeface="FreeSerif"/>
                <a:cs typeface="FreeSerif"/>
              </a:rPr>
              <a:t>=</a:t>
            </a:r>
            <a:r>
              <a:rPr sz="1200" spc="-30" dirty="0">
                <a:latin typeface="FreeSerif"/>
                <a:cs typeface="FreeSerif"/>
              </a:rPr>
              <a:t> </a:t>
            </a:r>
            <a:r>
              <a:rPr sz="1200" spc="265" dirty="0">
                <a:latin typeface="FreeSerif"/>
                <a:cs typeface="FreeSerif"/>
              </a:rPr>
              <a:t>𝑃𝑟𝑒𝑐𝑖𝑠𝑖𝑜𝑛</a:t>
            </a:r>
            <a:r>
              <a:rPr sz="1200" spc="25" dirty="0">
                <a:latin typeface="FreeSerif"/>
                <a:cs typeface="FreeSerif"/>
              </a:rPr>
              <a:t> </a:t>
            </a:r>
            <a:r>
              <a:rPr sz="1200" spc="215" dirty="0">
                <a:latin typeface="FreeSerif"/>
                <a:cs typeface="FreeSerif"/>
              </a:rPr>
              <a:t>=</a:t>
            </a:r>
            <a:endParaRPr sz="1200">
              <a:latin typeface="FreeSerif"/>
              <a:cs typeface="FreeSerif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580119" y="4066540"/>
            <a:ext cx="219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440" dirty="0">
                <a:latin typeface="FreeSerif"/>
                <a:cs typeface="FreeSerif"/>
              </a:rPr>
              <a:t>𝑇𝑃</a:t>
            </a:r>
            <a:endParaRPr sz="1200">
              <a:latin typeface="FreeSerif"/>
              <a:cs typeface="FreeSerif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398891" y="4285995"/>
            <a:ext cx="5797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434" dirty="0">
                <a:latin typeface="FreeSerif"/>
                <a:cs typeface="FreeSerif"/>
              </a:rPr>
              <a:t>𝑇𝑃</a:t>
            </a:r>
            <a:r>
              <a:rPr sz="1200" spc="-114" dirty="0">
                <a:latin typeface="FreeSerif"/>
                <a:cs typeface="FreeSerif"/>
              </a:rPr>
              <a:t> </a:t>
            </a:r>
            <a:r>
              <a:rPr sz="1200" spc="215" dirty="0">
                <a:latin typeface="FreeSerif"/>
                <a:cs typeface="FreeSerif"/>
              </a:rPr>
              <a:t>+</a:t>
            </a:r>
            <a:r>
              <a:rPr sz="1200" spc="-35" dirty="0">
                <a:latin typeface="FreeSerif"/>
                <a:cs typeface="FreeSerif"/>
              </a:rPr>
              <a:t> </a:t>
            </a:r>
            <a:r>
              <a:rPr sz="1200" spc="215" dirty="0">
                <a:latin typeface="FreeSerif"/>
                <a:cs typeface="FreeSerif"/>
              </a:rPr>
              <a:t>𝐹P</a:t>
            </a:r>
            <a:endParaRPr sz="1200">
              <a:latin typeface="FreeSerif"/>
              <a:cs typeface="FreeSerif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402955" y="4292600"/>
            <a:ext cx="552450" cy="9525"/>
          </a:xfrm>
          <a:custGeom>
            <a:avLst/>
            <a:gdLst/>
            <a:ahLst/>
            <a:cxnLst/>
            <a:rect l="l" t="t" r="r" b="b"/>
            <a:pathLst>
              <a:path w="552450" h="9525">
                <a:moveTo>
                  <a:pt x="552450" y="0"/>
                </a:moveTo>
                <a:lnTo>
                  <a:pt x="0" y="0"/>
                </a:lnTo>
                <a:lnTo>
                  <a:pt x="0" y="9525"/>
                </a:lnTo>
                <a:lnTo>
                  <a:pt x="552450" y="9525"/>
                </a:lnTo>
                <a:lnTo>
                  <a:pt x="552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67994" y="4721161"/>
            <a:ext cx="179133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350" dirty="0">
                <a:latin typeface="FreeSerif"/>
                <a:cs typeface="FreeSerif"/>
              </a:rPr>
              <a:t>𝑇𝑟𝑢𝑒</a:t>
            </a:r>
            <a:r>
              <a:rPr sz="1200" spc="-5" dirty="0">
                <a:latin typeface="FreeSerif"/>
                <a:cs typeface="FreeSerif"/>
              </a:rPr>
              <a:t> </a:t>
            </a:r>
            <a:r>
              <a:rPr sz="1200" spc="320" dirty="0">
                <a:latin typeface="FreeSerif"/>
                <a:cs typeface="FreeSerif"/>
              </a:rPr>
              <a:t>𝑁𝑒𝑔𝑎𝑡𝑖𝑣𝑒</a:t>
            </a:r>
            <a:r>
              <a:rPr sz="1200" dirty="0">
                <a:latin typeface="FreeSerif"/>
                <a:cs typeface="FreeSerif"/>
              </a:rPr>
              <a:t> </a:t>
            </a:r>
            <a:r>
              <a:rPr sz="1200" spc="315" dirty="0">
                <a:latin typeface="FreeSerif"/>
                <a:cs typeface="FreeSerif"/>
              </a:rPr>
              <a:t>𝑅𝑎𝑡𝑒</a:t>
            </a:r>
            <a:r>
              <a:rPr sz="1200" spc="-5" dirty="0">
                <a:latin typeface="FreeSerif"/>
                <a:cs typeface="FreeSerif"/>
              </a:rPr>
              <a:t> </a:t>
            </a:r>
            <a:r>
              <a:rPr sz="1200" spc="220" dirty="0">
                <a:latin typeface="FreeSerif"/>
                <a:cs typeface="FreeSerif"/>
              </a:rPr>
              <a:t>=</a:t>
            </a:r>
            <a:r>
              <a:rPr sz="1200" spc="-10" dirty="0">
                <a:latin typeface="FreeSerif"/>
                <a:cs typeface="FreeSerif"/>
              </a:rPr>
              <a:t> </a:t>
            </a:r>
            <a:r>
              <a:rPr sz="1200" spc="509" dirty="0">
                <a:latin typeface="FreeSerif"/>
                <a:cs typeface="FreeSerif"/>
              </a:rPr>
              <a:t>𝑇𝑁</a:t>
            </a:r>
            <a:endParaRPr sz="1200">
              <a:latin typeface="FreeSerif"/>
              <a:cs typeface="FreeSerif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222500" y="4797742"/>
            <a:ext cx="25971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980" dirty="0">
                <a:latin typeface="FreeSerif"/>
                <a:cs typeface="FreeSerif"/>
              </a:rPr>
              <a:t>𝑟</a:t>
            </a:r>
            <a:r>
              <a:rPr sz="900" spc="1310" dirty="0">
                <a:latin typeface="FreeSerif"/>
                <a:cs typeface="FreeSerif"/>
              </a:rPr>
              <a:t>𝑎</a:t>
            </a:r>
            <a:r>
              <a:rPr sz="900" spc="660" dirty="0">
                <a:latin typeface="FreeSerif"/>
                <a:cs typeface="FreeSerif"/>
              </a:rPr>
              <a:t>𝑡</a:t>
            </a:r>
            <a:r>
              <a:rPr sz="900" spc="1055" dirty="0">
                <a:latin typeface="FreeSerif"/>
                <a:cs typeface="FreeSerif"/>
              </a:rPr>
              <a:t>𝑒</a:t>
            </a:r>
            <a:endParaRPr sz="900">
              <a:latin typeface="FreeSerif"/>
              <a:cs typeface="FreeSerif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498979" y="4721161"/>
            <a:ext cx="110299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20" dirty="0">
                <a:latin typeface="FreeSerif"/>
                <a:cs typeface="FreeSerif"/>
              </a:rPr>
              <a:t>= </a:t>
            </a:r>
            <a:r>
              <a:rPr sz="1200" spc="225" dirty="0">
                <a:latin typeface="FreeSerif"/>
                <a:cs typeface="FreeSerif"/>
              </a:rPr>
              <a:t>𝑆𝑝𝑒𝑐𝑖𝑓𝑖𝑐𝑖𝑡𝑦</a:t>
            </a:r>
            <a:r>
              <a:rPr sz="1200" spc="-35" dirty="0">
                <a:latin typeface="FreeSerif"/>
                <a:cs typeface="FreeSerif"/>
              </a:rPr>
              <a:t> </a:t>
            </a:r>
            <a:r>
              <a:rPr sz="1200" spc="220" dirty="0">
                <a:latin typeface="FreeSerif"/>
                <a:cs typeface="FreeSerif"/>
              </a:rPr>
              <a:t>=</a:t>
            </a:r>
            <a:endParaRPr sz="1200">
              <a:latin typeface="FreeSerif"/>
              <a:cs typeface="FreeSerif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795776" y="4606861"/>
            <a:ext cx="236854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675" dirty="0">
                <a:latin typeface="FreeSerif"/>
                <a:cs typeface="FreeSerif"/>
              </a:rPr>
              <a:t>𝑇</a:t>
            </a:r>
            <a:r>
              <a:rPr sz="1200" spc="2335" dirty="0">
                <a:latin typeface="FreeSerif"/>
                <a:cs typeface="FreeSerif"/>
              </a:rPr>
              <a:t>𝑁</a:t>
            </a:r>
            <a:endParaRPr sz="1200">
              <a:latin typeface="FreeSerif"/>
              <a:cs typeface="FreeSerif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614420" y="4826317"/>
            <a:ext cx="60896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05" dirty="0">
                <a:latin typeface="FreeSerif"/>
                <a:cs typeface="FreeSerif"/>
              </a:rPr>
              <a:t>𝑇𝑁</a:t>
            </a:r>
            <a:r>
              <a:rPr sz="1200" spc="-40" dirty="0">
                <a:latin typeface="FreeSerif"/>
                <a:cs typeface="FreeSerif"/>
              </a:rPr>
              <a:t> </a:t>
            </a:r>
            <a:r>
              <a:rPr sz="1200" spc="220" dirty="0">
                <a:latin typeface="FreeSerif"/>
                <a:cs typeface="FreeSerif"/>
              </a:rPr>
              <a:t>+</a:t>
            </a:r>
            <a:r>
              <a:rPr sz="1200" spc="-105" dirty="0">
                <a:latin typeface="FreeSerif"/>
                <a:cs typeface="FreeSerif"/>
              </a:rPr>
              <a:t> </a:t>
            </a:r>
            <a:r>
              <a:rPr sz="1200" spc="445" dirty="0">
                <a:latin typeface="FreeSerif"/>
                <a:cs typeface="FreeSerif"/>
              </a:rPr>
              <a:t>𝐹𝑃</a:t>
            </a:r>
            <a:endParaRPr sz="1200">
              <a:latin typeface="FreeSerif"/>
              <a:cs typeface="FreeSerif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623436" y="4832350"/>
            <a:ext cx="581025" cy="9525"/>
          </a:xfrm>
          <a:custGeom>
            <a:avLst/>
            <a:gdLst/>
            <a:ahLst/>
            <a:cxnLst/>
            <a:rect l="l" t="t" r="r" b="b"/>
            <a:pathLst>
              <a:path w="581025" h="9525">
                <a:moveTo>
                  <a:pt x="581025" y="0"/>
                </a:moveTo>
                <a:lnTo>
                  <a:pt x="0" y="0"/>
                </a:lnTo>
                <a:lnTo>
                  <a:pt x="0" y="9525"/>
                </a:lnTo>
                <a:lnTo>
                  <a:pt x="581025" y="9525"/>
                </a:lnTo>
                <a:lnTo>
                  <a:pt x="5810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271515" y="4721161"/>
            <a:ext cx="225869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320" dirty="0">
                <a:latin typeface="FreeSerif"/>
                <a:cs typeface="FreeSerif"/>
              </a:rPr>
              <a:t>𝑁𝑒𝑔𝑎𝑡𝑖𝑣𝑒</a:t>
            </a:r>
            <a:r>
              <a:rPr sz="1200" spc="5" dirty="0">
                <a:latin typeface="FreeSerif"/>
                <a:cs typeface="FreeSerif"/>
              </a:rPr>
              <a:t> </a:t>
            </a:r>
            <a:r>
              <a:rPr sz="1200" spc="254" dirty="0">
                <a:latin typeface="FreeSerif"/>
                <a:cs typeface="FreeSerif"/>
              </a:rPr>
              <a:t>𝑃𝑟𝑒𝑑𝑖𝑐𝑡𝑖𝑣𝑒</a:t>
            </a:r>
            <a:r>
              <a:rPr sz="1200" spc="10" dirty="0">
                <a:latin typeface="FreeSerif"/>
                <a:cs typeface="FreeSerif"/>
              </a:rPr>
              <a:t> </a:t>
            </a:r>
            <a:r>
              <a:rPr sz="1200" spc="310" dirty="0">
                <a:latin typeface="FreeSerif"/>
                <a:cs typeface="FreeSerif"/>
              </a:rPr>
              <a:t>𝑉𝑎𝑙𝑢𝑒</a:t>
            </a:r>
            <a:r>
              <a:rPr sz="1200" spc="5" dirty="0">
                <a:latin typeface="FreeSerif"/>
                <a:cs typeface="FreeSerif"/>
              </a:rPr>
              <a:t> </a:t>
            </a:r>
            <a:r>
              <a:rPr sz="1200" spc="220" dirty="0">
                <a:latin typeface="FreeSerif"/>
                <a:cs typeface="FreeSerif"/>
              </a:rPr>
              <a:t>=</a:t>
            </a:r>
            <a:r>
              <a:rPr sz="1200" spc="70" dirty="0">
                <a:latin typeface="FreeSerif"/>
                <a:cs typeface="FreeSerif"/>
              </a:rPr>
              <a:t> </a:t>
            </a:r>
            <a:r>
              <a:rPr sz="1200" spc="515" dirty="0">
                <a:latin typeface="FreeSerif"/>
                <a:cs typeface="FreeSerif"/>
              </a:rPr>
              <a:t>𝑁𝑃</a:t>
            </a:r>
            <a:endParaRPr sz="1200">
              <a:latin typeface="FreeSerif"/>
              <a:cs typeface="FreeSerif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493000" y="4797742"/>
            <a:ext cx="33528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080" dirty="0">
                <a:latin typeface="FreeSerif"/>
                <a:cs typeface="FreeSerif"/>
              </a:rPr>
              <a:t>𝑣</a:t>
            </a:r>
            <a:r>
              <a:rPr sz="900" spc="1385" dirty="0">
                <a:latin typeface="FreeSerif"/>
                <a:cs typeface="FreeSerif"/>
              </a:rPr>
              <a:t>𝑎</a:t>
            </a:r>
            <a:r>
              <a:rPr sz="900" spc="350" dirty="0">
                <a:latin typeface="FreeSerif"/>
                <a:cs typeface="FreeSerif"/>
              </a:rPr>
              <a:t>𝑙</a:t>
            </a:r>
            <a:r>
              <a:rPr sz="900" spc="1450" dirty="0">
                <a:latin typeface="FreeSerif"/>
                <a:cs typeface="FreeSerif"/>
              </a:rPr>
              <a:t>𝑢</a:t>
            </a:r>
            <a:r>
              <a:rPr sz="900" spc="1055" dirty="0">
                <a:latin typeface="FreeSerif"/>
                <a:cs typeface="FreeSerif"/>
              </a:rPr>
              <a:t>𝑒</a:t>
            </a:r>
            <a:endParaRPr sz="900">
              <a:latin typeface="FreeSerif"/>
              <a:cs typeface="FreeSerif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836534" y="4721161"/>
            <a:ext cx="1397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20" dirty="0">
                <a:latin typeface="FreeSerif"/>
                <a:cs typeface="FreeSerif"/>
              </a:rPr>
              <a:t>=</a:t>
            </a:r>
            <a:endParaRPr sz="1200">
              <a:latin typeface="FreeSerif"/>
              <a:cs typeface="FreeSerif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179816" y="4606861"/>
            <a:ext cx="236854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675" dirty="0">
                <a:latin typeface="FreeSerif"/>
                <a:cs typeface="FreeSerif"/>
              </a:rPr>
              <a:t>𝑇</a:t>
            </a:r>
            <a:r>
              <a:rPr sz="1200" spc="2335" dirty="0">
                <a:latin typeface="FreeSerif"/>
                <a:cs typeface="FreeSerif"/>
              </a:rPr>
              <a:t>𝑁</a:t>
            </a:r>
            <a:endParaRPr sz="1200">
              <a:latin typeface="FreeSerif"/>
              <a:cs typeface="FreeSerif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998459" y="4826317"/>
            <a:ext cx="61595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05" dirty="0">
                <a:latin typeface="FreeSerif"/>
                <a:cs typeface="FreeSerif"/>
              </a:rPr>
              <a:t>𝑇𝑁</a:t>
            </a:r>
            <a:r>
              <a:rPr sz="1200" spc="-105" dirty="0">
                <a:latin typeface="FreeSerif"/>
                <a:cs typeface="FreeSerif"/>
              </a:rPr>
              <a:t> </a:t>
            </a:r>
            <a:r>
              <a:rPr sz="1200" spc="220" dirty="0">
                <a:latin typeface="FreeSerif"/>
                <a:cs typeface="FreeSerif"/>
              </a:rPr>
              <a:t>+</a:t>
            </a:r>
            <a:r>
              <a:rPr sz="1200" spc="-40" dirty="0">
                <a:latin typeface="FreeSerif"/>
                <a:cs typeface="FreeSerif"/>
              </a:rPr>
              <a:t> </a:t>
            </a:r>
            <a:r>
              <a:rPr sz="1200" spc="195" dirty="0">
                <a:latin typeface="FreeSerif"/>
                <a:cs typeface="FreeSerif"/>
              </a:rPr>
              <a:t>𝐹N</a:t>
            </a:r>
            <a:endParaRPr sz="1200">
              <a:latin typeface="FreeSerif"/>
              <a:cs typeface="FreeSerif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8002905" y="4832350"/>
            <a:ext cx="581025" cy="9525"/>
          </a:xfrm>
          <a:custGeom>
            <a:avLst/>
            <a:gdLst/>
            <a:ahLst/>
            <a:cxnLst/>
            <a:rect l="l" t="t" r="r" b="b"/>
            <a:pathLst>
              <a:path w="581025" h="9525">
                <a:moveTo>
                  <a:pt x="581025" y="0"/>
                </a:moveTo>
                <a:lnTo>
                  <a:pt x="0" y="0"/>
                </a:lnTo>
                <a:lnTo>
                  <a:pt x="0" y="9525"/>
                </a:lnTo>
                <a:lnTo>
                  <a:pt x="581025" y="9525"/>
                </a:lnTo>
                <a:lnTo>
                  <a:pt x="5810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2697226" y="5338445"/>
            <a:ext cx="25907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975" dirty="0">
                <a:latin typeface="FreeSerif"/>
                <a:cs typeface="FreeSerif"/>
              </a:rPr>
              <a:t>𝑟</a:t>
            </a:r>
            <a:r>
              <a:rPr sz="900" spc="1305" dirty="0">
                <a:latin typeface="FreeSerif"/>
                <a:cs typeface="FreeSerif"/>
              </a:rPr>
              <a:t>𝑎</a:t>
            </a:r>
            <a:r>
              <a:rPr sz="900" spc="660" dirty="0">
                <a:latin typeface="FreeSerif"/>
                <a:cs typeface="FreeSerif"/>
              </a:rPr>
              <a:t>𝑡</a:t>
            </a:r>
            <a:r>
              <a:rPr sz="900" spc="1050" dirty="0">
                <a:latin typeface="FreeSerif"/>
                <a:cs typeface="FreeSerif"/>
              </a:rPr>
              <a:t>𝑒</a:t>
            </a:r>
            <a:endParaRPr sz="900">
              <a:latin typeface="FreeSerif"/>
              <a:cs typeface="FreeSerif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90282" y="5262245"/>
            <a:ext cx="21228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95805" algn="l"/>
              </a:tabLst>
            </a:pPr>
            <a:r>
              <a:rPr sz="1200" spc="1745" dirty="0">
                <a:latin typeface="FreeSerif"/>
                <a:cs typeface="FreeSerif"/>
              </a:rPr>
              <a:t>𝐹</a:t>
            </a:r>
            <a:r>
              <a:rPr sz="1200" spc="1475" dirty="0">
                <a:latin typeface="FreeSerif"/>
                <a:cs typeface="FreeSerif"/>
              </a:rPr>
              <a:t>𝑎</a:t>
            </a:r>
            <a:r>
              <a:rPr sz="1200" spc="310" dirty="0">
                <a:latin typeface="FreeSerif"/>
                <a:cs typeface="FreeSerif"/>
              </a:rPr>
              <a:t>𝑙</a:t>
            </a:r>
            <a:r>
              <a:rPr sz="1200" spc="985" dirty="0">
                <a:latin typeface="FreeSerif"/>
                <a:cs typeface="FreeSerif"/>
              </a:rPr>
              <a:t>𝑠</a:t>
            </a:r>
            <a:r>
              <a:rPr sz="1200" spc="1180" dirty="0">
                <a:latin typeface="FreeSerif"/>
                <a:cs typeface="FreeSerif"/>
              </a:rPr>
              <a:t>𝑒</a:t>
            </a:r>
            <a:r>
              <a:rPr sz="1200" spc="5" dirty="0">
                <a:latin typeface="FreeSerif"/>
                <a:cs typeface="FreeSerif"/>
              </a:rPr>
              <a:t> </a:t>
            </a:r>
            <a:r>
              <a:rPr sz="1200" spc="1780" dirty="0">
                <a:latin typeface="FreeSerif"/>
                <a:cs typeface="FreeSerif"/>
              </a:rPr>
              <a:t>𝑃</a:t>
            </a:r>
            <a:r>
              <a:rPr sz="1200" spc="1390" dirty="0">
                <a:latin typeface="FreeSerif"/>
                <a:cs typeface="FreeSerif"/>
              </a:rPr>
              <a:t>𝑜</a:t>
            </a:r>
            <a:r>
              <a:rPr sz="1200" spc="985" dirty="0">
                <a:latin typeface="FreeSerif"/>
                <a:cs typeface="FreeSerif"/>
              </a:rPr>
              <a:t>𝑠</a:t>
            </a:r>
            <a:r>
              <a:rPr sz="1200" spc="310" dirty="0">
                <a:latin typeface="FreeSerif"/>
                <a:cs typeface="FreeSerif"/>
              </a:rPr>
              <a:t>𝑖</a:t>
            </a:r>
            <a:r>
              <a:rPr sz="1200" spc="665" dirty="0">
                <a:latin typeface="FreeSerif"/>
                <a:cs typeface="FreeSerif"/>
              </a:rPr>
              <a:t>𝑡</a:t>
            </a:r>
            <a:r>
              <a:rPr sz="1200" spc="310" dirty="0">
                <a:latin typeface="FreeSerif"/>
                <a:cs typeface="FreeSerif"/>
              </a:rPr>
              <a:t>𝑖</a:t>
            </a:r>
            <a:r>
              <a:rPr sz="1200" spc="1430" dirty="0">
                <a:latin typeface="FreeSerif"/>
                <a:cs typeface="FreeSerif"/>
              </a:rPr>
              <a:t>𝑣</a:t>
            </a:r>
            <a:r>
              <a:rPr sz="1200" spc="1180" dirty="0">
                <a:latin typeface="FreeSerif"/>
                <a:cs typeface="FreeSerif"/>
              </a:rPr>
              <a:t>𝑒</a:t>
            </a:r>
            <a:r>
              <a:rPr sz="1200" spc="5" dirty="0">
                <a:latin typeface="FreeSerif"/>
                <a:cs typeface="FreeSerif"/>
              </a:rPr>
              <a:t> </a:t>
            </a:r>
            <a:r>
              <a:rPr sz="1200" spc="1839" dirty="0">
                <a:latin typeface="FreeSerif"/>
                <a:cs typeface="FreeSerif"/>
              </a:rPr>
              <a:t>𝑅</a:t>
            </a:r>
            <a:r>
              <a:rPr sz="1200" spc="1475" dirty="0">
                <a:latin typeface="FreeSerif"/>
                <a:cs typeface="FreeSerif"/>
              </a:rPr>
              <a:t>𝑎</a:t>
            </a:r>
            <a:r>
              <a:rPr sz="1200" spc="665" dirty="0">
                <a:latin typeface="FreeSerif"/>
                <a:cs typeface="FreeSerif"/>
              </a:rPr>
              <a:t>𝑡</a:t>
            </a:r>
            <a:r>
              <a:rPr sz="1200" spc="1180" dirty="0">
                <a:latin typeface="FreeSerif"/>
                <a:cs typeface="FreeSerif"/>
              </a:rPr>
              <a:t>𝑒</a:t>
            </a:r>
            <a:r>
              <a:rPr sz="1200" dirty="0">
                <a:latin typeface="FreeSerif"/>
                <a:cs typeface="FreeSerif"/>
              </a:rPr>
              <a:t> </a:t>
            </a:r>
            <a:r>
              <a:rPr sz="1200" spc="215" dirty="0">
                <a:latin typeface="FreeSerif"/>
                <a:cs typeface="FreeSerif"/>
              </a:rPr>
              <a:t>=</a:t>
            </a:r>
            <a:r>
              <a:rPr sz="1200" spc="75" dirty="0">
                <a:latin typeface="FreeSerif"/>
                <a:cs typeface="FreeSerif"/>
              </a:rPr>
              <a:t> </a:t>
            </a:r>
            <a:r>
              <a:rPr sz="1200" spc="1735" dirty="0">
                <a:latin typeface="FreeSerif"/>
                <a:cs typeface="FreeSerif"/>
              </a:rPr>
              <a:t>𝐹</a:t>
            </a:r>
            <a:r>
              <a:rPr sz="1200" spc="1775" dirty="0">
                <a:latin typeface="FreeSerif"/>
                <a:cs typeface="FreeSerif"/>
              </a:rPr>
              <a:t>𝑃</a:t>
            </a:r>
            <a:r>
              <a:rPr sz="1200" dirty="0">
                <a:latin typeface="FreeSerif"/>
                <a:cs typeface="FreeSerif"/>
              </a:rPr>
              <a:t>	</a:t>
            </a:r>
            <a:r>
              <a:rPr sz="1200" spc="215" dirty="0">
                <a:latin typeface="FreeSerif"/>
                <a:cs typeface="FreeSerif"/>
              </a:rPr>
              <a:t>=</a:t>
            </a:r>
            <a:endParaRPr sz="1200">
              <a:latin typeface="FreeSerif"/>
              <a:cs typeface="FreeSerif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326384" y="5147691"/>
            <a:ext cx="2184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735" dirty="0">
                <a:latin typeface="FreeSerif"/>
                <a:cs typeface="FreeSerif"/>
              </a:rPr>
              <a:t>𝐹</a:t>
            </a:r>
            <a:r>
              <a:rPr sz="1200" spc="1780" dirty="0">
                <a:latin typeface="FreeSerif"/>
                <a:cs typeface="FreeSerif"/>
              </a:rPr>
              <a:t>𝑃</a:t>
            </a:r>
            <a:endParaRPr sz="1200">
              <a:latin typeface="FreeSerif"/>
              <a:cs typeface="FreeSerif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135629" y="5367020"/>
            <a:ext cx="609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00" dirty="0">
                <a:latin typeface="FreeSerif"/>
                <a:cs typeface="FreeSerif"/>
              </a:rPr>
              <a:t>𝑇𝑁</a:t>
            </a:r>
            <a:r>
              <a:rPr sz="1200" spc="-105" dirty="0">
                <a:latin typeface="FreeSerif"/>
                <a:cs typeface="FreeSerif"/>
              </a:rPr>
              <a:t> </a:t>
            </a:r>
            <a:r>
              <a:rPr sz="1200" spc="215" dirty="0">
                <a:latin typeface="FreeSerif"/>
                <a:cs typeface="FreeSerif"/>
              </a:rPr>
              <a:t>+</a:t>
            </a:r>
            <a:r>
              <a:rPr sz="1200" spc="-25" dirty="0">
                <a:latin typeface="FreeSerif"/>
                <a:cs typeface="FreeSerif"/>
              </a:rPr>
              <a:t> </a:t>
            </a:r>
            <a:r>
              <a:rPr sz="1200" spc="440" dirty="0">
                <a:latin typeface="FreeSerif"/>
                <a:cs typeface="FreeSerif"/>
              </a:rPr>
              <a:t>𝐹𝑃</a:t>
            </a:r>
            <a:endParaRPr sz="1200">
              <a:latin typeface="FreeSerif"/>
              <a:cs typeface="FreeSerif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145155" y="5369051"/>
            <a:ext cx="3642995" cy="141605"/>
          </a:xfrm>
          <a:custGeom>
            <a:avLst/>
            <a:gdLst/>
            <a:ahLst/>
            <a:cxnLst/>
            <a:rect l="l" t="t" r="r" b="b"/>
            <a:pathLst>
              <a:path w="3642995" h="141604">
                <a:moveTo>
                  <a:pt x="581025" y="3175"/>
                </a:moveTo>
                <a:lnTo>
                  <a:pt x="0" y="3175"/>
                </a:lnTo>
                <a:lnTo>
                  <a:pt x="0" y="12700"/>
                </a:lnTo>
                <a:lnTo>
                  <a:pt x="581025" y="12700"/>
                </a:lnTo>
                <a:lnTo>
                  <a:pt x="581025" y="3175"/>
                </a:lnTo>
                <a:close/>
              </a:path>
              <a:path w="3642995" h="141604">
                <a:moveTo>
                  <a:pt x="3148584" y="5715"/>
                </a:moveTo>
                <a:lnTo>
                  <a:pt x="3146552" y="0"/>
                </a:lnTo>
                <a:lnTo>
                  <a:pt x="3136328" y="3695"/>
                </a:lnTo>
                <a:lnTo>
                  <a:pt x="3127375" y="9042"/>
                </a:lnTo>
                <a:lnTo>
                  <a:pt x="3104464" y="45681"/>
                </a:lnTo>
                <a:lnTo>
                  <a:pt x="3101594" y="70612"/>
                </a:lnTo>
                <a:lnTo>
                  <a:pt x="3102305" y="83553"/>
                </a:lnTo>
                <a:lnTo>
                  <a:pt x="3119590" y="125082"/>
                </a:lnTo>
                <a:lnTo>
                  <a:pt x="3146552" y="141097"/>
                </a:lnTo>
                <a:lnTo>
                  <a:pt x="3148330" y="135382"/>
                </a:lnTo>
                <a:lnTo>
                  <a:pt x="3140303" y="131838"/>
                </a:lnTo>
                <a:lnTo>
                  <a:pt x="3133369" y="126898"/>
                </a:lnTo>
                <a:lnTo>
                  <a:pt x="3114941" y="82257"/>
                </a:lnTo>
                <a:lnTo>
                  <a:pt x="3114421" y="69850"/>
                </a:lnTo>
                <a:lnTo>
                  <a:pt x="3114941" y="57810"/>
                </a:lnTo>
                <a:lnTo>
                  <a:pt x="3127552" y="20396"/>
                </a:lnTo>
                <a:lnTo>
                  <a:pt x="3140456" y="9245"/>
                </a:lnTo>
                <a:lnTo>
                  <a:pt x="3148584" y="5715"/>
                </a:lnTo>
                <a:close/>
              </a:path>
              <a:path w="3642995" h="141604">
                <a:moveTo>
                  <a:pt x="3642868" y="70612"/>
                </a:moveTo>
                <a:lnTo>
                  <a:pt x="3631184" y="24638"/>
                </a:lnTo>
                <a:lnTo>
                  <a:pt x="3597783" y="0"/>
                </a:lnTo>
                <a:lnTo>
                  <a:pt x="3595878" y="5715"/>
                </a:lnTo>
                <a:lnTo>
                  <a:pt x="3603993" y="9245"/>
                </a:lnTo>
                <a:lnTo>
                  <a:pt x="3611003" y="14135"/>
                </a:lnTo>
                <a:lnTo>
                  <a:pt x="3629406" y="57810"/>
                </a:lnTo>
                <a:lnTo>
                  <a:pt x="3629914" y="69850"/>
                </a:lnTo>
                <a:lnTo>
                  <a:pt x="3629380" y="82257"/>
                </a:lnTo>
                <a:lnTo>
                  <a:pt x="3616909" y="120548"/>
                </a:lnTo>
                <a:lnTo>
                  <a:pt x="3596005" y="135382"/>
                </a:lnTo>
                <a:lnTo>
                  <a:pt x="3597783" y="141097"/>
                </a:lnTo>
                <a:lnTo>
                  <a:pt x="3631184" y="116459"/>
                </a:lnTo>
                <a:lnTo>
                  <a:pt x="3642131" y="83553"/>
                </a:lnTo>
                <a:lnTo>
                  <a:pt x="3642868" y="706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6656069" y="5309298"/>
            <a:ext cx="9207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70" dirty="0">
                <a:latin typeface="FreeSerif"/>
                <a:cs typeface="FreeSerif"/>
              </a:rPr>
              <a:t>2</a:t>
            </a:r>
            <a:endParaRPr sz="900">
              <a:latin typeface="FreeSerif"/>
              <a:cs typeface="FreeSerif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264150" y="5320089"/>
            <a:ext cx="1617980" cy="2190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566545" algn="l"/>
              </a:tabLst>
            </a:pPr>
            <a:r>
              <a:rPr sz="1250" i="1" spc="-50" dirty="0">
                <a:latin typeface="DejaVu Sans"/>
                <a:cs typeface="DejaVu Sans"/>
              </a:rPr>
              <a:t>F</a:t>
            </a:r>
            <a:r>
              <a:rPr sz="1250" i="1" spc="-175" dirty="0">
                <a:latin typeface="DejaVu Sans"/>
                <a:cs typeface="DejaVu Sans"/>
              </a:rPr>
              <a:t>−</a:t>
            </a:r>
            <a:r>
              <a:rPr sz="1250" i="1" spc="-225" dirty="0">
                <a:latin typeface="DejaVu Sans"/>
                <a:cs typeface="DejaVu Sans"/>
              </a:rPr>
              <a:t>m</a:t>
            </a:r>
            <a:r>
              <a:rPr sz="1250" i="1" spc="-175" dirty="0">
                <a:latin typeface="DejaVu Sans"/>
                <a:cs typeface="DejaVu Sans"/>
              </a:rPr>
              <a:t>e</a:t>
            </a:r>
            <a:r>
              <a:rPr sz="1250" i="1" spc="-170" dirty="0">
                <a:latin typeface="DejaVu Sans"/>
                <a:cs typeface="DejaVu Sans"/>
              </a:rPr>
              <a:t>a</a:t>
            </a:r>
            <a:r>
              <a:rPr sz="1250" i="1" spc="-130" dirty="0">
                <a:latin typeface="DejaVu Sans"/>
                <a:cs typeface="DejaVu Sans"/>
              </a:rPr>
              <a:t>s</a:t>
            </a:r>
            <a:r>
              <a:rPr sz="1250" i="1" spc="-125" dirty="0">
                <a:latin typeface="DejaVu Sans"/>
                <a:cs typeface="DejaVu Sans"/>
              </a:rPr>
              <a:t>u</a:t>
            </a:r>
            <a:r>
              <a:rPr sz="1250" i="1" spc="5" dirty="0">
                <a:latin typeface="DejaVu Sans"/>
                <a:cs typeface="DejaVu Sans"/>
              </a:rPr>
              <a:t>r</a:t>
            </a:r>
            <a:r>
              <a:rPr sz="1250" i="1" spc="-185" dirty="0">
                <a:latin typeface="DejaVu Sans"/>
                <a:cs typeface="DejaVu Sans"/>
              </a:rPr>
              <a:t>e</a:t>
            </a:r>
            <a:r>
              <a:rPr sz="1250" i="1" spc="-75" dirty="0">
                <a:latin typeface="DejaVu Sans"/>
                <a:cs typeface="DejaVu Sans"/>
              </a:rPr>
              <a:t> </a:t>
            </a:r>
            <a:r>
              <a:rPr sz="1200" spc="220" dirty="0">
                <a:latin typeface="FreeSerif"/>
                <a:cs typeface="FreeSerif"/>
              </a:rPr>
              <a:t>=</a:t>
            </a:r>
            <a:r>
              <a:rPr sz="1200" dirty="0">
                <a:latin typeface="FreeSerif"/>
                <a:cs typeface="FreeSerif"/>
              </a:rPr>
              <a:t>  </a:t>
            </a:r>
            <a:r>
              <a:rPr sz="1200" spc="-75" dirty="0">
                <a:latin typeface="FreeSerif"/>
                <a:cs typeface="FreeSerif"/>
              </a:rPr>
              <a:t> </a:t>
            </a:r>
            <a:r>
              <a:rPr sz="1200" spc="65" dirty="0">
                <a:latin typeface="FreeSerif"/>
                <a:cs typeface="FreeSerif"/>
              </a:rPr>
              <a:t>1</a:t>
            </a:r>
            <a:r>
              <a:rPr sz="1200" spc="-70" dirty="0">
                <a:latin typeface="FreeSerif"/>
                <a:cs typeface="FreeSerif"/>
              </a:rPr>
              <a:t> </a:t>
            </a:r>
            <a:r>
              <a:rPr sz="1200" spc="220" dirty="0">
                <a:latin typeface="FreeSerif"/>
                <a:cs typeface="FreeSerif"/>
              </a:rPr>
              <a:t>+</a:t>
            </a:r>
            <a:r>
              <a:rPr sz="1200" dirty="0">
                <a:latin typeface="FreeSerif"/>
                <a:cs typeface="FreeSerif"/>
              </a:rPr>
              <a:t> </a:t>
            </a:r>
            <a:r>
              <a:rPr sz="1200" spc="1710" dirty="0">
                <a:latin typeface="FreeSerif"/>
                <a:cs typeface="FreeSerif"/>
              </a:rPr>
              <a:t>𝛽</a:t>
            </a:r>
            <a:r>
              <a:rPr sz="1200" dirty="0">
                <a:latin typeface="FreeSerif"/>
                <a:cs typeface="FreeSerif"/>
              </a:rPr>
              <a:t>	</a:t>
            </a:r>
            <a:r>
              <a:rPr sz="1200" spc="-105" dirty="0">
                <a:latin typeface="FreeSerif"/>
                <a:cs typeface="FreeSerif"/>
              </a:rPr>
              <a:t>∙</a:t>
            </a:r>
            <a:endParaRPr sz="1200">
              <a:latin typeface="FreeSerif"/>
              <a:cs typeface="FreeSerif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132955" y="5213667"/>
            <a:ext cx="119824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65" dirty="0">
                <a:latin typeface="FreeSerif"/>
                <a:cs typeface="FreeSerif"/>
              </a:rPr>
              <a:t>𝑃𝑟𝑒𝑐𝑖𝑠𝑖𝑜𝑛</a:t>
            </a:r>
            <a:r>
              <a:rPr sz="1200" spc="-40" dirty="0">
                <a:latin typeface="FreeSerif"/>
                <a:cs typeface="FreeSerif"/>
              </a:rPr>
              <a:t> </a:t>
            </a:r>
            <a:r>
              <a:rPr sz="1200" spc="-105" dirty="0">
                <a:latin typeface="FreeSerif"/>
                <a:cs typeface="FreeSerif"/>
              </a:rPr>
              <a:t>∙ </a:t>
            </a:r>
            <a:r>
              <a:rPr sz="1200" spc="245" dirty="0">
                <a:latin typeface="FreeSerif"/>
                <a:cs typeface="FreeSerif"/>
              </a:rPr>
              <a:t>𝑅𝑒𝑐𝑎𝑙𝑙</a:t>
            </a:r>
            <a:endParaRPr sz="1200">
              <a:latin typeface="FreeSerif"/>
              <a:cs typeface="FreeSerif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913498" y="5473827"/>
            <a:ext cx="1017905" cy="141605"/>
          </a:xfrm>
          <a:custGeom>
            <a:avLst/>
            <a:gdLst/>
            <a:ahLst/>
            <a:cxnLst/>
            <a:rect l="l" t="t" r="r" b="b"/>
            <a:pathLst>
              <a:path w="1017904" h="141604">
                <a:moveTo>
                  <a:pt x="972439" y="0"/>
                </a:moveTo>
                <a:lnTo>
                  <a:pt x="970533" y="5715"/>
                </a:lnTo>
                <a:lnTo>
                  <a:pt x="978652" y="9243"/>
                </a:lnTo>
                <a:lnTo>
                  <a:pt x="985662" y="14128"/>
                </a:lnTo>
                <a:lnTo>
                  <a:pt x="1004065" y="57802"/>
                </a:lnTo>
                <a:lnTo>
                  <a:pt x="1004570" y="69850"/>
                </a:lnTo>
                <a:lnTo>
                  <a:pt x="1004048" y="82254"/>
                </a:lnTo>
                <a:lnTo>
                  <a:pt x="991574" y="120512"/>
                </a:lnTo>
                <a:lnTo>
                  <a:pt x="970660" y="135382"/>
                </a:lnTo>
                <a:lnTo>
                  <a:pt x="972439" y="141109"/>
                </a:lnTo>
                <a:lnTo>
                  <a:pt x="1005840" y="116433"/>
                </a:lnTo>
                <a:lnTo>
                  <a:pt x="1017524" y="70612"/>
                </a:lnTo>
                <a:lnTo>
                  <a:pt x="1016787" y="57659"/>
                </a:lnTo>
                <a:lnTo>
                  <a:pt x="999388" y="16019"/>
                </a:lnTo>
                <a:lnTo>
                  <a:pt x="982676" y="3688"/>
                </a:lnTo>
                <a:lnTo>
                  <a:pt x="972439" y="0"/>
                </a:lnTo>
                <a:close/>
              </a:path>
              <a:path w="1017904" h="141604">
                <a:moveTo>
                  <a:pt x="44957" y="0"/>
                </a:moveTo>
                <a:lnTo>
                  <a:pt x="11556" y="24638"/>
                </a:lnTo>
                <a:lnTo>
                  <a:pt x="0" y="70612"/>
                </a:lnTo>
                <a:lnTo>
                  <a:pt x="716" y="83543"/>
                </a:lnTo>
                <a:lnTo>
                  <a:pt x="18008" y="125082"/>
                </a:lnTo>
                <a:lnTo>
                  <a:pt x="44957" y="141109"/>
                </a:lnTo>
                <a:lnTo>
                  <a:pt x="46735" y="135382"/>
                </a:lnTo>
                <a:lnTo>
                  <a:pt x="38711" y="131817"/>
                </a:lnTo>
                <a:lnTo>
                  <a:pt x="31781" y="126860"/>
                </a:lnTo>
                <a:lnTo>
                  <a:pt x="13350" y="82254"/>
                </a:lnTo>
                <a:lnTo>
                  <a:pt x="12826" y="69850"/>
                </a:lnTo>
                <a:lnTo>
                  <a:pt x="13350" y="57802"/>
                </a:lnTo>
                <a:lnTo>
                  <a:pt x="25969" y="20395"/>
                </a:lnTo>
                <a:lnTo>
                  <a:pt x="46990" y="5715"/>
                </a:lnTo>
                <a:lnTo>
                  <a:pt x="449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6935851" y="5433059"/>
            <a:ext cx="16592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260" dirty="0">
                <a:latin typeface="FreeSerif"/>
                <a:cs typeface="FreeSerif"/>
              </a:rPr>
              <a:t>𝛽</a:t>
            </a:r>
            <a:r>
              <a:rPr sz="1350" spc="390" baseline="21604" dirty="0">
                <a:latin typeface="FreeSerif"/>
                <a:cs typeface="FreeSerif"/>
              </a:rPr>
              <a:t>2 </a:t>
            </a:r>
            <a:r>
              <a:rPr sz="1200" spc="-105" dirty="0">
                <a:latin typeface="FreeSerif"/>
                <a:cs typeface="FreeSerif"/>
              </a:rPr>
              <a:t>∙ </a:t>
            </a:r>
            <a:r>
              <a:rPr sz="1200" spc="265" dirty="0">
                <a:latin typeface="FreeSerif"/>
                <a:cs typeface="FreeSerif"/>
              </a:rPr>
              <a:t>𝑃𝑟𝑒𝑐𝑖𝑠𝑖𝑜𝑛 </a:t>
            </a:r>
            <a:r>
              <a:rPr sz="1200" spc="220" dirty="0">
                <a:latin typeface="FreeSerif"/>
                <a:cs typeface="FreeSerif"/>
              </a:rPr>
              <a:t>+</a:t>
            </a:r>
            <a:r>
              <a:rPr sz="1200" spc="-40" dirty="0">
                <a:latin typeface="FreeSerif"/>
                <a:cs typeface="FreeSerif"/>
              </a:rPr>
              <a:t> </a:t>
            </a:r>
            <a:r>
              <a:rPr sz="1200" spc="245" dirty="0">
                <a:latin typeface="FreeSerif"/>
                <a:cs typeface="FreeSerif"/>
              </a:rPr>
              <a:t>𝑅𝑒𝑐𝑎𝑙𝑙</a:t>
            </a:r>
            <a:endParaRPr sz="1200">
              <a:latin typeface="FreeSerif"/>
              <a:cs typeface="FreeSerif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6900036" y="5438394"/>
            <a:ext cx="1657350" cy="9525"/>
          </a:xfrm>
          <a:custGeom>
            <a:avLst/>
            <a:gdLst/>
            <a:ahLst/>
            <a:cxnLst/>
            <a:rect l="l" t="t" r="r" b="b"/>
            <a:pathLst>
              <a:path w="1657350" h="9525">
                <a:moveTo>
                  <a:pt x="1657350" y="0"/>
                </a:moveTo>
                <a:lnTo>
                  <a:pt x="0" y="0"/>
                </a:lnTo>
                <a:lnTo>
                  <a:pt x="0" y="9524"/>
                </a:lnTo>
                <a:lnTo>
                  <a:pt x="1657350" y="9524"/>
                </a:lnTo>
                <a:lnTo>
                  <a:pt x="16573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2744851" y="5925502"/>
            <a:ext cx="25907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975" dirty="0">
                <a:latin typeface="FreeSerif"/>
                <a:cs typeface="FreeSerif"/>
              </a:rPr>
              <a:t>𝑟</a:t>
            </a:r>
            <a:r>
              <a:rPr sz="900" spc="1305" dirty="0">
                <a:latin typeface="FreeSerif"/>
                <a:cs typeface="FreeSerif"/>
              </a:rPr>
              <a:t>𝑎</a:t>
            </a:r>
            <a:r>
              <a:rPr sz="900" spc="660" dirty="0">
                <a:latin typeface="FreeSerif"/>
                <a:cs typeface="FreeSerif"/>
              </a:rPr>
              <a:t>𝑡</a:t>
            </a:r>
            <a:r>
              <a:rPr sz="900" spc="1050" dirty="0">
                <a:latin typeface="FreeSerif"/>
                <a:cs typeface="FreeSerif"/>
              </a:rPr>
              <a:t>𝑒</a:t>
            </a:r>
            <a:endParaRPr sz="900">
              <a:latin typeface="FreeSerif"/>
              <a:cs typeface="FreeSerif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42657" y="5849302"/>
            <a:ext cx="22180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91055" algn="l"/>
              </a:tabLst>
            </a:pPr>
            <a:r>
              <a:rPr sz="1200" spc="1745" dirty="0">
                <a:latin typeface="FreeSerif"/>
                <a:cs typeface="FreeSerif"/>
              </a:rPr>
              <a:t>𝐹</a:t>
            </a:r>
            <a:r>
              <a:rPr sz="1200" spc="1475" dirty="0">
                <a:latin typeface="FreeSerif"/>
                <a:cs typeface="FreeSerif"/>
              </a:rPr>
              <a:t>𝑎</a:t>
            </a:r>
            <a:r>
              <a:rPr sz="1200" spc="310" dirty="0">
                <a:latin typeface="FreeSerif"/>
                <a:cs typeface="FreeSerif"/>
              </a:rPr>
              <a:t>𝑙</a:t>
            </a:r>
            <a:r>
              <a:rPr sz="1200" spc="985" dirty="0">
                <a:latin typeface="FreeSerif"/>
                <a:cs typeface="FreeSerif"/>
              </a:rPr>
              <a:t>𝑠</a:t>
            </a:r>
            <a:r>
              <a:rPr sz="1200" spc="1180" dirty="0">
                <a:latin typeface="FreeSerif"/>
                <a:cs typeface="FreeSerif"/>
              </a:rPr>
              <a:t>𝑒</a:t>
            </a:r>
            <a:r>
              <a:rPr sz="1200" spc="5" dirty="0">
                <a:latin typeface="FreeSerif"/>
                <a:cs typeface="FreeSerif"/>
              </a:rPr>
              <a:t> </a:t>
            </a:r>
            <a:r>
              <a:rPr sz="1200" spc="2335" dirty="0">
                <a:latin typeface="FreeSerif"/>
                <a:cs typeface="FreeSerif"/>
              </a:rPr>
              <a:t>𝑁</a:t>
            </a:r>
            <a:r>
              <a:rPr sz="1200" spc="1180" dirty="0">
                <a:latin typeface="FreeSerif"/>
                <a:cs typeface="FreeSerif"/>
              </a:rPr>
              <a:t>𝑒</a:t>
            </a:r>
            <a:r>
              <a:rPr sz="1200" spc="1750" dirty="0">
                <a:latin typeface="FreeSerif"/>
                <a:cs typeface="FreeSerif"/>
              </a:rPr>
              <a:t>𝑔</a:t>
            </a:r>
            <a:r>
              <a:rPr sz="1200" spc="1475" dirty="0">
                <a:latin typeface="FreeSerif"/>
                <a:cs typeface="FreeSerif"/>
              </a:rPr>
              <a:t>𝑎</a:t>
            </a:r>
            <a:r>
              <a:rPr sz="1200" spc="665" dirty="0">
                <a:latin typeface="FreeSerif"/>
                <a:cs typeface="FreeSerif"/>
              </a:rPr>
              <a:t>𝑡</a:t>
            </a:r>
            <a:r>
              <a:rPr sz="1200" spc="310" dirty="0">
                <a:latin typeface="FreeSerif"/>
                <a:cs typeface="FreeSerif"/>
              </a:rPr>
              <a:t>𝑖</a:t>
            </a:r>
            <a:r>
              <a:rPr sz="1200" spc="1430" dirty="0">
                <a:latin typeface="FreeSerif"/>
                <a:cs typeface="FreeSerif"/>
              </a:rPr>
              <a:t>𝑣</a:t>
            </a:r>
            <a:r>
              <a:rPr sz="1200" spc="1180" dirty="0">
                <a:latin typeface="FreeSerif"/>
                <a:cs typeface="FreeSerif"/>
              </a:rPr>
              <a:t>𝑒</a:t>
            </a:r>
            <a:r>
              <a:rPr sz="1200" spc="5" dirty="0">
                <a:latin typeface="FreeSerif"/>
                <a:cs typeface="FreeSerif"/>
              </a:rPr>
              <a:t> </a:t>
            </a:r>
            <a:r>
              <a:rPr sz="1200" spc="1839" dirty="0">
                <a:latin typeface="FreeSerif"/>
                <a:cs typeface="FreeSerif"/>
              </a:rPr>
              <a:t>𝑅</a:t>
            </a:r>
            <a:r>
              <a:rPr sz="1200" spc="1475" dirty="0">
                <a:latin typeface="FreeSerif"/>
                <a:cs typeface="FreeSerif"/>
              </a:rPr>
              <a:t>𝑎</a:t>
            </a:r>
            <a:r>
              <a:rPr sz="1200" spc="665" dirty="0">
                <a:latin typeface="FreeSerif"/>
                <a:cs typeface="FreeSerif"/>
              </a:rPr>
              <a:t>𝑡</a:t>
            </a:r>
            <a:r>
              <a:rPr sz="1200" spc="1180" dirty="0">
                <a:latin typeface="FreeSerif"/>
                <a:cs typeface="FreeSerif"/>
              </a:rPr>
              <a:t>𝑒</a:t>
            </a:r>
            <a:r>
              <a:rPr sz="1200" dirty="0">
                <a:latin typeface="FreeSerif"/>
                <a:cs typeface="FreeSerif"/>
              </a:rPr>
              <a:t> </a:t>
            </a:r>
            <a:r>
              <a:rPr sz="1200" spc="215" dirty="0">
                <a:latin typeface="FreeSerif"/>
                <a:cs typeface="FreeSerif"/>
              </a:rPr>
              <a:t>=</a:t>
            </a:r>
            <a:r>
              <a:rPr sz="1200" spc="75" dirty="0">
                <a:latin typeface="FreeSerif"/>
                <a:cs typeface="FreeSerif"/>
              </a:rPr>
              <a:t> </a:t>
            </a:r>
            <a:r>
              <a:rPr sz="1200" spc="1735" dirty="0">
                <a:latin typeface="FreeSerif"/>
                <a:cs typeface="FreeSerif"/>
              </a:rPr>
              <a:t>𝐹</a:t>
            </a:r>
            <a:r>
              <a:rPr sz="1200" spc="2315" dirty="0">
                <a:latin typeface="FreeSerif"/>
                <a:cs typeface="FreeSerif"/>
              </a:rPr>
              <a:t>𝑁</a:t>
            </a:r>
            <a:r>
              <a:rPr sz="1200" dirty="0">
                <a:latin typeface="FreeSerif"/>
                <a:cs typeface="FreeSerif"/>
              </a:rPr>
              <a:t>	</a:t>
            </a:r>
            <a:r>
              <a:rPr sz="1200" spc="215" dirty="0">
                <a:latin typeface="FreeSerif"/>
                <a:cs typeface="FreeSerif"/>
              </a:rPr>
              <a:t>=</a:t>
            </a:r>
            <a:endParaRPr sz="1200">
              <a:latin typeface="FreeSerif"/>
              <a:cs typeface="FreeSerif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364484" y="5734684"/>
            <a:ext cx="2355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735" dirty="0">
                <a:latin typeface="FreeSerif"/>
                <a:cs typeface="FreeSerif"/>
              </a:rPr>
              <a:t>𝐹</a:t>
            </a:r>
            <a:r>
              <a:rPr sz="1200" spc="2320" dirty="0">
                <a:latin typeface="FreeSerif"/>
                <a:cs typeface="FreeSerif"/>
              </a:rPr>
              <a:t>𝑁</a:t>
            </a:r>
            <a:endParaRPr sz="1200">
              <a:latin typeface="FreeSerif"/>
              <a:cs typeface="FreeSerif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183254" y="5954077"/>
            <a:ext cx="6076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434" dirty="0">
                <a:latin typeface="FreeSerif"/>
                <a:cs typeface="FreeSerif"/>
              </a:rPr>
              <a:t>𝑇𝑃</a:t>
            </a:r>
            <a:r>
              <a:rPr sz="1200" spc="-120" dirty="0">
                <a:latin typeface="FreeSerif"/>
                <a:cs typeface="FreeSerif"/>
              </a:rPr>
              <a:t> </a:t>
            </a:r>
            <a:r>
              <a:rPr sz="1200" spc="215" dirty="0">
                <a:latin typeface="FreeSerif"/>
                <a:cs typeface="FreeSerif"/>
              </a:rPr>
              <a:t>+</a:t>
            </a:r>
            <a:r>
              <a:rPr sz="1200" spc="-35" dirty="0">
                <a:latin typeface="FreeSerif"/>
                <a:cs typeface="FreeSerif"/>
              </a:rPr>
              <a:t> </a:t>
            </a:r>
            <a:r>
              <a:rPr sz="1200" spc="509" dirty="0">
                <a:latin typeface="FreeSerif"/>
                <a:cs typeface="FreeSerif"/>
              </a:rPr>
              <a:t>𝐹𝑁</a:t>
            </a:r>
            <a:endParaRPr sz="1200">
              <a:latin typeface="FreeSerif"/>
              <a:cs typeface="FreeSerif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192780" y="5877953"/>
            <a:ext cx="5631815" cy="189230"/>
          </a:xfrm>
          <a:custGeom>
            <a:avLst/>
            <a:gdLst/>
            <a:ahLst/>
            <a:cxnLst/>
            <a:rect l="l" t="t" r="r" b="b"/>
            <a:pathLst>
              <a:path w="5631815" h="189229">
                <a:moveTo>
                  <a:pt x="581025" y="80467"/>
                </a:moveTo>
                <a:lnTo>
                  <a:pt x="0" y="80467"/>
                </a:lnTo>
                <a:lnTo>
                  <a:pt x="0" y="89992"/>
                </a:lnTo>
                <a:lnTo>
                  <a:pt x="581025" y="89992"/>
                </a:lnTo>
                <a:lnTo>
                  <a:pt x="581025" y="80467"/>
                </a:lnTo>
                <a:close/>
              </a:path>
              <a:path w="5631815" h="189229">
                <a:moveTo>
                  <a:pt x="5631307" y="3937"/>
                </a:moveTo>
                <a:lnTo>
                  <a:pt x="4026154" y="3937"/>
                </a:lnTo>
                <a:lnTo>
                  <a:pt x="4026154" y="0"/>
                </a:lnTo>
                <a:lnTo>
                  <a:pt x="4005326" y="0"/>
                </a:lnTo>
                <a:lnTo>
                  <a:pt x="3960114" y="169291"/>
                </a:lnTo>
                <a:lnTo>
                  <a:pt x="3934333" y="111836"/>
                </a:lnTo>
                <a:lnTo>
                  <a:pt x="3909949" y="122999"/>
                </a:lnTo>
                <a:lnTo>
                  <a:pt x="3912235" y="128587"/>
                </a:lnTo>
                <a:lnTo>
                  <a:pt x="3924808" y="122999"/>
                </a:lnTo>
                <a:lnTo>
                  <a:pt x="3955669" y="189230"/>
                </a:lnTo>
                <a:lnTo>
                  <a:pt x="3962908" y="189230"/>
                </a:lnTo>
                <a:lnTo>
                  <a:pt x="4011168" y="9893"/>
                </a:lnTo>
                <a:lnTo>
                  <a:pt x="4021582" y="9893"/>
                </a:lnTo>
                <a:lnTo>
                  <a:pt x="4021582" y="13462"/>
                </a:lnTo>
                <a:lnTo>
                  <a:pt x="5631307" y="13462"/>
                </a:lnTo>
                <a:lnTo>
                  <a:pt x="5631307" y="39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997196" y="5859458"/>
            <a:ext cx="3837940" cy="2190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224405" algn="l"/>
              </a:tabLst>
            </a:pPr>
            <a:r>
              <a:rPr sz="1250" i="1" spc="-180" dirty="0">
                <a:latin typeface="DejaVu Sans"/>
                <a:cs typeface="DejaVu Sans"/>
              </a:rPr>
              <a:t>G−mean </a:t>
            </a:r>
            <a:r>
              <a:rPr sz="1200" spc="220" dirty="0">
                <a:latin typeface="FreeSerif"/>
                <a:cs typeface="FreeSerif"/>
              </a:rPr>
              <a:t>= </a:t>
            </a:r>
            <a:r>
              <a:rPr sz="1200" spc="315" dirty="0">
                <a:latin typeface="FreeSerif"/>
                <a:cs typeface="FreeSerif"/>
              </a:rPr>
              <a:t>𝐺𝑒𝑜𝑚𝑒𝑡𝑟𝑖𝑐</a:t>
            </a:r>
            <a:r>
              <a:rPr sz="1200" spc="5" dirty="0">
                <a:latin typeface="FreeSerif"/>
                <a:cs typeface="FreeSerif"/>
              </a:rPr>
              <a:t> </a:t>
            </a:r>
            <a:r>
              <a:rPr sz="1200" spc="430" dirty="0">
                <a:latin typeface="FreeSerif"/>
                <a:cs typeface="FreeSerif"/>
              </a:rPr>
              <a:t>𝑚𝑒𝑎𝑛</a:t>
            </a:r>
            <a:r>
              <a:rPr sz="1200" spc="-10" dirty="0">
                <a:latin typeface="FreeSerif"/>
                <a:cs typeface="FreeSerif"/>
              </a:rPr>
              <a:t> </a:t>
            </a:r>
            <a:r>
              <a:rPr sz="1200" spc="220" dirty="0">
                <a:latin typeface="FreeSerif"/>
                <a:cs typeface="FreeSerif"/>
              </a:rPr>
              <a:t>=	𝑆𝑒𝑛𝑠𝑖𝑡𝑖𝑣𝑖𝑡𝑦</a:t>
            </a:r>
            <a:r>
              <a:rPr sz="1200" spc="60" dirty="0">
                <a:latin typeface="FreeSerif"/>
                <a:cs typeface="FreeSerif"/>
              </a:rPr>
              <a:t> </a:t>
            </a:r>
            <a:r>
              <a:rPr sz="1200" spc="-105" dirty="0">
                <a:latin typeface="FreeSerif"/>
                <a:cs typeface="FreeSerif"/>
              </a:rPr>
              <a:t>∙ </a:t>
            </a:r>
            <a:r>
              <a:rPr sz="1200" spc="235" dirty="0">
                <a:latin typeface="FreeSerif"/>
                <a:cs typeface="FreeSerif"/>
              </a:rPr>
              <a:t>𝑆𝑝𝑒𝑐𝑖𝑓𝑖𝑐𝑖𝑡𝑦</a:t>
            </a:r>
            <a:endParaRPr sz="1200">
              <a:latin typeface="FreeSerif"/>
              <a:cs typeface="FreeSerif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17475" y="1221422"/>
            <a:ext cx="29273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50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533525"/>
            <a:ext cx="8858250" cy="1924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2150" y="372744"/>
            <a:ext cx="6896734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00" spc="-15" dirty="0">
                <a:solidFill>
                  <a:srgbClr val="775F54"/>
                </a:solidFill>
              </a:rPr>
              <a:t>Đánh </a:t>
            </a:r>
            <a:r>
              <a:rPr sz="4200" spc="5" dirty="0">
                <a:solidFill>
                  <a:srgbClr val="775F54"/>
                </a:solidFill>
              </a:rPr>
              <a:t>giá </a:t>
            </a:r>
            <a:r>
              <a:rPr sz="4200" dirty="0">
                <a:solidFill>
                  <a:srgbClr val="775F54"/>
                </a:solidFill>
              </a:rPr>
              <a:t>hiệu </a:t>
            </a:r>
            <a:r>
              <a:rPr sz="4200" spc="-10" dirty="0">
                <a:solidFill>
                  <a:srgbClr val="775F54"/>
                </a:solidFill>
              </a:rPr>
              <a:t>năng phân</a:t>
            </a:r>
            <a:r>
              <a:rPr sz="4200" spc="35" dirty="0">
                <a:solidFill>
                  <a:srgbClr val="775F54"/>
                </a:solidFill>
              </a:rPr>
              <a:t> </a:t>
            </a:r>
            <a:r>
              <a:rPr sz="4200" spc="-30" dirty="0">
                <a:solidFill>
                  <a:srgbClr val="775F54"/>
                </a:solidFill>
              </a:rPr>
              <a:t>lớp</a:t>
            </a:r>
            <a:endParaRPr sz="4200"/>
          </a:p>
        </p:txBody>
      </p:sp>
      <p:sp>
        <p:nvSpPr>
          <p:cNvPr id="4" name="object 4"/>
          <p:cNvSpPr txBox="1"/>
          <p:nvPr/>
        </p:nvSpPr>
        <p:spPr>
          <a:xfrm>
            <a:off x="666750" y="3613747"/>
            <a:ext cx="6012815" cy="231457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61950" indent="-324485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61950" algn="l"/>
                <a:tab pos="362585" algn="l"/>
              </a:tabLst>
            </a:pPr>
            <a:r>
              <a:rPr sz="2000" spc="25" dirty="0">
                <a:latin typeface="Arial"/>
                <a:cs typeface="Arial"/>
              </a:rPr>
              <a:t>Accuracy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=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(20+930)/(20+80+70+930)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=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86.36%</a:t>
            </a:r>
            <a:endParaRPr sz="2000">
              <a:latin typeface="Arial"/>
              <a:cs typeface="Arial"/>
            </a:endParaRPr>
          </a:p>
          <a:p>
            <a:pPr marL="361950" indent="-324485">
              <a:lnSpc>
                <a:spcPct val="100000"/>
              </a:lnSpc>
              <a:spcBef>
                <a:spcPts val="605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61950" algn="l"/>
                <a:tab pos="362585" algn="l"/>
              </a:tabLst>
            </a:pPr>
            <a:r>
              <a:rPr sz="2000" spc="-15" dirty="0">
                <a:latin typeface="Arial"/>
                <a:cs typeface="Arial"/>
              </a:rPr>
              <a:t>TP</a:t>
            </a:r>
            <a:r>
              <a:rPr sz="2025" spc="-22" baseline="-18518" dirty="0">
                <a:latin typeface="Arial"/>
                <a:cs typeface="Arial"/>
              </a:rPr>
              <a:t>rate </a:t>
            </a:r>
            <a:r>
              <a:rPr sz="2000" spc="15" dirty="0">
                <a:latin typeface="Arial"/>
                <a:cs typeface="Arial"/>
              </a:rPr>
              <a:t>=</a:t>
            </a:r>
            <a:r>
              <a:rPr sz="2000" spc="6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20%</a:t>
            </a:r>
            <a:endParaRPr sz="2000">
              <a:latin typeface="Arial"/>
              <a:cs typeface="Arial"/>
            </a:endParaRPr>
          </a:p>
          <a:p>
            <a:pPr marL="361950" indent="-324485">
              <a:lnSpc>
                <a:spcPct val="100000"/>
              </a:lnSpc>
              <a:spcBef>
                <a:spcPts val="605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61950" algn="l"/>
                <a:tab pos="362585" algn="l"/>
              </a:tabLst>
            </a:pPr>
            <a:r>
              <a:rPr sz="2000" spc="25" dirty="0">
                <a:latin typeface="Arial"/>
                <a:cs typeface="Arial"/>
              </a:rPr>
              <a:t>Accuracy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=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(10+930)/(10+90+70+930)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=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85.45%</a:t>
            </a:r>
            <a:endParaRPr sz="2000">
              <a:latin typeface="Arial"/>
              <a:cs typeface="Arial"/>
            </a:endParaRPr>
          </a:p>
          <a:p>
            <a:pPr marL="361950" indent="-324485">
              <a:lnSpc>
                <a:spcPct val="100000"/>
              </a:lnSpc>
              <a:spcBef>
                <a:spcPts val="605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61950" algn="l"/>
                <a:tab pos="362585" algn="l"/>
              </a:tabLst>
            </a:pPr>
            <a:r>
              <a:rPr sz="2000" spc="-15" dirty="0">
                <a:latin typeface="Arial"/>
                <a:cs typeface="Arial"/>
              </a:rPr>
              <a:t>TP</a:t>
            </a:r>
            <a:r>
              <a:rPr sz="2025" spc="-22" baseline="-18518" dirty="0">
                <a:latin typeface="Arial"/>
                <a:cs typeface="Arial"/>
              </a:rPr>
              <a:t>rate </a:t>
            </a:r>
            <a:r>
              <a:rPr sz="2000" spc="15" dirty="0">
                <a:latin typeface="Arial"/>
                <a:cs typeface="Arial"/>
              </a:rPr>
              <a:t>=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10%</a:t>
            </a:r>
            <a:endParaRPr sz="2000">
              <a:latin typeface="Arial"/>
              <a:cs typeface="Arial"/>
            </a:endParaRPr>
          </a:p>
          <a:p>
            <a:pPr marL="361950" indent="-324485">
              <a:lnSpc>
                <a:spcPct val="100000"/>
              </a:lnSpc>
              <a:spcBef>
                <a:spcPts val="605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61950" algn="l"/>
                <a:tab pos="362585" algn="l"/>
              </a:tabLst>
            </a:pPr>
            <a:r>
              <a:rPr sz="2000" spc="25" dirty="0">
                <a:latin typeface="Arial"/>
                <a:cs typeface="Arial"/>
              </a:rPr>
              <a:t>Accuracy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=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(00+930)/(00+100+70+930)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=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84.54%</a:t>
            </a:r>
            <a:endParaRPr sz="2000">
              <a:latin typeface="Arial"/>
              <a:cs typeface="Arial"/>
            </a:endParaRPr>
          </a:p>
          <a:p>
            <a:pPr marL="361950" indent="-324485">
              <a:lnSpc>
                <a:spcPct val="100000"/>
              </a:lnSpc>
              <a:spcBef>
                <a:spcPts val="600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61950" algn="l"/>
                <a:tab pos="362585" algn="l"/>
              </a:tabLst>
            </a:pPr>
            <a:r>
              <a:rPr sz="2000" spc="-15" dirty="0">
                <a:latin typeface="Arial"/>
                <a:cs typeface="Arial"/>
              </a:rPr>
              <a:t>TP</a:t>
            </a:r>
            <a:r>
              <a:rPr sz="2025" spc="-22" baseline="-18518" dirty="0">
                <a:latin typeface="Arial"/>
                <a:cs typeface="Arial"/>
              </a:rPr>
              <a:t>rate </a:t>
            </a:r>
            <a:r>
              <a:rPr sz="2000" spc="15" dirty="0">
                <a:latin typeface="Arial"/>
                <a:cs typeface="Arial"/>
              </a:rPr>
              <a:t>=</a:t>
            </a:r>
            <a:r>
              <a:rPr sz="2000" spc="6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00%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9567" y="1553083"/>
            <a:ext cx="8763000" cy="1828800"/>
          </a:xfrm>
          <a:custGeom>
            <a:avLst/>
            <a:gdLst/>
            <a:ahLst/>
            <a:cxnLst/>
            <a:rect l="l" t="t" r="r" b="b"/>
            <a:pathLst>
              <a:path w="8763000" h="1828800">
                <a:moveTo>
                  <a:pt x="8763000" y="0"/>
                </a:moveTo>
                <a:lnTo>
                  <a:pt x="0" y="0"/>
                </a:lnTo>
                <a:lnTo>
                  <a:pt x="0" y="1828800"/>
                </a:lnTo>
                <a:lnTo>
                  <a:pt x="8763000" y="1828800"/>
                </a:lnTo>
                <a:lnTo>
                  <a:pt x="8763000" y="0"/>
                </a:lnTo>
                <a:close/>
              </a:path>
            </a:pathLst>
          </a:custGeom>
          <a:solidFill>
            <a:srgbClr val="D7DAC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94567" y="1553083"/>
          <a:ext cx="8761730" cy="19201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65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094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457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7200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Nhãn 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lớp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thực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tế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4455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4AB8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200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645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800" spc="-20" dirty="0">
                          <a:latin typeface="Arial"/>
                          <a:cs typeface="Arial"/>
                        </a:rPr>
                        <a:t>Positive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090" marB="0">
                    <a:lnR w="12700">
                      <a:solidFill>
                        <a:srgbClr val="A4AB81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866775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800" spc="-20" dirty="0">
                          <a:latin typeface="Arial"/>
                          <a:cs typeface="Arial"/>
                        </a:rPr>
                        <a:t>Negative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09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7200">
                <a:tc rowSpan="2">
                  <a:txBody>
                    <a:bodyPr/>
                    <a:lstStyle/>
                    <a:p>
                      <a:pPr marL="221615" marR="180975" indent="-28575">
                        <a:lnSpc>
                          <a:spcPct val="100800"/>
                        </a:lnSpc>
                        <a:spcBef>
                          <a:spcPts val="137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Phân  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lớp </a:t>
                      </a:r>
                      <a:r>
                        <a:rPr sz="1800" b="1" spc="10" dirty="0">
                          <a:latin typeface="Arial"/>
                          <a:cs typeface="Arial"/>
                        </a:rPr>
                        <a:t>dự  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đoán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462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9050">
                      <a:solidFill>
                        <a:srgbClr val="A4AB81"/>
                      </a:solidFill>
                      <a:prstDash val="solid"/>
                    </a:lnR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spc="-20" dirty="0">
                          <a:latin typeface="Arial"/>
                          <a:cs typeface="Arial"/>
                        </a:rPr>
                        <a:t>Positive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905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spc="-30" dirty="0">
                          <a:latin typeface="Arial"/>
                          <a:cs typeface="Arial"/>
                        </a:rPr>
                        <a:t>20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70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74625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9050">
                      <a:solidFill>
                        <a:srgbClr val="A4AB81"/>
                      </a:solidFill>
                      <a:prstDash val="solid"/>
                    </a:lnR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7DACD"/>
                    </a:solidFill>
                  </a:tcPr>
                </a:tc>
                <a:tc>
                  <a:txBody>
                    <a:bodyPr/>
                    <a:lstStyle/>
                    <a:p>
                      <a:pPr marL="7810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spc="-20" dirty="0">
                          <a:latin typeface="Arial"/>
                          <a:cs typeface="Arial"/>
                        </a:rPr>
                        <a:t>Negative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905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spc="-30" dirty="0">
                          <a:latin typeface="Arial"/>
                          <a:cs typeface="Arial"/>
                        </a:rPr>
                        <a:t>80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930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A4AB81"/>
                      </a:solidFill>
                      <a:prstDash val="solid"/>
                    </a:lnL>
                    <a:lnR w="12700">
                      <a:solidFill>
                        <a:srgbClr val="A4AB81"/>
                      </a:solidFill>
                      <a:prstDash val="solid"/>
                    </a:lnR>
                    <a:lnT w="12700">
                      <a:solidFill>
                        <a:srgbClr val="A4AB81"/>
                      </a:solidFill>
                      <a:prstDash val="solid"/>
                    </a:lnT>
                    <a:lnB w="12700">
                      <a:solidFill>
                        <a:srgbClr val="A4AB81"/>
                      </a:solidFill>
                      <a:prstDash val="solid"/>
                    </a:lnB>
                    <a:solidFill>
                      <a:srgbClr val="DAD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17475" y="1221422"/>
            <a:ext cx="29273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51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248275" y="2581275"/>
            <a:ext cx="171450" cy="171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72744"/>
            <a:ext cx="183197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00" spc="20" dirty="0">
                <a:solidFill>
                  <a:srgbClr val="775F54"/>
                </a:solidFill>
              </a:rPr>
              <a:t>Tóm</a:t>
            </a:r>
            <a:r>
              <a:rPr sz="4200" spc="-195" dirty="0">
                <a:solidFill>
                  <a:srgbClr val="775F54"/>
                </a:solidFill>
              </a:rPr>
              <a:t> </a:t>
            </a:r>
            <a:r>
              <a:rPr sz="4200" spc="5" dirty="0">
                <a:solidFill>
                  <a:srgbClr val="775F54"/>
                </a:solidFill>
              </a:rPr>
              <a:t>tắt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692150" y="1418133"/>
            <a:ext cx="7409180" cy="4418965"/>
          </a:xfrm>
          <a:prstGeom prst="rect">
            <a:avLst/>
          </a:prstGeom>
        </p:spPr>
        <p:txBody>
          <a:bodyPr vert="horz" wrap="square" lIns="0" tIns="230504" rIns="0" bIns="0" rtlCol="0">
            <a:spAutoFit/>
          </a:bodyPr>
          <a:lstStyle/>
          <a:p>
            <a:pPr marL="336550" indent="-324485">
              <a:lnSpc>
                <a:spcPct val="100000"/>
              </a:lnSpc>
              <a:spcBef>
                <a:spcPts val="1814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7185" algn="l"/>
              </a:tabLst>
            </a:pPr>
            <a:r>
              <a:rPr sz="3000" spc="-30" dirty="0">
                <a:latin typeface="Arial"/>
                <a:cs typeface="Arial"/>
              </a:rPr>
              <a:t>Classification </a:t>
            </a:r>
            <a:r>
              <a:rPr sz="3000" spc="-35" dirty="0">
                <a:latin typeface="Arial"/>
                <a:cs typeface="Arial"/>
              </a:rPr>
              <a:t>với </a:t>
            </a:r>
            <a:r>
              <a:rPr sz="3000" spc="-30" dirty="0">
                <a:latin typeface="Arial"/>
                <a:cs typeface="Arial"/>
              </a:rPr>
              <a:t>Decision</a:t>
            </a:r>
            <a:r>
              <a:rPr sz="3000" spc="-145" dirty="0">
                <a:latin typeface="Arial"/>
                <a:cs typeface="Arial"/>
              </a:rPr>
              <a:t> </a:t>
            </a:r>
            <a:r>
              <a:rPr sz="3000" spc="-15" dirty="0">
                <a:latin typeface="Arial"/>
                <a:cs typeface="Arial"/>
              </a:rPr>
              <a:t>trees</a:t>
            </a:r>
            <a:endParaRPr sz="3000">
              <a:latin typeface="Arial"/>
              <a:cs typeface="Arial"/>
            </a:endParaRPr>
          </a:p>
          <a:p>
            <a:pPr marL="651510" lvl="1" indent="-276860">
              <a:lnSpc>
                <a:spcPct val="100000"/>
              </a:lnSpc>
              <a:spcBef>
                <a:spcPts val="1530"/>
              </a:spcBef>
              <a:buClr>
                <a:srgbClr val="93B6D2"/>
              </a:buClr>
              <a:buSzPct val="69230"/>
              <a:buChar char=""/>
              <a:tabLst>
                <a:tab pos="651510" algn="l"/>
              </a:tabLst>
            </a:pPr>
            <a:r>
              <a:rPr sz="2600" spc="-20" dirty="0">
                <a:latin typeface="Arial"/>
                <a:cs typeface="Arial"/>
              </a:rPr>
              <a:t>ID3, </a:t>
            </a:r>
            <a:r>
              <a:rPr sz="2600" spc="-5" dirty="0">
                <a:latin typeface="Arial"/>
                <a:cs typeface="Arial"/>
              </a:rPr>
              <a:t>C4.5,</a:t>
            </a:r>
            <a:r>
              <a:rPr sz="2600" spc="9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CART</a:t>
            </a:r>
            <a:endParaRPr sz="2600">
              <a:latin typeface="Arial"/>
              <a:cs typeface="Arial"/>
            </a:endParaRPr>
          </a:p>
          <a:p>
            <a:pPr marL="336550" marR="1494155" indent="-337185" algn="r">
              <a:lnSpc>
                <a:spcPct val="100000"/>
              </a:lnSpc>
              <a:spcBef>
                <a:spcPts val="1510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7185" algn="l"/>
              </a:tabLst>
            </a:pPr>
            <a:r>
              <a:rPr sz="3000" spc="-30" dirty="0">
                <a:latin typeface="Arial"/>
                <a:cs typeface="Arial"/>
              </a:rPr>
              <a:t>Classification với </a:t>
            </a:r>
            <a:r>
              <a:rPr sz="3000" spc="-15" dirty="0">
                <a:latin typeface="Arial"/>
                <a:cs typeface="Arial"/>
              </a:rPr>
              <a:t>mạng</a:t>
            </a:r>
            <a:r>
              <a:rPr sz="3000" spc="-355" dirty="0">
                <a:latin typeface="Arial"/>
                <a:cs typeface="Arial"/>
              </a:rPr>
              <a:t> </a:t>
            </a:r>
            <a:r>
              <a:rPr sz="3000" spc="-35" dirty="0">
                <a:latin typeface="Arial"/>
                <a:cs typeface="Arial"/>
              </a:rPr>
              <a:t>Bayesian</a:t>
            </a:r>
            <a:endParaRPr sz="3000">
              <a:latin typeface="Arial"/>
              <a:cs typeface="Arial"/>
            </a:endParaRPr>
          </a:p>
          <a:p>
            <a:pPr marL="276860" marR="1435735" lvl="1" indent="-276860" algn="r">
              <a:lnSpc>
                <a:spcPct val="100000"/>
              </a:lnSpc>
              <a:spcBef>
                <a:spcPts val="1610"/>
              </a:spcBef>
              <a:buClr>
                <a:srgbClr val="93B6D2"/>
              </a:buClr>
              <a:buSzPct val="69230"/>
              <a:buChar char=""/>
              <a:tabLst>
                <a:tab pos="276860" algn="l"/>
              </a:tabLst>
            </a:pPr>
            <a:r>
              <a:rPr sz="2600" spc="-5" dirty="0">
                <a:latin typeface="Arial"/>
                <a:cs typeface="Arial"/>
              </a:rPr>
              <a:t>Dựa </a:t>
            </a:r>
            <a:r>
              <a:rPr sz="2600" spc="10" dirty="0">
                <a:latin typeface="Arial"/>
                <a:cs typeface="Arial"/>
              </a:rPr>
              <a:t>trên </a:t>
            </a:r>
            <a:r>
              <a:rPr sz="2600" spc="-25" dirty="0">
                <a:latin typeface="Arial"/>
                <a:cs typeface="Arial"/>
              </a:rPr>
              <a:t>lý thuyết </a:t>
            </a:r>
            <a:r>
              <a:rPr sz="2600" spc="-40" dirty="0">
                <a:latin typeface="Arial"/>
                <a:cs typeface="Arial"/>
              </a:rPr>
              <a:t>xác </a:t>
            </a:r>
            <a:r>
              <a:rPr sz="2600" spc="-20" dirty="0">
                <a:latin typeface="Arial"/>
                <a:cs typeface="Arial"/>
              </a:rPr>
              <a:t>suất </a:t>
            </a:r>
            <a:r>
              <a:rPr sz="2600" spc="-25" dirty="0">
                <a:latin typeface="Arial"/>
                <a:cs typeface="Arial"/>
              </a:rPr>
              <a:t>thống</a:t>
            </a:r>
            <a:r>
              <a:rPr sz="2600" spc="445" dirty="0">
                <a:latin typeface="Arial"/>
                <a:cs typeface="Arial"/>
              </a:rPr>
              <a:t> </a:t>
            </a:r>
            <a:r>
              <a:rPr sz="2600" spc="25" dirty="0">
                <a:latin typeface="Arial"/>
                <a:cs typeface="Arial"/>
              </a:rPr>
              <a:t>kê</a:t>
            </a:r>
            <a:endParaRPr sz="2600">
              <a:latin typeface="Arial"/>
              <a:cs typeface="Arial"/>
            </a:endParaRPr>
          </a:p>
          <a:p>
            <a:pPr marL="336550" indent="-324485">
              <a:lnSpc>
                <a:spcPct val="100000"/>
              </a:lnSpc>
              <a:spcBef>
                <a:spcPts val="1510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7185" algn="l"/>
              </a:tabLst>
            </a:pPr>
            <a:r>
              <a:rPr sz="3000" spc="-25" dirty="0">
                <a:latin typeface="Arial"/>
                <a:cs typeface="Arial"/>
              </a:rPr>
              <a:t>K-nn</a:t>
            </a:r>
            <a:r>
              <a:rPr sz="3000" spc="35" dirty="0">
                <a:latin typeface="Arial"/>
                <a:cs typeface="Arial"/>
              </a:rPr>
              <a:t> </a:t>
            </a:r>
            <a:r>
              <a:rPr sz="3000" spc="-20" dirty="0">
                <a:latin typeface="Arial"/>
                <a:cs typeface="Arial"/>
              </a:rPr>
              <a:t>classification</a:t>
            </a:r>
            <a:endParaRPr sz="3000">
              <a:latin typeface="Arial"/>
              <a:cs typeface="Arial"/>
            </a:endParaRPr>
          </a:p>
          <a:p>
            <a:pPr marL="651510" lvl="1" indent="-276860">
              <a:lnSpc>
                <a:spcPct val="100000"/>
              </a:lnSpc>
              <a:spcBef>
                <a:spcPts val="1530"/>
              </a:spcBef>
              <a:buClr>
                <a:srgbClr val="93B6D2"/>
              </a:buClr>
              <a:buSzPct val="69230"/>
              <a:buChar char=""/>
              <a:tabLst>
                <a:tab pos="651510" algn="l"/>
              </a:tabLst>
            </a:pPr>
            <a:r>
              <a:rPr sz="2600" spc="-5" dirty="0">
                <a:latin typeface="Arial"/>
                <a:cs typeface="Arial"/>
              </a:rPr>
              <a:t>Dựa </a:t>
            </a:r>
            <a:r>
              <a:rPr sz="2600" spc="10" dirty="0">
                <a:latin typeface="Arial"/>
                <a:cs typeface="Arial"/>
              </a:rPr>
              <a:t>trên </a:t>
            </a:r>
            <a:r>
              <a:rPr sz="2600" spc="-30" dirty="0">
                <a:latin typeface="Arial"/>
                <a:cs typeface="Arial"/>
              </a:rPr>
              <a:t>khoảng</a:t>
            </a:r>
            <a:r>
              <a:rPr sz="2600" spc="100" dirty="0">
                <a:latin typeface="Arial"/>
                <a:cs typeface="Arial"/>
              </a:rPr>
              <a:t> </a:t>
            </a:r>
            <a:r>
              <a:rPr sz="2600" spc="30" dirty="0">
                <a:latin typeface="Arial"/>
                <a:cs typeface="Arial"/>
              </a:rPr>
              <a:t>cách</a:t>
            </a:r>
            <a:endParaRPr sz="2600">
              <a:latin typeface="Arial"/>
              <a:cs typeface="Arial"/>
            </a:endParaRPr>
          </a:p>
          <a:p>
            <a:pPr marL="336550" indent="-324485">
              <a:lnSpc>
                <a:spcPct val="100000"/>
              </a:lnSpc>
              <a:spcBef>
                <a:spcPts val="1540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336550" algn="l"/>
                <a:tab pos="337185" algn="l"/>
              </a:tabLst>
            </a:pPr>
            <a:r>
              <a:rPr sz="2900" spc="25" dirty="0">
                <a:latin typeface="Arial"/>
                <a:cs typeface="Arial"/>
              </a:rPr>
              <a:t>Phương</a:t>
            </a:r>
            <a:r>
              <a:rPr sz="2900" spc="-200" dirty="0">
                <a:latin typeface="Arial"/>
                <a:cs typeface="Arial"/>
              </a:rPr>
              <a:t> </a:t>
            </a:r>
            <a:r>
              <a:rPr sz="2900" spc="30" dirty="0">
                <a:latin typeface="Arial"/>
                <a:cs typeface="Arial"/>
              </a:rPr>
              <a:t>pháp</a:t>
            </a:r>
            <a:r>
              <a:rPr sz="2900" spc="-120" dirty="0">
                <a:latin typeface="Arial"/>
                <a:cs typeface="Arial"/>
              </a:rPr>
              <a:t> </a:t>
            </a:r>
            <a:r>
              <a:rPr sz="2900" spc="30" dirty="0">
                <a:latin typeface="Arial"/>
                <a:cs typeface="Arial"/>
              </a:rPr>
              <a:t>đánh</a:t>
            </a:r>
            <a:r>
              <a:rPr sz="2900" spc="-195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giá</a:t>
            </a:r>
            <a:r>
              <a:rPr sz="2900" spc="-50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hiệu</a:t>
            </a:r>
            <a:r>
              <a:rPr sz="2900" spc="-120" dirty="0">
                <a:latin typeface="Arial"/>
                <a:cs typeface="Arial"/>
              </a:rPr>
              <a:t> </a:t>
            </a:r>
            <a:r>
              <a:rPr sz="2900" spc="30" dirty="0">
                <a:latin typeface="Arial"/>
                <a:cs typeface="Arial"/>
              </a:rPr>
              <a:t>năng</a:t>
            </a:r>
            <a:r>
              <a:rPr sz="2900" spc="-200" dirty="0">
                <a:latin typeface="Arial"/>
                <a:cs typeface="Arial"/>
              </a:rPr>
              <a:t> </a:t>
            </a:r>
            <a:r>
              <a:rPr sz="2900" spc="30" dirty="0">
                <a:latin typeface="Arial"/>
                <a:cs typeface="Arial"/>
              </a:rPr>
              <a:t>phân</a:t>
            </a:r>
            <a:r>
              <a:rPr sz="2900" spc="-114" dirty="0">
                <a:latin typeface="Arial"/>
                <a:cs typeface="Arial"/>
              </a:rPr>
              <a:t> </a:t>
            </a:r>
            <a:r>
              <a:rPr sz="2900" spc="25" dirty="0">
                <a:latin typeface="Arial"/>
                <a:cs typeface="Arial"/>
              </a:rPr>
              <a:t>lớp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475" y="1221422"/>
            <a:ext cx="29273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52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971540"/>
          </a:xfrm>
          <a:custGeom>
            <a:avLst/>
            <a:gdLst/>
            <a:ahLst/>
            <a:cxnLst/>
            <a:rect l="l" t="t" r="r" b="b"/>
            <a:pathLst>
              <a:path w="9144000" h="5971540">
                <a:moveTo>
                  <a:pt x="0" y="5971032"/>
                </a:moveTo>
                <a:lnTo>
                  <a:pt x="9144000" y="5971032"/>
                </a:lnTo>
                <a:lnTo>
                  <a:pt x="9144000" y="0"/>
                </a:lnTo>
                <a:lnTo>
                  <a:pt x="0" y="0"/>
                </a:lnTo>
                <a:lnTo>
                  <a:pt x="0" y="5971032"/>
                </a:lnTo>
                <a:close/>
              </a:path>
            </a:pathLst>
          </a:custGeom>
          <a:solidFill>
            <a:srgbClr val="775F5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5971032"/>
            <a:ext cx="9144000" cy="887094"/>
            <a:chOff x="0" y="5971032"/>
            <a:chExt cx="9144000" cy="887094"/>
          </a:xfrm>
        </p:grpSpPr>
        <p:sp>
          <p:nvSpPr>
            <p:cNvPr id="4" name="object 4"/>
            <p:cNvSpPr/>
            <p:nvPr/>
          </p:nvSpPr>
          <p:spPr>
            <a:xfrm>
              <a:off x="0" y="5971032"/>
              <a:ext cx="9144000" cy="887094"/>
            </a:xfrm>
            <a:custGeom>
              <a:avLst/>
              <a:gdLst/>
              <a:ahLst/>
              <a:cxnLst/>
              <a:rect l="l" t="t" r="r" b="b"/>
              <a:pathLst>
                <a:path w="9144000" h="887095">
                  <a:moveTo>
                    <a:pt x="9144000" y="0"/>
                  </a:moveTo>
                  <a:lnTo>
                    <a:pt x="0" y="0"/>
                  </a:lnTo>
                  <a:lnTo>
                    <a:pt x="0" y="886968"/>
                  </a:lnTo>
                  <a:lnTo>
                    <a:pt x="9144000" y="886968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053328"/>
              <a:ext cx="2240280" cy="713740"/>
            </a:xfrm>
            <a:custGeom>
              <a:avLst/>
              <a:gdLst/>
              <a:ahLst/>
              <a:cxnLst/>
              <a:rect l="l" t="t" r="r" b="b"/>
              <a:pathLst>
                <a:path w="2240280" h="713740">
                  <a:moveTo>
                    <a:pt x="2240280" y="0"/>
                  </a:moveTo>
                  <a:lnTo>
                    <a:pt x="0" y="0"/>
                  </a:lnTo>
                  <a:lnTo>
                    <a:pt x="0" y="713232"/>
                  </a:lnTo>
                  <a:lnTo>
                    <a:pt x="2240280" y="713232"/>
                  </a:lnTo>
                  <a:lnTo>
                    <a:pt x="2240280" y="0"/>
                  </a:lnTo>
                  <a:close/>
                </a:path>
              </a:pathLst>
            </a:custGeom>
            <a:solidFill>
              <a:srgbClr val="DD80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59151" y="6044184"/>
              <a:ext cx="6784975" cy="713740"/>
            </a:xfrm>
            <a:custGeom>
              <a:avLst/>
              <a:gdLst/>
              <a:ahLst/>
              <a:cxnLst/>
              <a:rect l="l" t="t" r="r" b="b"/>
              <a:pathLst>
                <a:path w="6784975" h="713740">
                  <a:moveTo>
                    <a:pt x="6784848" y="0"/>
                  </a:moveTo>
                  <a:lnTo>
                    <a:pt x="0" y="0"/>
                  </a:lnTo>
                  <a:lnTo>
                    <a:pt x="0" y="713231"/>
                  </a:lnTo>
                  <a:lnTo>
                    <a:pt x="6784848" y="713231"/>
                  </a:lnTo>
                  <a:lnTo>
                    <a:pt x="6784848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60374" y="76200"/>
            <a:ext cx="821397" cy="83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443479" y="4516120"/>
            <a:ext cx="3272154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00" spc="-10" dirty="0"/>
              <a:t>THANK</a:t>
            </a:r>
            <a:r>
              <a:rPr sz="4200" spc="-135" dirty="0"/>
              <a:t> </a:t>
            </a:r>
            <a:r>
              <a:rPr sz="4200" spc="-10" dirty="0"/>
              <a:t>YOU!</a:t>
            </a:r>
            <a:endParaRPr sz="4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72744"/>
            <a:ext cx="317182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00" spc="20" dirty="0">
                <a:solidFill>
                  <a:srgbClr val="775F54"/>
                </a:solidFill>
              </a:rPr>
              <a:t>Tình </a:t>
            </a:r>
            <a:r>
              <a:rPr sz="4200" spc="-10" dirty="0">
                <a:solidFill>
                  <a:srgbClr val="775F54"/>
                </a:solidFill>
              </a:rPr>
              <a:t>huống</a:t>
            </a:r>
            <a:r>
              <a:rPr sz="4200" spc="-155" dirty="0">
                <a:solidFill>
                  <a:srgbClr val="775F54"/>
                </a:solidFill>
              </a:rPr>
              <a:t> </a:t>
            </a:r>
            <a:r>
              <a:rPr sz="4200" dirty="0">
                <a:solidFill>
                  <a:srgbClr val="775F54"/>
                </a:solidFill>
              </a:rPr>
              <a:t>2</a:t>
            </a:r>
            <a:endParaRPr sz="42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27050" y="1593850"/>
          <a:ext cx="8231505" cy="40913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29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347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100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563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5631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17106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pPr marL="29845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50" b="1" spc="15" dirty="0">
                          <a:latin typeface="Arial"/>
                          <a:cs typeface="Arial"/>
                        </a:rPr>
                        <a:t>Khóa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513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50" b="1" spc="10" dirty="0">
                          <a:latin typeface="Arial"/>
                          <a:cs typeface="Arial"/>
                        </a:rPr>
                        <a:t>MãSV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50" b="1" spc="5" dirty="0">
                          <a:latin typeface="Arial"/>
                          <a:cs typeface="Arial"/>
                        </a:rPr>
                        <a:t>MônHọc1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558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50" b="1" dirty="0">
                          <a:latin typeface="Arial"/>
                          <a:cs typeface="Arial"/>
                        </a:rPr>
                        <a:t>MônHọc2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50" b="1" dirty="0">
                          <a:latin typeface="Arial"/>
                          <a:cs typeface="Arial"/>
                        </a:rPr>
                        <a:t>…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071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50" b="1" dirty="0">
                          <a:latin typeface="Arial"/>
                          <a:cs typeface="Arial"/>
                        </a:rPr>
                        <a:t>TốtNghiệp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50" spc="30" dirty="0">
                          <a:latin typeface="Arial"/>
                          <a:cs typeface="Arial"/>
                        </a:rPr>
                        <a:t>2012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50" spc="5" dirty="0">
                          <a:latin typeface="Arial"/>
                          <a:cs typeface="Arial"/>
                        </a:rPr>
                        <a:t>612311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50" spc="2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1550" spc="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550" dirty="0">
                          <a:latin typeface="Arial"/>
                          <a:cs typeface="Arial"/>
                        </a:rPr>
                        <a:t>0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50" spc="20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1550" spc="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550" dirty="0">
                          <a:latin typeface="Arial"/>
                          <a:cs typeface="Arial"/>
                        </a:rPr>
                        <a:t>5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50" dirty="0">
                          <a:latin typeface="Arial"/>
                          <a:cs typeface="Arial"/>
                        </a:rPr>
                        <a:t>…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50" dirty="0">
                          <a:latin typeface="Arial"/>
                          <a:cs typeface="Arial"/>
                        </a:rPr>
                        <a:t>Có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550" spc="35" dirty="0">
                          <a:latin typeface="Arial"/>
                          <a:cs typeface="Arial"/>
                        </a:rPr>
                        <a:t>2012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550" spc="35" dirty="0">
                          <a:latin typeface="Arial"/>
                          <a:cs typeface="Arial"/>
                        </a:rPr>
                        <a:t>612312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550" spc="2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155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550" dirty="0">
                          <a:latin typeface="Arial"/>
                          <a:cs typeface="Arial"/>
                        </a:rPr>
                        <a:t>5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550" spc="20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155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550" dirty="0">
                          <a:latin typeface="Arial"/>
                          <a:cs typeface="Arial"/>
                        </a:rPr>
                        <a:t>0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550" dirty="0">
                          <a:latin typeface="Arial"/>
                          <a:cs typeface="Arial"/>
                        </a:rPr>
                        <a:t>…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550" dirty="0">
                          <a:latin typeface="Arial"/>
                          <a:cs typeface="Arial"/>
                        </a:rPr>
                        <a:t>Có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550" spc="30" dirty="0">
                          <a:latin typeface="Arial"/>
                          <a:cs typeface="Arial"/>
                        </a:rPr>
                        <a:t>2012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550" spc="30" dirty="0">
                          <a:latin typeface="Arial"/>
                          <a:cs typeface="Arial"/>
                        </a:rPr>
                        <a:t>612313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550" spc="2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550" spc="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550" dirty="0">
                          <a:latin typeface="Arial"/>
                          <a:cs typeface="Arial"/>
                        </a:rPr>
                        <a:t>0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550" spc="2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550" spc="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550" dirty="0">
                          <a:latin typeface="Arial"/>
                          <a:cs typeface="Arial"/>
                        </a:rPr>
                        <a:t>5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550" dirty="0">
                          <a:latin typeface="Arial"/>
                          <a:cs typeface="Arial"/>
                        </a:rPr>
                        <a:t>…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550" spc="-5" dirty="0">
                          <a:latin typeface="Arial"/>
                          <a:cs typeface="Arial"/>
                        </a:rPr>
                        <a:t>Không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550" spc="35" dirty="0">
                          <a:latin typeface="Arial"/>
                          <a:cs typeface="Arial"/>
                        </a:rPr>
                        <a:t>2012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550" spc="35" dirty="0">
                          <a:latin typeface="Arial"/>
                          <a:cs typeface="Arial"/>
                        </a:rPr>
                        <a:t>612314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550" spc="2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55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550" dirty="0">
                          <a:latin typeface="Arial"/>
                          <a:cs typeface="Arial"/>
                        </a:rPr>
                        <a:t>5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550" spc="2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55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550" dirty="0">
                          <a:latin typeface="Arial"/>
                          <a:cs typeface="Arial"/>
                        </a:rPr>
                        <a:t>5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550" dirty="0">
                          <a:latin typeface="Arial"/>
                          <a:cs typeface="Arial"/>
                        </a:rPr>
                        <a:t>…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550" spc="-5" dirty="0">
                          <a:latin typeface="Arial"/>
                          <a:cs typeface="Arial"/>
                        </a:rPr>
                        <a:t>Không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7726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550" spc="30" dirty="0">
                          <a:latin typeface="Arial"/>
                          <a:cs typeface="Arial"/>
                        </a:rPr>
                        <a:t>2012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550" spc="30" dirty="0">
                          <a:latin typeface="Arial"/>
                          <a:cs typeface="Arial"/>
                        </a:rPr>
                        <a:t>612315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550" spc="2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550" spc="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550" dirty="0">
                          <a:latin typeface="Arial"/>
                          <a:cs typeface="Arial"/>
                        </a:rPr>
                        <a:t>0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550" spc="2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550" spc="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550" dirty="0">
                          <a:latin typeface="Arial"/>
                          <a:cs typeface="Arial"/>
                        </a:rPr>
                        <a:t>5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550" dirty="0">
                          <a:latin typeface="Arial"/>
                          <a:cs typeface="Arial"/>
                        </a:rPr>
                        <a:t>…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550" dirty="0">
                          <a:latin typeface="Arial"/>
                          <a:cs typeface="Arial"/>
                        </a:rPr>
                        <a:t>Có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550" dirty="0">
                          <a:latin typeface="Arial"/>
                          <a:cs typeface="Arial"/>
                        </a:rPr>
                        <a:t>…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550" dirty="0">
                          <a:latin typeface="Arial"/>
                          <a:cs typeface="Arial"/>
                        </a:rPr>
                        <a:t>…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550" dirty="0">
                          <a:latin typeface="Arial"/>
                          <a:cs typeface="Arial"/>
                        </a:rPr>
                        <a:t>…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550" dirty="0">
                          <a:latin typeface="Arial"/>
                          <a:cs typeface="Arial"/>
                        </a:rPr>
                        <a:t>…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550" dirty="0">
                          <a:latin typeface="Arial"/>
                          <a:cs typeface="Arial"/>
                        </a:rPr>
                        <a:t>…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550" dirty="0">
                          <a:latin typeface="Arial"/>
                          <a:cs typeface="Arial"/>
                        </a:rPr>
                        <a:t>…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550" spc="30" dirty="0">
                          <a:latin typeface="Arial"/>
                          <a:cs typeface="Arial"/>
                        </a:rPr>
                        <a:t>2013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550" spc="5" dirty="0">
                          <a:latin typeface="Arial"/>
                          <a:cs typeface="Arial"/>
                        </a:rPr>
                        <a:t>632311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550" spc="20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1550" spc="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550" dirty="0">
                          <a:latin typeface="Arial"/>
                          <a:cs typeface="Arial"/>
                        </a:rPr>
                        <a:t>0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550" spc="2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1550" spc="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550" dirty="0">
                          <a:latin typeface="Arial"/>
                          <a:cs typeface="Arial"/>
                        </a:rPr>
                        <a:t>0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550" dirty="0">
                          <a:latin typeface="Arial"/>
                          <a:cs typeface="Arial"/>
                        </a:rPr>
                        <a:t>…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550" spc="5" dirty="0">
                          <a:latin typeface="Arial"/>
                          <a:cs typeface="Arial"/>
                        </a:rPr>
                        <a:t>Có</a:t>
                      </a:r>
                      <a:r>
                        <a:rPr sz="155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50" spc="25" dirty="0">
                          <a:latin typeface="Arial"/>
                          <a:cs typeface="Arial"/>
                        </a:rPr>
                        <a:t>(80%)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550" spc="35" dirty="0">
                          <a:latin typeface="Arial"/>
                          <a:cs typeface="Arial"/>
                        </a:rPr>
                        <a:t>2014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550" spc="35" dirty="0">
                          <a:latin typeface="Arial"/>
                          <a:cs typeface="Arial"/>
                        </a:rPr>
                        <a:t>632312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550" spc="2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155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550" dirty="0">
                          <a:latin typeface="Arial"/>
                          <a:cs typeface="Arial"/>
                        </a:rPr>
                        <a:t>5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550" spc="20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155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550" dirty="0">
                          <a:latin typeface="Arial"/>
                          <a:cs typeface="Arial"/>
                        </a:rPr>
                        <a:t>5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550" dirty="0">
                          <a:latin typeface="Arial"/>
                          <a:cs typeface="Arial"/>
                        </a:rPr>
                        <a:t>…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550" spc="5" dirty="0">
                          <a:latin typeface="Arial"/>
                          <a:cs typeface="Arial"/>
                        </a:rPr>
                        <a:t>Có</a:t>
                      </a:r>
                      <a:r>
                        <a:rPr sz="155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50" spc="25" dirty="0">
                          <a:latin typeface="Arial"/>
                          <a:cs typeface="Arial"/>
                        </a:rPr>
                        <a:t>(90%)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47599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550" spc="30" dirty="0">
                          <a:latin typeface="Arial"/>
                          <a:cs typeface="Arial"/>
                        </a:rPr>
                        <a:t>2015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550" spc="5" dirty="0">
                          <a:latin typeface="Arial"/>
                          <a:cs typeface="Arial"/>
                        </a:rPr>
                        <a:t>642311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550" spc="2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550" spc="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550" dirty="0">
                          <a:latin typeface="Arial"/>
                          <a:cs typeface="Arial"/>
                        </a:rPr>
                        <a:t>5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550" spc="2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550" spc="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550" dirty="0">
                          <a:latin typeface="Arial"/>
                          <a:cs typeface="Arial"/>
                        </a:rPr>
                        <a:t>5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550" dirty="0">
                          <a:latin typeface="Arial"/>
                          <a:cs typeface="Arial"/>
                        </a:rPr>
                        <a:t>…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550" spc="-5" dirty="0">
                          <a:latin typeface="Arial"/>
                          <a:cs typeface="Arial"/>
                        </a:rPr>
                        <a:t>Không</a:t>
                      </a:r>
                      <a:r>
                        <a:rPr sz="1550" spc="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50" spc="25" dirty="0">
                          <a:latin typeface="Arial"/>
                          <a:cs typeface="Arial"/>
                        </a:rPr>
                        <a:t>(45%)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550" spc="35" dirty="0">
                          <a:latin typeface="Arial"/>
                          <a:cs typeface="Arial"/>
                        </a:rPr>
                        <a:t>2015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550" spc="35" dirty="0">
                          <a:latin typeface="Arial"/>
                          <a:cs typeface="Arial"/>
                        </a:rPr>
                        <a:t>642314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550" spc="2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55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550" dirty="0">
                          <a:latin typeface="Arial"/>
                          <a:cs typeface="Arial"/>
                        </a:rPr>
                        <a:t>0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550" spc="2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55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550" dirty="0">
                          <a:latin typeface="Arial"/>
                          <a:cs typeface="Arial"/>
                        </a:rPr>
                        <a:t>0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550" dirty="0">
                          <a:latin typeface="Arial"/>
                          <a:cs typeface="Arial"/>
                        </a:rPr>
                        <a:t>…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550" spc="-5" dirty="0">
                          <a:latin typeface="Arial"/>
                          <a:cs typeface="Arial"/>
                        </a:rPr>
                        <a:t>Không</a:t>
                      </a:r>
                      <a:r>
                        <a:rPr sz="1550" spc="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50" spc="25" dirty="0">
                          <a:latin typeface="Arial"/>
                          <a:cs typeface="Arial"/>
                        </a:rPr>
                        <a:t>(97%)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550" dirty="0">
                          <a:latin typeface="Arial"/>
                          <a:cs typeface="Arial"/>
                        </a:rPr>
                        <a:t>…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550" dirty="0">
                          <a:latin typeface="Arial"/>
                          <a:cs typeface="Arial"/>
                        </a:rPr>
                        <a:t>…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550" dirty="0">
                          <a:latin typeface="Arial"/>
                          <a:cs typeface="Arial"/>
                        </a:rPr>
                        <a:t>…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550" dirty="0">
                          <a:latin typeface="Arial"/>
                          <a:cs typeface="Arial"/>
                        </a:rPr>
                        <a:t>…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550" dirty="0">
                          <a:latin typeface="Arial"/>
                          <a:cs typeface="Arial"/>
                        </a:rPr>
                        <a:t>…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550" dirty="0">
                          <a:latin typeface="Arial"/>
                          <a:cs typeface="Arial"/>
                        </a:rPr>
                        <a:t>…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DD8046"/>
                      </a:solidFill>
                      <a:prstDash val="solid"/>
                    </a:lnL>
                    <a:lnR w="12700">
                      <a:solidFill>
                        <a:srgbClr val="DD8046"/>
                      </a:solidFill>
                      <a:prstDash val="solid"/>
                    </a:lnR>
                    <a:lnT w="12700">
                      <a:solidFill>
                        <a:srgbClr val="DD8046"/>
                      </a:solidFill>
                      <a:prstDash val="solid"/>
                    </a:lnT>
                    <a:lnB w="12700">
                      <a:solidFill>
                        <a:srgbClr val="DD80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6162675" y="3719512"/>
            <a:ext cx="2943225" cy="3138805"/>
            <a:chOff x="6162675" y="3719512"/>
            <a:chExt cx="2943225" cy="3138805"/>
          </a:xfrm>
        </p:grpSpPr>
        <p:sp>
          <p:nvSpPr>
            <p:cNvPr id="5" name="object 5"/>
            <p:cNvSpPr/>
            <p:nvPr/>
          </p:nvSpPr>
          <p:spPr>
            <a:xfrm>
              <a:off x="6477000" y="3733800"/>
              <a:ext cx="2438400" cy="1905000"/>
            </a:xfrm>
            <a:custGeom>
              <a:avLst/>
              <a:gdLst/>
              <a:ahLst/>
              <a:cxnLst/>
              <a:rect l="l" t="t" r="r" b="b"/>
              <a:pathLst>
                <a:path w="2438400" h="1905000">
                  <a:moveTo>
                    <a:pt x="0" y="317500"/>
                  </a:moveTo>
                  <a:lnTo>
                    <a:pt x="3441" y="270573"/>
                  </a:lnTo>
                  <a:lnTo>
                    <a:pt x="13439" y="225788"/>
                  </a:lnTo>
                  <a:lnTo>
                    <a:pt x="29503" y="183634"/>
                  </a:lnTo>
                  <a:lnTo>
                    <a:pt x="51141" y="144601"/>
                  </a:lnTo>
                  <a:lnTo>
                    <a:pt x="77865" y="109181"/>
                  </a:lnTo>
                  <a:lnTo>
                    <a:pt x="109181" y="77865"/>
                  </a:lnTo>
                  <a:lnTo>
                    <a:pt x="144601" y="51141"/>
                  </a:lnTo>
                  <a:lnTo>
                    <a:pt x="183634" y="29503"/>
                  </a:lnTo>
                  <a:lnTo>
                    <a:pt x="225788" y="13439"/>
                  </a:lnTo>
                  <a:lnTo>
                    <a:pt x="270573" y="3441"/>
                  </a:lnTo>
                  <a:lnTo>
                    <a:pt x="317500" y="0"/>
                  </a:lnTo>
                  <a:lnTo>
                    <a:pt x="2120900" y="0"/>
                  </a:lnTo>
                  <a:lnTo>
                    <a:pt x="2167826" y="3441"/>
                  </a:lnTo>
                  <a:lnTo>
                    <a:pt x="2212611" y="13439"/>
                  </a:lnTo>
                  <a:lnTo>
                    <a:pt x="2254765" y="29503"/>
                  </a:lnTo>
                  <a:lnTo>
                    <a:pt x="2293798" y="51141"/>
                  </a:lnTo>
                  <a:lnTo>
                    <a:pt x="2329218" y="77865"/>
                  </a:lnTo>
                  <a:lnTo>
                    <a:pt x="2360534" y="109181"/>
                  </a:lnTo>
                  <a:lnTo>
                    <a:pt x="2387258" y="144601"/>
                  </a:lnTo>
                  <a:lnTo>
                    <a:pt x="2408896" y="183634"/>
                  </a:lnTo>
                  <a:lnTo>
                    <a:pt x="2424960" y="225788"/>
                  </a:lnTo>
                  <a:lnTo>
                    <a:pt x="2434958" y="270573"/>
                  </a:lnTo>
                  <a:lnTo>
                    <a:pt x="2438400" y="317500"/>
                  </a:lnTo>
                  <a:lnTo>
                    <a:pt x="2438400" y="1587500"/>
                  </a:lnTo>
                  <a:lnTo>
                    <a:pt x="2434958" y="1634426"/>
                  </a:lnTo>
                  <a:lnTo>
                    <a:pt x="2424960" y="1679211"/>
                  </a:lnTo>
                  <a:lnTo>
                    <a:pt x="2408896" y="1721365"/>
                  </a:lnTo>
                  <a:lnTo>
                    <a:pt x="2387258" y="1760398"/>
                  </a:lnTo>
                  <a:lnTo>
                    <a:pt x="2360534" y="1795818"/>
                  </a:lnTo>
                  <a:lnTo>
                    <a:pt x="2329218" y="1827134"/>
                  </a:lnTo>
                  <a:lnTo>
                    <a:pt x="2293798" y="1853858"/>
                  </a:lnTo>
                  <a:lnTo>
                    <a:pt x="2254765" y="1875496"/>
                  </a:lnTo>
                  <a:lnTo>
                    <a:pt x="2212611" y="1891560"/>
                  </a:lnTo>
                  <a:lnTo>
                    <a:pt x="2167826" y="1901558"/>
                  </a:lnTo>
                  <a:lnTo>
                    <a:pt x="2120900" y="1905000"/>
                  </a:lnTo>
                  <a:lnTo>
                    <a:pt x="317500" y="1905000"/>
                  </a:lnTo>
                  <a:lnTo>
                    <a:pt x="270573" y="1901558"/>
                  </a:lnTo>
                  <a:lnTo>
                    <a:pt x="225788" y="1891560"/>
                  </a:lnTo>
                  <a:lnTo>
                    <a:pt x="183634" y="1875496"/>
                  </a:lnTo>
                  <a:lnTo>
                    <a:pt x="144601" y="1853858"/>
                  </a:lnTo>
                  <a:lnTo>
                    <a:pt x="109181" y="1827134"/>
                  </a:lnTo>
                  <a:lnTo>
                    <a:pt x="77865" y="1795818"/>
                  </a:lnTo>
                  <a:lnTo>
                    <a:pt x="51141" y="1760398"/>
                  </a:lnTo>
                  <a:lnTo>
                    <a:pt x="29503" y="1721365"/>
                  </a:lnTo>
                  <a:lnTo>
                    <a:pt x="13439" y="1679211"/>
                  </a:lnTo>
                  <a:lnTo>
                    <a:pt x="3441" y="1634426"/>
                  </a:lnTo>
                  <a:lnTo>
                    <a:pt x="0" y="1587500"/>
                  </a:lnTo>
                  <a:lnTo>
                    <a:pt x="0" y="317500"/>
                  </a:lnTo>
                  <a:close/>
                </a:path>
              </a:pathLst>
            </a:custGeom>
            <a:ln w="28575">
              <a:solidFill>
                <a:srgbClr val="000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72250" y="5819775"/>
              <a:ext cx="409575" cy="2190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905625" y="5695950"/>
              <a:ext cx="904875" cy="533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477125" y="5695950"/>
              <a:ext cx="828675" cy="533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972425" y="5695950"/>
              <a:ext cx="990600" cy="533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38925" y="6019800"/>
              <a:ext cx="733425" cy="5334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38975" y="6019800"/>
              <a:ext cx="1666875" cy="5334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162675" y="6353175"/>
              <a:ext cx="1419225" cy="50482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248525" y="6353175"/>
              <a:ext cx="1857375" cy="50482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305803" y="5724836"/>
            <a:ext cx="2640965" cy="100901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6985" algn="ctr">
              <a:lnSpc>
                <a:spcPct val="100000"/>
              </a:lnSpc>
              <a:spcBef>
                <a:spcPts val="495"/>
              </a:spcBef>
            </a:pPr>
            <a:r>
              <a:rPr sz="1800" spc="-25" dirty="0">
                <a:solidFill>
                  <a:srgbClr val="FF0000"/>
                </a:solidFill>
                <a:latin typeface="Verdana"/>
                <a:cs typeface="Verdana"/>
              </a:rPr>
              <a:t>Xác </a:t>
            </a:r>
            <a:r>
              <a:rPr sz="1800" spc="-15" dirty="0">
                <a:solidFill>
                  <a:srgbClr val="FF0000"/>
                </a:solidFill>
                <a:latin typeface="Verdana"/>
                <a:cs typeface="Verdana"/>
              </a:rPr>
              <a:t>định </a:t>
            </a:r>
            <a:r>
              <a:rPr sz="1800" spc="-10" dirty="0">
                <a:solidFill>
                  <a:srgbClr val="FF0000"/>
                </a:solidFill>
                <a:latin typeface="Verdana"/>
                <a:cs typeface="Verdana"/>
              </a:rPr>
              <a:t>khả</a:t>
            </a:r>
            <a:r>
              <a:rPr sz="1800" spc="1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Verdana"/>
                <a:cs typeface="Verdana"/>
              </a:rPr>
              <a:t>năng</a:t>
            </a:r>
            <a:endParaRPr sz="1800">
              <a:latin typeface="Verdana"/>
              <a:cs typeface="Verdana"/>
            </a:endParaRPr>
          </a:p>
          <a:p>
            <a:pPr marL="635" algn="ctr">
              <a:lnSpc>
                <a:spcPct val="100000"/>
              </a:lnSpc>
              <a:spcBef>
                <a:spcPts val="395"/>
              </a:spcBef>
            </a:pPr>
            <a:r>
              <a:rPr sz="1800" spc="-5" dirty="0">
                <a:solidFill>
                  <a:srgbClr val="FF0000"/>
                </a:solidFill>
                <a:latin typeface="Verdana"/>
                <a:cs typeface="Verdana"/>
              </a:rPr>
              <a:t>tốt </a:t>
            </a:r>
            <a:r>
              <a:rPr sz="1800" spc="-20" dirty="0">
                <a:solidFill>
                  <a:srgbClr val="FF0000"/>
                </a:solidFill>
                <a:latin typeface="Verdana"/>
                <a:cs typeface="Verdana"/>
              </a:rPr>
              <a:t>nghiệp</a:t>
            </a:r>
            <a:r>
              <a:rPr sz="1800" spc="114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FF0000"/>
                </a:solidFill>
                <a:latin typeface="Verdana"/>
                <a:cs typeface="Verdana"/>
              </a:rPr>
              <a:t>của</a:t>
            </a:r>
            <a:endParaRPr sz="18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470"/>
              </a:spcBef>
            </a:pPr>
            <a:r>
              <a:rPr sz="1800" dirty="0">
                <a:solidFill>
                  <a:srgbClr val="FF0000"/>
                </a:solidFill>
                <a:latin typeface="Verdana"/>
                <a:cs typeface="Verdana"/>
              </a:rPr>
              <a:t>một </a:t>
            </a:r>
            <a:r>
              <a:rPr sz="1800" spc="-5" dirty="0">
                <a:solidFill>
                  <a:srgbClr val="FF0000"/>
                </a:solidFill>
                <a:latin typeface="Verdana"/>
                <a:cs typeface="Verdana"/>
              </a:rPr>
              <a:t>sinh </a:t>
            </a:r>
            <a:r>
              <a:rPr sz="1800" spc="-20" dirty="0">
                <a:solidFill>
                  <a:srgbClr val="FF0000"/>
                </a:solidFill>
                <a:latin typeface="Verdana"/>
                <a:cs typeface="Verdana"/>
              </a:rPr>
              <a:t>viên hiện</a:t>
            </a:r>
            <a:r>
              <a:rPr sz="1800" spc="10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FF0000"/>
                </a:solidFill>
                <a:latin typeface="Verdana"/>
                <a:cs typeface="Verdana"/>
              </a:rPr>
              <a:t>tại?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4467" y="1221422"/>
            <a:ext cx="15430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00200"/>
            <a:ext cx="1295400" cy="990600"/>
          </a:xfrm>
          <a:custGeom>
            <a:avLst/>
            <a:gdLst/>
            <a:ahLst/>
            <a:cxnLst/>
            <a:rect l="l" t="t" r="r" b="b"/>
            <a:pathLst>
              <a:path w="1295400" h="990600">
                <a:moveTo>
                  <a:pt x="1295400" y="0"/>
                </a:moveTo>
                <a:lnTo>
                  <a:pt x="0" y="0"/>
                </a:lnTo>
                <a:lnTo>
                  <a:pt x="0" y="990600"/>
                </a:lnTo>
                <a:lnTo>
                  <a:pt x="1295400" y="990600"/>
                </a:lnTo>
                <a:lnTo>
                  <a:pt x="1295400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rgbClr val="93B6D2"/>
          </a:solidFill>
        </p:spPr>
        <p:txBody>
          <a:bodyPr vert="horz" wrap="square" lIns="0" tIns="18732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1475"/>
              </a:spcBef>
            </a:pPr>
            <a:r>
              <a:rPr sz="3950" spc="-15" dirty="0">
                <a:solidFill>
                  <a:srgbClr val="FFFFFF"/>
                </a:solidFill>
              </a:rPr>
              <a:t>Tổng quan </a:t>
            </a:r>
            <a:r>
              <a:rPr sz="3950" spc="30" dirty="0">
                <a:solidFill>
                  <a:srgbClr val="FFFFFF"/>
                </a:solidFill>
              </a:rPr>
              <a:t>về </a:t>
            </a:r>
            <a:r>
              <a:rPr sz="3950" spc="-35" dirty="0">
                <a:solidFill>
                  <a:srgbClr val="FFFFFF"/>
                </a:solidFill>
              </a:rPr>
              <a:t>phân </a:t>
            </a:r>
            <a:r>
              <a:rPr sz="3950" spc="-5" dirty="0">
                <a:solidFill>
                  <a:srgbClr val="FFFFFF"/>
                </a:solidFill>
              </a:rPr>
              <a:t>lớp dữ</a:t>
            </a:r>
            <a:r>
              <a:rPr sz="3950" spc="805" dirty="0">
                <a:solidFill>
                  <a:srgbClr val="FFFFFF"/>
                </a:solidFill>
              </a:rPr>
              <a:t> </a:t>
            </a:r>
            <a:r>
              <a:rPr sz="3950" spc="-35" dirty="0">
                <a:solidFill>
                  <a:srgbClr val="FFFFFF"/>
                </a:solidFill>
              </a:rPr>
              <a:t>liệu</a:t>
            </a:r>
            <a:endParaRPr sz="3950"/>
          </a:p>
        </p:txBody>
      </p:sp>
      <p:sp>
        <p:nvSpPr>
          <p:cNvPr id="4" name="object 4"/>
          <p:cNvSpPr txBox="1"/>
          <p:nvPr/>
        </p:nvSpPr>
        <p:spPr>
          <a:xfrm>
            <a:off x="568959" y="1900936"/>
            <a:ext cx="16573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97510"/>
            <a:ext cx="7087234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30" dirty="0">
                <a:solidFill>
                  <a:srgbClr val="775F54"/>
                </a:solidFill>
              </a:rPr>
              <a:t>Phân </a:t>
            </a:r>
            <a:r>
              <a:rPr sz="3950" spc="-5" dirty="0">
                <a:solidFill>
                  <a:srgbClr val="775F54"/>
                </a:solidFill>
              </a:rPr>
              <a:t>lớp dữ </a:t>
            </a:r>
            <a:r>
              <a:rPr sz="3950" spc="-35" dirty="0">
                <a:solidFill>
                  <a:srgbClr val="775F54"/>
                </a:solidFill>
              </a:rPr>
              <a:t>liệu</a:t>
            </a:r>
            <a:r>
              <a:rPr sz="3950" spc="605" dirty="0">
                <a:solidFill>
                  <a:srgbClr val="775F54"/>
                </a:solidFill>
              </a:rPr>
              <a:t> </a:t>
            </a:r>
            <a:r>
              <a:rPr sz="3950" spc="-10" dirty="0">
                <a:solidFill>
                  <a:srgbClr val="775F54"/>
                </a:solidFill>
              </a:rPr>
              <a:t>(classification)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184467" y="1149791"/>
            <a:ext cx="8449945" cy="444500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0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8</a:t>
            </a:r>
            <a:endParaRPr sz="2000">
              <a:latin typeface="Times New Roman"/>
              <a:cs typeface="Times New Roman"/>
            </a:endParaRPr>
          </a:p>
          <a:p>
            <a:pPr marL="844550" marR="292735" indent="-324485">
              <a:lnSpc>
                <a:spcPct val="99600"/>
              </a:lnSpc>
              <a:spcBef>
                <a:spcPts val="775"/>
              </a:spcBef>
              <a:buClr>
                <a:srgbClr val="DD8046"/>
              </a:buClr>
              <a:buSzPct val="61111"/>
              <a:buFont typeface="Wingdings"/>
              <a:buChar char=""/>
              <a:tabLst>
                <a:tab pos="843915" algn="l"/>
                <a:tab pos="844550" algn="l"/>
              </a:tabLst>
            </a:pPr>
            <a:r>
              <a:rPr sz="2700" dirty="0">
                <a:latin typeface="Arial"/>
                <a:cs typeface="Arial"/>
              </a:rPr>
              <a:t>Là </a:t>
            </a:r>
            <a:r>
              <a:rPr sz="2700" spc="-25" dirty="0">
                <a:latin typeface="Arial"/>
                <a:cs typeface="Arial"/>
              </a:rPr>
              <a:t>dạng phân </a:t>
            </a:r>
            <a:r>
              <a:rPr sz="2700" dirty="0">
                <a:latin typeface="Arial"/>
                <a:cs typeface="Arial"/>
              </a:rPr>
              <a:t>tích dữ </a:t>
            </a:r>
            <a:r>
              <a:rPr sz="2700" spc="-40" dirty="0">
                <a:latin typeface="Arial"/>
                <a:cs typeface="Arial"/>
              </a:rPr>
              <a:t>liệu nhằm </a:t>
            </a:r>
            <a:r>
              <a:rPr sz="2700" dirty="0">
                <a:latin typeface="Arial"/>
                <a:cs typeface="Arial"/>
              </a:rPr>
              <a:t>rút trích các </a:t>
            </a:r>
            <a:r>
              <a:rPr sz="2700" spc="35" dirty="0">
                <a:latin typeface="Arial"/>
                <a:cs typeface="Arial"/>
              </a:rPr>
              <a:t>mô  </a:t>
            </a:r>
            <a:r>
              <a:rPr sz="2700" spc="-40" dirty="0">
                <a:latin typeface="Arial"/>
                <a:cs typeface="Arial"/>
              </a:rPr>
              <a:t>hình </a:t>
            </a:r>
            <a:r>
              <a:rPr sz="2700" spc="35" dirty="0">
                <a:latin typeface="Arial"/>
                <a:cs typeface="Arial"/>
              </a:rPr>
              <a:t>mô </a:t>
            </a:r>
            <a:r>
              <a:rPr sz="2700" dirty="0">
                <a:latin typeface="Arial"/>
                <a:cs typeface="Arial"/>
              </a:rPr>
              <a:t>tả </a:t>
            </a:r>
            <a:r>
              <a:rPr sz="2700" spc="-5" dirty="0">
                <a:latin typeface="Arial"/>
                <a:cs typeface="Arial"/>
              </a:rPr>
              <a:t>các </a:t>
            </a:r>
            <a:r>
              <a:rPr sz="2700" spc="-20" dirty="0">
                <a:latin typeface="Arial"/>
                <a:cs typeface="Arial"/>
              </a:rPr>
              <a:t>lớp </a:t>
            </a:r>
            <a:r>
              <a:rPr sz="2700" spc="-5" dirty="0">
                <a:latin typeface="Arial"/>
                <a:cs typeface="Arial"/>
              </a:rPr>
              <a:t>dữ </a:t>
            </a:r>
            <a:r>
              <a:rPr sz="2700" spc="-45" dirty="0">
                <a:latin typeface="Arial"/>
                <a:cs typeface="Arial"/>
              </a:rPr>
              <a:t>liệu </a:t>
            </a:r>
            <a:r>
              <a:rPr sz="2700" spc="-25" dirty="0">
                <a:latin typeface="Arial"/>
                <a:cs typeface="Arial"/>
              </a:rPr>
              <a:t>hoặc </a:t>
            </a:r>
            <a:r>
              <a:rPr sz="2700" spc="-5" dirty="0">
                <a:latin typeface="Arial"/>
                <a:cs typeface="Arial"/>
              </a:rPr>
              <a:t>dự đoán </a:t>
            </a:r>
            <a:r>
              <a:rPr sz="2700" spc="-80" dirty="0">
                <a:latin typeface="Arial"/>
                <a:cs typeface="Arial"/>
              </a:rPr>
              <a:t>xu  </a:t>
            </a:r>
            <a:r>
              <a:rPr sz="2700" spc="-30" dirty="0">
                <a:latin typeface="Arial"/>
                <a:cs typeface="Arial"/>
              </a:rPr>
              <a:t>hướng </a:t>
            </a:r>
            <a:r>
              <a:rPr sz="2700" spc="-5" dirty="0">
                <a:latin typeface="Arial"/>
                <a:cs typeface="Arial"/>
              </a:rPr>
              <a:t>dữ</a:t>
            </a:r>
            <a:r>
              <a:rPr sz="2700" spc="155" dirty="0">
                <a:latin typeface="Arial"/>
                <a:cs typeface="Arial"/>
              </a:rPr>
              <a:t> </a:t>
            </a:r>
            <a:r>
              <a:rPr sz="2700" spc="-50" dirty="0">
                <a:latin typeface="Arial"/>
                <a:cs typeface="Arial"/>
              </a:rPr>
              <a:t>liệu.</a:t>
            </a:r>
            <a:endParaRPr sz="2700">
              <a:latin typeface="Arial"/>
              <a:cs typeface="Arial"/>
            </a:endParaRPr>
          </a:p>
          <a:p>
            <a:pPr marL="844550" indent="-324485">
              <a:lnSpc>
                <a:spcPct val="100000"/>
              </a:lnSpc>
              <a:spcBef>
                <a:spcPts val="1345"/>
              </a:spcBef>
              <a:buClr>
                <a:srgbClr val="DD8046"/>
              </a:buClr>
              <a:buSzPct val="61111"/>
              <a:buFont typeface="Wingdings"/>
              <a:buChar char=""/>
              <a:tabLst>
                <a:tab pos="843915" algn="l"/>
                <a:tab pos="844550" algn="l"/>
              </a:tabLst>
            </a:pPr>
            <a:r>
              <a:rPr sz="2700" spc="-30" dirty="0">
                <a:latin typeface="Arial"/>
                <a:cs typeface="Arial"/>
              </a:rPr>
              <a:t>Quá </a:t>
            </a:r>
            <a:r>
              <a:rPr sz="2700" spc="-20" dirty="0">
                <a:latin typeface="Arial"/>
                <a:cs typeface="Arial"/>
              </a:rPr>
              <a:t>trình </a:t>
            </a:r>
            <a:r>
              <a:rPr sz="2700" spc="-5" dirty="0">
                <a:latin typeface="Arial"/>
                <a:cs typeface="Arial"/>
              </a:rPr>
              <a:t>gồm </a:t>
            </a:r>
            <a:r>
              <a:rPr sz="2700" spc="-30" dirty="0">
                <a:latin typeface="Arial"/>
                <a:cs typeface="Arial"/>
              </a:rPr>
              <a:t>hai</a:t>
            </a:r>
            <a:r>
              <a:rPr sz="2700" spc="23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bước:</a:t>
            </a:r>
            <a:endParaRPr sz="2700">
              <a:latin typeface="Arial"/>
              <a:cs typeface="Arial"/>
            </a:endParaRPr>
          </a:p>
          <a:p>
            <a:pPr marL="1158875" lvl="1" indent="-276860">
              <a:lnSpc>
                <a:spcPts val="2870"/>
              </a:lnSpc>
              <a:spcBef>
                <a:spcPts val="1190"/>
              </a:spcBef>
              <a:buClr>
                <a:srgbClr val="93B6D2"/>
              </a:buClr>
              <a:buSzPct val="68750"/>
              <a:buChar char=""/>
              <a:tabLst>
                <a:tab pos="1159510" algn="l"/>
              </a:tabLst>
            </a:pPr>
            <a:r>
              <a:rPr sz="2400" spc="-15" dirty="0">
                <a:latin typeface="Arial"/>
                <a:cs typeface="Arial"/>
              </a:rPr>
              <a:t>Bước </a:t>
            </a:r>
            <a:r>
              <a:rPr sz="2400" spc="-20" dirty="0">
                <a:latin typeface="Arial"/>
                <a:cs typeface="Arial"/>
              </a:rPr>
              <a:t>học </a:t>
            </a:r>
            <a:r>
              <a:rPr sz="2400" spc="-25" dirty="0">
                <a:latin typeface="Arial"/>
                <a:cs typeface="Arial"/>
              </a:rPr>
              <a:t>(giai </a:t>
            </a:r>
            <a:r>
              <a:rPr sz="2400" spc="-30" dirty="0">
                <a:latin typeface="Arial"/>
                <a:cs typeface="Arial"/>
              </a:rPr>
              <a:t>đoạn </a:t>
            </a:r>
            <a:r>
              <a:rPr sz="2400" spc="-10" dirty="0">
                <a:latin typeface="Arial"/>
                <a:cs typeface="Arial"/>
              </a:rPr>
              <a:t>huấn </a:t>
            </a:r>
            <a:r>
              <a:rPr sz="2400" spc="-20" dirty="0">
                <a:latin typeface="Arial"/>
                <a:cs typeface="Arial"/>
              </a:rPr>
              <a:t>luyện): </a:t>
            </a:r>
            <a:r>
              <a:rPr sz="2400" spc="-75" dirty="0">
                <a:latin typeface="Arial"/>
                <a:cs typeface="Arial"/>
              </a:rPr>
              <a:t>xây </a:t>
            </a:r>
            <a:r>
              <a:rPr sz="2400" spc="-20" dirty="0">
                <a:latin typeface="Arial"/>
                <a:cs typeface="Arial"/>
              </a:rPr>
              <a:t>dựng </a:t>
            </a:r>
            <a:r>
              <a:rPr sz="2400" spc="-35" dirty="0">
                <a:latin typeface="Arial"/>
                <a:cs typeface="Arial"/>
              </a:rPr>
              <a:t>bộ</a:t>
            </a:r>
            <a:r>
              <a:rPr sz="2400" spc="36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phân</a:t>
            </a:r>
            <a:endParaRPr sz="2400">
              <a:latin typeface="Arial"/>
              <a:cs typeface="Arial"/>
            </a:endParaRPr>
          </a:p>
          <a:p>
            <a:pPr marL="1158875">
              <a:lnSpc>
                <a:spcPts val="2870"/>
              </a:lnSpc>
            </a:pPr>
            <a:r>
              <a:rPr sz="2400" spc="-5" dirty="0">
                <a:latin typeface="Arial"/>
                <a:cs typeface="Arial"/>
              </a:rPr>
              <a:t>lớp (classifier) </a:t>
            </a:r>
            <a:r>
              <a:rPr sz="2400" spc="-30" dirty="0">
                <a:latin typeface="Arial"/>
                <a:cs typeface="Arial"/>
              </a:rPr>
              <a:t>bằng </a:t>
            </a:r>
            <a:r>
              <a:rPr sz="2400" spc="-40" dirty="0">
                <a:latin typeface="Arial"/>
                <a:cs typeface="Arial"/>
              </a:rPr>
              <a:t>việc </a:t>
            </a:r>
            <a:r>
              <a:rPr sz="2400" spc="-30" dirty="0">
                <a:latin typeface="Arial"/>
                <a:cs typeface="Arial"/>
              </a:rPr>
              <a:t>phân </a:t>
            </a:r>
            <a:r>
              <a:rPr sz="2400" spc="-5" dirty="0">
                <a:latin typeface="Arial"/>
                <a:cs typeface="Arial"/>
              </a:rPr>
              <a:t>tích/học </a:t>
            </a:r>
            <a:r>
              <a:rPr sz="2400" spc="-20" dirty="0">
                <a:latin typeface="Arial"/>
                <a:cs typeface="Arial"/>
              </a:rPr>
              <a:t>tập </a:t>
            </a:r>
            <a:r>
              <a:rPr sz="2400" spc="-15" dirty="0">
                <a:latin typeface="Arial"/>
                <a:cs typeface="Arial"/>
              </a:rPr>
              <a:t>huấn</a:t>
            </a:r>
            <a:r>
              <a:rPr sz="2400" spc="55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luyện</a:t>
            </a:r>
            <a:endParaRPr sz="2400">
              <a:latin typeface="Arial"/>
              <a:cs typeface="Arial"/>
            </a:endParaRPr>
          </a:p>
          <a:p>
            <a:pPr marL="1158875" marR="349885" lvl="1" indent="-276860" algn="just">
              <a:lnSpc>
                <a:spcPct val="100400"/>
              </a:lnSpc>
              <a:spcBef>
                <a:spcPts val="1160"/>
              </a:spcBef>
              <a:buClr>
                <a:srgbClr val="93B6D2"/>
              </a:buClr>
              <a:buSzPct val="68750"/>
              <a:buChar char=""/>
              <a:tabLst>
                <a:tab pos="1159510" algn="l"/>
              </a:tabLst>
            </a:pPr>
            <a:r>
              <a:rPr sz="2400" spc="-15" dirty="0">
                <a:latin typeface="Arial"/>
                <a:cs typeface="Arial"/>
              </a:rPr>
              <a:t>Bước </a:t>
            </a:r>
            <a:r>
              <a:rPr sz="2400" spc="-30" dirty="0">
                <a:latin typeface="Arial"/>
                <a:cs typeface="Arial"/>
              </a:rPr>
              <a:t>phân </a:t>
            </a:r>
            <a:r>
              <a:rPr sz="2400" spc="-5" dirty="0">
                <a:latin typeface="Arial"/>
                <a:cs typeface="Arial"/>
              </a:rPr>
              <a:t>lớp </a:t>
            </a:r>
            <a:r>
              <a:rPr sz="2400" spc="-10" dirty="0">
                <a:latin typeface="Arial"/>
                <a:cs typeface="Arial"/>
              </a:rPr>
              <a:t>(classification): </a:t>
            </a:r>
            <a:r>
              <a:rPr sz="2400" spc="-30" dirty="0">
                <a:latin typeface="Arial"/>
                <a:cs typeface="Arial"/>
              </a:rPr>
              <a:t>phân </a:t>
            </a:r>
            <a:r>
              <a:rPr sz="2400" spc="-5" dirty="0">
                <a:latin typeface="Arial"/>
                <a:cs typeface="Arial"/>
              </a:rPr>
              <a:t>lớp </a:t>
            </a:r>
            <a:r>
              <a:rPr sz="2400" spc="-35" dirty="0">
                <a:latin typeface="Arial"/>
                <a:cs typeface="Arial"/>
              </a:rPr>
              <a:t>dữ </a:t>
            </a:r>
            <a:r>
              <a:rPr sz="2400" spc="-65" dirty="0">
                <a:latin typeface="Arial"/>
                <a:cs typeface="Arial"/>
              </a:rPr>
              <a:t>liệu/đối  </a:t>
            </a:r>
            <a:r>
              <a:rPr sz="2400" spc="-5" dirty="0">
                <a:latin typeface="Arial"/>
                <a:cs typeface="Arial"/>
              </a:rPr>
              <a:t>tượng </a:t>
            </a:r>
            <a:r>
              <a:rPr sz="2400" spc="5" dirty="0">
                <a:latin typeface="Arial"/>
                <a:cs typeface="Arial"/>
              </a:rPr>
              <a:t>mới </a:t>
            </a:r>
            <a:r>
              <a:rPr sz="2400" spc="-20" dirty="0">
                <a:latin typeface="Arial"/>
                <a:cs typeface="Arial"/>
              </a:rPr>
              <a:t>nếu </a:t>
            </a:r>
            <a:r>
              <a:rPr sz="2400" spc="5" dirty="0">
                <a:latin typeface="Arial"/>
                <a:cs typeface="Arial"/>
              </a:rPr>
              <a:t>độ chính </a:t>
            </a:r>
            <a:r>
              <a:rPr sz="2400" spc="-75" dirty="0">
                <a:latin typeface="Arial"/>
                <a:cs typeface="Arial"/>
              </a:rPr>
              <a:t>xác </a:t>
            </a:r>
            <a:r>
              <a:rPr sz="2400" dirty="0">
                <a:latin typeface="Arial"/>
                <a:cs typeface="Arial"/>
              </a:rPr>
              <a:t>của </a:t>
            </a:r>
            <a:r>
              <a:rPr sz="2400" spc="-35" dirty="0">
                <a:latin typeface="Arial"/>
                <a:cs typeface="Arial"/>
              </a:rPr>
              <a:t>bộ </a:t>
            </a:r>
            <a:r>
              <a:rPr sz="2400" spc="-30" dirty="0">
                <a:latin typeface="Arial"/>
                <a:cs typeface="Arial"/>
              </a:rPr>
              <a:t>phân </a:t>
            </a:r>
            <a:r>
              <a:rPr sz="2400" spc="-5" dirty="0">
                <a:latin typeface="Arial"/>
                <a:cs typeface="Arial"/>
              </a:rPr>
              <a:t>lớp được  </a:t>
            </a:r>
            <a:r>
              <a:rPr sz="2400" spc="-10" dirty="0">
                <a:latin typeface="Arial"/>
                <a:cs typeface="Arial"/>
              </a:rPr>
              <a:t>đánh </a:t>
            </a:r>
            <a:r>
              <a:rPr sz="2400" spc="-25" dirty="0">
                <a:latin typeface="Arial"/>
                <a:cs typeface="Arial"/>
              </a:rPr>
              <a:t>giá </a:t>
            </a:r>
            <a:r>
              <a:rPr sz="2400" spc="-5" dirty="0">
                <a:latin typeface="Arial"/>
                <a:cs typeface="Arial"/>
              </a:rPr>
              <a:t>là </a:t>
            </a:r>
            <a:r>
              <a:rPr sz="2400" dirty="0">
                <a:latin typeface="Arial"/>
                <a:cs typeface="Arial"/>
              </a:rPr>
              <a:t>có </a:t>
            </a:r>
            <a:r>
              <a:rPr sz="2400" spc="5" dirty="0">
                <a:latin typeface="Arial"/>
                <a:cs typeface="Arial"/>
              </a:rPr>
              <a:t>thể </a:t>
            </a:r>
            <a:r>
              <a:rPr sz="2400" spc="-15" dirty="0">
                <a:latin typeface="Arial"/>
                <a:cs typeface="Arial"/>
              </a:rPr>
              <a:t>chấp </a:t>
            </a:r>
            <a:r>
              <a:rPr sz="2400" spc="-10" dirty="0">
                <a:latin typeface="Arial"/>
                <a:cs typeface="Arial"/>
              </a:rPr>
              <a:t>nhận </a:t>
            </a:r>
            <a:r>
              <a:rPr sz="2400" spc="-5" dirty="0">
                <a:latin typeface="Arial"/>
                <a:cs typeface="Arial"/>
              </a:rPr>
              <a:t>được</a:t>
            </a:r>
            <a:r>
              <a:rPr sz="2400" spc="13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(acceptable)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2150" y="397510"/>
            <a:ext cx="695198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5" dirty="0">
                <a:solidFill>
                  <a:srgbClr val="775F54"/>
                </a:solidFill>
                <a:latin typeface="Arial"/>
                <a:cs typeface="Arial"/>
              </a:rPr>
              <a:t>Tổng quan </a:t>
            </a:r>
            <a:r>
              <a:rPr sz="3950" spc="30" dirty="0">
                <a:solidFill>
                  <a:srgbClr val="775F54"/>
                </a:solidFill>
                <a:latin typeface="Arial"/>
                <a:cs typeface="Arial"/>
              </a:rPr>
              <a:t>về </a:t>
            </a:r>
            <a:r>
              <a:rPr sz="3950" spc="-35" dirty="0">
                <a:solidFill>
                  <a:srgbClr val="775F54"/>
                </a:solidFill>
                <a:latin typeface="Arial"/>
                <a:cs typeface="Arial"/>
              </a:rPr>
              <a:t>phân </a:t>
            </a:r>
            <a:r>
              <a:rPr sz="3950" spc="-5" dirty="0">
                <a:solidFill>
                  <a:srgbClr val="775F54"/>
                </a:solidFill>
                <a:latin typeface="Arial"/>
                <a:cs typeface="Arial"/>
              </a:rPr>
              <a:t>lớp dữ</a:t>
            </a:r>
            <a:r>
              <a:rPr sz="3950" spc="795" dirty="0">
                <a:solidFill>
                  <a:srgbClr val="775F54"/>
                </a:solidFill>
                <a:latin typeface="Arial"/>
                <a:cs typeface="Arial"/>
              </a:rPr>
              <a:t> </a:t>
            </a:r>
            <a:r>
              <a:rPr sz="3950" spc="-35" dirty="0">
                <a:solidFill>
                  <a:srgbClr val="775F54"/>
                </a:solidFill>
                <a:latin typeface="Arial"/>
                <a:cs typeface="Arial"/>
              </a:rPr>
              <a:t>liệu</a:t>
            </a:r>
            <a:endParaRPr sz="395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877567"/>
            <a:ext cx="9067800" cy="4828540"/>
            <a:chOff x="0" y="1877567"/>
            <a:chExt cx="9067800" cy="4828540"/>
          </a:xfrm>
        </p:grpSpPr>
        <p:sp>
          <p:nvSpPr>
            <p:cNvPr id="4" name="object 4"/>
            <p:cNvSpPr/>
            <p:nvPr/>
          </p:nvSpPr>
          <p:spPr>
            <a:xfrm>
              <a:off x="623898" y="2043547"/>
              <a:ext cx="7845161" cy="438544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877567"/>
              <a:ext cx="9067800" cy="48280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84467" y="1221422"/>
            <a:ext cx="15430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9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97510"/>
            <a:ext cx="695198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5" dirty="0">
                <a:solidFill>
                  <a:srgbClr val="775F54"/>
                </a:solidFill>
              </a:rPr>
              <a:t>Tổng quan </a:t>
            </a:r>
            <a:r>
              <a:rPr sz="3950" spc="30" dirty="0">
                <a:solidFill>
                  <a:srgbClr val="775F54"/>
                </a:solidFill>
              </a:rPr>
              <a:t>về </a:t>
            </a:r>
            <a:r>
              <a:rPr sz="3950" spc="-35" dirty="0">
                <a:solidFill>
                  <a:srgbClr val="775F54"/>
                </a:solidFill>
              </a:rPr>
              <a:t>phân </a:t>
            </a:r>
            <a:r>
              <a:rPr sz="3950" spc="-5" dirty="0">
                <a:solidFill>
                  <a:srgbClr val="775F54"/>
                </a:solidFill>
              </a:rPr>
              <a:t>lớp dữ</a:t>
            </a:r>
            <a:r>
              <a:rPr sz="3950" spc="795" dirty="0">
                <a:solidFill>
                  <a:srgbClr val="775F54"/>
                </a:solidFill>
              </a:rPr>
              <a:t> </a:t>
            </a:r>
            <a:r>
              <a:rPr sz="3950" spc="-35" dirty="0">
                <a:solidFill>
                  <a:srgbClr val="775F54"/>
                </a:solidFill>
              </a:rPr>
              <a:t>liệu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117475" y="1149791"/>
            <a:ext cx="8431530" cy="490283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2000">
              <a:latin typeface="Times New Roman"/>
              <a:cs typeface="Times New Roman"/>
            </a:endParaRPr>
          </a:p>
          <a:p>
            <a:pPr marL="911225" indent="-324485">
              <a:lnSpc>
                <a:spcPct val="100000"/>
              </a:lnSpc>
              <a:spcBef>
                <a:spcPts val="765"/>
              </a:spcBef>
              <a:buClr>
                <a:srgbClr val="DD8046"/>
              </a:buClr>
              <a:buSzPct val="61111"/>
              <a:buFont typeface="Wingdings"/>
              <a:buChar char=""/>
              <a:tabLst>
                <a:tab pos="911225" algn="l"/>
                <a:tab pos="911860" algn="l"/>
              </a:tabLst>
            </a:pPr>
            <a:r>
              <a:rPr sz="2700" spc="-5" dirty="0">
                <a:latin typeface="Arial"/>
                <a:cs typeface="Arial"/>
              </a:rPr>
              <a:t>Các </a:t>
            </a:r>
            <a:r>
              <a:rPr sz="2700" spc="-35" dirty="0">
                <a:latin typeface="Arial"/>
                <a:cs typeface="Arial"/>
              </a:rPr>
              <a:t>thuật </a:t>
            </a:r>
            <a:r>
              <a:rPr sz="2700" spc="-5" dirty="0">
                <a:latin typeface="Arial"/>
                <a:cs typeface="Arial"/>
              </a:rPr>
              <a:t>toán </a:t>
            </a:r>
            <a:r>
              <a:rPr sz="2700" spc="-25" dirty="0">
                <a:latin typeface="Arial"/>
                <a:cs typeface="Arial"/>
              </a:rPr>
              <a:t>phân </a:t>
            </a:r>
            <a:r>
              <a:rPr sz="2700" spc="-20" dirty="0">
                <a:latin typeface="Arial"/>
                <a:cs typeface="Arial"/>
              </a:rPr>
              <a:t>lớp </a:t>
            </a:r>
            <a:r>
              <a:rPr sz="2700" dirty="0">
                <a:latin typeface="Arial"/>
                <a:cs typeface="Arial"/>
              </a:rPr>
              <a:t>dữ</a:t>
            </a:r>
            <a:r>
              <a:rPr sz="2700" spc="320" dirty="0">
                <a:latin typeface="Arial"/>
                <a:cs typeface="Arial"/>
              </a:rPr>
              <a:t> </a:t>
            </a:r>
            <a:r>
              <a:rPr sz="2700" spc="-45" dirty="0">
                <a:latin typeface="Arial"/>
                <a:cs typeface="Arial"/>
              </a:rPr>
              <a:t>liệu</a:t>
            </a:r>
            <a:endParaRPr sz="2700">
              <a:latin typeface="Arial"/>
              <a:cs typeface="Arial"/>
            </a:endParaRPr>
          </a:p>
          <a:p>
            <a:pPr marL="1226185" lvl="1" indent="-276860">
              <a:lnSpc>
                <a:spcPct val="100000"/>
              </a:lnSpc>
              <a:spcBef>
                <a:spcPts val="585"/>
              </a:spcBef>
              <a:buClr>
                <a:srgbClr val="93B6D2"/>
              </a:buClr>
              <a:buSzPct val="68750"/>
              <a:buChar char=""/>
              <a:tabLst>
                <a:tab pos="1226185" algn="l"/>
              </a:tabLst>
            </a:pPr>
            <a:r>
              <a:rPr sz="2400" spc="-20" dirty="0">
                <a:latin typeface="Arial"/>
                <a:cs typeface="Arial"/>
              </a:rPr>
              <a:t>Phân </a:t>
            </a:r>
            <a:r>
              <a:rPr sz="2400" spc="-5" dirty="0">
                <a:latin typeface="Arial"/>
                <a:cs typeface="Arial"/>
              </a:rPr>
              <a:t>lớp </a:t>
            </a:r>
            <a:r>
              <a:rPr sz="2400" spc="-25" dirty="0">
                <a:latin typeface="Arial"/>
                <a:cs typeface="Arial"/>
              </a:rPr>
              <a:t>với cây </a:t>
            </a:r>
            <a:r>
              <a:rPr sz="2400" spc="-40" dirty="0">
                <a:latin typeface="Arial"/>
                <a:cs typeface="Arial"/>
              </a:rPr>
              <a:t>quyết </a:t>
            </a:r>
            <a:r>
              <a:rPr sz="2400" dirty="0">
                <a:latin typeface="Arial"/>
                <a:cs typeface="Arial"/>
              </a:rPr>
              <a:t>định </a:t>
            </a:r>
            <a:r>
              <a:rPr sz="2400" spc="-20" dirty="0">
                <a:latin typeface="Arial"/>
                <a:cs typeface="Arial"/>
              </a:rPr>
              <a:t>(decision</a:t>
            </a:r>
            <a:r>
              <a:rPr sz="2400" spc="61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tree)</a:t>
            </a:r>
            <a:endParaRPr sz="2400">
              <a:latin typeface="Arial"/>
              <a:cs typeface="Arial"/>
            </a:endParaRPr>
          </a:p>
          <a:p>
            <a:pPr marL="1226185" lvl="1" indent="-276860">
              <a:lnSpc>
                <a:spcPct val="100000"/>
              </a:lnSpc>
              <a:spcBef>
                <a:spcPts val="650"/>
              </a:spcBef>
              <a:buClr>
                <a:srgbClr val="93B6D2"/>
              </a:buClr>
              <a:buSzPct val="68750"/>
              <a:buChar char=""/>
              <a:tabLst>
                <a:tab pos="1226185" algn="l"/>
              </a:tabLst>
            </a:pPr>
            <a:r>
              <a:rPr sz="2400" spc="-20" dirty="0">
                <a:latin typeface="Arial"/>
                <a:cs typeface="Arial"/>
              </a:rPr>
              <a:t>Phân </a:t>
            </a:r>
            <a:r>
              <a:rPr sz="2400" spc="-5" dirty="0">
                <a:latin typeface="Arial"/>
                <a:cs typeface="Arial"/>
              </a:rPr>
              <a:t>lớp </a:t>
            </a:r>
            <a:r>
              <a:rPr sz="2400" spc="-25" dirty="0">
                <a:latin typeface="Arial"/>
                <a:cs typeface="Arial"/>
              </a:rPr>
              <a:t>với </a:t>
            </a:r>
            <a:r>
              <a:rPr sz="2400" spc="-30" dirty="0">
                <a:latin typeface="Arial"/>
                <a:cs typeface="Arial"/>
              </a:rPr>
              <a:t>Naïve</a:t>
            </a:r>
            <a:r>
              <a:rPr sz="2400" spc="31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Bayesian</a:t>
            </a:r>
            <a:endParaRPr sz="2400">
              <a:latin typeface="Arial"/>
              <a:cs typeface="Arial"/>
            </a:endParaRPr>
          </a:p>
          <a:p>
            <a:pPr marL="1226185" lvl="1" indent="-276860">
              <a:lnSpc>
                <a:spcPct val="100000"/>
              </a:lnSpc>
              <a:spcBef>
                <a:spcPts val="575"/>
              </a:spcBef>
              <a:buClr>
                <a:srgbClr val="93B6D2"/>
              </a:buClr>
              <a:buSzPct val="68750"/>
              <a:buChar char=""/>
              <a:tabLst>
                <a:tab pos="1226185" algn="l"/>
              </a:tabLst>
            </a:pPr>
            <a:r>
              <a:rPr sz="2400" spc="-20" dirty="0">
                <a:latin typeface="Arial"/>
                <a:cs typeface="Arial"/>
              </a:rPr>
              <a:t>Phân </a:t>
            </a:r>
            <a:r>
              <a:rPr sz="2400" spc="-5" dirty="0">
                <a:latin typeface="Arial"/>
                <a:cs typeface="Arial"/>
              </a:rPr>
              <a:t>lớp </a:t>
            </a:r>
            <a:r>
              <a:rPr sz="2400" spc="-25" dirty="0">
                <a:latin typeface="Arial"/>
                <a:cs typeface="Arial"/>
              </a:rPr>
              <a:t>với </a:t>
            </a:r>
            <a:r>
              <a:rPr sz="2400" dirty="0">
                <a:latin typeface="Arial"/>
                <a:cs typeface="Arial"/>
              </a:rPr>
              <a:t>k </a:t>
            </a:r>
            <a:r>
              <a:rPr sz="2400" spc="-30" dirty="0">
                <a:latin typeface="Arial"/>
                <a:cs typeface="Arial"/>
              </a:rPr>
              <a:t>phần </a:t>
            </a:r>
            <a:r>
              <a:rPr sz="2400" dirty="0">
                <a:latin typeface="Arial"/>
                <a:cs typeface="Arial"/>
              </a:rPr>
              <a:t>tử </a:t>
            </a:r>
            <a:r>
              <a:rPr sz="2400" spc="-45" dirty="0">
                <a:latin typeface="Arial"/>
                <a:cs typeface="Arial"/>
              </a:rPr>
              <a:t>gần </a:t>
            </a:r>
            <a:r>
              <a:rPr sz="2400" spc="-10" dirty="0">
                <a:latin typeface="Arial"/>
                <a:cs typeface="Arial"/>
              </a:rPr>
              <a:t>nhất (k-nearest</a:t>
            </a:r>
            <a:r>
              <a:rPr sz="2400" spc="59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neighbor)</a:t>
            </a:r>
            <a:endParaRPr sz="2400">
              <a:latin typeface="Arial"/>
              <a:cs typeface="Arial"/>
            </a:endParaRPr>
          </a:p>
          <a:p>
            <a:pPr marL="1226185" lvl="1" indent="-276860">
              <a:lnSpc>
                <a:spcPct val="100000"/>
              </a:lnSpc>
              <a:spcBef>
                <a:spcPts val="650"/>
              </a:spcBef>
              <a:buClr>
                <a:srgbClr val="93B6D2"/>
              </a:buClr>
              <a:buSzPct val="68750"/>
              <a:buChar char=""/>
              <a:tabLst>
                <a:tab pos="1226185" algn="l"/>
              </a:tabLst>
            </a:pPr>
            <a:r>
              <a:rPr sz="2400" spc="-20" dirty="0">
                <a:latin typeface="Arial"/>
                <a:cs typeface="Arial"/>
              </a:rPr>
              <a:t>Phân </a:t>
            </a:r>
            <a:r>
              <a:rPr sz="2400" spc="-5" dirty="0">
                <a:latin typeface="Arial"/>
                <a:cs typeface="Arial"/>
              </a:rPr>
              <a:t>lớp </a:t>
            </a:r>
            <a:r>
              <a:rPr sz="2400" spc="-25" dirty="0">
                <a:latin typeface="Arial"/>
                <a:cs typeface="Arial"/>
              </a:rPr>
              <a:t>với </a:t>
            </a:r>
            <a:r>
              <a:rPr sz="2400" spc="-15" dirty="0">
                <a:latin typeface="Arial"/>
                <a:cs typeface="Arial"/>
              </a:rPr>
              <a:t>máy </a:t>
            </a:r>
            <a:r>
              <a:rPr sz="2400" spc="-35" dirty="0">
                <a:latin typeface="Arial"/>
                <a:cs typeface="Arial"/>
              </a:rPr>
              <a:t>vector </a:t>
            </a:r>
            <a:r>
              <a:rPr sz="2400" spc="5" dirty="0">
                <a:latin typeface="Arial"/>
                <a:cs typeface="Arial"/>
              </a:rPr>
              <a:t>hỗ </a:t>
            </a:r>
            <a:r>
              <a:rPr sz="2400" spc="10" dirty="0">
                <a:latin typeface="Arial"/>
                <a:cs typeface="Arial"/>
              </a:rPr>
              <a:t>trợ</a:t>
            </a:r>
            <a:r>
              <a:rPr sz="2400" spc="3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(SVM)</a:t>
            </a:r>
            <a:endParaRPr sz="2400">
              <a:latin typeface="Arial"/>
              <a:cs typeface="Arial"/>
            </a:endParaRPr>
          </a:p>
          <a:p>
            <a:pPr marL="1226185" lvl="1" indent="-276860">
              <a:lnSpc>
                <a:spcPct val="100000"/>
              </a:lnSpc>
              <a:spcBef>
                <a:spcPts val="575"/>
              </a:spcBef>
              <a:buClr>
                <a:srgbClr val="93B6D2"/>
              </a:buClr>
              <a:buSzPct val="68750"/>
              <a:buChar char=""/>
              <a:tabLst>
                <a:tab pos="1226185" algn="l"/>
              </a:tabLst>
            </a:pPr>
            <a:r>
              <a:rPr sz="2400" spc="-20" dirty="0">
                <a:latin typeface="Arial"/>
                <a:cs typeface="Arial"/>
              </a:rPr>
              <a:t>Phân </a:t>
            </a:r>
            <a:r>
              <a:rPr sz="2400" spc="-5" dirty="0">
                <a:latin typeface="Arial"/>
                <a:cs typeface="Arial"/>
              </a:rPr>
              <a:t>lớp </a:t>
            </a:r>
            <a:r>
              <a:rPr sz="2400" spc="-25" dirty="0">
                <a:latin typeface="Arial"/>
                <a:cs typeface="Arial"/>
              </a:rPr>
              <a:t>với </a:t>
            </a:r>
            <a:r>
              <a:rPr sz="2400" spc="-10" dirty="0">
                <a:latin typeface="Arial"/>
                <a:cs typeface="Arial"/>
              </a:rPr>
              <a:t>mạng </a:t>
            </a:r>
            <a:r>
              <a:rPr sz="2400" spc="-15" dirty="0">
                <a:latin typeface="Arial"/>
                <a:cs typeface="Arial"/>
              </a:rPr>
              <a:t>neural </a:t>
            </a:r>
            <a:r>
              <a:rPr sz="2400" spc="-10" dirty="0">
                <a:latin typeface="Arial"/>
                <a:cs typeface="Arial"/>
              </a:rPr>
              <a:t>(neural</a:t>
            </a:r>
            <a:r>
              <a:rPr sz="2400" spc="34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network)</a:t>
            </a:r>
            <a:endParaRPr sz="2400">
              <a:latin typeface="Arial"/>
              <a:cs typeface="Arial"/>
            </a:endParaRPr>
          </a:p>
          <a:p>
            <a:pPr marL="1226185" lvl="1" indent="-276860">
              <a:lnSpc>
                <a:spcPct val="100000"/>
              </a:lnSpc>
              <a:spcBef>
                <a:spcPts val="575"/>
              </a:spcBef>
              <a:buClr>
                <a:srgbClr val="93B6D2"/>
              </a:buClr>
              <a:buSzPct val="68750"/>
              <a:buChar char=""/>
              <a:tabLst>
                <a:tab pos="1226185" algn="l"/>
              </a:tabLst>
            </a:pPr>
            <a:r>
              <a:rPr sz="2400" spc="-20" dirty="0">
                <a:latin typeface="Arial"/>
                <a:cs typeface="Arial"/>
              </a:rPr>
              <a:t>Phân </a:t>
            </a:r>
            <a:r>
              <a:rPr sz="2400" spc="-5" dirty="0">
                <a:latin typeface="Arial"/>
                <a:cs typeface="Arial"/>
              </a:rPr>
              <a:t>lớp </a:t>
            </a:r>
            <a:r>
              <a:rPr sz="2400" spc="-30" dirty="0">
                <a:latin typeface="Arial"/>
                <a:cs typeface="Arial"/>
              </a:rPr>
              <a:t>dựa </a:t>
            </a:r>
            <a:r>
              <a:rPr sz="2400" spc="-10" dirty="0">
                <a:latin typeface="Arial"/>
                <a:cs typeface="Arial"/>
              </a:rPr>
              <a:t>trên </a:t>
            </a:r>
            <a:r>
              <a:rPr sz="2400" spc="-20" dirty="0">
                <a:latin typeface="Arial"/>
                <a:cs typeface="Arial"/>
              </a:rPr>
              <a:t>tiến hoá </a:t>
            </a:r>
            <a:r>
              <a:rPr sz="2400" spc="-45" dirty="0">
                <a:latin typeface="Arial"/>
                <a:cs typeface="Arial"/>
              </a:rPr>
              <a:t>gen </a:t>
            </a:r>
            <a:r>
              <a:rPr sz="2400" spc="-20" dirty="0">
                <a:latin typeface="Arial"/>
                <a:cs typeface="Arial"/>
              </a:rPr>
              <a:t>(genetic</a:t>
            </a:r>
            <a:r>
              <a:rPr sz="2400" spc="62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algorithms)</a:t>
            </a:r>
            <a:endParaRPr sz="2400">
              <a:latin typeface="Arial"/>
              <a:cs typeface="Arial"/>
            </a:endParaRPr>
          </a:p>
          <a:p>
            <a:pPr marL="1226185" lvl="1" indent="-276860">
              <a:lnSpc>
                <a:spcPct val="100000"/>
              </a:lnSpc>
              <a:spcBef>
                <a:spcPts val="650"/>
              </a:spcBef>
              <a:buClr>
                <a:srgbClr val="93B6D2"/>
              </a:buClr>
              <a:buSzPct val="68750"/>
              <a:buChar char=""/>
              <a:tabLst>
                <a:tab pos="1226185" algn="l"/>
              </a:tabLst>
            </a:pPr>
            <a:r>
              <a:rPr sz="2400" spc="-20" dirty="0">
                <a:latin typeface="Arial"/>
                <a:cs typeface="Arial"/>
              </a:rPr>
              <a:t>Phân </a:t>
            </a:r>
            <a:r>
              <a:rPr sz="2400" spc="-5" dirty="0">
                <a:latin typeface="Arial"/>
                <a:cs typeface="Arial"/>
              </a:rPr>
              <a:t>lớp </a:t>
            </a:r>
            <a:r>
              <a:rPr sz="2400" spc="-25" dirty="0">
                <a:latin typeface="Arial"/>
                <a:cs typeface="Arial"/>
              </a:rPr>
              <a:t>với </a:t>
            </a:r>
            <a:r>
              <a:rPr sz="2400" spc="-5" dirty="0">
                <a:latin typeface="Arial"/>
                <a:cs typeface="Arial"/>
              </a:rPr>
              <a:t>lý </a:t>
            </a:r>
            <a:r>
              <a:rPr sz="2400" spc="-20" dirty="0">
                <a:latin typeface="Arial"/>
                <a:cs typeface="Arial"/>
              </a:rPr>
              <a:t>thuyết tập </a:t>
            </a:r>
            <a:r>
              <a:rPr sz="2400" spc="-15" dirty="0">
                <a:latin typeface="Arial"/>
                <a:cs typeface="Arial"/>
              </a:rPr>
              <a:t>thô, </a:t>
            </a:r>
            <a:r>
              <a:rPr sz="2400" spc="-20" dirty="0">
                <a:latin typeface="Arial"/>
                <a:cs typeface="Arial"/>
              </a:rPr>
              <a:t>tập </a:t>
            </a:r>
            <a:r>
              <a:rPr sz="2400" spc="10" dirty="0">
                <a:latin typeface="Arial"/>
                <a:cs typeface="Arial"/>
              </a:rPr>
              <a:t>mờ </a:t>
            </a:r>
            <a:r>
              <a:rPr sz="2400" spc="-15" dirty="0">
                <a:latin typeface="Arial"/>
                <a:cs typeface="Arial"/>
              </a:rPr>
              <a:t>(rough</a:t>
            </a:r>
            <a:r>
              <a:rPr sz="2400" spc="44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sets)</a:t>
            </a:r>
            <a:endParaRPr sz="2400">
              <a:latin typeface="Arial"/>
              <a:cs typeface="Arial"/>
            </a:endParaRPr>
          </a:p>
          <a:p>
            <a:pPr marL="1226185" lvl="1" indent="-276860">
              <a:lnSpc>
                <a:spcPct val="100000"/>
              </a:lnSpc>
              <a:spcBef>
                <a:spcPts val="575"/>
              </a:spcBef>
              <a:buClr>
                <a:srgbClr val="93B6D2"/>
              </a:buClr>
              <a:buSzPct val="68750"/>
              <a:buChar char=""/>
              <a:tabLst>
                <a:tab pos="1226185" algn="l"/>
              </a:tabLst>
            </a:pPr>
            <a:r>
              <a:rPr sz="2400" spc="-20" dirty="0">
                <a:latin typeface="Arial"/>
                <a:cs typeface="Arial"/>
              </a:rPr>
              <a:t>Phân </a:t>
            </a:r>
            <a:r>
              <a:rPr sz="2400" spc="-5" dirty="0">
                <a:latin typeface="Arial"/>
                <a:cs typeface="Arial"/>
              </a:rPr>
              <a:t>lớp </a:t>
            </a:r>
            <a:r>
              <a:rPr sz="2400" spc="-25" dirty="0">
                <a:latin typeface="Arial"/>
                <a:cs typeface="Arial"/>
              </a:rPr>
              <a:t>với </a:t>
            </a:r>
            <a:r>
              <a:rPr sz="2400" spc="-5" dirty="0">
                <a:latin typeface="Arial"/>
                <a:cs typeface="Arial"/>
              </a:rPr>
              <a:t>lý </a:t>
            </a:r>
            <a:r>
              <a:rPr sz="2400" spc="-20" dirty="0">
                <a:latin typeface="Arial"/>
                <a:cs typeface="Arial"/>
              </a:rPr>
              <a:t>thuyết tập </a:t>
            </a:r>
            <a:r>
              <a:rPr sz="2400" spc="10" dirty="0">
                <a:latin typeface="Arial"/>
                <a:cs typeface="Arial"/>
              </a:rPr>
              <a:t>mờ </a:t>
            </a:r>
            <a:r>
              <a:rPr sz="2400" spc="-10" dirty="0">
                <a:latin typeface="Arial"/>
                <a:cs typeface="Arial"/>
              </a:rPr>
              <a:t>(fuzzy</a:t>
            </a:r>
            <a:r>
              <a:rPr sz="2400" spc="28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sets)</a:t>
            </a:r>
            <a:endParaRPr sz="2400">
              <a:latin typeface="Arial"/>
              <a:cs typeface="Arial"/>
            </a:endParaRPr>
          </a:p>
          <a:p>
            <a:pPr marL="949325">
              <a:lnSpc>
                <a:spcPct val="100000"/>
              </a:lnSpc>
              <a:spcBef>
                <a:spcPts val="650"/>
              </a:spcBef>
            </a:pPr>
            <a:r>
              <a:rPr sz="1650" spc="310" dirty="0">
                <a:solidFill>
                  <a:srgbClr val="93B6D2"/>
                </a:solidFill>
                <a:latin typeface="Arial"/>
                <a:cs typeface="Arial"/>
              </a:rPr>
              <a:t></a:t>
            </a:r>
            <a:r>
              <a:rPr sz="1650" spc="240" dirty="0">
                <a:solidFill>
                  <a:srgbClr val="93B6D2"/>
                </a:solidFill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3162</Words>
  <Application>Microsoft Office PowerPoint</Application>
  <PresentationFormat>On-screen Show (4:3)</PresentationFormat>
  <Paragraphs>974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KHAI PHÁ DỮ LIỆU  (DATA MINING)</vt:lpstr>
      <vt:lpstr>Nội dung</vt:lpstr>
      <vt:lpstr>Phân lớp</vt:lpstr>
      <vt:lpstr>Tình huống 1</vt:lpstr>
      <vt:lpstr>Tình huống 2</vt:lpstr>
      <vt:lpstr>Tổng quan về phân lớp dữ liệu</vt:lpstr>
      <vt:lpstr>Phân lớp dữ liệu (classification)</vt:lpstr>
      <vt:lpstr>PowerPoint Presentation</vt:lpstr>
      <vt:lpstr>Tổng quan về phân lớp dữ liệu</vt:lpstr>
      <vt:lpstr>Cây quyết định</vt:lpstr>
      <vt:lpstr>Cây quyết định (decision tree)</vt:lpstr>
      <vt:lpstr>Cây quyết định (decision tree)</vt:lpstr>
      <vt:lpstr>Cây quyết định (decision tree)</vt:lpstr>
      <vt:lpstr>Cây quyết định (decision tree)</vt:lpstr>
      <vt:lpstr>CLS (Concept Learning System)</vt:lpstr>
      <vt:lpstr>CLS (Concept Learning System)</vt:lpstr>
      <vt:lpstr>Một số khái niệm cơ sở</vt:lpstr>
      <vt:lpstr>Entropy – độ đo đồng nhất thông tin</vt:lpstr>
      <vt:lpstr>Độ lợi thông tin (Information Gain)</vt:lpstr>
      <vt:lpstr>ID3</vt:lpstr>
      <vt:lpstr>PowerPoint Presentation</vt:lpstr>
      <vt:lpstr>ID3 – ví dụ</vt:lpstr>
      <vt:lpstr>ID3 – ví dụ</vt:lpstr>
      <vt:lpstr>ID3</vt:lpstr>
      <vt:lpstr>ID3</vt:lpstr>
      <vt:lpstr>ID3 – ví dụ</vt:lpstr>
      <vt:lpstr>ID3 – ví dụ</vt:lpstr>
      <vt:lpstr>Rút trích luật từ cây quyết định</vt:lpstr>
      <vt:lpstr>Phân lớp Naïve Bayes</vt:lpstr>
      <vt:lpstr>Định lý Bayes</vt:lpstr>
      <vt:lpstr>Định lý Bayes</vt:lpstr>
      <vt:lpstr>Định lý Bayes</vt:lpstr>
      <vt:lpstr>Định lý Bayes</vt:lpstr>
      <vt:lpstr>Phân lớp Naïve Bayes</vt:lpstr>
      <vt:lpstr>Phân lớp Naïve Bayes</vt:lpstr>
      <vt:lpstr>Phân lớp Naïve Bayes</vt:lpstr>
      <vt:lpstr>Phân lớp Naïve Bayes – ví dụ</vt:lpstr>
      <vt:lpstr>PowerPoint Presentation</vt:lpstr>
      <vt:lpstr>Phân lớp K láng giềng gần nhất</vt:lpstr>
      <vt:lpstr>Phân lớp k-nearest neighbor</vt:lpstr>
      <vt:lpstr>Phân lớp k-nearest neighbor</vt:lpstr>
      <vt:lpstr>Phân lớp k-nearest neighbor</vt:lpstr>
      <vt:lpstr>K-NN</vt:lpstr>
      <vt:lpstr>Đánh giá hiệu năng phân lớp</vt:lpstr>
      <vt:lpstr>Đánh giá hiệu năng phân lớp</vt:lpstr>
      <vt:lpstr>Ma trận nhầm lẫn – Confusion matrix</vt:lpstr>
      <vt:lpstr>Đánh giá hiệu năng phân lớp</vt:lpstr>
      <vt:lpstr>Tóm tắt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dang</dc:creator>
  <cp:lastModifiedBy>Hello</cp:lastModifiedBy>
  <cp:revision>7</cp:revision>
  <dcterms:created xsi:type="dcterms:W3CDTF">2020-12-09T07:18:27Z</dcterms:created>
  <dcterms:modified xsi:type="dcterms:W3CDTF">2021-01-04T06:11:52Z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2016-06-08T00:00:00Z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2020-12-09T00:00:00Z</vt:filetime>
  </property>
</Properties>
</file>