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2150" y="427990"/>
            <a:ext cx="775970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5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4164" y="1031875"/>
            <a:ext cx="631609" cy="644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8674" y="2093340"/>
            <a:ext cx="3946651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1399" y="2286000"/>
            <a:ext cx="6111240" cy="411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625" y="6327803"/>
            <a:ext cx="2235835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374" y="76200"/>
            <a:ext cx="82139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6570" marR="5080" indent="-448309">
              <a:lnSpc>
                <a:spcPct val="132600"/>
              </a:lnSpc>
              <a:spcBef>
                <a:spcPts val="90"/>
              </a:spcBef>
            </a:pPr>
            <a:r>
              <a:rPr spc="5" dirty="0"/>
              <a:t>KHAI PHÁ </a:t>
            </a:r>
            <a:r>
              <a:rPr dirty="0"/>
              <a:t>DỮ LIỆU  </a:t>
            </a:r>
            <a:r>
              <a:rPr spc="-75" dirty="0"/>
              <a:t>(DATA</a:t>
            </a:r>
            <a:r>
              <a:rPr spc="-200" dirty="0"/>
              <a:t> </a:t>
            </a:r>
            <a:r>
              <a:rPr spc="-15" dirty="0"/>
              <a:t>MINING)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441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Các </a:t>
            </a:r>
            <a:r>
              <a:rPr sz="3950" spc="-20" dirty="0">
                <a:solidFill>
                  <a:srgbClr val="775F54"/>
                </a:solidFill>
              </a:rPr>
              <a:t>khái </a:t>
            </a:r>
            <a:r>
              <a:rPr sz="3950" spc="-40" dirty="0">
                <a:solidFill>
                  <a:srgbClr val="775F54"/>
                </a:solidFill>
              </a:rPr>
              <a:t>niệm </a:t>
            </a:r>
            <a:r>
              <a:rPr sz="3950" spc="30" dirty="0">
                <a:solidFill>
                  <a:srgbClr val="775F54"/>
                </a:solidFill>
              </a:rPr>
              <a:t>cơ</a:t>
            </a:r>
            <a:r>
              <a:rPr sz="3950" spc="50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bản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27317" y="1123628"/>
            <a:ext cx="8551545" cy="42894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  <a:p>
            <a:pPr marL="901700" indent="-324485">
              <a:lnSpc>
                <a:spcPct val="100000"/>
              </a:lnSpc>
              <a:spcBef>
                <a:spcPts val="86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01065" algn="l"/>
                <a:tab pos="901700" algn="l"/>
              </a:tabLst>
            </a:pPr>
            <a:r>
              <a:rPr sz="2150" spc="-15" dirty="0">
                <a:latin typeface="Arial"/>
                <a:cs typeface="Arial"/>
              </a:rPr>
              <a:t>Item </a:t>
            </a:r>
            <a:r>
              <a:rPr sz="2150" spc="5" dirty="0">
                <a:latin typeface="Arial"/>
                <a:cs typeface="Arial"/>
              </a:rPr>
              <a:t>(phần</a:t>
            </a:r>
            <a:r>
              <a:rPr sz="2150" spc="28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tử)</a:t>
            </a:r>
            <a:endParaRPr sz="2150">
              <a:latin typeface="Arial"/>
              <a:cs typeface="Arial"/>
            </a:endParaRPr>
          </a:p>
          <a:p>
            <a:pPr marL="121602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70000"/>
              <a:buChar char=""/>
              <a:tabLst>
                <a:tab pos="1216660" algn="l"/>
              </a:tabLst>
            </a:pP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tử,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mẫu,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đối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tượng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đang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tâm.</a:t>
            </a:r>
            <a:endParaRPr sz="2000">
              <a:latin typeface="Arial"/>
              <a:cs typeface="Arial"/>
            </a:endParaRPr>
          </a:p>
          <a:p>
            <a:pPr marL="1216025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216660" algn="l"/>
              </a:tabLst>
            </a:pPr>
            <a:r>
              <a:rPr sz="2000" i="1" spc="5" dirty="0">
                <a:latin typeface="Arial"/>
                <a:cs typeface="Arial"/>
              </a:rPr>
              <a:t>I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{I1,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I2,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…,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Im}: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tất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cả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có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thể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có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trong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dữ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901700" indent="-324485">
              <a:lnSpc>
                <a:spcPct val="100000"/>
              </a:lnSpc>
              <a:spcBef>
                <a:spcPts val="68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01065" algn="l"/>
                <a:tab pos="901700" algn="l"/>
              </a:tabLst>
            </a:pPr>
            <a:r>
              <a:rPr sz="2150" spc="5" dirty="0">
                <a:latin typeface="Arial"/>
                <a:cs typeface="Arial"/>
              </a:rPr>
              <a:t>Itemset </a:t>
            </a:r>
            <a:r>
              <a:rPr sz="2150" spc="10" dirty="0">
                <a:latin typeface="Arial"/>
                <a:cs typeface="Arial"/>
              </a:rPr>
              <a:t>(tập </a:t>
            </a:r>
            <a:r>
              <a:rPr sz="2150" dirty="0">
                <a:latin typeface="Arial"/>
                <a:cs typeface="Arial"/>
              </a:rPr>
              <a:t>phần</a:t>
            </a:r>
            <a:r>
              <a:rPr sz="2150" spc="24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tử)</a:t>
            </a:r>
            <a:endParaRPr sz="2150">
              <a:latin typeface="Arial"/>
              <a:cs typeface="Arial"/>
            </a:endParaRPr>
          </a:p>
          <a:p>
            <a:pPr marL="121602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70000"/>
              <a:buChar char=""/>
              <a:tabLst>
                <a:tab pos="1216660" algn="l"/>
              </a:tabLst>
            </a:pPr>
            <a:r>
              <a:rPr sz="2000" dirty="0">
                <a:latin typeface="Arial"/>
                <a:cs typeface="Arial"/>
              </a:rPr>
              <a:t>Tập </a:t>
            </a:r>
            <a:r>
              <a:rPr sz="2000" spc="15" dirty="0">
                <a:latin typeface="Arial"/>
                <a:cs typeface="Arial"/>
              </a:rPr>
              <a:t>hợp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items</a:t>
            </a:r>
            <a:endParaRPr sz="2000">
              <a:latin typeface="Arial"/>
              <a:cs typeface="Arial"/>
            </a:endParaRPr>
          </a:p>
          <a:p>
            <a:pPr marL="1216025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1216660" algn="l"/>
              </a:tabLst>
            </a:pPr>
            <a:r>
              <a:rPr sz="2000" spc="25" dirty="0">
                <a:latin typeface="Arial"/>
                <a:cs typeface="Arial"/>
              </a:rPr>
              <a:t>Một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itemset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có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items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gọi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k-itemset.</a:t>
            </a:r>
            <a:endParaRPr sz="2000">
              <a:latin typeface="Arial"/>
              <a:cs typeface="Arial"/>
            </a:endParaRPr>
          </a:p>
          <a:p>
            <a:pPr marL="901700" indent="-324485">
              <a:lnSpc>
                <a:spcPct val="100000"/>
              </a:lnSpc>
              <a:spcBef>
                <a:spcPts val="68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01065" algn="l"/>
                <a:tab pos="901700" algn="l"/>
              </a:tabLst>
            </a:pPr>
            <a:r>
              <a:rPr sz="2150" spc="15" dirty="0">
                <a:latin typeface="Arial"/>
                <a:cs typeface="Arial"/>
              </a:rPr>
              <a:t>Transaction (giao</a:t>
            </a:r>
            <a:r>
              <a:rPr sz="2150" spc="-30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dịch)</a:t>
            </a:r>
            <a:endParaRPr sz="2150">
              <a:latin typeface="Arial"/>
              <a:cs typeface="Arial"/>
            </a:endParaRPr>
          </a:p>
          <a:p>
            <a:pPr marL="1216025" marR="415290" lvl="1" indent="-276860">
              <a:lnSpc>
                <a:spcPct val="100000"/>
              </a:lnSpc>
              <a:spcBef>
                <a:spcPts val="645"/>
              </a:spcBef>
              <a:buClr>
                <a:srgbClr val="93B6D2"/>
              </a:buClr>
              <a:buSzPct val="70000"/>
              <a:buChar char=""/>
              <a:tabLst>
                <a:tab pos="1216660" algn="l"/>
              </a:tabLst>
            </a:pPr>
            <a:r>
              <a:rPr sz="2000" spc="10" dirty="0">
                <a:latin typeface="Arial"/>
                <a:cs typeface="Arial"/>
              </a:rPr>
              <a:t>Lần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thực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hiện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tương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tác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hệ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thống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(ví</a:t>
            </a:r>
            <a:r>
              <a:rPr sz="2000" spc="5" dirty="0">
                <a:latin typeface="Arial"/>
                <a:cs typeface="Arial"/>
              </a:rPr>
              <a:t> dụ: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giao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dịch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“khách  </a:t>
            </a:r>
            <a:r>
              <a:rPr sz="2000" spc="10" dirty="0">
                <a:latin typeface="Arial"/>
                <a:cs typeface="Arial"/>
              </a:rPr>
              <a:t>hàng </a:t>
            </a:r>
            <a:r>
              <a:rPr sz="2000" dirty="0">
                <a:latin typeface="Arial"/>
                <a:cs typeface="Arial"/>
              </a:rPr>
              <a:t>mua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hàng”)</a:t>
            </a:r>
            <a:endParaRPr sz="2000">
              <a:latin typeface="Arial"/>
              <a:cs typeface="Arial"/>
            </a:endParaRPr>
          </a:p>
          <a:p>
            <a:pPr marL="1216025" lvl="1" indent="-276860">
              <a:lnSpc>
                <a:spcPct val="100000"/>
              </a:lnSpc>
              <a:spcBef>
                <a:spcPts val="610"/>
              </a:spcBef>
              <a:buClr>
                <a:srgbClr val="93B6D2"/>
              </a:buClr>
              <a:buSzPct val="70000"/>
              <a:buChar char=""/>
              <a:tabLst>
                <a:tab pos="1216660" algn="l"/>
              </a:tabLst>
            </a:pPr>
            <a:r>
              <a:rPr sz="2000" spc="5" dirty="0">
                <a:latin typeface="Arial"/>
                <a:cs typeface="Arial"/>
              </a:rPr>
              <a:t>Liên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hệ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gồm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giao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dịch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441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Các </a:t>
            </a:r>
            <a:r>
              <a:rPr sz="3950" spc="-20" dirty="0">
                <a:solidFill>
                  <a:srgbClr val="775F54"/>
                </a:solidFill>
              </a:rPr>
              <a:t>khái </a:t>
            </a:r>
            <a:r>
              <a:rPr sz="3950" spc="-40" dirty="0">
                <a:solidFill>
                  <a:srgbClr val="775F54"/>
                </a:solidFill>
              </a:rPr>
              <a:t>niệm </a:t>
            </a:r>
            <a:r>
              <a:rPr sz="3950" spc="30" dirty="0">
                <a:solidFill>
                  <a:srgbClr val="775F54"/>
                </a:solidFill>
              </a:rPr>
              <a:t>cơ</a:t>
            </a:r>
            <a:r>
              <a:rPr sz="3950" spc="50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bản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08351"/>
            <a:ext cx="8387080" cy="39370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106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Association </a:t>
            </a:r>
            <a:r>
              <a:rPr sz="2400" spc="-15" dirty="0">
                <a:latin typeface="Arial"/>
                <a:cs typeface="Arial"/>
              </a:rPr>
              <a:t>(kết hợp) </a:t>
            </a:r>
            <a:r>
              <a:rPr sz="2400" spc="-35" dirty="0">
                <a:latin typeface="Arial"/>
                <a:cs typeface="Arial"/>
              </a:rPr>
              <a:t>và </a:t>
            </a:r>
            <a:r>
              <a:rPr sz="2400" spc="-25" dirty="0">
                <a:latin typeface="Arial"/>
                <a:cs typeface="Arial"/>
              </a:rPr>
              <a:t>association </a:t>
            </a:r>
            <a:r>
              <a:rPr sz="2400" spc="5" dirty="0">
                <a:latin typeface="Arial"/>
                <a:cs typeface="Arial"/>
              </a:rPr>
              <a:t>rule </a:t>
            </a:r>
            <a:r>
              <a:rPr sz="2400" spc="-10" dirty="0">
                <a:latin typeface="Arial"/>
                <a:cs typeface="Arial"/>
              </a:rPr>
              <a:t>(luật </a:t>
            </a:r>
            <a:r>
              <a:rPr sz="2400" spc="-25" dirty="0">
                <a:latin typeface="Arial"/>
                <a:cs typeface="Arial"/>
              </a:rPr>
              <a:t>kết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hợp)</a:t>
            </a:r>
            <a:endParaRPr sz="2400">
              <a:latin typeface="Arial"/>
              <a:cs typeface="Arial"/>
            </a:endParaRPr>
          </a:p>
          <a:p>
            <a:pPr marL="1226185" marR="5080" lvl="1" indent="-276860">
              <a:lnSpc>
                <a:spcPct val="118900"/>
              </a:lnSpc>
              <a:spcBef>
                <a:spcPts val="67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15" dirty="0">
                <a:latin typeface="Arial"/>
                <a:cs typeface="Arial"/>
              </a:rPr>
              <a:t>Sự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hợp: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cùng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xuất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hiện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nhau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trong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 </a:t>
            </a:r>
            <a:r>
              <a:rPr sz="2000" spc="-95" dirty="0">
                <a:latin typeface="Arial"/>
                <a:cs typeface="Arial"/>
              </a:rPr>
              <a:t>hay  </a:t>
            </a:r>
            <a:r>
              <a:rPr sz="2000" spc="5" dirty="0">
                <a:latin typeface="Arial"/>
                <a:cs typeface="Arial"/>
              </a:rPr>
              <a:t>nhiều giao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dịch.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113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dirty="0">
                <a:latin typeface="Arial"/>
                <a:cs typeface="Arial"/>
              </a:rPr>
              <a:t>Thể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hiện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liên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hệ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giữa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tử/các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05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5" dirty="0">
                <a:latin typeface="Arial"/>
                <a:cs typeface="Arial"/>
              </a:rPr>
              <a:t>Luật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hợp: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qui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tắc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hợp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có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điều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kiện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giữa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tử.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105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dirty="0">
                <a:latin typeface="Arial"/>
                <a:cs typeface="Arial"/>
              </a:rPr>
              <a:t>Thể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hiện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mối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liên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hệ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(có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điều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kiện)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giữa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113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2000" spc="25" dirty="0">
                <a:latin typeface="Arial"/>
                <a:cs typeface="Arial"/>
              </a:rPr>
              <a:t>Cho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B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tử,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luật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hợp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là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5" dirty="0">
                <a:latin typeface="Wingdings"/>
                <a:cs typeface="Wingdings"/>
              </a:rPr>
              <a:t>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960245" lvl="3" indent="-228600">
              <a:lnSpc>
                <a:spcPct val="100000"/>
              </a:lnSpc>
              <a:spcBef>
                <a:spcPts val="1030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960245" algn="l"/>
              </a:tabLst>
            </a:pPr>
            <a:r>
              <a:rPr sz="1800" dirty="0">
                <a:latin typeface="Arial"/>
                <a:cs typeface="Arial"/>
              </a:rPr>
              <a:t>B </a:t>
            </a:r>
            <a:r>
              <a:rPr sz="1800" spc="-20" dirty="0">
                <a:latin typeface="Arial"/>
                <a:cs typeface="Arial"/>
              </a:rPr>
              <a:t>xuất </a:t>
            </a:r>
            <a:r>
              <a:rPr sz="1800" spc="-5" dirty="0">
                <a:latin typeface="Arial"/>
                <a:cs typeface="Arial"/>
              </a:rPr>
              <a:t>hiện </a:t>
            </a:r>
            <a:r>
              <a:rPr sz="1800" spc="5" dirty="0">
                <a:latin typeface="Arial"/>
                <a:cs typeface="Arial"/>
              </a:rPr>
              <a:t>trong </a:t>
            </a:r>
            <a:r>
              <a:rPr sz="1800" spc="-25" dirty="0">
                <a:latin typeface="Arial"/>
                <a:cs typeface="Arial"/>
              </a:rPr>
              <a:t>điều </a:t>
            </a:r>
            <a:r>
              <a:rPr sz="1800" spc="-15" dirty="0">
                <a:latin typeface="Arial"/>
                <a:cs typeface="Arial"/>
              </a:rPr>
              <a:t>kiện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xuất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hiện.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441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Các </a:t>
            </a:r>
            <a:r>
              <a:rPr sz="3950" spc="-20" dirty="0">
                <a:solidFill>
                  <a:srgbClr val="775F54"/>
                </a:solidFill>
              </a:rPr>
              <a:t>khái </a:t>
            </a:r>
            <a:r>
              <a:rPr sz="3950" spc="-40" dirty="0">
                <a:solidFill>
                  <a:srgbClr val="775F54"/>
                </a:solidFill>
              </a:rPr>
              <a:t>niệm </a:t>
            </a:r>
            <a:r>
              <a:rPr sz="3950" spc="30" dirty="0">
                <a:solidFill>
                  <a:srgbClr val="775F54"/>
                </a:solidFill>
              </a:rPr>
              <a:t>cơ</a:t>
            </a:r>
            <a:r>
              <a:rPr sz="3950" spc="50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bản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92150" y="1420633"/>
            <a:ext cx="7748905" cy="4145279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440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50" spc="-15" dirty="0">
                <a:latin typeface="Arial"/>
                <a:cs typeface="Arial"/>
              </a:rPr>
              <a:t>Support </a:t>
            </a:r>
            <a:r>
              <a:rPr sz="2450" dirty="0">
                <a:latin typeface="Arial"/>
                <a:cs typeface="Arial"/>
              </a:rPr>
              <a:t>(độ hỗ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trợ)</a:t>
            </a:r>
            <a:endParaRPr sz="245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190"/>
              </a:spcBef>
              <a:buClr>
                <a:srgbClr val="93B6D2"/>
              </a:buClr>
              <a:buSzPct val="72093"/>
              <a:buChar char=""/>
              <a:tabLst>
                <a:tab pos="651510" algn="l"/>
              </a:tabLst>
            </a:pPr>
            <a:r>
              <a:rPr sz="2150" spc="15" dirty="0">
                <a:latin typeface="Arial"/>
                <a:cs typeface="Arial"/>
              </a:rPr>
              <a:t>Độ </a:t>
            </a:r>
            <a:r>
              <a:rPr sz="2150" spc="5" dirty="0">
                <a:latin typeface="Arial"/>
                <a:cs typeface="Arial"/>
              </a:rPr>
              <a:t>đo đo tần </a:t>
            </a:r>
            <a:r>
              <a:rPr sz="2150" spc="25" dirty="0">
                <a:latin typeface="Arial"/>
                <a:cs typeface="Arial"/>
              </a:rPr>
              <a:t>số </a:t>
            </a:r>
            <a:r>
              <a:rPr sz="2150" spc="-25" dirty="0">
                <a:latin typeface="Arial"/>
                <a:cs typeface="Arial"/>
              </a:rPr>
              <a:t>xuất </a:t>
            </a:r>
            <a:r>
              <a:rPr sz="2150" spc="10" dirty="0">
                <a:latin typeface="Arial"/>
                <a:cs typeface="Arial"/>
              </a:rPr>
              <a:t>hiện </a:t>
            </a:r>
            <a:r>
              <a:rPr sz="2150" spc="15" dirty="0">
                <a:latin typeface="Arial"/>
                <a:cs typeface="Arial"/>
              </a:rPr>
              <a:t>của các </a:t>
            </a:r>
            <a:r>
              <a:rPr sz="2150" dirty="0">
                <a:latin typeface="Arial"/>
                <a:cs typeface="Arial"/>
              </a:rPr>
              <a:t>phần tử/tập phần</a:t>
            </a:r>
            <a:r>
              <a:rPr sz="2150" spc="18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tử.</a:t>
            </a:r>
            <a:endParaRPr sz="215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100"/>
              </a:spcBef>
              <a:buClr>
                <a:srgbClr val="93B6D2"/>
              </a:buClr>
              <a:buSzPct val="72093"/>
              <a:buChar char=""/>
              <a:tabLst>
                <a:tab pos="651510" algn="l"/>
              </a:tabLst>
            </a:pPr>
            <a:r>
              <a:rPr sz="2150" spc="15" dirty="0">
                <a:latin typeface="Arial"/>
                <a:cs typeface="Arial"/>
              </a:rPr>
              <a:t>Minimum </a:t>
            </a:r>
            <a:r>
              <a:rPr sz="2150" spc="10" dirty="0">
                <a:latin typeface="Arial"/>
                <a:cs typeface="Arial"/>
              </a:rPr>
              <a:t>support </a:t>
            </a:r>
            <a:r>
              <a:rPr sz="2150" spc="15" dirty="0">
                <a:latin typeface="Arial"/>
                <a:cs typeface="Arial"/>
              </a:rPr>
              <a:t>threshold </a:t>
            </a:r>
            <a:r>
              <a:rPr sz="2150" spc="5" dirty="0">
                <a:latin typeface="Arial"/>
                <a:cs typeface="Arial"/>
              </a:rPr>
              <a:t>(ngưỡng hỗ </a:t>
            </a:r>
            <a:r>
              <a:rPr sz="2150" spc="10" dirty="0">
                <a:latin typeface="Arial"/>
                <a:cs typeface="Arial"/>
              </a:rPr>
              <a:t>trợ </a:t>
            </a:r>
            <a:r>
              <a:rPr sz="2150" dirty="0">
                <a:latin typeface="Arial"/>
                <a:cs typeface="Arial"/>
              </a:rPr>
              <a:t>tối</a:t>
            </a:r>
            <a:r>
              <a:rPr sz="2150" spc="44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thiểu)</a:t>
            </a:r>
            <a:endParaRPr sz="2150">
              <a:latin typeface="Arial"/>
              <a:cs typeface="Arial"/>
            </a:endParaRPr>
          </a:p>
          <a:p>
            <a:pPr marL="927735" lvl="2" indent="-229235">
              <a:lnSpc>
                <a:spcPct val="100000"/>
              </a:lnSpc>
              <a:spcBef>
                <a:spcPts val="95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8369" algn="l"/>
              </a:tabLst>
            </a:pPr>
            <a:r>
              <a:rPr sz="2000" spc="10" dirty="0">
                <a:latin typeface="Arial"/>
                <a:cs typeface="Arial"/>
              </a:rPr>
              <a:t>Giá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support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nhỏ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nhất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chỉ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định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bởi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người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dùng.</a:t>
            </a:r>
            <a:endParaRPr sz="20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8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50" spc="-10" dirty="0">
                <a:latin typeface="Arial"/>
                <a:cs typeface="Arial"/>
              </a:rPr>
              <a:t>Confidence </a:t>
            </a:r>
            <a:r>
              <a:rPr sz="2450" dirty="0">
                <a:latin typeface="Arial"/>
                <a:cs typeface="Arial"/>
              </a:rPr>
              <a:t>(độ </a:t>
            </a:r>
            <a:r>
              <a:rPr sz="2450" spc="-10" dirty="0">
                <a:latin typeface="Arial"/>
                <a:cs typeface="Arial"/>
              </a:rPr>
              <a:t>tin</a:t>
            </a:r>
            <a:r>
              <a:rPr sz="2450" spc="-190" dirty="0">
                <a:latin typeface="Arial"/>
                <a:cs typeface="Arial"/>
              </a:rPr>
              <a:t> </a:t>
            </a:r>
            <a:r>
              <a:rPr sz="2450" spc="-35" dirty="0">
                <a:latin typeface="Arial"/>
                <a:cs typeface="Arial"/>
              </a:rPr>
              <a:t>cậy)</a:t>
            </a:r>
            <a:endParaRPr sz="2450">
              <a:latin typeface="Arial"/>
              <a:cs typeface="Arial"/>
            </a:endParaRPr>
          </a:p>
          <a:p>
            <a:pPr marL="651510" marR="5080" lvl="1" indent="-276860">
              <a:lnSpc>
                <a:spcPts val="2400"/>
              </a:lnSpc>
              <a:spcBef>
                <a:spcPts val="1345"/>
              </a:spcBef>
              <a:buClr>
                <a:srgbClr val="93B6D2"/>
              </a:buClr>
              <a:buSzPct val="72093"/>
              <a:buChar char=""/>
              <a:tabLst>
                <a:tab pos="651510" algn="l"/>
              </a:tabLst>
            </a:pPr>
            <a:r>
              <a:rPr sz="2150" spc="15" dirty="0">
                <a:latin typeface="Arial"/>
                <a:cs typeface="Arial"/>
              </a:rPr>
              <a:t>Độ </a:t>
            </a:r>
            <a:r>
              <a:rPr sz="2150" spc="5" dirty="0">
                <a:latin typeface="Arial"/>
                <a:cs typeface="Arial"/>
              </a:rPr>
              <a:t>đo đo tần </a:t>
            </a:r>
            <a:r>
              <a:rPr sz="2150" spc="25" dirty="0">
                <a:latin typeface="Arial"/>
                <a:cs typeface="Arial"/>
              </a:rPr>
              <a:t>số </a:t>
            </a:r>
            <a:r>
              <a:rPr sz="2150" spc="-25" dirty="0">
                <a:latin typeface="Arial"/>
                <a:cs typeface="Arial"/>
              </a:rPr>
              <a:t>xuất </a:t>
            </a:r>
            <a:r>
              <a:rPr sz="2150" spc="10" dirty="0">
                <a:latin typeface="Arial"/>
                <a:cs typeface="Arial"/>
              </a:rPr>
              <a:t>hiện </a:t>
            </a:r>
            <a:r>
              <a:rPr sz="2150" spc="15" dirty="0">
                <a:latin typeface="Arial"/>
                <a:cs typeface="Arial"/>
              </a:rPr>
              <a:t>của </a:t>
            </a:r>
            <a:r>
              <a:rPr sz="2150" spc="25" dirty="0">
                <a:latin typeface="Arial"/>
                <a:cs typeface="Arial"/>
              </a:rPr>
              <a:t>một </a:t>
            </a:r>
            <a:r>
              <a:rPr sz="2150" spc="5" dirty="0">
                <a:latin typeface="Arial"/>
                <a:cs typeface="Arial"/>
              </a:rPr>
              <a:t>tập </a:t>
            </a:r>
            <a:r>
              <a:rPr sz="2150" dirty="0">
                <a:latin typeface="Arial"/>
                <a:cs typeface="Arial"/>
              </a:rPr>
              <a:t>phần </a:t>
            </a:r>
            <a:r>
              <a:rPr sz="2150" spc="10" dirty="0">
                <a:latin typeface="Arial"/>
                <a:cs typeface="Arial"/>
              </a:rPr>
              <a:t>tử </a:t>
            </a:r>
            <a:r>
              <a:rPr sz="2150" spc="5" dirty="0">
                <a:latin typeface="Arial"/>
                <a:cs typeface="Arial"/>
              </a:rPr>
              <a:t>trong </a:t>
            </a:r>
            <a:r>
              <a:rPr sz="2150" spc="-90" dirty="0">
                <a:latin typeface="Arial"/>
                <a:cs typeface="Arial"/>
              </a:rPr>
              <a:t>điều  </a:t>
            </a:r>
            <a:r>
              <a:rPr sz="2150" spc="5" dirty="0">
                <a:latin typeface="Arial"/>
                <a:cs typeface="Arial"/>
              </a:rPr>
              <a:t>kiện </a:t>
            </a:r>
            <a:r>
              <a:rPr sz="2150" spc="-25" dirty="0">
                <a:latin typeface="Arial"/>
                <a:cs typeface="Arial"/>
              </a:rPr>
              <a:t>xuất </a:t>
            </a:r>
            <a:r>
              <a:rPr sz="2150" spc="10" dirty="0">
                <a:latin typeface="Arial"/>
                <a:cs typeface="Arial"/>
              </a:rPr>
              <a:t>hiện </a:t>
            </a:r>
            <a:r>
              <a:rPr sz="2150" spc="15" dirty="0">
                <a:latin typeface="Arial"/>
                <a:cs typeface="Arial"/>
              </a:rPr>
              <a:t>của </a:t>
            </a:r>
            <a:r>
              <a:rPr sz="2150" spc="30" dirty="0">
                <a:latin typeface="Arial"/>
                <a:cs typeface="Arial"/>
              </a:rPr>
              <a:t>một </a:t>
            </a:r>
            <a:r>
              <a:rPr sz="2150" spc="5" dirty="0">
                <a:latin typeface="Arial"/>
                <a:cs typeface="Arial"/>
              </a:rPr>
              <a:t>tập </a:t>
            </a:r>
            <a:r>
              <a:rPr sz="2150" dirty="0">
                <a:latin typeface="Arial"/>
                <a:cs typeface="Arial"/>
              </a:rPr>
              <a:t>phần </a:t>
            </a:r>
            <a:r>
              <a:rPr sz="2150" spc="10" dirty="0">
                <a:latin typeface="Arial"/>
                <a:cs typeface="Arial"/>
              </a:rPr>
              <a:t>tử</a:t>
            </a:r>
            <a:r>
              <a:rPr sz="2150" spc="-13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khác.</a:t>
            </a:r>
            <a:endParaRPr sz="215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050"/>
              </a:spcBef>
              <a:buClr>
                <a:srgbClr val="93B6D2"/>
              </a:buClr>
              <a:buSzPct val="72093"/>
              <a:buChar char=""/>
              <a:tabLst>
                <a:tab pos="651510" algn="l"/>
              </a:tabLst>
            </a:pPr>
            <a:r>
              <a:rPr sz="2150" spc="15" dirty="0">
                <a:latin typeface="Arial"/>
                <a:cs typeface="Arial"/>
              </a:rPr>
              <a:t>Minimum </a:t>
            </a:r>
            <a:r>
              <a:rPr sz="2150" spc="10" dirty="0">
                <a:latin typeface="Arial"/>
                <a:cs typeface="Arial"/>
              </a:rPr>
              <a:t>confidence </a:t>
            </a:r>
            <a:r>
              <a:rPr sz="2150" spc="15" dirty="0">
                <a:latin typeface="Arial"/>
                <a:cs typeface="Arial"/>
              </a:rPr>
              <a:t>threshold </a:t>
            </a:r>
            <a:r>
              <a:rPr sz="2150" spc="5" dirty="0">
                <a:latin typeface="Arial"/>
                <a:cs typeface="Arial"/>
              </a:rPr>
              <a:t>(ngưỡng </a:t>
            </a:r>
            <a:r>
              <a:rPr sz="2150" spc="20" dirty="0">
                <a:latin typeface="Arial"/>
                <a:cs typeface="Arial"/>
              </a:rPr>
              <a:t>tin </a:t>
            </a:r>
            <a:r>
              <a:rPr sz="2150" spc="15" dirty="0">
                <a:latin typeface="Arial"/>
                <a:cs typeface="Arial"/>
              </a:rPr>
              <a:t>cậy </a:t>
            </a:r>
            <a:r>
              <a:rPr sz="2150" dirty="0">
                <a:latin typeface="Arial"/>
                <a:cs typeface="Arial"/>
              </a:rPr>
              <a:t>tối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thiểu)</a:t>
            </a:r>
            <a:endParaRPr sz="2150">
              <a:latin typeface="Arial"/>
              <a:cs typeface="Arial"/>
            </a:endParaRPr>
          </a:p>
          <a:p>
            <a:pPr marL="927735" lvl="2" indent="-229235">
              <a:lnSpc>
                <a:spcPct val="100000"/>
              </a:lnSpc>
              <a:spcBef>
                <a:spcPts val="95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8369" algn="l"/>
              </a:tabLst>
            </a:pPr>
            <a:r>
              <a:rPr sz="2000" spc="10" dirty="0">
                <a:latin typeface="Arial"/>
                <a:cs typeface="Arial"/>
              </a:rPr>
              <a:t>Giá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confidence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nhỏ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nhất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chỉ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định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bởi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người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dùng.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441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Các </a:t>
            </a:r>
            <a:r>
              <a:rPr sz="3950" spc="-20" dirty="0">
                <a:solidFill>
                  <a:srgbClr val="775F54"/>
                </a:solidFill>
              </a:rPr>
              <a:t>khái </a:t>
            </a:r>
            <a:r>
              <a:rPr sz="3950" spc="-40" dirty="0">
                <a:solidFill>
                  <a:srgbClr val="775F54"/>
                </a:solidFill>
              </a:rPr>
              <a:t>niệm </a:t>
            </a:r>
            <a:r>
              <a:rPr sz="3950" spc="30" dirty="0">
                <a:solidFill>
                  <a:srgbClr val="775F54"/>
                </a:solidFill>
              </a:rPr>
              <a:t>cơ</a:t>
            </a:r>
            <a:r>
              <a:rPr sz="3950" spc="50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bản</a:t>
            </a:r>
            <a:endParaRPr sz="395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59104"/>
            <a:ext cx="8545830" cy="42868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56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50" spc="5" dirty="0">
                <a:latin typeface="Arial"/>
                <a:cs typeface="Arial"/>
              </a:rPr>
              <a:t>Frequent </a:t>
            </a:r>
            <a:r>
              <a:rPr sz="2150" spc="25" dirty="0">
                <a:latin typeface="Arial"/>
                <a:cs typeface="Arial"/>
              </a:rPr>
              <a:t>itemset </a:t>
            </a:r>
            <a:r>
              <a:rPr sz="2150" spc="10" dirty="0">
                <a:latin typeface="Arial"/>
                <a:cs typeface="Arial"/>
              </a:rPr>
              <a:t>(tập </a:t>
            </a:r>
            <a:r>
              <a:rPr sz="2150" dirty="0">
                <a:latin typeface="Arial"/>
                <a:cs typeface="Arial"/>
              </a:rPr>
              <a:t>phần </a:t>
            </a:r>
            <a:r>
              <a:rPr sz="2150" spc="10" dirty="0">
                <a:latin typeface="Arial"/>
                <a:cs typeface="Arial"/>
              </a:rPr>
              <a:t>tử </a:t>
            </a:r>
            <a:r>
              <a:rPr sz="2150" spc="5" dirty="0">
                <a:latin typeface="Arial"/>
                <a:cs typeface="Arial"/>
              </a:rPr>
              <a:t>phổ</a:t>
            </a:r>
            <a:r>
              <a:rPr sz="2150" spc="31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biến)</a:t>
            </a:r>
            <a:endParaRPr sz="215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5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dirty="0">
                <a:latin typeface="Arial"/>
                <a:cs typeface="Arial"/>
              </a:rPr>
              <a:t>Tập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tử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có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support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thỏa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minimum </a:t>
            </a:r>
            <a:r>
              <a:rPr sz="2000" spc="10" dirty="0">
                <a:latin typeface="Arial"/>
                <a:cs typeface="Arial"/>
              </a:rPr>
              <a:t>support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threshold.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80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5" dirty="0">
                <a:latin typeface="Arial"/>
                <a:cs typeface="Arial"/>
              </a:rPr>
              <a:t>Cho</a:t>
            </a:r>
            <a:r>
              <a:rPr sz="2000" spc="-43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một </a:t>
            </a:r>
            <a:r>
              <a:rPr sz="2000" spc="10" dirty="0">
                <a:latin typeface="Arial"/>
                <a:cs typeface="Arial"/>
              </a:rPr>
              <a:t>itemset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103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là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frequent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itemset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iff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support(A)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&gt;=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minimum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support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threshold.</a:t>
            </a:r>
            <a:endParaRPr sz="18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944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50" spc="5" dirty="0">
                <a:latin typeface="Arial"/>
                <a:cs typeface="Arial"/>
              </a:rPr>
              <a:t>Strong </a:t>
            </a:r>
            <a:r>
              <a:rPr sz="2150" spc="20" dirty="0">
                <a:latin typeface="Arial"/>
                <a:cs typeface="Arial"/>
              </a:rPr>
              <a:t>association rule </a:t>
            </a:r>
            <a:r>
              <a:rPr sz="2150" spc="10" dirty="0">
                <a:latin typeface="Arial"/>
                <a:cs typeface="Arial"/>
              </a:rPr>
              <a:t>(luật </a:t>
            </a:r>
            <a:r>
              <a:rPr sz="2150" spc="-10" dirty="0">
                <a:latin typeface="Arial"/>
                <a:cs typeface="Arial"/>
              </a:rPr>
              <a:t>kết </a:t>
            </a:r>
            <a:r>
              <a:rPr sz="2150" spc="10" dirty="0">
                <a:latin typeface="Arial"/>
                <a:cs typeface="Arial"/>
              </a:rPr>
              <a:t>hợp</a:t>
            </a:r>
            <a:r>
              <a:rPr sz="2150" spc="200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mạnh)</a:t>
            </a:r>
            <a:endParaRPr sz="2150">
              <a:latin typeface="Arial"/>
              <a:cs typeface="Arial"/>
            </a:endParaRPr>
          </a:p>
          <a:p>
            <a:pPr marL="1226185" marR="402590" lvl="1" indent="-276860">
              <a:lnSpc>
                <a:spcPts val="2110"/>
              </a:lnSpc>
              <a:spcBef>
                <a:spcPts val="133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5" dirty="0">
                <a:latin typeface="Arial"/>
                <a:cs typeface="Arial"/>
              </a:rPr>
              <a:t>Luật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hợp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có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support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confidence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thỏa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minimum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support  </a:t>
            </a:r>
            <a:r>
              <a:rPr sz="2000" spc="15" dirty="0">
                <a:latin typeface="Arial"/>
                <a:cs typeface="Arial"/>
              </a:rPr>
              <a:t>threshold </a:t>
            </a:r>
            <a:r>
              <a:rPr sz="2000" spc="-10" dirty="0">
                <a:latin typeface="Arial"/>
                <a:cs typeface="Arial"/>
              </a:rPr>
              <a:t>và </a:t>
            </a:r>
            <a:r>
              <a:rPr sz="2000" dirty="0">
                <a:latin typeface="Arial"/>
                <a:cs typeface="Arial"/>
              </a:rPr>
              <a:t>minimum </a:t>
            </a:r>
            <a:r>
              <a:rPr sz="2000" spc="10" dirty="0">
                <a:latin typeface="Arial"/>
                <a:cs typeface="Arial"/>
              </a:rPr>
              <a:t>confidence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threshold.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955"/>
              </a:spcBef>
              <a:buClr>
                <a:srgbClr val="93B6D2"/>
              </a:buClr>
              <a:buSzPct val="70000"/>
              <a:buChar char=""/>
              <a:tabLst>
                <a:tab pos="1226185" algn="l"/>
              </a:tabLst>
            </a:pPr>
            <a:r>
              <a:rPr sz="2000" spc="25" dirty="0">
                <a:latin typeface="Arial"/>
                <a:cs typeface="Arial"/>
              </a:rPr>
              <a:t>Cho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luật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hợp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</a:t>
            </a:r>
            <a:r>
              <a:rPr sz="2000" spc="15" dirty="0">
                <a:latin typeface="Wingdings"/>
                <a:cs typeface="Wingdings"/>
              </a:rPr>
              <a:t></a:t>
            </a:r>
            <a:r>
              <a:rPr sz="2000" spc="15" dirty="0">
                <a:latin typeface="Arial"/>
                <a:cs typeface="Arial"/>
              </a:rPr>
              <a:t>B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giữa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B,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B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itemsets</a:t>
            </a:r>
            <a:endParaRPr sz="2000">
              <a:latin typeface="Arial"/>
              <a:cs typeface="Arial"/>
            </a:endParaRPr>
          </a:p>
          <a:p>
            <a:pPr marL="1502410" lvl="2" indent="-229235">
              <a:lnSpc>
                <a:spcPts val="2055"/>
              </a:lnSpc>
              <a:spcBef>
                <a:spcPts val="102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15" dirty="0">
                <a:latin typeface="Wingdings"/>
                <a:cs typeface="Wingdings"/>
              </a:rPr>
              <a:t></a:t>
            </a:r>
            <a:r>
              <a:rPr sz="1800" spc="-15" dirty="0">
                <a:latin typeface="Arial"/>
                <a:cs typeface="Arial"/>
              </a:rPr>
              <a:t>B </a:t>
            </a:r>
            <a:r>
              <a:rPr sz="1800" spc="20" dirty="0">
                <a:latin typeface="Arial"/>
                <a:cs typeface="Arial"/>
              </a:rPr>
              <a:t>là </a:t>
            </a:r>
            <a:r>
              <a:rPr sz="1800" spc="5" dirty="0">
                <a:latin typeface="Arial"/>
                <a:cs typeface="Arial"/>
              </a:rPr>
              <a:t>strong </a:t>
            </a:r>
            <a:r>
              <a:rPr sz="1800" spc="-15" dirty="0">
                <a:latin typeface="Arial"/>
                <a:cs typeface="Arial"/>
              </a:rPr>
              <a:t>association </a:t>
            </a:r>
            <a:r>
              <a:rPr sz="1800" spc="20" dirty="0">
                <a:latin typeface="Arial"/>
                <a:cs typeface="Arial"/>
              </a:rPr>
              <a:t>rule </a:t>
            </a:r>
            <a:r>
              <a:rPr sz="1800" spc="-5" dirty="0">
                <a:latin typeface="Arial"/>
                <a:cs typeface="Arial"/>
              </a:rPr>
              <a:t>iff </a:t>
            </a:r>
            <a:r>
              <a:rPr sz="1800" spc="10" dirty="0">
                <a:latin typeface="Arial"/>
                <a:cs typeface="Arial"/>
              </a:rPr>
              <a:t>support(A</a:t>
            </a:r>
            <a:r>
              <a:rPr sz="1800" spc="10" dirty="0">
                <a:latin typeface="Wingdings"/>
                <a:cs typeface="Wingdings"/>
              </a:rPr>
              <a:t></a:t>
            </a:r>
            <a:r>
              <a:rPr sz="1800" spc="10" dirty="0">
                <a:latin typeface="Arial"/>
                <a:cs typeface="Arial"/>
              </a:rPr>
              <a:t>B) </a:t>
            </a:r>
            <a:r>
              <a:rPr sz="1800" dirty="0">
                <a:latin typeface="Arial"/>
                <a:cs typeface="Arial"/>
              </a:rPr>
              <a:t>&gt;= </a:t>
            </a:r>
            <a:r>
              <a:rPr sz="1800" spc="5" dirty="0">
                <a:latin typeface="Arial"/>
                <a:cs typeface="Arial"/>
              </a:rPr>
              <a:t>minimum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  <a:p>
            <a:pPr marL="1502410">
              <a:lnSpc>
                <a:spcPts val="2055"/>
              </a:lnSpc>
            </a:pPr>
            <a:r>
              <a:rPr sz="1800" spc="10" dirty="0">
                <a:latin typeface="Arial"/>
                <a:cs typeface="Arial"/>
              </a:rPr>
              <a:t>threshold </a:t>
            </a:r>
            <a:r>
              <a:rPr sz="1800" spc="-45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confidence(A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Arial"/>
                <a:cs typeface="Arial"/>
              </a:rPr>
              <a:t>B) &gt;= minimum </a:t>
            </a:r>
            <a:r>
              <a:rPr sz="1800" spc="5" dirty="0">
                <a:latin typeface="Arial"/>
                <a:cs typeface="Arial"/>
              </a:rPr>
              <a:t>confidence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threshold.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0084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Quá </a:t>
            </a:r>
            <a:r>
              <a:rPr sz="3950" spc="-5" dirty="0">
                <a:solidFill>
                  <a:srgbClr val="775F54"/>
                </a:solidFill>
              </a:rPr>
              <a:t>trình </a:t>
            </a:r>
            <a:r>
              <a:rPr sz="3950" spc="-20" dirty="0">
                <a:solidFill>
                  <a:srgbClr val="775F54"/>
                </a:solidFill>
              </a:rPr>
              <a:t>khai </a:t>
            </a:r>
            <a:r>
              <a:rPr sz="3950" spc="-35" dirty="0">
                <a:solidFill>
                  <a:srgbClr val="775F54"/>
                </a:solidFill>
              </a:rPr>
              <a:t>phá </a:t>
            </a:r>
            <a:r>
              <a:rPr sz="3950" spc="-45" dirty="0">
                <a:solidFill>
                  <a:srgbClr val="775F54"/>
                </a:solidFill>
              </a:rPr>
              <a:t>luật </a:t>
            </a:r>
            <a:r>
              <a:rPr sz="3950" spc="10" dirty="0">
                <a:solidFill>
                  <a:srgbClr val="775F54"/>
                </a:solidFill>
              </a:rPr>
              <a:t>kết</a:t>
            </a:r>
            <a:r>
              <a:rPr sz="3950" spc="1050" dirty="0">
                <a:solidFill>
                  <a:srgbClr val="775F54"/>
                </a:solidFill>
              </a:rPr>
              <a:t> </a:t>
            </a:r>
            <a:r>
              <a:rPr sz="3950" spc="-20" dirty="0">
                <a:solidFill>
                  <a:srgbClr val="775F54"/>
                </a:solidFill>
              </a:rPr>
              <a:t>hợp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299720" y="2006600"/>
            <a:ext cx="8082280" cy="1107440"/>
            <a:chOff x="299720" y="2006600"/>
            <a:chExt cx="8082280" cy="1107440"/>
          </a:xfrm>
        </p:grpSpPr>
        <p:sp>
          <p:nvSpPr>
            <p:cNvPr id="4" name="object 4"/>
            <p:cNvSpPr/>
            <p:nvPr/>
          </p:nvSpPr>
          <p:spPr>
            <a:xfrm>
              <a:off x="1447800" y="2502280"/>
              <a:ext cx="6934200" cy="85725"/>
            </a:xfrm>
            <a:custGeom>
              <a:avLst/>
              <a:gdLst/>
              <a:ahLst/>
              <a:cxnLst/>
              <a:rect l="l" t="t" r="r" b="b"/>
              <a:pathLst>
                <a:path w="6934200" h="85725">
                  <a:moveTo>
                    <a:pt x="1371600" y="42799"/>
                  </a:moveTo>
                  <a:lnTo>
                    <a:pt x="1285875" y="0"/>
                  </a:lnTo>
                  <a:lnTo>
                    <a:pt x="1285875" y="28575"/>
                  </a:lnTo>
                  <a:lnTo>
                    <a:pt x="0" y="28448"/>
                  </a:lnTo>
                  <a:lnTo>
                    <a:pt x="0" y="57023"/>
                  </a:lnTo>
                  <a:lnTo>
                    <a:pt x="1285875" y="57150"/>
                  </a:lnTo>
                  <a:lnTo>
                    <a:pt x="1285875" y="85725"/>
                  </a:lnTo>
                  <a:lnTo>
                    <a:pt x="1342936" y="57150"/>
                  </a:lnTo>
                  <a:lnTo>
                    <a:pt x="1371600" y="42799"/>
                  </a:lnTo>
                  <a:close/>
                </a:path>
                <a:path w="6934200" h="85725">
                  <a:moveTo>
                    <a:pt x="3962400" y="42799"/>
                  </a:moveTo>
                  <a:lnTo>
                    <a:pt x="3876675" y="0"/>
                  </a:lnTo>
                  <a:lnTo>
                    <a:pt x="3876675" y="28575"/>
                  </a:lnTo>
                  <a:lnTo>
                    <a:pt x="2743200" y="28448"/>
                  </a:lnTo>
                  <a:lnTo>
                    <a:pt x="2743200" y="57023"/>
                  </a:lnTo>
                  <a:lnTo>
                    <a:pt x="3876675" y="57150"/>
                  </a:lnTo>
                  <a:lnTo>
                    <a:pt x="3876675" y="85725"/>
                  </a:lnTo>
                  <a:lnTo>
                    <a:pt x="3933736" y="57150"/>
                  </a:lnTo>
                  <a:lnTo>
                    <a:pt x="3962400" y="42799"/>
                  </a:lnTo>
                  <a:close/>
                </a:path>
                <a:path w="6934200" h="85725">
                  <a:moveTo>
                    <a:pt x="6934200" y="42799"/>
                  </a:moveTo>
                  <a:lnTo>
                    <a:pt x="6848475" y="0"/>
                  </a:lnTo>
                  <a:lnTo>
                    <a:pt x="6848475" y="28575"/>
                  </a:lnTo>
                  <a:lnTo>
                    <a:pt x="5715000" y="28448"/>
                  </a:lnTo>
                  <a:lnTo>
                    <a:pt x="5715000" y="57023"/>
                  </a:lnTo>
                  <a:lnTo>
                    <a:pt x="6848475" y="57150"/>
                  </a:lnTo>
                  <a:lnTo>
                    <a:pt x="6848475" y="85725"/>
                  </a:lnTo>
                  <a:lnTo>
                    <a:pt x="6905536" y="57150"/>
                  </a:lnTo>
                  <a:lnTo>
                    <a:pt x="6934200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680"/>
              <a:ext cx="1295400" cy="1097280"/>
            </a:xfrm>
            <a:custGeom>
              <a:avLst/>
              <a:gdLst/>
              <a:ahLst/>
              <a:cxnLst/>
              <a:rect l="l" t="t" r="r" b="b"/>
              <a:pathLst>
                <a:path w="1295400" h="1097280">
                  <a:moveTo>
                    <a:pt x="1295400" y="0"/>
                  </a:moveTo>
                  <a:lnTo>
                    <a:pt x="259079" y="0"/>
                  </a:lnTo>
                  <a:lnTo>
                    <a:pt x="0" y="1097280"/>
                  </a:lnTo>
                  <a:lnTo>
                    <a:pt x="1036319" y="109728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2011680"/>
              <a:ext cx="1295400" cy="1097280"/>
            </a:xfrm>
            <a:custGeom>
              <a:avLst/>
              <a:gdLst/>
              <a:ahLst/>
              <a:cxnLst/>
              <a:rect l="l" t="t" r="r" b="b"/>
              <a:pathLst>
                <a:path w="1295400" h="1097280">
                  <a:moveTo>
                    <a:pt x="0" y="1097280"/>
                  </a:moveTo>
                  <a:lnTo>
                    <a:pt x="259079" y="0"/>
                  </a:lnTo>
                  <a:lnTo>
                    <a:pt x="1295400" y="0"/>
                  </a:lnTo>
                  <a:lnTo>
                    <a:pt x="1036319" y="1097280"/>
                  </a:lnTo>
                  <a:lnTo>
                    <a:pt x="0" y="109728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222" y="2444496"/>
            <a:ext cx="887094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latin typeface="Verdana"/>
                <a:cs typeface="Verdana"/>
              </a:rPr>
              <a:t>Raw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85720" y="2006600"/>
            <a:ext cx="2210435" cy="1107440"/>
            <a:chOff x="2585720" y="2006600"/>
            <a:chExt cx="2210435" cy="1107440"/>
          </a:xfrm>
        </p:grpSpPr>
        <p:sp>
          <p:nvSpPr>
            <p:cNvPr id="9" name="object 9"/>
            <p:cNvSpPr/>
            <p:nvPr/>
          </p:nvSpPr>
          <p:spPr>
            <a:xfrm>
              <a:off x="2590800" y="2011680"/>
              <a:ext cx="2200275" cy="1097280"/>
            </a:xfrm>
            <a:custGeom>
              <a:avLst/>
              <a:gdLst/>
              <a:ahLst/>
              <a:cxnLst/>
              <a:rect l="l" t="t" r="r" b="b"/>
              <a:pathLst>
                <a:path w="2200275" h="1097280">
                  <a:moveTo>
                    <a:pt x="2200275" y="0"/>
                  </a:moveTo>
                  <a:lnTo>
                    <a:pt x="440055" y="0"/>
                  </a:lnTo>
                  <a:lnTo>
                    <a:pt x="0" y="1097280"/>
                  </a:lnTo>
                  <a:lnTo>
                    <a:pt x="1760220" y="1097280"/>
                  </a:lnTo>
                  <a:lnTo>
                    <a:pt x="22002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0800" y="2011680"/>
              <a:ext cx="2200275" cy="1097280"/>
            </a:xfrm>
            <a:custGeom>
              <a:avLst/>
              <a:gdLst/>
              <a:ahLst/>
              <a:cxnLst/>
              <a:rect l="l" t="t" r="r" b="b"/>
              <a:pathLst>
                <a:path w="2200275" h="1097280">
                  <a:moveTo>
                    <a:pt x="0" y="1097280"/>
                  </a:moveTo>
                  <a:lnTo>
                    <a:pt x="440055" y="0"/>
                  </a:lnTo>
                  <a:lnTo>
                    <a:pt x="2200275" y="0"/>
                  </a:lnTo>
                  <a:lnTo>
                    <a:pt x="1760220" y="1097280"/>
                  </a:lnTo>
                  <a:lnTo>
                    <a:pt x="0" y="109728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22651" y="2444496"/>
            <a:ext cx="154559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Verdana"/>
                <a:cs typeface="Verdana"/>
              </a:rPr>
              <a:t>Items </a:t>
            </a:r>
            <a:r>
              <a:rPr sz="1400" spc="25" dirty="0">
                <a:latin typeface="Verdana"/>
                <a:cs typeface="Verdana"/>
              </a:rPr>
              <a:t>of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Interest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76520" y="1976120"/>
            <a:ext cx="2296160" cy="1107440"/>
            <a:chOff x="5176520" y="1976120"/>
            <a:chExt cx="2296160" cy="1107440"/>
          </a:xfrm>
        </p:grpSpPr>
        <p:sp>
          <p:nvSpPr>
            <p:cNvPr id="13" name="object 13"/>
            <p:cNvSpPr/>
            <p:nvPr/>
          </p:nvSpPr>
          <p:spPr>
            <a:xfrm>
              <a:off x="5181600" y="1981200"/>
              <a:ext cx="2286000" cy="1097280"/>
            </a:xfrm>
            <a:custGeom>
              <a:avLst/>
              <a:gdLst/>
              <a:ahLst/>
              <a:cxnLst/>
              <a:rect l="l" t="t" r="r" b="b"/>
              <a:pathLst>
                <a:path w="2286000" h="1097280">
                  <a:moveTo>
                    <a:pt x="2286000" y="0"/>
                  </a:moveTo>
                  <a:lnTo>
                    <a:pt x="457200" y="0"/>
                  </a:lnTo>
                  <a:lnTo>
                    <a:pt x="0" y="1097279"/>
                  </a:lnTo>
                  <a:lnTo>
                    <a:pt x="1828800" y="1097279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1981200"/>
              <a:ext cx="2286000" cy="1097280"/>
            </a:xfrm>
            <a:custGeom>
              <a:avLst/>
              <a:gdLst/>
              <a:ahLst/>
              <a:cxnLst/>
              <a:rect l="l" t="t" r="r" b="b"/>
              <a:pathLst>
                <a:path w="2286000" h="1097280">
                  <a:moveTo>
                    <a:pt x="0" y="1097279"/>
                  </a:moveTo>
                  <a:lnTo>
                    <a:pt x="457200" y="0"/>
                  </a:lnTo>
                  <a:lnTo>
                    <a:pt x="2286000" y="0"/>
                  </a:lnTo>
                  <a:lnTo>
                    <a:pt x="1828800" y="1097279"/>
                  </a:lnTo>
                  <a:lnTo>
                    <a:pt x="0" y="109727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24271" y="2093277"/>
            <a:ext cx="1214755" cy="882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30"/>
              </a:spcBef>
            </a:pPr>
            <a:r>
              <a:rPr sz="1400" spc="-5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spc="60" dirty="0">
                <a:latin typeface="Verdana"/>
                <a:cs typeface="Verdana"/>
              </a:rPr>
              <a:t>l</a:t>
            </a:r>
            <a:r>
              <a:rPr sz="1400" spc="-20" dirty="0">
                <a:latin typeface="Verdana"/>
                <a:cs typeface="Verdana"/>
              </a:rPr>
              <a:t>a</a:t>
            </a:r>
            <a:r>
              <a:rPr sz="1400" spc="-30" dirty="0">
                <a:latin typeface="Verdana"/>
                <a:cs typeface="Verdana"/>
              </a:rPr>
              <a:t>t</a:t>
            </a:r>
            <a:r>
              <a:rPr sz="1400" spc="6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ns</a:t>
            </a:r>
            <a:r>
              <a:rPr sz="1400" spc="-6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s  </a:t>
            </a:r>
            <a:r>
              <a:rPr sz="1400" spc="5" dirty="0">
                <a:latin typeface="Verdana"/>
                <a:cs typeface="Verdana"/>
              </a:rPr>
              <a:t>among  </a:t>
            </a:r>
            <a:r>
              <a:rPr sz="1400" spc="-10" dirty="0">
                <a:latin typeface="Verdana"/>
                <a:cs typeface="Verdana"/>
              </a:rPr>
              <a:t>Items  </a:t>
            </a:r>
            <a:r>
              <a:rPr sz="1400" spc="15" dirty="0">
                <a:latin typeface="Verdana"/>
                <a:cs typeface="Verdana"/>
              </a:rPr>
              <a:t>(Rules)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77232" y="2311712"/>
            <a:ext cx="695960" cy="467359"/>
            <a:chOff x="8377232" y="2311712"/>
            <a:chExt cx="695960" cy="467359"/>
          </a:xfrm>
        </p:grpSpPr>
        <p:sp>
          <p:nvSpPr>
            <p:cNvPr id="17" name="object 17"/>
            <p:cNvSpPr/>
            <p:nvPr/>
          </p:nvSpPr>
          <p:spPr>
            <a:xfrm>
              <a:off x="8382000" y="231648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0"/>
                  </a:moveTo>
                  <a:lnTo>
                    <a:pt x="287285" y="2992"/>
                  </a:lnTo>
                  <a:lnTo>
                    <a:pt x="234525" y="11655"/>
                  </a:lnTo>
                  <a:lnTo>
                    <a:pt x="185327" y="25518"/>
                  </a:lnTo>
                  <a:lnTo>
                    <a:pt x="140396" y="44110"/>
                  </a:lnTo>
                  <a:lnTo>
                    <a:pt x="100441" y="66960"/>
                  </a:lnTo>
                  <a:lnTo>
                    <a:pt x="66165" y="93597"/>
                  </a:lnTo>
                  <a:lnTo>
                    <a:pt x="38277" y="123551"/>
                  </a:lnTo>
                  <a:lnTo>
                    <a:pt x="17483" y="156350"/>
                  </a:lnTo>
                  <a:lnTo>
                    <a:pt x="0" y="228600"/>
                  </a:lnTo>
                  <a:lnTo>
                    <a:pt x="4488" y="265676"/>
                  </a:lnTo>
                  <a:lnTo>
                    <a:pt x="38277" y="333648"/>
                  </a:lnTo>
                  <a:lnTo>
                    <a:pt x="66165" y="363602"/>
                  </a:lnTo>
                  <a:lnTo>
                    <a:pt x="100441" y="390239"/>
                  </a:lnTo>
                  <a:lnTo>
                    <a:pt x="140396" y="413089"/>
                  </a:lnTo>
                  <a:lnTo>
                    <a:pt x="185327" y="431681"/>
                  </a:lnTo>
                  <a:lnTo>
                    <a:pt x="234525" y="445544"/>
                  </a:lnTo>
                  <a:lnTo>
                    <a:pt x="287285" y="454207"/>
                  </a:lnTo>
                  <a:lnTo>
                    <a:pt x="342900" y="457200"/>
                  </a:lnTo>
                  <a:lnTo>
                    <a:pt x="398514" y="454207"/>
                  </a:lnTo>
                  <a:lnTo>
                    <a:pt x="451274" y="445544"/>
                  </a:lnTo>
                  <a:lnTo>
                    <a:pt x="500472" y="431681"/>
                  </a:lnTo>
                  <a:lnTo>
                    <a:pt x="545403" y="413089"/>
                  </a:lnTo>
                  <a:lnTo>
                    <a:pt x="585358" y="390239"/>
                  </a:lnTo>
                  <a:lnTo>
                    <a:pt x="619634" y="363602"/>
                  </a:lnTo>
                  <a:lnTo>
                    <a:pt x="647522" y="333648"/>
                  </a:lnTo>
                  <a:lnTo>
                    <a:pt x="668316" y="300849"/>
                  </a:lnTo>
                  <a:lnTo>
                    <a:pt x="685800" y="228600"/>
                  </a:lnTo>
                  <a:lnTo>
                    <a:pt x="681311" y="191523"/>
                  </a:lnTo>
                  <a:lnTo>
                    <a:pt x="647522" y="123551"/>
                  </a:lnTo>
                  <a:lnTo>
                    <a:pt x="619634" y="93597"/>
                  </a:lnTo>
                  <a:lnTo>
                    <a:pt x="585358" y="66960"/>
                  </a:lnTo>
                  <a:lnTo>
                    <a:pt x="545403" y="44110"/>
                  </a:lnTo>
                  <a:lnTo>
                    <a:pt x="500472" y="25518"/>
                  </a:lnTo>
                  <a:lnTo>
                    <a:pt x="451274" y="11655"/>
                  </a:lnTo>
                  <a:lnTo>
                    <a:pt x="398514" y="299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2000" y="231648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228600"/>
                  </a:moveTo>
                  <a:lnTo>
                    <a:pt x="17483" y="156350"/>
                  </a:lnTo>
                  <a:lnTo>
                    <a:pt x="38277" y="123551"/>
                  </a:lnTo>
                  <a:lnTo>
                    <a:pt x="66165" y="93597"/>
                  </a:lnTo>
                  <a:lnTo>
                    <a:pt x="100441" y="66960"/>
                  </a:lnTo>
                  <a:lnTo>
                    <a:pt x="140396" y="44110"/>
                  </a:lnTo>
                  <a:lnTo>
                    <a:pt x="185327" y="25518"/>
                  </a:lnTo>
                  <a:lnTo>
                    <a:pt x="234525" y="11655"/>
                  </a:lnTo>
                  <a:lnTo>
                    <a:pt x="287285" y="2992"/>
                  </a:lnTo>
                  <a:lnTo>
                    <a:pt x="342900" y="0"/>
                  </a:lnTo>
                  <a:lnTo>
                    <a:pt x="398514" y="2992"/>
                  </a:lnTo>
                  <a:lnTo>
                    <a:pt x="451274" y="11655"/>
                  </a:lnTo>
                  <a:lnTo>
                    <a:pt x="500472" y="25518"/>
                  </a:lnTo>
                  <a:lnTo>
                    <a:pt x="545403" y="44110"/>
                  </a:lnTo>
                  <a:lnTo>
                    <a:pt x="585358" y="66960"/>
                  </a:lnTo>
                  <a:lnTo>
                    <a:pt x="619634" y="93597"/>
                  </a:lnTo>
                  <a:lnTo>
                    <a:pt x="647522" y="123551"/>
                  </a:lnTo>
                  <a:lnTo>
                    <a:pt x="668316" y="156350"/>
                  </a:lnTo>
                  <a:lnTo>
                    <a:pt x="685800" y="228600"/>
                  </a:lnTo>
                  <a:lnTo>
                    <a:pt x="681311" y="265676"/>
                  </a:lnTo>
                  <a:lnTo>
                    <a:pt x="647522" y="333648"/>
                  </a:lnTo>
                  <a:lnTo>
                    <a:pt x="619634" y="363602"/>
                  </a:lnTo>
                  <a:lnTo>
                    <a:pt x="585358" y="390239"/>
                  </a:lnTo>
                  <a:lnTo>
                    <a:pt x="545403" y="413089"/>
                  </a:lnTo>
                  <a:lnTo>
                    <a:pt x="500472" y="431681"/>
                  </a:lnTo>
                  <a:lnTo>
                    <a:pt x="451274" y="445544"/>
                  </a:lnTo>
                  <a:lnTo>
                    <a:pt x="398514" y="454207"/>
                  </a:lnTo>
                  <a:lnTo>
                    <a:pt x="342900" y="457200"/>
                  </a:lnTo>
                  <a:lnTo>
                    <a:pt x="287285" y="454207"/>
                  </a:lnTo>
                  <a:lnTo>
                    <a:pt x="234525" y="445544"/>
                  </a:lnTo>
                  <a:lnTo>
                    <a:pt x="185327" y="431681"/>
                  </a:lnTo>
                  <a:lnTo>
                    <a:pt x="140396" y="413089"/>
                  </a:lnTo>
                  <a:lnTo>
                    <a:pt x="100441" y="390239"/>
                  </a:lnTo>
                  <a:lnTo>
                    <a:pt x="66165" y="363602"/>
                  </a:lnTo>
                  <a:lnTo>
                    <a:pt x="38277" y="333648"/>
                  </a:lnTo>
                  <a:lnTo>
                    <a:pt x="17483" y="300849"/>
                  </a:lnTo>
                  <a:lnTo>
                    <a:pt x="0" y="2286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22716" y="2429128"/>
            <a:ext cx="43624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latin typeface="Verdana"/>
                <a:cs typeface="Verdana"/>
              </a:rPr>
              <a:t>Us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7045" y="2025332"/>
            <a:ext cx="92265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1" spc="10" dirty="0">
                <a:solidFill>
                  <a:srgbClr val="0000C9"/>
                </a:solidFill>
                <a:latin typeface="Verdana"/>
                <a:cs typeface="Verdana"/>
              </a:rPr>
              <a:t>Pre-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430"/>
              </a:lnSpc>
            </a:pPr>
            <a:r>
              <a:rPr sz="1200" b="1" spc="-30" dirty="0">
                <a:solidFill>
                  <a:srgbClr val="0000C9"/>
                </a:solidFill>
                <a:latin typeface="Verdana"/>
                <a:cs typeface="Verdana"/>
              </a:rPr>
              <a:t>processing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9871" y="2230373"/>
            <a:ext cx="56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0000C9"/>
                </a:solidFill>
                <a:latin typeface="Verdana"/>
                <a:cs typeface="Verdana"/>
              </a:rPr>
              <a:t>M</a:t>
            </a:r>
            <a:r>
              <a:rPr sz="1200" b="1" spc="-114" dirty="0">
                <a:solidFill>
                  <a:srgbClr val="0000C9"/>
                </a:solidFill>
                <a:latin typeface="Verdana"/>
                <a:cs typeface="Verdana"/>
              </a:rPr>
              <a:t>i</a:t>
            </a:r>
            <a:r>
              <a:rPr sz="1200" b="1" spc="-35" dirty="0">
                <a:solidFill>
                  <a:srgbClr val="0000C9"/>
                </a:solidFill>
                <a:latin typeface="Verdana"/>
                <a:cs typeface="Verdana"/>
              </a:rPr>
              <a:t>n</a:t>
            </a:r>
            <a:r>
              <a:rPr sz="1200" b="1" spc="-114" dirty="0">
                <a:solidFill>
                  <a:srgbClr val="0000C9"/>
                </a:solidFill>
                <a:latin typeface="Verdana"/>
                <a:cs typeface="Verdana"/>
              </a:rPr>
              <a:t>i</a:t>
            </a:r>
            <a:r>
              <a:rPr sz="1200" b="1" spc="-35" dirty="0">
                <a:solidFill>
                  <a:srgbClr val="0000C9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0000C9"/>
                </a:solidFill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77759" y="2025332"/>
            <a:ext cx="925194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00C9"/>
                </a:solidFill>
                <a:latin typeface="Verdana"/>
                <a:cs typeface="Verdana"/>
              </a:rPr>
              <a:t>Post-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430"/>
              </a:lnSpc>
            </a:pPr>
            <a:r>
              <a:rPr sz="1200" b="1" spc="-25" dirty="0">
                <a:solidFill>
                  <a:srgbClr val="0000C9"/>
                </a:solidFill>
                <a:latin typeface="Verdana"/>
                <a:cs typeface="Verdana"/>
              </a:rPr>
              <a:t>processing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0084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Quá </a:t>
            </a:r>
            <a:r>
              <a:rPr sz="3950" spc="-5" dirty="0">
                <a:solidFill>
                  <a:srgbClr val="775F54"/>
                </a:solidFill>
              </a:rPr>
              <a:t>trình </a:t>
            </a:r>
            <a:r>
              <a:rPr sz="3950" spc="-20" dirty="0">
                <a:solidFill>
                  <a:srgbClr val="775F54"/>
                </a:solidFill>
              </a:rPr>
              <a:t>khai </a:t>
            </a:r>
            <a:r>
              <a:rPr sz="3950" spc="-35" dirty="0">
                <a:solidFill>
                  <a:srgbClr val="775F54"/>
                </a:solidFill>
              </a:rPr>
              <a:t>phá </a:t>
            </a:r>
            <a:r>
              <a:rPr sz="3950" spc="-45" dirty="0">
                <a:solidFill>
                  <a:srgbClr val="775F54"/>
                </a:solidFill>
              </a:rPr>
              <a:t>luật </a:t>
            </a:r>
            <a:r>
              <a:rPr sz="3950" spc="10" dirty="0">
                <a:solidFill>
                  <a:srgbClr val="775F54"/>
                </a:solidFill>
              </a:rPr>
              <a:t>kết</a:t>
            </a:r>
            <a:r>
              <a:rPr sz="3950" spc="1050" dirty="0">
                <a:solidFill>
                  <a:srgbClr val="775F54"/>
                </a:solidFill>
              </a:rPr>
              <a:t> </a:t>
            </a:r>
            <a:r>
              <a:rPr sz="3950" spc="-20" dirty="0">
                <a:solidFill>
                  <a:srgbClr val="775F54"/>
                </a:solidFill>
              </a:rPr>
              <a:t>hợp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2814320" y="2890520"/>
            <a:ext cx="4658360" cy="772160"/>
            <a:chOff x="2814320" y="2890520"/>
            <a:chExt cx="4658360" cy="772160"/>
          </a:xfrm>
        </p:grpSpPr>
        <p:sp>
          <p:nvSpPr>
            <p:cNvPr id="4" name="object 4"/>
            <p:cNvSpPr/>
            <p:nvPr/>
          </p:nvSpPr>
          <p:spPr>
            <a:xfrm>
              <a:off x="5486400" y="2895600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1981200" y="0"/>
                  </a:moveTo>
                  <a:lnTo>
                    <a:pt x="396239" y="0"/>
                  </a:lnTo>
                  <a:lnTo>
                    <a:pt x="0" y="762000"/>
                  </a:lnTo>
                  <a:lnTo>
                    <a:pt x="1584959" y="7620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00" y="2895600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0" y="762000"/>
                  </a:moveTo>
                  <a:lnTo>
                    <a:pt x="396239" y="0"/>
                  </a:lnTo>
                  <a:lnTo>
                    <a:pt x="1981200" y="0"/>
                  </a:lnTo>
                  <a:lnTo>
                    <a:pt x="1584959" y="762000"/>
                  </a:lnTo>
                  <a:lnTo>
                    <a:pt x="0" y="762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9400" y="2895600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1981200" y="0"/>
                  </a:moveTo>
                  <a:lnTo>
                    <a:pt x="396239" y="0"/>
                  </a:lnTo>
                  <a:lnTo>
                    <a:pt x="0" y="762000"/>
                  </a:lnTo>
                  <a:lnTo>
                    <a:pt x="1584960" y="7620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2895600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0" y="762000"/>
                  </a:moveTo>
                  <a:lnTo>
                    <a:pt x="396239" y="0"/>
                  </a:lnTo>
                  <a:lnTo>
                    <a:pt x="1981200" y="0"/>
                  </a:lnTo>
                  <a:lnTo>
                    <a:pt x="1584960" y="762000"/>
                  </a:lnTo>
                  <a:lnTo>
                    <a:pt x="0" y="762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98596" y="3161728"/>
            <a:ext cx="6280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i="1" spc="-15" dirty="0">
                <a:latin typeface="Verdana"/>
                <a:cs typeface="Verdana"/>
              </a:rPr>
              <a:t>I</a:t>
            </a:r>
            <a:r>
              <a:rPr sz="1400" b="1" i="1" spc="30" dirty="0">
                <a:latin typeface="Verdana"/>
                <a:cs typeface="Verdana"/>
              </a:rPr>
              <a:t>t</a:t>
            </a:r>
            <a:r>
              <a:rPr sz="1400" b="1" i="1" spc="40" dirty="0">
                <a:latin typeface="Verdana"/>
                <a:cs typeface="Verdana"/>
              </a:rPr>
              <a:t>e</a:t>
            </a:r>
            <a:r>
              <a:rPr sz="1400" b="1" i="1" spc="10" dirty="0">
                <a:latin typeface="Verdana"/>
                <a:cs typeface="Verdana"/>
              </a:rPr>
              <a:t>m</a:t>
            </a:r>
            <a:r>
              <a:rPr sz="1400" b="1" i="1" spc="15" dirty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3520" y="2890520"/>
            <a:ext cx="2143760" cy="772160"/>
            <a:chOff x="223520" y="2890520"/>
            <a:chExt cx="2143760" cy="772160"/>
          </a:xfrm>
        </p:grpSpPr>
        <p:sp>
          <p:nvSpPr>
            <p:cNvPr id="10" name="object 10"/>
            <p:cNvSpPr/>
            <p:nvPr/>
          </p:nvSpPr>
          <p:spPr>
            <a:xfrm>
              <a:off x="228600" y="28956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2133600" y="0"/>
                  </a:moveTo>
                  <a:lnTo>
                    <a:pt x="426720" y="0"/>
                  </a:lnTo>
                  <a:lnTo>
                    <a:pt x="0" y="762000"/>
                  </a:lnTo>
                  <a:lnTo>
                    <a:pt x="1706880" y="7620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" y="28956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0" y="762000"/>
                  </a:moveTo>
                  <a:lnTo>
                    <a:pt x="426720" y="0"/>
                  </a:lnTo>
                  <a:lnTo>
                    <a:pt x="2133600" y="0"/>
                  </a:lnTo>
                  <a:lnTo>
                    <a:pt x="1706880" y="762000"/>
                  </a:lnTo>
                  <a:lnTo>
                    <a:pt x="0" y="762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6094" y="3054667"/>
            <a:ext cx="1588135" cy="4533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28575">
              <a:lnSpc>
                <a:spcPts val="1650"/>
              </a:lnSpc>
              <a:spcBef>
                <a:spcPts val="204"/>
              </a:spcBef>
            </a:pPr>
            <a:r>
              <a:rPr sz="1400" b="1" i="1" spc="15" dirty="0">
                <a:latin typeface="Verdana"/>
                <a:cs typeface="Verdana"/>
              </a:rPr>
              <a:t>Transactional/  Relational</a:t>
            </a:r>
            <a:r>
              <a:rPr sz="1400" b="1" i="1" spc="-180" dirty="0">
                <a:latin typeface="Verdana"/>
                <a:cs typeface="Verdana"/>
              </a:rPr>
              <a:t> </a:t>
            </a:r>
            <a:r>
              <a:rPr sz="1400" b="1" i="1" spc="30" dirty="0"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9720" y="1998345"/>
            <a:ext cx="8082280" cy="1016000"/>
            <a:chOff x="299720" y="1998345"/>
            <a:chExt cx="8082280" cy="1016000"/>
          </a:xfrm>
        </p:grpSpPr>
        <p:sp>
          <p:nvSpPr>
            <p:cNvPr id="14" name="object 14"/>
            <p:cNvSpPr/>
            <p:nvPr/>
          </p:nvSpPr>
          <p:spPr>
            <a:xfrm>
              <a:off x="1447800" y="2493899"/>
              <a:ext cx="1371600" cy="85725"/>
            </a:xfrm>
            <a:custGeom>
              <a:avLst/>
              <a:gdLst/>
              <a:ahLst/>
              <a:cxnLst/>
              <a:rect l="l" t="t" r="r" b="b"/>
              <a:pathLst>
                <a:path w="1371600" h="85725">
                  <a:moveTo>
                    <a:pt x="1285875" y="0"/>
                  </a:moveTo>
                  <a:lnTo>
                    <a:pt x="1285875" y="85725"/>
                  </a:lnTo>
                  <a:lnTo>
                    <a:pt x="1343109" y="57150"/>
                  </a:lnTo>
                  <a:lnTo>
                    <a:pt x="1300226" y="57150"/>
                  </a:lnTo>
                  <a:lnTo>
                    <a:pt x="1300226" y="28575"/>
                  </a:lnTo>
                  <a:lnTo>
                    <a:pt x="1342940" y="28575"/>
                  </a:lnTo>
                  <a:lnTo>
                    <a:pt x="1285875" y="0"/>
                  </a:lnTo>
                  <a:close/>
                </a:path>
                <a:path w="1371600" h="85725">
                  <a:moveTo>
                    <a:pt x="128587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285875" y="57150"/>
                  </a:lnTo>
                  <a:lnTo>
                    <a:pt x="1285875" y="28575"/>
                  </a:lnTo>
                  <a:close/>
                </a:path>
                <a:path w="1371600" h="85725">
                  <a:moveTo>
                    <a:pt x="1342940" y="28575"/>
                  </a:moveTo>
                  <a:lnTo>
                    <a:pt x="1300226" y="28575"/>
                  </a:lnTo>
                  <a:lnTo>
                    <a:pt x="1300226" y="57150"/>
                  </a:lnTo>
                  <a:lnTo>
                    <a:pt x="1343109" y="57150"/>
                  </a:lnTo>
                  <a:lnTo>
                    <a:pt x="1371600" y="42925"/>
                  </a:lnTo>
                  <a:lnTo>
                    <a:pt x="1342940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800" y="2003425"/>
              <a:ext cx="1295400" cy="1005840"/>
            </a:xfrm>
            <a:custGeom>
              <a:avLst/>
              <a:gdLst/>
              <a:ahLst/>
              <a:cxnLst/>
              <a:rect l="l" t="t" r="r" b="b"/>
              <a:pathLst>
                <a:path w="1295400" h="1005839">
                  <a:moveTo>
                    <a:pt x="1295400" y="0"/>
                  </a:moveTo>
                  <a:lnTo>
                    <a:pt x="259079" y="0"/>
                  </a:lnTo>
                  <a:lnTo>
                    <a:pt x="0" y="1005839"/>
                  </a:lnTo>
                  <a:lnTo>
                    <a:pt x="1036319" y="100583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4800" y="2003425"/>
              <a:ext cx="1295400" cy="1005840"/>
            </a:xfrm>
            <a:custGeom>
              <a:avLst/>
              <a:gdLst/>
              <a:ahLst/>
              <a:cxnLst/>
              <a:rect l="l" t="t" r="r" b="b"/>
              <a:pathLst>
                <a:path w="1295400" h="1005839">
                  <a:moveTo>
                    <a:pt x="0" y="1005839"/>
                  </a:moveTo>
                  <a:lnTo>
                    <a:pt x="259079" y="0"/>
                  </a:lnTo>
                  <a:lnTo>
                    <a:pt x="1295400" y="0"/>
                  </a:lnTo>
                  <a:lnTo>
                    <a:pt x="1036319" y="1005839"/>
                  </a:lnTo>
                  <a:lnTo>
                    <a:pt x="0" y="100583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91000" y="2493898"/>
              <a:ext cx="4191000" cy="85725"/>
            </a:xfrm>
            <a:custGeom>
              <a:avLst/>
              <a:gdLst/>
              <a:ahLst/>
              <a:cxnLst/>
              <a:rect l="l" t="t" r="r" b="b"/>
              <a:pathLst>
                <a:path w="4191000" h="85725">
                  <a:moveTo>
                    <a:pt x="1219200" y="42926"/>
                  </a:moveTo>
                  <a:lnTo>
                    <a:pt x="1190536" y="28575"/>
                  </a:lnTo>
                  <a:lnTo>
                    <a:pt x="1133475" y="0"/>
                  </a:lnTo>
                  <a:lnTo>
                    <a:pt x="1133475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133475" y="57150"/>
                  </a:lnTo>
                  <a:lnTo>
                    <a:pt x="1133475" y="85725"/>
                  </a:lnTo>
                  <a:lnTo>
                    <a:pt x="1190701" y="57150"/>
                  </a:lnTo>
                  <a:lnTo>
                    <a:pt x="1219200" y="42926"/>
                  </a:lnTo>
                  <a:close/>
                </a:path>
                <a:path w="4191000" h="85725">
                  <a:moveTo>
                    <a:pt x="4191000" y="42926"/>
                  </a:moveTo>
                  <a:lnTo>
                    <a:pt x="4162336" y="28575"/>
                  </a:lnTo>
                  <a:lnTo>
                    <a:pt x="4105275" y="0"/>
                  </a:lnTo>
                  <a:lnTo>
                    <a:pt x="4105275" y="28575"/>
                  </a:lnTo>
                  <a:lnTo>
                    <a:pt x="2971800" y="28575"/>
                  </a:lnTo>
                  <a:lnTo>
                    <a:pt x="2971800" y="57150"/>
                  </a:lnTo>
                  <a:lnTo>
                    <a:pt x="4105275" y="57150"/>
                  </a:lnTo>
                  <a:lnTo>
                    <a:pt x="4105275" y="85725"/>
                  </a:lnTo>
                  <a:lnTo>
                    <a:pt x="4162501" y="57150"/>
                  </a:lnTo>
                  <a:lnTo>
                    <a:pt x="4191000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0222" y="2390203"/>
            <a:ext cx="88709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Verdana"/>
                <a:cs typeface="Verdana"/>
              </a:rPr>
              <a:t>Raw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85720" y="1998345"/>
            <a:ext cx="2210435" cy="1016000"/>
            <a:chOff x="2585720" y="1998345"/>
            <a:chExt cx="2210435" cy="1016000"/>
          </a:xfrm>
        </p:grpSpPr>
        <p:sp>
          <p:nvSpPr>
            <p:cNvPr id="20" name="object 20"/>
            <p:cNvSpPr/>
            <p:nvPr/>
          </p:nvSpPr>
          <p:spPr>
            <a:xfrm>
              <a:off x="2590800" y="2003425"/>
              <a:ext cx="2200275" cy="1005840"/>
            </a:xfrm>
            <a:custGeom>
              <a:avLst/>
              <a:gdLst/>
              <a:ahLst/>
              <a:cxnLst/>
              <a:rect l="l" t="t" r="r" b="b"/>
              <a:pathLst>
                <a:path w="2200275" h="1005839">
                  <a:moveTo>
                    <a:pt x="2200275" y="0"/>
                  </a:moveTo>
                  <a:lnTo>
                    <a:pt x="440055" y="0"/>
                  </a:lnTo>
                  <a:lnTo>
                    <a:pt x="0" y="1005839"/>
                  </a:lnTo>
                  <a:lnTo>
                    <a:pt x="1760220" y="1005839"/>
                  </a:lnTo>
                  <a:lnTo>
                    <a:pt x="22002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90800" y="2003425"/>
              <a:ext cx="2200275" cy="1005840"/>
            </a:xfrm>
            <a:custGeom>
              <a:avLst/>
              <a:gdLst/>
              <a:ahLst/>
              <a:cxnLst/>
              <a:rect l="l" t="t" r="r" b="b"/>
              <a:pathLst>
                <a:path w="2200275" h="1005839">
                  <a:moveTo>
                    <a:pt x="0" y="1005839"/>
                  </a:moveTo>
                  <a:lnTo>
                    <a:pt x="440055" y="0"/>
                  </a:lnTo>
                  <a:lnTo>
                    <a:pt x="2200275" y="0"/>
                  </a:lnTo>
                  <a:lnTo>
                    <a:pt x="1760220" y="1005839"/>
                  </a:lnTo>
                  <a:lnTo>
                    <a:pt x="0" y="100583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22651" y="2390203"/>
            <a:ext cx="15455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latin typeface="Verdana"/>
                <a:cs typeface="Verdana"/>
              </a:rPr>
              <a:t>Items </a:t>
            </a:r>
            <a:r>
              <a:rPr sz="1400" spc="25" dirty="0">
                <a:latin typeface="Verdana"/>
                <a:cs typeface="Verdana"/>
              </a:rPr>
              <a:t>of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Interest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76520" y="1976120"/>
            <a:ext cx="2296160" cy="1016000"/>
            <a:chOff x="5176520" y="1976120"/>
            <a:chExt cx="2296160" cy="1016000"/>
          </a:xfrm>
        </p:grpSpPr>
        <p:sp>
          <p:nvSpPr>
            <p:cNvPr id="24" name="object 24"/>
            <p:cNvSpPr/>
            <p:nvPr/>
          </p:nvSpPr>
          <p:spPr>
            <a:xfrm>
              <a:off x="5181600" y="1981200"/>
              <a:ext cx="2286000" cy="1005840"/>
            </a:xfrm>
            <a:custGeom>
              <a:avLst/>
              <a:gdLst/>
              <a:ahLst/>
              <a:cxnLst/>
              <a:rect l="l" t="t" r="r" b="b"/>
              <a:pathLst>
                <a:path w="2286000" h="1005839">
                  <a:moveTo>
                    <a:pt x="2286000" y="0"/>
                  </a:moveTo>
                  <a:lnTo>
                    <a:pt x="457200" y="0"/>
                  </a:lnTo>
                  <a:lnTo>
                    <a:pt x="0" y="1005839"/>
                  </a:lnTo>
                  <a:lnTo>
                    <a:pt x="1828800" y="1005839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600" y="1981200"/>
              <a:ext cx="2286000" cy="1005840"/>
            </a:xfrm>
            <a:custGeom>
              <a:avLst/>
              <a:gdLst/>
              <a:ahLst/>
              <a:cxnLst/>
              <a:rect l="l" t="t" r="r" b="b"/>
              <a:pathLst>
                <a:path w="2286000" h="1005839">
                  <a:moveTo>
                    <a:pt x="0" y="1005839"/>
                  </a:moveTo>
                  <a:lnTo>
                    <a:pt x="457200" y="0"/>
                  </a:lnTo>
                  <a:lnTo>
                    <a:pt x="2286000" y="0"/>
                  </a:lnTo>
                  <a:lnTo>
                    <a:pt x="1828800" y="1005839"/>
                  </a:lnTo>
                  <a:lnTo>
                    <a:pt x="0" y="100583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24271" y="2047557"/>
            <a:ext cx="1372870" cy="146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62560" algn="ctr">
              <a:lnSpc>
                <a:spcPct val="99800"/>
              </a:lnSpc>
              <a:spcBef>
                <a:spcPts val="130"/>
              </a:spcBef>
            </a:pPr>
            <a:r>
              <a:rPr sz="1400" spc="-5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spc="60" dirty="0">
                <a:latin typeface="Verdana"/>
                <a:cs typeface="Verdana"/>
              </a:rPr>
              <a:t>l</a:t>
            </a:r>
            <a:r>
              <a:rPr sz="1400" spc="-20" dirty="0">
                <a:latin typeface="Verdana"/>
                <a:cs typeface="Verdana"/>
              </a:rPr>
              <a:t>a</a:t>
            </a:r>
            <a:r>
              <a:rPr sz="1400" spc="-30" dirty="0">
                <a:latin typeface="Verdana"/>
                <a:cs typeface="Verdana"/>
              </a:rPr>
              <a:t>t</a:t>
            </a:r>
            <a:r>
              <a:rPr sz="1400" spc="6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ns</a:t>
            </a:r>
            <a:r>
              <a:rPr sz="1400" spc="-6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s  </a:t>
            </a:r>
            <a:r>
              <a:rPr sz="1400" spc="5" dirty="0">
                <a:latin typeface="Verdana"/>
                <a:cs typeface="Verdana"/>
              </a:rPr>
              <a:t>among  </a:t>
            </a:r>
            <a:r>
              <a:rPr sz="1400" spc="-10" dirty="0">
                <a:latin typeface="Verdana"/>
                <a:cs typeface="Verdana"/>
              </a:rPr>
              <a:t>Items  </a:t>
            </a:r>
            <a:r>
              <a:rPr sz="1400" spc="15" dirty="0">
                <a:latin typeface="Verdana"/>
                <a:cs typeface="Verdana"/>
              </a:rPr>
              <a:t>(Rules)</a:t>
            </a:r>
            <a:endParaRPr sz="1400">
              <a:latin typeface="Verdana"/>
              <a:cs typeface="Verdana"/>
            </a:endParaRPr>
          </a:p>
          <a:p>
            <a:pPr marL="474980" marR="5080" indent="-295910">
              <a:lnSpc>
                <a:spcPts val="1650"/>
              </a:lnSpc>
              <a:spcBef>
                <a:spcPts val="1300"/>
              </a:spcBef>
            </a:pPr>
            <a:r>
              <a:rPr sz="1400" b="1" i="1" spc="35" dirty="0">
                <a:latin typeface="Verdana"/>
                <a:cs typeface="Verdana"/>
              </a:rPr>
              <a:t>A</a:t>
            </a:r>
            <a:r>
              <a:rPr sz="1400" b="1" i="1" spc="-5" dirty="0">
                <a:latin typeface="Verdana"/>
                <a:cs typeface="Verdana"/>
              </a:rPr>
              <a:t>ss</a:t>
            </a:r>
            <a:r>
              <a:rPr sz="1400" b="1" i="1" spc="15" dirty="0">
                <a:latin typeface="Verdana"/>
                <a:cs typeface="Verdana"/>
              </a:rPr>
              <a:t>o</a:t>
            </a:r>
            <a:r>
              <a:rPr sz="1400" b="1" i="1" dirty="0">
                <a:latin typeface="Verdana"/>
                <a:cs typeface="Verdana"/>
              </a:rPr>
              <a:t>c</a:t>
            </a:r>
            <a:r>
              <a:rPr sz="1400" b="1" i="1" spc="40" dirty="0">
                <a:latin typeface="Verdana"/>
                <a:cs typeface="Verdana"/>
              </a:rPr>
              <a:t>i</a:t>
            </a:r>
            <a:r>
              <a:rPr sz="1400" b="1" i="1" spc="35" dirty="0">
                <a:latin typeface="Verdana"/>
                <a:cs typeface="Verdana"/>
              </a:rPr>
              <a:t>at</a:t>
            </a:r>
            <a:r>
              <a:rPr sz="1400" b="1" i="1" spc="40" dirty="0">
                <a:latin typeface="Verdana"/>
                <a:cs typeface="Verdana"/>
              </a:rPr>
              <a:t>i</a:t>
            </a:r>
            <a:r>
              <a:rPr sz="1400" b="1" i="1" spc="15" dirty="0">
                <a:latin typeface="Verdana"/>
                <a:cs typeface="Verdana"/>
              </a:rPr>
              <a:t>on </a:t>
            </a:r>
            <a:r>
              <a:rPr sz="1400" b="1" i="1" spc="5" dirty="0">
                <a:latin typeface="Verdana"/>
                <a:cs typeface="Verdana"/>
              </a:rPr>
              <a:t> </a:t>
            </a:r>
            <a:r>
              <a:rPr sz="1400" b="1" i="1" spc="35" dirty="0">
                <a:latin typeface="Verdana"/>
                <a:cs typeface="Verdana"/>
              </a:rPr>
              <a:t>Rules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77232" y="2303457"/>
            <a:ext cx="695960" cy="467359"/>
            <a:chOff x="8377232" y="2303457"/>
            <a:chExt cx="695960" cy="467359"/>
          </a:xfrm>
        </p:grpSpPr>
        <p:sp>
          <p:nvSpPr>
            <p:cNvPr id="28" name="object 28"/>
            <p:cNvSpPr/>
            <p:nvPr/>
          </p:nvSpPr>
          <p:spPr>
            <a:xfrm>
              <a:off x="8382000" y="2308224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0"/>
                  </a:moveTo>
                  <a:lnTo>
                    <a:pt x="287285" y="2992"/>
                  </a:lnTo>
                  <a:lnTo>
                    <a:pt x="234525" y="11655"/>
                  </a:lnTo>
                  <a:lnTo>
                    <a:pt x="185327" y="25518"/>
                  </a:lnTo>
                  <a:lnTo>
                    <a:pt x="140396" y="44110"/>
                  </a:lnTo>
                  <a:lnTo>
                    <a:pt x="100441" y="66960"/>
                  </a:lnTo>
                  <a:lnTo>
                    <a:pt x="66165" y="93597"/>
                  </a:lnTo>
                  <a:lnTo>
                    <a:pt x="38277" y="123551"/>
                  </a:lnTo>
                  <a:lnTo>
                    <a:pt x="17483" y="156350"/>
                  </a:lnTo>
                  <a:lnTo>
                    <a:pt x="0" y="228600"/>
                  </a:lnTo>
                  <a:lnTo>
                    <a:pt x="4488" y="265676"/>
                  </a:lnTo>
                  <a:lnTo>
                    <a:pt x="38277" y="333648"/>
                  </a:lnTo>
                  <a:lnTo>
                    <a:pt x="66165" y="363602"/>
                  </a:lnTo>
                  <a:lnTo>
                    <a:pt x="100441" y="390239"/>
                  </a:lnTo>
                  <a:lnTo>
                    <a:pt x="140396" y="413089"/>
                  </a:lnTo>
                  <a:lnTo>
                    <a:pt x="185327" y="431681"/>
                  </a:lnTo>
                  <a:lnTo>
                    <a:pt x="234525" y="445544"/>
                  </a:lnTo>
                  <a:lnTo>
                    <a:pt x="287285" y="454207"/>
                  </a:lnTo>
                  <a:lnTo>
                    <a:pt x="342900" y="457200"/>
                  </a:lnTo>
                  <a:lnTo>
                    <a:pt x="398514" y="454207"/>
                  </a:lnTo>
                  <a:lnTo>
                    <a:pt x="451274" y="445544"/>
                  </a:lnTo>
                  <a:lnTo>
                    <a:pt x="500472" y="431681"/>
                  </a:lnTo>
                  <a:lnTo>
                    <a:pt x="545403" y="413089"/>
                  </a:lnTo>
                  <a:lnTo>
                    <a:pt x="585358" y="390239"/>
                  </a:lnTo>
                  <a:lnTo>
                    <a:pt x="619634" y="363602"/>
                  </a:lnTo>
                  <a:lnTo>
                    <a:pt x="647522" y="333648"/>
                  </a:lnTo>
                  <a:lnTo>
                    <a:pt x="668316" y="300849"/>
                  </a:lnTo>
                  <a:lnTo>
                    <a:pt x="685800" y="228600"/>
                  </a:lnTo>
                  <a:lnTo>
                    <a:pt x="681311" y="191523"/>
                  </a:lnTo>
                  <a:lnTo>
                    <a:pt x="647522" y="123551"/>
                  </a:lnTo>
                  <a:lnTo>
                    <a:pt x="619634" y="93597"/>
                  </a:lnTo>
                  <a:lnTo>
                    <a:pt x="585358" y="66960"/>
                  </a:lnTo>
                  <a:lnTo>
                    <a:pt x="545403" y="44110"/>
                  </a:lnTo>
                  <a:lnTo>
                    <a:pt x="500472" y="25518"/>
                  </a:lnTo>
                  <a:lnTo>
                    <a:pt x="451274" y="11655"/>
                  </a:lnTo>
                  <a:lnTo>
                    <a:pt x="398514" y="299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82000" y="2308224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228600"/>
                  </a:moveTo>
                  <a:lnTo>
                    <a:pt x="17483" y="156350"/>
                  </a:lnTo>
                  <a:lnTo>
                    <a:pt x="38277" y="123551"/>
                  </a:lnTo>
                  <a:lnTo>
                    <a:pt x="66165" y="93597"/>
                  </a:lnTo>
                  <a:lnTo>
                    <a:pt x="100441" y="66960"/>
                  </a:lnTo>
                  <a:lnTo>
                    <a:pt x="140396" y="44110"/>
                  </a:lnTo>
                  <a:lnTo>
                    <a:pt x="185327" y="25518"/>
                  </a:lnTo>
                  <a:lnTo>
                    <a:pt x="234525" y="11655"/>
                  </a:lnTo>
                  <a:lnTo>
                    <a:pt x="287285" y="2992"/>
                  </a:lnTo>
                  <a:lnTo>
                    <a:pt x="342900" y="0"/>
                  </a:lnTo>
                  <a:lnTo>
                    <a:pt x="398514" y="2992"/>
                  </a:lnTo>
                  <a:lnTo>
                    <a:pt x="451274" y="11655"/>
                  </a:lnTo>
                  <a:lnTo>
                    <a:pt x="500472" y="25518"/>
                  </a:lnTo>
                  <a:lnTo>
                    <a:pt x="545403" y="44110"/>
                  </a:lnTo>
                  <a:lnTo>
                    <a:pt x="585358" y="66960"/>
                  </a:lnTo>
                  <a:lnTo>
                    <a:pt x="619634" y="93597"/>
                  </a:lnTo>
                  <a:lnTo>
                    <a:pt x="647522" y="123551"/>
                  </a:lnTo>
                  <a:lnTo>
                    <a:pt x="668316" y="156350"/>
                  </a:lnTo>
                  <a:lnTo>
                    <a:pt x="685800" y="228600"/>
                  </a:lnTo>
                  <a:lnTo>
                    <a:pt x="681311" y="265676"/>
                  </a:lnTo>
                  <a:lnTo>
                    <a:pt x="647522" y="333648"/>
                  </a:lnTo>
                  <a:lnTo>
                    <a:pt x="619634" y="363602"/>
                  </a:lnTo>
                  <a:lnTo>
                    <a:pt x="585358" y="390239"/>
                  </a:lnTo>
                  <a:lnTo>
                    <a:pt x="545403" y="413089"/>
                  </a:lnTo>
                  <a:lnTo>
                    <a:pt x="500472" y="431681"/>
                  </a:lnTo>
                  <a:lnTo>
                    <a:pt x="451274" y="445544"/>
                  </a:lnTo>
                  <a:lnTo>
                    <a:pt x="398514" y="454207"/>
                  </a:lnTo>
                  <a:lnTo>
                    <a:pt x="342900" y="457200"/>
                  </a:lnTo>
                  <a:lnTo>
                    <a:pt x="287285" y="454207"/>
                  </a:lnTo>
                  <a:lnTo>
                    <a:pt x="234525" y="445544"/>
                  </a:lnTo>
                  <a:lnTo>
                    <a:pt x="185327" y="431681"/>
                  </a:lnTo>
                  <a:lnTo>
                    <a:pt x="140396" y="413089"/>
                  </a:lnTo>
                  <a:lnTo>
                    <a:pt x="100441" y="390239"/>
                  </a:lnTo>
                  <a:lnTo>
                    <a:pt x="66165" y="363602"/>
                  </a:lnTo>
                  <a:lnTo>
                    <a:pt x="38277" y="333648"/>
                  </a:lnTo>
                  <a:lnTo>
                    <a:pt x="17483" y="300849"/>
                  </a:lnTo>
                  <a:lnTo>
                    <a:pt x="0" y="2286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522716" y="2420873"/>
            <a:ext cx="43624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latin typeface="Verdana"/>
                <a:cs typeface="Verdana"/>
              </a:rPr>
              <a:t>Us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57045" y="2017140"/>
            <a:ext cx="92265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10" dirty="0">
                <a:solidFill>
                  <a:srgbClr val="0000C9"/>
                </a:solidFill>
                <a:latin typeface="Verdana"/>
                <a:cs typeface="Verdana"/>
              </a:rPr>
              <a:t>Pre-  </a:t>
            </a:r>
            <a:r>
              <a:rPr sz="1200" b="1" spc="-15" dirty="0">
                <a:solidFill>
                  <a:srgbClr val="0000C9"/>
                </a:solidFill>
                <a:latin typeface="Verdana"/>
                <a:cs typeface="Verdana"/>
              </a:rPr>
              <a:t>p</a:t>
            </a:r>
            <a:r>
              <a:rPr sz="1200" b="1" spc="-5" dirty="0">
                <a:solidFill>
                  <a:srgbClr val="0000C9"/>
                </a:solidFill>
                <a:latin typeface="Verdana"/>
                <a:cs typeface="Verdana"/>
              </a:rPr>
              <a:t>r</a:t>
            </a:r>
            <a:r>
              <a:rPr sz="1200" b="1" dirty="0">
                <a:solidFill>
                  <a:srgbClr val="0000C9"/>
                </a:solidFill>
                <a:latin typeface="Verdana"/>
                <a:cs typeface="Verdana"/>
              </a:rPr>
              <a:t>o</a:t>
            </a:r>
            <a:r>
              <a:rPr sz="1200" b="1" spc="-35" dirty="0">
                <a:solidFill>
                  <a:srgbClr val="0000C9"/>
                </a:solidFill>
                <a:latin typeface="Verdana"/>
                <a:cs typeface="Verdana"/>
              </a:rPr>
              <a:t>c</a:t>
            </a:r>
            <a:r>
              <a:rPr sz="1200" b="1" spc="25" dirty="0">
                <a:solidFill>
                  <a:srgbClr val="0000C9"/>
                </a:solidFill>
                <a:latin typeface="Verdana"/>
                <a:cs typeface="Verdana"/>
              </a:rPr>
              <a:t>e</a:t>
            </a:r>
            <a:r>
              <a:rPr sz="1200" b="1" spc="-40" dirty="0">
                <a:solidFill>
                  <a:srgbClr val="0000C9"/>
                </a:solidFill>
                <a:latin typeface="Verdana"/>
                <a:cs typeface="Verdana"/>
              </a:rPr>
              <a:t>ss</a:t>
            </a:r>
            <a:r>
              <a:rPr sz="1200" b="1" spc="-114" dirty="0">
                <a:solidFill>
                  <a:srgbClr val="0000C9"/>
                </a:solidFill>
                <a:latin typeface="Verdana"/>
                <a:cs typeface="Verdana"/>
              </a:rPr>
              <a:t>i</a:t>
            </a:r>
            <a:r>
              <a:rPr sz="1200" b="1" spc="-35" dirty="0">
                <a:solidFill>
                  <a:srgbClr val="0000C9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0000C9"/>
                </a:solidFill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9871" y="2222246"/>
            <a:ext cx="56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0000C9"/>
                </a:solidFill>
                <a:latin typeface="Verdana"/>
                <a:cs typeface="Verdana"/>
              </a:rPr>
              <a:t>M</a:t>
            </a:r>
            <a:r>
              <a:rPr sz="1200" b="1" spc="-114" dirty="0">
                <a:solidFill>
                  <a:srgbClr val="0000C9"/>
                </a:solidFill>
                <a:latin typeface="Verdana"/>
                <a:cs typeface="Verdana"/>
              </a:rPr>
              <a:t>i</a:t>
            </a:r>
            <a:r>
              <a:rPr sz="1200" b="1" spc="-35" dirty="0">
                <a:solidFill>
                  <a:srgbClr val="0000C9"/>
                </a:solidFill>
                <a:latin typeface="Verdana"/>
                <a:cs typeface="Verdana"/>
              </a:rPr>
              <a:t>n</a:t>
            </a:r>
            <a:r>
              <a:rPr sz="1200" b="1" spc="-114" dirty="0">
                <a:solidFill>
                  <a:srgbClr val="0000C9"/>
                </a:solidFill>
                <a:latin typeface="Verdana"/>
                <a:cs typeface="Verdana"/>
              </a:rPr>
              <a:t>i</a:t>
            </a:r>
            <a:r>
              <a:rPr sz="1200" b="1" spc="-35" dirty="0">
                <a:solidFill>
                  <a:srgbClr val="0000C9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0000C9"/>
                </a:solidFill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77759" y="2017140"/>
            <a:ext cx="925194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10" dirty="0">
                <a:solidFill>
                  <a:srgbClr val="0000C9"/>
                </a:solidFill>
                <a:latin typeface="Verdana"/>
                <a:cs typeface="Verdana"/>
              </a:rPr>
              <a:t>Post-  </a:t>
            </a:r>
            <a:r>
              <a:rPr sz="1200" b="1" spc="-15" dirty="0">
                <a:solidFill>
                  <a:srgbClr val="0000C9"/>
                </a:solidFill>
                <a:latin typeface="Verdana"/>
                <a:cs typeface="Verdana"/>
              </a:rPr>
              <a:t>p</a:t>
            </a:r>
            <a:r>
              <a:rPr sz="1200" b="1" dirty="0">
                <a:solidFill>
                  <a:srgbClr val="0000C9"/>
                </a:solidFill>
                <a:latin typeface="Verdana"/>
                <a:cs typeface="Verdana"/>
              </a:rPr>
              <a:t>ro</a:t>
            </a:r>
            <a:r>
              <a:rPr sz="1200" b="1" spc="-25" dirty="0">
                <a:solidFill>
                  <a:srgbClr val="0000C9"/>
                </a:solidFill>
                <a:latin typeface="Verdana"/>
                <a:cs typeface="Verdana"/>
              </a:rPr>
              <a:t>c</a:t>
            </a:r>
            <a:r>
              <a:rPr sz="1200" b="1" spc="25" dirty="0">
                <a:solidFill>
                  <a:srgbClr val="0000C9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0000C9"/>
                </a:solidFill>
                <a:latin typeface="Verdana"/>
                <a:cs typeface="Verdana"/>
              </a:rPr>
              <a:t>ss</a:t>
            </a:r>
            <a:r>
              <a:rPr sz="1200" b="1" spc="-114" dirty="0">
                <a:solidFill>
                  <a:srgbClr val="0000C9"/>
                </a:solidFill>
                <a:latin typeface="Verdana"/>
                <a:cs typeface="Verdana"/>
              </a:rPr>
              <a:t>i</a:t>
            </a:r>
            <a:r>
              <a:rPr sz="1200" b="1" spc="-30" dirty="0">
                <a:solidFill>
                  <a:srgbClr val="0000C9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0000C9"/>
                </a:solidFill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431" y="4122986"/>
            <a:ext cx="2524760" cy="1825625"/>
            <a:chOff x="71431" y="4122986"/>
            <a:chExt cx="2524760" cy="1825625"/>
          </a:xfrm>
        </p:grpSpPr>
        <p:sp>
          <p:nvSpPr>
            <p:cNvPr id="35" name="object 35"/>
            <p:cNvSpPr/>
            <p:nvPr/>
          </p:nvSpPr>
          <p:spPr>
            <a:xfrm>
              <a:off x="76198" y="4127753"/>
              <a:ext cx="2514600" cy="1816100"/>
            </a:xfrm>
            <a:custGeom>
              <a:avLst/>
              <a:gdLst/>
              <a:ahLst/>
              <a:cxnLst/>
              <a:rect l="l" t="t" r="r" b="b"/>
              <a:pathLst>
                <a:path w="2514600" h="1816100">
                  <a:moveTo>
                    <a:pt x="2514600" y="0"/>
                  </a:moveTo>
                  <a:lnTo>
                    <a:pt x="0" y="0"/>
                  </a:lnTo>
                  <a:lnTo>
                    <a:pt x="0" y="1815846"/>
                  </a:lnTo>
                  <a:lnTo>
                    <a:pt x="2514600" y="1815846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E8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198" y="4127753"/>
              <a:ext cx="2514600" cy="1816100"/>
            </a:xfrm>
            <a:custGeom>
              <a:avLst/>
              <a:gdLst/>
              <a:ahLst/>
              <a:cxnLst/>
              <a:rect l="l" t="t" r="r" b="b"/>
              <a:pathLst>
                <a:path w="2514600" h="1816100">
                  <a:moveTo>
                    <a:pt x="0" y="1815846"/>
                  </a:moveTo>
                  <a:lnTo>
                    <a:pt x="2514600" y="1815846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81584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957" y="4166552"/>
            <a:ext cx="2306955" cy="1725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210310" algn="l"/>
              </a:tabLst>
            </a:pPr>
            <a:r>
              <a:rPr sz="1550" spc="-10" dirty="0">
                <a:latin typeface="Times New Roman"/>
                <a:cs typeface="Times New Roman"/>
              </a:rPr>
              <a:t>Transaction	</a:t>
            </a:r>
            <a:r>
              <a:rPr sz="1550" spc="-5" dirty="0">
                <a:latin typeface="Times New Roman"/>
                <a:cs typeface="Times New Roman"/>
              </a:rPr>
              <a:t>Items_bought</a:t>
            </a:r>
            <a:endParaRPr sz="1550">
              <a:latin typeface="Times New Roman"/>
              <a:cs typeface="Times New Roman"/>
            </a:endParaRPr>
          </a:p>
          <a:p>
            <a:pPr marR="98425">
              <a:lnSpc>
                <a:spcPts val="1950"/>
              </a:lnSpc>
              <a:spcBef>
                <a:spcPts val="10"/>
              </a:spcBef>
              <a:tabLst>
                <a:tab pos="1153160" algn="l"/>
              </a:tabLst>
            </a:pPr>
            <a:r>
              <a:rPr sz="1550" dirty="0">
                <a:latin typeface="Times New Roman"/>
                <a:cs typeface="Times New Roman"/>
              </a:rPr>
              <a:t>---------------------------------  </a:t>
            </a:r>
            <a:r>
              <a:rPr sz="1550" spc="15" dirty="0">
                <a:latin typeface="Times New Roman"/>
                <a:cs typeface="Times New Roman"/>
              </a:rPr>
              <a:t>T1012	</a:t>
            </a:r>
            <a:r>
              <a:rPr sz="1550" spc="-35" dirty="0">
                <a:latin typeface="Times New Roman"/>
                <a:cs typeface="Times New Roman"/>
              </a:rPr>
              <a:t>A, </a:t>
            </a:r>
            <a:r>
              <a:rPr sz="1550" spc="10" dirty="0">
                <a:latin typeface="Times New Roman"/>
                <a:cs typeface="Times New Roman"/>
              </a:rPr>
              <a:t>B,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ts val="1800"/>
              </a:lnSpc>
              <a:tabLst>
                <a:tab pos="1153160" algn="l"/>
              </a:tabLst>
            </a:pPr>
            <a:r>
              <a:rPr sz="1550" spc="15" dirty="0">
                <a:latin typeface="Times New Roman"/>
                <a:cs typeface="Times New Roman"/>
              </a:rPr>
              <a:t>T1044	</a:t>
            </a:r>
            <a:r>
              <a:rPr sz="1550" spc="-35" dirty="0">
                <a:latin typeface="Times New Roman"/>
                <a:cs typeface="Times New Roman"/>
              </a:rPr>
              <a:t>A,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153160" algn="l"/>
              </a:tabLst>
            </a:pPr>
            <a:r>
              <a:rPr sz="1550" spc="15" dirty="0">
                <a:latin typeface="Times New Roman"/>
                <a:cs typeface="Times New Roman"/>
              </a:rPr>
              <a:t>T2030	</a:t>
            </a:r>
            <a:r>
              <a:rPr sz="1550" spc="-35" dirty="0">
                <a:latin typeface="Times New Roman"/>
                <a:cs typeface="Times New Roman"/>
              </a:rPr>
              <a:t>A,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tabLst>
                <a:tab pos="1172210" algn="l"/>
              </a:tabLst>
            </a:pPr>
            <a:r>
              <a:rPr sz="1550" spc="15" dirty="0">
                <a:latin typeface="Times New Roman"/>
                <a:cs typeface="Times New Roman"/>
              </a:rPr>
              <a:t>T2045	</a:t>
            </a:r>
            <a:r>
              <a:rPr sz="1550" spc="10" dirty="0">
                <a:latin typeface="Times New Roman"/>
                <a:cs typeface="Times New Roman"/>
              </a:rPr>
              <a:t>B, E,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550" spc="25" dirty="0">
                <a:latin typeface="Times New Roman"/>
                <a:cs typeface="Times New Roman"/>
              </a:rPr>
              <a:t>…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95600" y="4116349"/>
            <a:ext cx="1600200" cy="339090"/>
          </a:xfrm>
          <a:prstGeom prst="rect">
            <a:avLst/>
          </a:prstGeom>
          <a:solidFill>
            <a:srgbClr val="E8FCFD"/>
          </a:solidFill>
          <a:ln w="9534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430"/>
              </a:spcBef>
            </a:pPr>
            <a:r>
              <a:rPr sz="1550" spc="-35" dirty="0">
                <a:latin typeface="Times New Roman"/>
                <a:cs typeface="Times New Roman"/>
              </a:rPr>
              <a:t>A, </a:t>
            </a:r>
            <a:r>
              <a:rPr sz="1550" spc="10" dirty="0">
                <a:latin typeface="Times New Roman"/>
                <a:cs typeface="Times New Roman"/>
              </a:rPr>
              <a:t>B, C, </a:t>
            </a:r>
            <a:r>
              <a:rPr sz="1550" spc="5" dirty="0">
                <a:latin typeface="Times New Roman"/>
                <a:cs typeface="Times New Roman"/>
              </a:rPr>
              <a:t>D, </a:t>
            </a:r>
            <a:r>
              <a:rPr sz="1550" spc="-55" dirty="0">
                <a:latin typeface="Times New Roman"/>
                <a:cs typeface="Times New Roman"/>
              </a:rPr>
              <a:t>F,</a:t>
            </a:r>
            <a:r>
              <a:rPr sz="1550" spc="-204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…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6800" y="4114863"/>
            <a:ext cx="2514600" cy="584835"/>
          </a:xfrm>
          <a:prstGeom prst="rect">
            <a:avLst/>
          </a:prstGeom>
          <a:solidFill>
            <a:srgbClr val="E8FCFD"/>
          </a:solidFill>
          <a:ln w="953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6520">
              <a:lnSpc>
                <a:spcPts val="1980"/>
              </a:lnSpc>
              <a:spcBef>
                <a:spcPts val="330"/>
              </a:spcBef>
            </a:pPr>
            <a:r>
              <a:rPr sz="1550" i="1" spc="15" dirty="0">
                <a:latin typeface="Times New Roman"/>
                <a:cs typeface="Times New Roman"/>
              </a:rPr>
              <a:t>A </a:t>
            </a:r>
            <a:r>
              <a:rPr sz="1650" i="1" spc="-75" dirty="0">
                <a:latin typeface="Symbol"/>
                <a:cs typeface="Symbol"/>
              </a:rPr>
              <a:t>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C </a:t>
            </a:r>
            <a:r>
              <a:rPr sz="1550" spc="30" dirty="0">
                <a:latin typeface="Times New Roman"/>
                <a:cs typeface="Times New Roman"/>
              </a:rPr>
              <a:t>(50%,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66.6%)</a:t>
            </a:r>
            <a:endParaRPr sz="1550">
              <a:latin typeface="Times New Roman"/>
              <a:cs typeface="Times New Roman"/>
            </a:endParaRPr>
          </a:p>
          <a:p>
            <a:pPr marL="96520">
              <a:lnSpc>
                <a:spcPts val="1860"/>
              </a:lnSpc>
            </a:pPr>
            <a:r>
              <a:rPr sz="1550" spc="25" dirty="0">
                <a:latin typeface="Times New Roman"/>
                <a:cs typeface="Times New Roman"/>
              </a:rPr>
              <a:t>…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31845" y="6264592"/>
            <a:ext cx="337692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0000C9"/>
                </a:solidFill>
                <a:latin typeface="Arial"/>
                <a:cs typeface="Arial"/>
              </a:rPr>
              <a:t>Bài</a:t>
            </a:r>
            <a:r>
              <a:rPr sz="2000" b="1" spc="-85" dirty="0">
                <a:solidFill>
                  <a:srgbClr val="0000C9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000C9"/>
                </a:solidFill>
                <a:latin typeface="Arial"/>
                <a:cs typeface="Arial"/>
              </a:rPr>
              <a:t>toán</a:t>
            </a:r>
            <a:r>
              <a:rPr sz="2000" b="1" spc="-150" dirty="0">
                <a:solidFill>
                  <a:srgbClr val="0000C9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000C9"/>
                </a:solidFill>
                <a:latin typeface="Arial"/>
                <a:cs typeface="Arial"/>
              </a:rPr>
              <a:t>phân</a:t>
            </a:r>
            <a:r>
              <a:rPr sz="2000" b="1" spc="-75" dirty="0">
                <a:solidFill>
                  <a:srgbClr val="0000C9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000C9"/>
                </a:solidFill>
                <a:latin typeface="Arial"/>
                <a:cs typeface="Arial"/>
              </a:rPr>
              <a:t>tích</a:t>
            </a:r>
            <a:r>
              <a:rPr sz="2000" b="1" spc="-150" dirty="0">
                <a:solidFill>
                  <a:srgbClr val="0000C9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0000C9"/>
                </a:solidFill>
                <a:latin typeface="Arial"/>
                <a:cs typeface="Arial"/>
              </a:rPr>
              <a:t>giỏ</a:t>
            </a:r>
            <a:r>
              <a:rPr sz="2000" b="1" spc="-65" dirty="0">
                <a:solidFill>
                  <a:srgbClr val="0000C9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000C9"/>
                </a:solidFill>
                <a:latin typeface="Arial"/>
                <a:cs typeface="Arial"/>
              </a:rPr>
              <a:t>hàng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2146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690"/>
              </a:spcBef>
            </a:pPr>
            <a:r>
              <a:rPr sz="3600" spc="10" dirty="0">
                <a:solidFill>
                  <a:srgbClr val="FFFFFF"/>
                </a:solidFill>
              </a:rPr>
              <a:t>Khám phá </a:t>
            </a:r>
            <a:r>
              <a:rPr sz="3600" spc="5" dirty="0">
                <a:solidFill>
                  <a:srgbClr val="FFFFFF"/>
                </a:solidFill>
              </a:rPr>
              <a:t>các mẫu </a:t>
            </a:r>
            <a:r>
              <a:rPr sz="3600" spc="-10" dirty="0">
                <a:solidFill>
                  <a:srgbClr val="FFFFFF"/>
                </a:solidFill>
              </a:rPr>
              <a:t>thường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xuyên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61315"/>
            <a:ext cx="37560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solidFill>
                  <a:srgbClr val="775F54"/>
                </a:solidFill>
              </a:rPr>
              <a:t>Giải </a:t>
            </a:r>
            <a:r>
              <a:rPr sz="3950" spc="-40" dirty="0">
                <a:solidFill>
                  <a:srgbClr val="775F54"/>
                </a:solidFill>
              </a:rPr>
              <a:t>thuật</a:t>
            </a:r>
            <a:r>
              <a:rPr sz="3950" spc="18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Apriori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49791"/>
            <a:ext cx="8501380" cy="48342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2000">
              <a:latin typeface="Times New Roman"/>
              <a:cs typeface="Times New Roman"/>
            </a:endParaRPr>
          </a:p>
          <a:p>
            <a:pPr marL="911225" marR="93345" indent="-324485">
              <a:lnSpc>
                <a:spcPts val="3229"/>
              </a:lnSpc>
              <a:spcBef>
                <a:spcPts val="880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00" spc="-40" dirty="0">
                <a:latin typeface="Arial"/>
                <a:cs typeface="Arial"/>
              </a:rPr>
              <a:t>Thực hiện </a:t>
            </a:r>
            <a:r>
              <a:rPr sz="2700" spc="-5" dirty="0">
                <a:latin typeface="Arial"/>
                <a:cs typeface="Arial"/>
              </a:rPr>
              <a:t>khai </a:t>
            </a:r>
            <a:r>
              <a:rPr sz="2700" spc="-30" dirty="0">
                <a:latin typeface="Arial"/>
                <a:cs typeface="Arial"/>
              </a:rPr>
              <a:t>phá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20" dirty="0">
                <a:latin typeface="Arial"/>
                <a:cs typeface="Arial"/>
              </a:rPr>
              <a:t>mẫu </a:t>
            </a:r>
            <a:r>
              <a:rPr sz="2700" spc="-25" dirty="0">
                <a:latin typeface="Arial"/>
                <a:cs typeface="Arial"/>
              </a:rPr>
              <a:t>thường </a:t>
            </a:r>
            <a:r>
              <a:rPr sz="2700" spc="-65" dirty="0">
                <a:latin typeface="Arial"/>
                <a:cs typeface="Arial"/>
              </a:rPr>
              <a:t>xuyên </a:t>
            </a:r>
            <a:r>
              <a:rPr sz="2700" dirty="0">
                <a:latin typeface="Arial"/>
                <a:cs typeface="Arial"/>
              </a:rPr>
              <a:t>từ </a:t>
            </a:r>
            <a:r>
              <a:rPr sz="2700" spc="-5" dirty="0">
                <a:latin typeface="Arial"/>
                <a:cs typeface="Arial"/>
              </a:rPr>
              <a:t>dữ  </a:t>
            </a:r>
            <a:r>
              <a:rPr sz="2700" spc="-45" dirty="0">
                <a:latin typeface="Arial"/>
                <a:cs typeface="Arial"/>
              </a:rPr>
              <a:t>liệu </a:t>
            </a:r>
            <a:r>
              <a:rPr sz="2700" spc="-25" dirty="0">
                <a:latin typeface="Arial"/>
                <a:cs typeface="Arial"/>
              </a:rPr>
              <a:t>giao</a:t>
            </a:r>
            <a:r>
              <a:rPr sz="2700" spc="245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dịch.</a:t>
            </a:r>
            <a:endParaRPr sz="2700">
              <a:latin typeface="Arial"/>
              <a:cs typeface="Arial"/>
            </a:endParaRPr>
          </a:p>
          <a:p>
            <a:pPr marL="911225" marR="467359" indent="-324485">
              <a:lnSpc>
                <a:spcPct val="102000"/>
              </a:lnSpc>
              <a:spcBef>
                <a:spcPts val="415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00" spc="-30" dirty="0">
                <a:latin typeface="Arial"/>
                <a:cs typeface="Arial"/>
              </a:rPr>
              <a:t>Một </a:t>
            </a:r>
            <a:r>
              <a:rPr sz="2700" dirty="0">
                <a:latin typeface="Arial"/>
                <a:cs typeface="Arial"/>
              </a:rPr>
              <a:t>tập </a:t>
            </a:r>
            <a:r>
              <a:rPr sz="2700" spc="-5" dirty="0">
                <a:latin typeface="Arial"/>
                <a:cs typeface="Arial"/>
              </a:rPr>
              <a:t>con </a:t>
            </a:r>
            <a:r>
              <a:rPr sz="2700" spc="-30" dirty="0">
                <a:latin typeface="Arial"/>
                <a:cs typeface="Arial"/>
              </a:rPr>
              <a:t>của </a:t>
            </a:r>
            <a:r>
              <a:rPr sz="2700" spc="20" dirty="0">
                <a:latin typeface="Arial"/>
                <a:cs typeface="Arial"/>
              </a:rPr>
              <a:t>một </a:t>
            </a:r>
            <a:r>
              <a:rPr sz="2700" dirty="0">
                <a:latin typeface="Arial"/>
                <a:cs typeface="Arial"/>
              </a:rPr>
              <a:t>tập </a:t>
            </a:r>
            <a:r>
              <a:rPr sz="2700" spc="-10" dirty="0">
                <a:latin typeface="Arial"/>
                <a:cs typeface="Arial"/>
              </a:rPr>
              <a:t>mục </a:t>
            </a:r>
            <a:r>
              <a:rPr sz="2700" spc="-25" dirty="0">
                <a:latin typeface="Arial"/>
                <a:cs typeface="Arial"/>
              </a:rPr>
              <a:t>thường </a:t>
            </a:r>
            <a:r>
              <a:rPr sz="2700" spc="-65" dirty="0">
                <a:latin typeface="Arial"/>
                <a:cs typeface="Arial"/>
              </a:rPr>
              <a:t>xuyên </a:t>
            </a:r>
            <a:r>
              <a:rPr sz="2700" spc="-30" dirty="0">
                <a:latin typeface="Arial"/>
                <a:cs typeface="Arial"/>
              </a:rPr>
              <a:t>thì  </a:t>
            </a:r>
            <a:r>
              <a:rPr sz="2700" spc="-40" dirty="0">
                <a:latin typeface="Arial"/>
                <a:cs typeface="Arial"/>
              </a:rPr>
              <a:t>cũng là </a:t>
            </a:r>
            <a:r>
              <a:rPr sz="2700" spc="20" dirty="0">
                <a:latin typeface="Arial"/>
                <a:cs typeface="Arial"/>
              </a:rPr>
              <a:t>một </a:t>
            </a:r>
            <a:r>
              <a:rPr sz="2700" dirty="0">
                <a:latin typeface="Arial"/>
                <a:cs typeface="Arial"/>
              </a:rPr>
              <a:t>tập </a:t>
            </a:r>
            <a:r>
              <a:rPr sz="2700" spc="-10" dirty="0">
                <a:latin typeface="Arial"/>
                <a:cs typeface="Arial"/>
              </a:rPr>
              <a:t>mục </a:t>
            </a:r>
            <a:r>
              <a:rPr sz="2700" spc="-25" dirty="0">
                <a:latin typeface="Arial"/>
                <a:cs typeface="Arial"/>
              </a:rPr>
              <a:t>thường</a:t>
            </a:r>
            <a:r>
              <a:rPr sz="2700" spc="31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xuyên</a:t>
            </a:r>
            <a:endParaRPr sz="2700">
              <a:latin typeface="Arial"/>
              <a:cs typeface="Arial"/>
            </a:endParaRPr>
          </a:p>
          <a:p>
            <a:pPr marL="949325">
              <a:lnSpc>
                <a:spcPts val="2870"/>
              </a:lnSpc>
              <a:spcBef>
                <a:spcPts val="590"/>
              </a:spcBef>
            </a:pPr>
            <a:r>
              <a:rPr sz="1650" spc="310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400" spc="-15" dirty="0">
                <a:latin typeface="Arial"/>
                <a:cs typeface="Arial"/>
              </a:rPr>
              <a:t>Ví </a:t>
            </a:r>
            <a:r>
              <a:rPr sz="2400" spc="-20" dirty="0">
                <a:latin typeface="Arial"/>
                <a:cs typeface="Arial"/>
              </a:rPr>
              <a:t>dụ, nếu </a:t>
            </a:r>
            <a:r>
              <a:rPr sz="2400" spc="5" dirty="0">
                <a:latin typeface="Arial"/>
                <a:cs typeface="Arial"/>
              </a:rPr>
              <a:t>{I1, I2}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dirty="0">
                <a:latin typeface="Arial"/>
                <a:cs typeface="Arial"/>
              </a:rPr>
              <a:t>thường </a:t>
            </a:r>
            <a:r>
              <a:rPr sz="2400" spc="-50" dirty="0">
                <a:latin typeface="Arial"/>
                <a:cs typeface="Arial"/>
              </a:rPr>
              <a:t>xuyên, </a:t>
            </a:r>
            <a:r>
              <a:rPr sz="2400" spc="5" dirty="0">
                <a:latin typeface="Arial"/>
                <a:cs typeface="Arial"/>
              </a:rPr>
              <a:t>thì {I1}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và</a:t>
            </a:r>
            <a:endParaRPr sz="2400">
              <a:latin typeface="Arial"/>
              <a:cs typeface="Arial"/>
            </a:endParaRPr>
          </a:p>
          <a:p>
            <a:pPr marL="1226185">
              <a:lnSpc>
                <a:spcPts val="2870"/>
              </a:lnSpc>
            </a:pPr>
            <a:r>
              <a:rPr sz="2400" spc="5" dirty="0">
                <a:latin typeface="Arial"/>
                <a:cs typeface="Arial"/>
              </a:rPr>
              <a:t>{I2} cũng </a:t>
            </a:r>
            <a:r>
              <a:rPr sz="2400" spc="-30" dirty="0">
                <a:latin typeface="Arial"/>
                <a:cs typeface="Arial"/>
              </a:rPr>
              <a:t>phải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dirty="0">
                <a:latin typeface="Arial"/>
                <a:cs typeface="Arial"/>
              </a:rPr>
              <a:t>thường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xuyên</a:t>
            </a:r>
            <a:endParaRPr sz="2400">
              <a:latin typeface="Arial"/>
              <a:cs typeface="Arial"/>
            </a:endParaRPr>
          </a:p>
          <a:p>
            <a:pPr marL="911225" marR="305435" indent="-324485">
              <a:lnSpc>
                <a:spcPts val="3229"/>
              </a:lnSpc>
              <a:spcBef>
                <a:spcPts val="765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00" dirty="0">
                <a:latin typeface="Arial"/>
                <a:cs typeface="Arial"/>
              </a:rPr>
              <a:t>Là </a:t>
            </a:r>
            <a:r>
              <a:rPr sz="2700" spc="20" dirty="0">
                <a:latin typeface="Arial"/>
                <a:cs typeface="Arial"/>
              </a:rPr>
              <a:t>một </a:t>
            </a:r>
            <a:r>
              <a:rPr sz="2700" dirty="0">
                <a:latin typeface="Arial"/>
                <a:cs typeface="Arial"/>
              </a:rPr>
              <a:t>cách </a:t>
            </a:r>
            <a:r>
              <a:rPr sz="2700" spc="-20" dirty="0">
                <a:latin typeface="Arial"/>
                <a:cs typeface="Arial"/>
              </a:rPr>
              <a:t>tiếp </a:t>
            </a:r>
            <a:r>
              <a:rPr sz="2700" dirty="0">
                <a:latin typeface="Arial"/>
                <a:cs typeface="Arial"/>
              </a:rPr>
              <a:t>cận đệ </a:t>
            </a:r>
            <a:r>
              <a:rPr sz="2700" spc="-30" dirty="0">
                <a:latin typeface="Arial"/>
                <a:cs typeface="Arial"/>
              </a:rPr>
              <a:t>quy </a:t>
            </a:r>
            <a:r>
              <a:rPr sz="2700" dirty="0">
                <a:latin typeface="Arial"/>
                <a:cs typeface="Arial"/>
              </a:rPr>
              <a:t>để tìm các tập </a:t>
            </a:r>
            <a:r>
              <a:rPr sz="2700" spc="-5" dirty="0">
                <a:latin typeface="Arial"/>
                <a:cs typeface="Arial"/>
              </a:rPr>
              <a:t>mục  </a:t>
            </a:r>
            <a:r>
              <a:rPr sz="2700" spc="-25" dirty="0">
                <a:latin typeface="Arial"/>
                <a:cs typeface="Arial"/>
              </a:rPr>
              <a:t>thường</a:t>
            </a:r>
            <a:r>
              <a:rPr sz="2700" spc="13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xuyên</a:t>
            </a:r>
            <a:endParaRPr sz="2700">
              <a:latin typeface="Arial"/>
              <a:cs typeface="Arial"/>
            </a:endParaRPr>
          </a:p>
          <a:p>
            <a:pPr marL="911225" marR="264795" indent="-324485">
              <a:lnSpc>
                <a:spcPct val="100000"/>
              </a:lnSpc>
              <a:spcBef>
                <a:spcPts val="484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00" dirty="0">
                <a:latin typeface="Arial"/>
                <a:cs typeface="Arial"/>
              </a:rPr>
              <a:t>Sử </a:t>
            </a:r>
            <a:r>
              <a:rPr sz="2700" spc="-40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các tập </a:t>
            </a:r>
            <a:r>
              <a:rPr sz="2700" spc="-5" dirty="0">
                <a:latin typeface="Arial"/>
                <a:cs typeface="Arial"/>
              </a:rPr>
              <a:t>mục </a:t>
            </a:r>
            <a:r>
              <a:rPr sz="2700" spc="-25" dirty="0">
                <a:latin typeface="Arial"/>
                <a:cs typeface="Arial"/>
              </a:rPr>
              <a:t>thường </a:t>
            </a:r>
            <a:r>
              <a:rPr sz="2700" spc="-65" dirty="0">
                <a:latin typeface="Arial"/>
                <a:cs typeface="Arial"/>
              </a:rPr>
              <a:t>xuyên </a:t>
            </a:r>
            <a:r>
              <a:rPr sz="2700" dirty="0">
                <a:latin typeface="Arial"/>
                <a:cs typeface="Arial"/>
              </a:rPr>
              <a:t>để </a:t>
            </a:r>
            <a:r>
              <a:rPr sz="2700" spc="-40" dirty="0">
                <a:latin typeface="Arial"/>
                <a:cs typeface="Arial"/>
              </a:rPr>
              <a:t>sinh </a:t>
            </a:r>
            <a:r>
              <a:rPr sz="2700" dirty="0">
                <a:latin typeface="Arial"/>
                <a:cs typeface="Arial"/>
              </a:rPr>
              <a:t>các  </a:t>
            </a:r>
            <a:r>
              <a:rPr sz="2700" spc="-40" dirty="0">
                <a:latin typeface="Arial"/>
                <a:cs typeface="Arial"/>
              </a:rPr>
              <a:t>luật </a:t>
            </a:r>
            <a:r>
              <a:rPr sz="2700" spc="20" dirty="0">
                <a:latin typeface="Arial"/>
                <a:cs typeface="Arial"/>
              </a:rPr>
              <a:t>kết</a:t>
            </a:r>
            <a:r>
              <a:rPr sz="2700" spc="90" dirty="0">
                <a:latin typeface="Arial"/>
                <a:cs typeface="Arial"/>
              </a:rPr>
              <a:t> </a:t>
            </a:r>
            <a:r>
              <a:rPr sz="2700" spc="-20" dirty="0">
                <a:latin typeface="Arial"/>
                <a:cs typeface="Arial"/>
              </a:rPr>
              <a:t>hợp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7560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solidFill>
                  <a:srgbClr val="775F54"/>
                </a:solidFill>
              </a:rPr>
              <a:t>Giải </a:t>
            </a:r>
            <a:r>
              <a:rPr sz="3950" spc="-40" dirty="0">
                <a:solidFill>
                  <a:srgbClr val="775F54"/>
                </a:solidFill>
              </a:rPr>
              <a:t>thuật</a:t>
            </a:r>
            <a:r>
              <a:rPr sz="3950" spc="18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Apriori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538845" cy="407225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2000">
              <a:latin typeface="Times New Roman"/>
              <a:cs typeface="Times New Roman"/>
            </a:endParaRPr>
          </a:p>
          <a:p>
            <a:pPr marL="911225" marR="556895" indent="-324485" algn="just">
              <a:lnSpc>
                <a:spcPct val="101699"/>
              </a:lnSpc>
              <a:spcBef>
                <a:spcPts val="71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Thuật </a:t>
            </a:r>
            <a:r>
              <a:rPr sz="2400" spc="-30" dirty="0">
                <a:latin typeface="Arial"/>
                <a:cs typeface="Arial"/>
              </a:rPr>
              <a:t>toán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10" dirty="0">
                <a:latin typeface="Arial"/>
                <a:cs typeface="Arial"/>
              </a:rPr>
              <a:t>dụng </a:t>
            </a:r>
            <a:r>
              <a:rPr sz="2400" spc="-15" dirty="0">
                <a:latin typeface="Arial"/>
                <a:cs typeface="Arial"/>
              </a:rPr>
              <a:t>chiến </a:t>
            </a:r>
            <a:r>
              <a:rPr sz="2400" spc="-10" dirty="0">
                <a:latin typeface="Arial"/>
                <a:cs typeface="Arial"/>
              </a:rPr>
              <a:t>thuật </a:t>
            </a:r>
            <a:r>
              <a:rPr sz="2400" spc="-25" dirty="0">
                <a:latin typeface="Arial"/>
                <a:cs typeface="Arial"/>
              </a:rPr>
              <a:t>lan </a:t>
            </a:r>
            <a:r>
              <a:rPr sz="2400" spc="-20" dirty="0">
                <a:latin typeface="Arial"/>
                <a:cs typeface="Arial"/>
              </a:rPr>
              <a:t>rộng,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5" dirty="0">
                <a:latin typeface="Arial"/>
                <a:cs typeface="Arial"/>
              </a:rPr>
              <a:t>đó </a:t>
            </a:r>
            <a:r>
              <a:rPr sz="2400" spc="45" dirty="0">
                <a:latin typeface="Arial"/>
                <a:cs typeface="Arial"/>
              </a:rPr>
              <a:t>k-  </a:t>
            </a:r>
            <a:r>
              <a:rPr sz="2400" spc="-15" dirty="0">
                <a:latin typeface="Arial"/>
                <a:cs typeface="Arial"/>
              </a:rPr>
              <a:t>itemsets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10" dirty="0">
                <a:latin typeface="Arial"/>
                <a:cs typeface="Arial"/>
              </a:rPr>
              <a:t>dùng </a:t>
            </a:r>
            <a:r>
              <a:rPr sz="2400" spc="5" dirty="0">
                <a:latin typeface="Arial"/>
                <a:cs typeface="Arial"/>
              </a:rPr>
              <a:t>để </a:t>
            </a:r>
            <a:r>
              <a:rPr sz="2400" spc="-15" dirty="0">
                <a:latin typeface="Arial"/>
                <a:cs typeface="Arial"/>
              </a:rPr>
              <a:t>khám phá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(k+1)-itemsets</a:t>
            </a:r>
            <a:endParaRPr sz="2400">
              <a:latin typeface="Arial"/>
              <a:cs typeface="Arial"/>
            </a:endParaRPr>
          </a:p>
          <a:p>
            <a:pPr marL="911225" marR="36830" indent="-324485" algn="just">
              <a:lnSpc>
                <a:spcPct val="100400"/>
              </a:lnSpc>
              <a:spcBef>
                <a:spcPts val="64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860" algn="l"/>
              </a:tabLst>
            </a:pPr>
            <a:r>
              <a:rPr sz="2400" spc="-30" dirty="0">
                <a:latin typeface="Arial"/>
                <a:cs typeface="Arial"/>
              </a:rPr>
              <a:t>Trong </a:t>
            </a:r>
            <a:r>
              <a:rPr sz="2400" spc="-10" dirty="0">
                <a:latin typeface="Arial"/>
                <a:cs typeface="Arial"/>
              </a:rPr>
              <a:t>thuật </a:t>
            </a:r>
            <a:r>
              <a:rPr sz="2400" spc="-25" dirty="0">
                <a:latin typeface="Arial"/>
                <a:cs typeface="Arial"/>
              </a:rPr>
              <a:t>toán, </a:t>
            </a:r>
            <a:r>
              <a:rPr sz="2400" spc="-20" dirty="0">
                <a:latin typeface="Arial"/>
                <a:cs typeface="Arial"/>
              </a:rPr>
              <a:t>các 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dirty="0">
                <a:latin typeface="Arial"/>
                <a:cs typeface="Arial"/>
              </a:rPr>
              <a:t>thường </a:t>
            </a:r>
            <a:r>
              <a:rPr sz="2400" spc="-60" dirty="0">
                <a:latin typeface="Arial"/>
                <a:cs typeface="Arial"/>
              </a:rPr>
              <a:t>xuyên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15" dirty="0">
                <a:latin typeface="Arial"/>
                <a:cs typeface="Arial"/>
              </a:rPr>
              <a:t>tăng  </a:t>
            </a:r>
            <a:r>
              <a:rPr sz="2400" spc="-10" dirty="0">
                <a:latin typeface="Arial"/>
                <a:cs typeface="Arial"/>
              </a:rPr>
              <a:t>thêm </a:t>
            </a:r>
            <a:r>
              <a:rPr sz="2400" spc="-15" dirty="0">
                <a:latin typeface="Arial"/>
                <a:cs typeface="Arial"/>
              </a:rPr>
              <a:t>một item (bước </a:t>
            </a:r>
            <a:r>
              <a:rPr sz="2400" spc="-20" dirty="0">
                <a:latin typeface="Arial"/>
                <a:cs typeface="Arial"/>
              </a:rPr>
              <a:t>này </a:t>
            </a:r>
            <a:r>
              <a:rPr sz="2400" spc="-45" dirty="0">
                <a:latin typeface="Arial"/>
                <a:cs typeface="Arial"/>
              </a:rPr>
              <a:t>gọi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spc="-20" dirty="0">
                <a:latin typeface="Arial"/>
                <a:cs typeface="Arial"/>
              </a:rPr>
              <a:t>quá </a:t>
            </a:r>
            <a:r>
              <a:rPr sz="2400" spc="1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sinh </a:t>
            </a:r>
            <a:r>
              <a:rPr sz="2400" spc="10" dirty="0">
                <a:latin typeface="Arial"/>
                <a:cs typeface="Arial"/>
              </a:rPr>
              <a:t>ra </a:t>
            </a:r>
            <a:r>
              <a:rPr sz="2400" spc="-10" dirty="0">
                <a:latin typeface="Arial"/>
                <a:cs typeface="Arial"/>
              </a:rPr>
              <a:t>ứng </a:t>
            </a:r>
            <a:r>
              <a:rPr sz="2400" dirty="0">
                <a:latin typeface="Arial"/>
                <a:cs typeface="Arial"/>
              </a:rPr>
              <a:t>cử  </a:t>
            </a:r>
            <a:r>
              <a:rPr sz="2400" spc="-30" dirty="0">
                <a:latin typeface="Arial"/>
                <a:cs typeface="Arial"/>
              </a:rPr>
              <a:t>viên)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72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30" dirty="0">
                <a:latin typeface="Arial"/>
                <a:cs typeface="Arial"/>
              </a:rPr>
              <a:t>Sau </a:t>
            </a:r>
            <a:r>
              <a:rPr sz="2400" spc="5" dirty="0">
                <a:latin typeface="Arial"/>
                <a:cs typeface="Arial"/>
              </a:rPr>
              <a:t>đó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-10" dirty="0">
                <a:latin typeface="Arial"/>
                <a:cs typeface="Arial"/>
              </a:rPr>
              <a:t>nhóm </a:t>
            </a:r>
            <a:r>
              <a:rPr sz="2400" spc="-5" dirty="0">
                <a:latin typeface="Arial"/>
                <a:cs typeface="Arial"/>
              </a:rPr>
              <a:t>ứng </a:t>
            </a:r>
            <a:r>
              <a:rPr sz="2400" spc="-40" dirty="0">
                <a:latin typeface="Arial"/>
                <a:cs typeface="Arial"/>
              </a:rPr>
              <a:t>viên </a:t>
            </a:r>
            <a:r>
              <a:rPr sz="2400" spc="-20" dirty="0">
                <a:latin typeface="Arial"/>
                <a:cs typeface="Arial"/>
              </a:rPr>
              <a:t>này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5" dirty="0">
                <a:latin typeface="Arial"/>
                <a:cs typeface="Arial"/>
              </a:rPr>
              <a:t>thử </a:t>
            </a:r>
            <a:r>
              <a:rPr sz="2400" spc="-25" dirty="0">
                <a:latin typeface="Arial"/>
                <a:cs typeface="Arial"/>
              </a:rPr>
              <a:t>lại </a:t>
            </a:r>
            <a:r>
              <a:rPr sz="2400" spc="-10" dirty="0">
                <a:latin typeface="Arial"/>
                <a:cs typeface="Arial"/>
              </a:rPr>
              <a:t>trên </a:t>
            </a:r>
            <a:r>
              <a:rPr sz="2400" spc="-30" dirty="0">
                <a:latin typeface="Arial"/>
                <a:cs typeface="Arial"/>
              </a:rPr>
              <a:t>dữ</a:t>
            </a:r>
            <a:r>
              <a:rPr sz="2400" spc="5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911225" marR="5080" indent="-324485">
              <a:lnSpc>
                <a:spcPts val="2850"/>
              </a:lnSpc>
              <a:spcBef>
                <a:spcPts val="844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5" dirty="0">
                <a:latin typeface="Arial"/>
                <a:cs typeface="Arial"/>
              </a:rPr>
              <a:t>Quá </a:t>
            </a:r>
            <a:r>
              <a:rPr sz="2400" spc="10" dirty="0">
                <a:latin typeface="Arial"/>
                <a:cs typeface="Arial"/>
              </a:rPr>
              <a:t>trình </a:t>
            </a:r>
            <a:r>
              <a:rPr sz="2400" spc="-15" dirty="0">
                <a:latin typeface="Arial"/>
                <a:cs typeface="Arial"/>
              </a:rPr>
              <a:t>nhận </a:t>
            </a:r>
            <a:r>
              <a:rPr sz="2400" spc="-30" dirty="0">
                <a:latin typeface="Arial"/>
                <a:cs typeface="Arial"/>
              </a:rPr>
              <a:t>dạng </a:t>
            </a:r>
            <a:r>
              <a:rPr sz="2400" spc="-5" dirty="0">
                <a:latin typeface="Arial"/>
                <a:cs typeface="Arial"/>
              </a:rPr>
              <a:t>từng </a:t>
            </a:r>
            <a:r>
              <a:rPr sz="2400" spc="-15" dirty="0">
                <a:latin typeface="Arial"/>
                <a:cs typeface="Arial"/>
              </a:rPr>
              <a:t>item </a:t>
            </a:r>
            <a:r>
              <a:rPr sz="2400" dirty="0">
                <a:latin typeface="Arial"/>
                <a:cs typeface="Arial"/>
              </a:rPr>
              <a:t>đơn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15" dirty="0">
                <a:latin typeface="Arial"/>
                <a:cs typeface="Arial"/>
              </a:rPr>
              <a:t>liệu,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10" dirty="0">
                <a:latin typeface="Arial"/>
                <a:cs typeface="Arial"/>
              </a:rPr>
              <a:t>mở  </a:t>
            </a:r>
            <a:r>
              <a:rPr sz="2400" spc="-10" dirty="0">
                <a:latin typeface="Arial"/>
                <a:cs typeface="Arial"/>
              </a:rPr>
              <a:t>rộng </a:t>
            </a:r>
            <a:r>
              <a:rPr sz="2400" spc="-30" dirty="0">
                <a:latin typeface="Arial"/>
                <a:cs typeface="Arial"/>
              </a:rPr>
              <a:t>ngày </a:t>
            </a:r>
            <a:r>
              <a:rPr sz="2400" spc="-15" dirty="0">
                <a:latin typeface="Arial"/>
                <a:cs typeface="Arial"/>
              </a:rPr>
              <a:t>càng </a:t>
            </a:r>
            <a:r>
              <a:rPr sz="2400" spc="-5" dirty="0">
                <a:latin typeface="Arial"/>
                <a:cs typeface="Arial"/>
              </a:rPr>
              <a:t>lớn </a:t>
            </a:r>
            <a:r>
              <a:rPr sz="2400" dirty="0">
                <a:latin typeface="Arial"/>
                <a:cs typeface="Arial"/>
              </a:rPr>
              <a:t>hơn </a:t>
            </a:r>
            <a:r>
              <a:rPr sz="2400" spc="-15" dirty="0">
                <a:latin typeface="Arial"/>
                <a:cs typeface="Arial"/>
              </a:rPr>
              <a:t>đến </a:t>
            </a:r>
            <a:r>
              <a:rPr sz="2400" spc="5" dirty="0">
                <a:latin typeface="Arial"/>
                <a:cs typeface="Arial"/>
              </a:rPr>
              <a:t>khi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spc="-55" dirty="0">
                <a:latin typeface="Arial"/>
                <a:cs typeface="Arial"/>
              </a:rPr>
              <a:t>xuất </a:t>
            </a:r>
            <a:r>
              <a:rPr sz="2400" spc="-20" dirty="0">
                <a:latin typeface="Arial"/>
                <a:cs typeface="Arial"/>
              </a:rPr>
              <a:t>hiện </a:t>
            </a:r>
            <a:r>
              <a:rPr sz="2400" spc="-50" dirty="0">
                <a:latin typeface="Arial"/>
                <a:cs typeface="Arial"/>
              </a:rPr>
              <a:t>vẫn  </a:t>
            </a:r>
            <a:r>
              <a:rPr sz="2400" spc="-15" dirty="0">
                <a:latin typeface="Arial"/>
                <a:cs typeface="Arial"/>
              </a:rPr>
              <a:t>thỏa mãn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35" dirty="0">
                <a:latin typeface="Arial"/>
                <a:cs typeface="Arial"/>
              </a:rPr>
              <a:t>dữ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7560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solidFill>
                  <a:srgbClr val="775F54"/>
                </a:solidFill>
              </a:rPr>
              <a:t>Giải </a:t>
            </a:r>
            <a:r>
              <a:rPr sz="3950" spc="-40" dirty="0">
                <a:solidFill>
                  <a:srgbClr val="775F54"/>
                </a:solidFill>
              </a:rPr>
              <a:t>thuật</a:t>
            </a:r>
            <a:r>
              <a:rPr sz="3950" spc="18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Apriori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234680" cy="36239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  <a:p>
            <a:pPr marL="911225" marR="90805" indent="-324485" algn="just">
              <a:lnSpc>
                <a:spcPct val="100400"/>
              </a:lnSpc>
              <a:spcBef>
                <a:spcPts val="7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Thuật </a:t>
            </a:r>
            <a:r>
              <a:rPr sz="2400" spc="-30" dirty="0">
                <a:latin typeface="Arial"/>
                <a:cs typeface="Arial"/>
              </a:rPr>
              <a:t>toán </a:t>
            </a:r>
            <a:r>
              <a:rPr sz="2400" spc="-20" dirty="0">
                <a:latin typeface="Arial"/>
                <a:cs typeface="Arial"/>
              </a:rPr>
              <a:t>Apriori </a:t>
            </a:r>
            <a:r>
              <a:rPr sz="2400" spc="-35" dirty="0">
                <a:latin typeface="Arial"/>
                <a:cs typeface="Arial"/>
              </a:rPr>
              <a:t>dựa </a:t>
            </a:r>
            <a:r>
              <a:rPr sz="2400" spc="-50" dirty="0">
                <a:latin typeface="Arial"/>
                <a:cs typeface="Arial"/>
              </a:rPr>
              <a:t>vào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spc="-15" dirty="0">
                <a:latin typeface="Arial"/>
                <a:cs typeface="Arial"/>
              </a:rPr>
              <a:t>chất </a:t>
            </a:r>
            <a:r>
              <a:rPr sz="2400" spc="-10" dirty="0">
                <a:latin typeface="Arial"/>
                <a:cs typeface="Arial"/>
              </a:rPr>
              <a:t>rằng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-25" dirty="0">
                <a:latin typeface="Arial"/>
                <a:cs typeface="Arial"/>
              </a:rPr>
              <a:t>con  </a:t>
            </a:r>
            <a:r>
              <a:rPr sz="2400" spc="-45" dirty="0">
                <a:latin typeface="Arial"/>
                <a:cs typeface="Arial"/>
              </a:rPr>
              <a:t>bất </a:t>
            </a:r>
            <a:r>
              <a:rPr sz="2400" dirty="0">
                <a:latin typeface="Arial"/>
                <a:cs typeface="Arial"/>
              </a:rPr>
              <a:t>kỳ của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dirty="0">
                <a:latin typeface="Arial"/>
                <a:cs typeface="Arial"/>
              </a:rPr>
              <a:t>thường </a:t>
            </a:r>
            <a:r>
              <a:rPr sz="2400" spc="-60" dirty="0">
                <a:latin typeface="Arial"/>
                <a:cs typeface="Arial"/>
              </a:rPr>
              <a:t>xuyên </a:t>
            </a:r>
            <a:r>
              <a:rPr sz="2400" spc="5" dirty="0">
                <a:latin typeface="Arial"/>
                <a:cs typeface="Arial"/>
              </a:rPr>
              <a:t>thì cũng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spc="-15" dirty="0">
                <a:latin typeface="Arial"/>
                <a:cs typeface="Arial"/>
              </a:rPr>
              <a:t>một 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dirty="0">
                <a:latin typeface="Arial"/>
                <a:cs typeface="Arial"/>
              </a:rPr>
              <a:t>thường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xuyên</a:t>
            </a:r>
            <a:endParaRPr sz="2400">
              <a:latin typeface="Arial"/>
              <a:cs typeface="Arial"/>
            </a:endParaRPr>
          </a:p>
          <a:p>
            <a:pPr marL="911225" marR="119380" indent="-324485" algn="just">
              <a:lnSpc>
                <a:spcPts val="2850"/>
              </a:lnSpc>
              <a:spcBef>
                <a:spcPts val="844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Thuật </a:t>
            </a:r>
            <a:r>
              <a:rPr sz="2400" spc="-30" dirty="0">
                <a:latin typeface="Arial"/>
                <a:cs typeface="Arial"/>
              </a:rPr>
              <a:t>toán </a:t>
            </a:r>
            <a:r>
              <a:rPr sz="2400" dirty="0">
                <a:latin typeface="Arial"/>
                <a:cs typeface="Arial"/>
              </a:rPr>
              <a:t>khi </a:t>
            </a:r>
            <a:r>
              <a:rPr sz="2400" spc="5" dirty="0">
                <a:latin typeface="Arial"/>
                <a:cs typeface="Arial"/>
              </a:rPr>
              <a:t>đó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5" dirty="0">
                <a:latin typeface="Arial"/>
                <a:cs typeface="Arial"/>
              </a:rPr>
              <a:t>thể </a:t>
            </a:r>
            <a:r>
              <a:rPr sz="2400" spc="-35" dirty="0">
                <a:latin typeface="Arial"/>
                <a:cs typeface="Arial"/>
              </a:rPr>
              <a:t>giảm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10" dirty="0">
                <a:latin typeface="Arial"/>
                <a:cs typeface="Arial"/>
              </a:rPr>
              <a:t>ứng </a:t>
            </a:r>
            <a:r>
              <a:rPr sz="2400" spc="-40" dirty="0">
                <a:latin typeface="Arial"/>
                <a:cs typeface="Arial"/>
              </a:rPr>
              <a:t>viên  </a:t>
            </a:r>
            <a:r>
              <a:rPr sz="2400" spc="-30" dirty="0">
                <a:latin typeface="Arial"/>
                <a:cs typeface="Arial"/>
              </a:rPr>
              <a:t>bằng </a:t>
            </a:r>
            <a:r>
              <a:rPr sz="2400" spc="-40" dirty="0">
                <a:latin typeface="Arial"/>
                <a:cs typeface="Arial"/>
              </a:rPr>
              <a:t>việc </a:t>
            </a:r>
            <a:r>
              <a:rPr sz="2400" spc="-75" dirty="0">
                <a:latin typeface="Arial"/>
                <a:cs typeface="Arial"/>
              </a:rPr>
              <a:t>xem xét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10" dirty="0">
                <a:latin typeface="Arial"/>
                <a:cs typeface="Arial"/>
              </a:rPr>
              <a:t>ứng </a:t>
            </a:r>
            <a:r>
              <a:rPr sz="2400" spc="-40" dirty="0">
                <a:latin typeface="Arial"/>
                <a:cs typeface="Arial"/>
              </a:rPr>
              <a:t>viên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25" dirty="0">
                <a:latin typeface="Arial"/>
                <a:cs typeface="Arial"/>
              </a:rPr>
              <a:t>giá </a:t>
            </a:r>
            <a:r>
              <a:rPr sz="2400" spc="5" dirty="0">
                <a:latin typeface="Arial"/>
                <a:cs typeface="Arial"/>
              </a:rPr>
              <a:t>trị </a:t>
            </a:r>
            <a:r>
              <a:rPr sz="2400" spc="-25" dirty="0">
                <a:latin typeface="Arial"/>
                <a:cs typeface="Arial"/>
              </a:rPr>
              <a:t>support cao  </a:t>
            </a:r>
            <a:r>
              <a:rPr sz="2400" dirty="0">
                <a:latin typeface="Arial"/>
                <a:cs typeface="Arial"/>
              </a:rPr>
              <a:t>hơn </a:t>
            </a:r>
            <a:r>
              <a:rPr sz="2400" spc="-10" dirty="0">
                <a:latin typeface="Arial"/>
                <a:cs typeface="Arial"/>
              </a:rPr>
              <a:t>min-support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không?</a:t>
            </a:r>
            <a:endParaRPr sz="2400">
              <a:latin typeface="Arial"/>
              <a:cs typeface="Arial"/>
            </a:endParaRPr>
          </a:p>
          <a:p>
            <a:pPr marL="911225" marR="5080" indent="-324485" algn="just">
              <a:lnSpc>
                <a:spcPct val="101600"/>
              </a:lnSpc>
              <a:spcBef>
                <a:spcPts val="59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860" algn="l"/>
              </a:tabLst>
            </a:pPr>
            <a:r>
              <a:rPr sz="2400" spc="-40" dirty="0">
                <a:latin typeface="Arial"/>
                <a:cs typeface="Arial"/>
              </a:rPr>
              <a:t>Tất </a:t>
            </a:r>
            <a:r>
              <a:rPr sz="2400" dirty="0">
                <a:latin typeface="Arial"/>
                <a:cs typeface="Arial"/>
              </a:rPr>
              <a:t>cả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spc="-20" dirty="0">
                <a:latin typeface="Arial"/>
                <a:cs typeface="Arial"/>
              </a:rPr>
              <a:t>nếu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spc="-20" dirty="0">
                <a:latin typeface="Arial"/>
                <a:cs typeface="Arial"/>
              </a:rPr>
              <a:t>con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thường  </a:t>
            </a:r>
            <a:r>
              <a:rPr sz="2400" spc="-60" dirty="0">
                <a:latin typeface="Arial"/>
                <a:cs typeface="Arial"/>
              </a:rPr>
              <a:t>xuyên </a:t>
            </a:r>
            <a:r>
              <a:rPr sz="2400" spc="5" dirty="0">
                <a:latin typeface="Arial"/>
                <a:cs typeface="Arial"/>
              </a:rPr>
              <a:t>thì cũng </a:t>
            </a:r>
            <a:r>
              <a:rPr sz="2400" spc="-30" dirty="0">
                <a:latin typeface="Arial"/>
                <a:cs typeface="Arial"/>
              </a:rPr>
              <a:t>bị </a:t>
            </a:r>
            <a:r>
              <a:rPr sz="2400" spc="-35" dirty="0">
                <a:latin typeface="Arial"/>
                <a:cs typeface="Arial"/>
              </a:rPr>
              <a:t>loại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bỏ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21621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>
                <a:solidFill>
                  <a:srgbClr val="775F54"/>
                </a:solidFill>
              </a:rPr>
              <a:t>Nội</a:t>
            </a:r>
            <a:r>
              <a:rPr sz="4200" spc="-20" dirty="0">
                <a:solidFill>
                  <a:srgbClr val="775F54"/>
                </a:solidFill>
              </a:rPr>
              <a:t> </a:t>
            </a:r>
            <a:r>
              <a:rPr sz="4200" spc="-10" dirty="0">
                <a:solidFill>
                  <a:srgbClr val="775F54"/>
                </a:solidFill>
              </a:rPr>
              <a:t>dung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2150" y="1487169"/>
            <a:ext cx="6880859" cy="303911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52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1. </a:t>
            </a:r>
            <a:r>
              <a:rPr sz="2750" spc="-15" dirty="0">
                <a:latin typeface="Arial"/>
                <a:cs typeface="Arial"/>
              </a:rPr>
              <a:t>Giới thiệu </a:t>
            </a:r>
            <a:r>
              <a:rPr sz="2750" spc="-45" dirty="0">
                <a:latin typeface="Arial"/>
                <a:cs typeface="Arial"/>
              </a:rPr>
              <a:t>về </a:t>
            </a:r>
            <a:r>
              <a:rPr sz="2750" spc="15" dirty="0">
                <a:latin typeface="Arial"/>
                <a:cs typeface="Arial"/>
              </a:rPr>
              <a:t>khai </a:t>
            </a:r>
            <a:r>
              <a:rPr sz="2750" spc="30" dirty="0">
                <a:latin typeface="Arial"/>
                <a:cs typeface="Arial"/>
              </a:rPr>
              <a:t>phá dữ</a:t>
            </a:r>
            <a:r>
              <a:rPr sz="2750" spc="570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2. </a:t>
            </a:r>
            <a:r>
              <a:rPr sz="2750" spc="25" dirty="0">
                <a:latin typeface="Arial"/>
                <a:cs typeface="Arial"/>
              </a:rPr>
              <a:t>Dữ </a:t>
            </a:r>
            <a:r>
              <a:rPr sz="2750" spc="-50" dirty="0">
                <a:latin typeface="Arial"/>
                <a:cs typeface="Arial"/>
              </a:rPr>
              <a:t>liệu  </a:t>
            </a:r>
            <a:r>
              <a:rPr sz="2750" spc="-45" dirty="0">
                <a:latin typeface="Arial"/>
                <a:cs typeface="Arial"/>
              </a:rPr>
              <a:t>và </a:t>
            </a:r>
            <a:r>
              <a:rPr sz="2750" spc="-30" dirty="0">
                <a:latin typeface="Arial"/>
                <a:cs typeface="Arial"/>
              </a:rPr>
              <a:t>tiền </a:t>
            </a:r>
            <a:r>
              <a:rPr sz="2750" spc="-40" dirty="0">
                <a:latin typeface="Arial"/>
                <a:cs typeface="Arial"/>
              </a:rPr>
              <a:t>xử lý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385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5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3. </a:t>
            </a: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-30" dirty="0">
                <a:latin typeface="Arial"/>
                <a:cs typeface="Arial"/>
              </a:rPr>
              <a:t>lớp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265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4. </a:t>
            </a:r>
            <a:r>
              <a:rPr sz="2750" spc="15" dirty="0">
                <a:latin typeface="Arial"/>
                <a:cs typeface="Arial"/>
              </a:rPr>
              <a:t>Khai </a:t>
            </a:r>
            <a:r>
              <a:rPr sz="2750" spc="35" dirty="0">
                <a:latin typeface="Arial"/>
                <a:cs typeface="Arial"/>
              </a:rPr>
              <a:t>phá </a:t>
            </a:r>
            <a:r>
              <a:rPr sz="2750" spc="-20" dirty="0">
                <a:latin typeface="Arial"/>
                <a:cs typeface="Arial"/>
              </a:rPr>
              <a:t>luật </a:t>
            </a:r>
            <a:r>
              <a:rPr sz="2750" spc="5" dirty="0">
                <a:latin typeface="Arial"/>
                <a:cs typeface="Arial"/>
              </a:rPr>
              <a:t>kết</a:t>
            </a:r>
            <a:r>
              <a:rPr sz="2750" spc="229" dirty="0">
                <a:latin typeface="Arial"/>
                <a:cs typeface="Arial"/>
              </a:rPr>
              <a:t> </a:t>
            </a:r>
            <a:r>
              <a:rPr sz="2750" spc="15" dirty="0">
                <a:latin typeface="Arial"/>
                <a:cs typeface="Arial"/>
              </a:rPr>
              <a:t>hợp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5. </a:t>
            </a:r>
            <a:r>
              <a:rPr sz="2750" spc="15" dirty="0">
                <a:latin typeface="Arial"/>
                <a:cs typeface="Arial"/>
              </a:rPr>
              <a:t>Phân</a:t>
            </a:r>
            <a:r>
              <a:rPr sz="2750" spc="20" dirty="0">
                <a:latin typeface="Arial"/>
                <a:cs typeface="Arial"/>
              </a:rPr>
              <a:t> </a:t>
            </a:r>
            <a:r>
              <a:rPr sz="2750" spc="35" dirty="0">
                <a:latin typeface="Arial"/>
                <a:cs typeface="Arial"/>
              </a:rPr>
              <a:t>cụm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42" y="1278509"/>
            <a:ext cx="9715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7560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solidFill>
                  <a:srgbClr val="775F54"/>
                </a:solidFill>
              </a:rPr>
              <a:t>Giải </a:t>
            </a:r>
            <a:r>
              <a:rPr sz="3950" spc="-40" dirty="0">
                <a:solidFill>
                  <a:srgbClr val="775F54"/>
                </a:solidFill>
              </a:rPr>
              <a:t>thuật</a:t>
            </a:r>
            <a:r>
              <a:rPr sz="3950" spc="18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Apriori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40825"/>
            <a:ext cx="8566785" cy="45300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 algn="just">
              <a:lnSpc>
                <a:spcPct val="100400"/>
              </a:lnSpc>
              <a:spcBef>
                <a:spcPts val="7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B1. </a:t>
            </a:r>
            <a:r>
              <a:rPr sz="2400" spc="-30" dirty="0">
                <a:latin typeface="Arial"/>
                <a:cs typeface="Arial"/>
              </a:rPr>
              <a:t>Xây </a:t>
            </a:r>
            <a:r>
              <a:rPr sz="2400" spc="-20" dirty="0">
                <a:latin typeface="Arial"/>
                <a:cs typeface="Arial"/>
              </a:rPr>
              <a:t>dựng </a:t>
            </a:r>
            <a:r>
              <a:rPr sz="2400" spc="-30" dirty="0">
                <a:latin typeface="Arial"/>
                <a:cs typeface="Arial"/>
              </a:rPr>
              <a:t>danh </a:t>
            </a:r>
            <a:r>
              <a:rPr sz="2400" spc="-15" dirty="0">
                <a:latin typeface="Arial"/>
                <a:cs typeface="Arial"/>
              </a:rPr>
              <a:t>sách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-10" dirty="0">
                <a:solidFill>
                  <a:srgbClr val="6600FF"/>
                </a:solidFill>
                <a:latin typeface="Arial"/>
                <a:cs typeface="Arial"/>
              </a:rPr>
              <a:t>ứng </a:t>
            </a:r>
            <a:r>
              <a:rPr sz="2400" spc="-40" dirty="0">
                <a:solidFill>
                  <a:srgbClr val="6600FF"/>
                </a:solidFill>
                <a:latin typeface="Arial"/>
                <a:cs typeface="Arial"/>
              </a:rPr>
              <a:t>viên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400" spc="-10" dirty="0">
                <a:latin typeface="Arial"/>
                <a:cs typeface="Arial"/>
              </a:rPr>
              <a:t>-itemsets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spc="-25" dirty="0">
                <a:latin typeface="Arial"/>
                <a:cs typeface="Arial"/>
              </a:rPr>
              <a:t>sau  </a:t>
            </a:r>
            <a:r>
              <a:rPr sz="2400" spc="5" dirty="0">
                <a:latin typeface="Arial"/>
                <a:cs typeface="Arial"/>
              </a:rPr>
              <a:t>đó trích </a:t>
            </a:r>
            <a:r>
              <a:rPr sz="2400" spc="-15" dirty="0">
                <a:latin typeface="Arial"/>
                <a:cs typeface="Arial"/>
              </a:rPr>
              <a:t>chọn </a:t>
            </a:r>
            <a:r>
              <a:rPr sz="2400" spc="10" dirty="0">
                <a:latin typeface="Arial"/>
                <a:cs typeface="Arial"/>
              </a:rPr>
              <a:t>ra </a:t>
            </a:r>
            <a:r>
              <a:rPr sz="2400" spc="-30" dirty="0">
                <a:latin typeface="Arial"/>
                <a:cs typeface="Arial"/>
              </a:rPr>
              <a:t>danh </a:t>
            </a:r>
            <a:r>
              <a:rPr sz="2400" spc="-15" dirty="0">
                <a:latin typeface="Arial"/>
                <a:cs typeface="Arial"/>
              </a:rPr>
              <a:t>sách </a:t>
            </a:r>
            <a:r>
              <a:rPr sz="2400" dirty="0">
                <a:solidFill>
                  <a:srgbClr val="6600FF"/>
                </a:solidFill>
                <a:latin typeface="Arial"/>
                <a:cs typeface="Arial"/>
              </a:rPr>
              <a:t>thường </a:t>
            </a:r>
            <a:r>
              <a:rPr sz="2400" spc="-55" dirty="0">
                <a:solidFill>
                  <a:srgbClr val="6600FF"/>
                </a:solidFill>
                <a:latin typeface="Arial"/>
                <a:cs typeface="Arial"/>
              </a:rPr>
              <a:t>xuyên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400" spc="-10" dirty="0">
                <a:latin typeface="Arial"/>
                <a:cs typeface="Arial"/>
              </a:rPr>
              <a:t>-itemsets  </a:t>
            </a:r>
            <a:r>
              <a:rPr sz="2400" spc="-15" dirty="0">
                <a:latin typeface="Arial"/>
                <a:cs typeface="Arial"/>
              </a:rPr>
              <a:t>dùng</a:t>
            </a:r>
            <a:r>
              <a:rPr sz="2400" spc="10" dirty="0">
                <a:latin typeface="Arial"/>
                <a:cs typeface="Arial"/>
              </a:rPr>
              <a:t> min-sup</a:t>
            </a:r>
            <a:endParaRPr sz="2400">
              <a:latin typeface="Arial"/>
              <a:cs typeface="Arial"/>
            </a:endParaRPr>
          </a:p>
          <a:p>
            <a:pPr marL="911225" marR="602615" indent="-324485">
              <a:lnSpc>
                <a:spcPts val="2850"/>
              </a:lnSpc>
              <a:spcBef>
                <a:spcPts val="844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B2. </a:t>
            </a:r>
            <a:r>
              <a:rPr sz="2400" spc="-30" dirty="0">
                <a:latin typeface="Arial"/>
                <a:cs typeface="Arial"/>
              </a:rPr>
              <a:t>Sau </a:t>
            </a:r>
            <a:r>
              <a:rPr sz="2400" spc="5" dirty="0">
                <a:latin typeface="Arial"/>
                <a:cs typeface="Arial"/>
              </a:rPr>
              <a:t>đó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10" dirty="0">
                <a:latin typeface="Arial"/>
                <a:cs typeface="Arial"/>
              </a:rPr>
              <a:t>dụng </a:t>
            </a:r>
            <a:r>
              <a:rPr sz="2400" spc="-30" dirty="0">
                <a:latin typeface="Arial"/>
                <a:cs typeface="Arial"/>
              </a:rPr>
              <a:t>danh </a:t>
            </a:r>
            <a:r>
              <a:rPr sz="2400" spc="-15" dirty="0">
                <a:latin typeface="Arial"/>
                <a:cs typeface="Arial"/>
              </a:rPr>
              <a:t>sách </a:t>
            </a:r>
            <a:r>
              <a:rPr sz="2400" dirty="0">
                <a:solidFill>
                  <a:srgbClr val="6600FF"/>
                </a:solidFill>
                <a:latin typeface="Arial"/>
                <a:cs typeface="Arial"/>
              </a:rPr>
              <a:t>thường </a:t>
            </a:r>
            <a:r>
              <a:rPr sz="2400" spc="-60" dirty="0">
                <a:solidFill>
                  <a:srgbClr val="6600FF"/>
                </a:solidFill>
                <a:latin typeface="Arial"/>
                <a:cs typeface="Arial"/>
              </a:rPr>
              <a:t>xuyên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-  </a:t>
            </a:r>
            <a:r>
              <a:rPr sz="2400" spc="-15" dirty="0">
                <a:latin typeface="Arial"/>
                <a:cs typeface="Arial"/>
              </a:rPr>
              <a:t>itemsets </a:t>
            </a:r>
            <a:r>
              <a:rPr sz="2400" spc="5" dirty="0">
                <a:latin typeface="Arial"/>
                <a:cs typeface="Arial"/>
              </a:rPr>
              <a:t>để </a:t>
            </a:r>
            <a:r>
              <a:rPr sz="2400" spc="-70" dirty="0">
                <a:latin typeface="Arial"/>
                <a:cs typeface="Arial"/>
              </a:rPr>
              <a:t>xác </a:t>
            </a:r>
            <a:r>
              <a:rPr sz="2400" dirty="0">
                <a:latin typeface="Arial"/>
                <a:cs typeface="Arial"/>
              </a:rPr>
              <a:t>định </a:t>
            </a:r>
            <a:r>
              <a:rPr sz="2400" spc="-30" dirty="0">
                <a:latin typeface="Arial"/>
                <a:cs typeface="Arial"/>
              </a:rPr>
              <a:t>danh </a:t>
            </a:r>
            <a:r>
              <a:rPr sz="2400" spc="-15" dirty="0">
                <a:latin typeface="Arial"/>
                <a:cs typeface="Arial"/>
              </a:rPr>
              <a:t>sách </a:t>
            </a:r>
            <a:r>
              <a:rPr sz="2400" spc="-10" dirty="0">
                <a:solidFill>
                  <a:srgbClr val="6600FF"/>
                </a:solidFill>
                <a:latin typeface="Arial"/>
                <a:cs typeface="Arial"/>
              </a:rPr>
              <a:t>ứng </a:t>
            </a:r>
            <a:r>
              <a:rPr sz="2400" spc="-40" dirty="0">
                <a:solidFill>
                  <a:srgbClr val="6600FF"/>
                </a:solidFill>
                <a:latin typeface="Arial"/>
                <a:cs typeface="Arial"/>
              </a:rPr>
              <a:t>viên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dirty="0">
                <a:solidFill>
                  <a:srgbClr val="6600FF"/>
                </a:solidFill>
                <a:latin typeface="Arial"/>
                <a:cs typeface="Arial"/>
              </a:rPr>
              <a:t>thường  </a:t>
            </a:r>
            <a:r>
              <a:rPr sz="2400" spc="-60" dirty="0">
                <a:solidFill>
                  <a:srgbClr val="6600FF"/>
                </a:solidFill>
                <a:latin typeface="Arial"/>
                <a:cs typeface="Arial"/>
              </a:rPr>
              <a:t>xuyên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k+1</a:t>
            </a:r>
            <a:r>
              <a:rPr sz="2400" dirty="0">
                <a:latin typeface="Arial"/>
                <a:cs typeface="Arial"/>
              </a:rPr>
              <a:t>)-itemsets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64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B3. 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Loại </a:t>
            </a:r>
            <a:r>
              <a:rPr sz="2400" spc="-35" dirty="0">
                <a:solidFill>
                  <a:srgbClr val="C00000"/>
                </a:solidFill>
                <a:latin typeface="Arial"/>
                <a:cs typeface="Arial"/>
              </a:rPr>
              <a:t>bỏ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thường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xuyên</a:t>
            </a:r>
            <a:endParaRPr sz="2400">
              <a:latin typeface="Arial"/>
              <a:cs typeface="Arial"/>
            </a:endParaRPr>
          </a:p>
          <a:p>
            <a:pPr marL="911225" marR="297815" indent="-324485">
              <a:lnSpc>
                <a:spcPts val="2850"/>
              </a:lnSpc>
              <a:spcBef>
                <a:spcPts val="844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B4. </a:t>
            </a:r>
            <a:r>
              <a:rPr sz="2400" spc="-20" dirty="0">
                <a:latin typeface="Arial"/>
                <a:cs typeface="Arial"/>
              </a:rPr>
              <a:t>Lặp </a:t>
            </a:r>
            <a:r>
              <a:rPr sz="2400" spc="-25" dirty="0">
                <a:latin typeface="Arial"/>
                <a:cs typeface="Arial"/>
              </a:rPr>
              <a:t>lại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20" dirty="0">
                <a:latin typeface="Arial"/>
                <a:cs typeface="Arial"/>
              </a:rPr>
              <a:t>đến </a:t>
            </a:r>
            <a:r>
              <a:rPr sz="2400" spc="5" dirty="0">
                <a:latin typeface="Arial"/>
                <a:cs typeface="Arial"/>
              </a:rPr>
              <a:t>khi </a:t>
            </a:r>
            <a:r>
              <a:rPr sz="2400" spc="-30" dirty="0">
                <a:latin typeface="Arial"/>
                <a:cs typeface="Arial"/>
              </a:rPr>
              <a:t>danh </a:t>
            </a:r>
            <a:r>
              <a:rPr sz="2400" spc="-15" dirty="0">
                <a:latin typeface="Arial"/>
                <a:cs typeface="Arial"/>
              </a:rPr>
              <a:t>sách </a:t>
            </a:r>
            <a:r>
              <a:rPr sz="2400" spc="-10" dirty="0">
                <a:solidFill>
                  <a:srgbClr val="6600FF"/>
                </a:solidFill>
                <a:latin typeface="Arial"/>
                <a:cs typeface="Arial"/>
              </a:rPr>
              <a:t>ứng </a:t>
            </a:r>
            <a:r>
              <a:rPr sz="2400" spc="-40" dirty="0">
                <a:solidFill>
                  <a:srgbClr val="6600FF"/>
                </a:solidFill>
                <a:latin typeface="Arial"/>
                <a:cs typeface="Arial"/>
              </a:rPr>
              <a:t>viên </a:t>
            </a:r>
            <a:r>
              <a:rPr sz="2400" spc="-40" dirty="0">
                <a:latin typeface="Arial"/>
                <a:cs typeface="Arial"/>
              </a:rPr>
              <a:t>và </a:t>
            </a:r>
            <a:r>
              <a:rPr sz="2400" dirty="0">
                <a:solidFill>
                  <a:srgbClr val="6600FF"/>
                </a:solidFill>
                <a:latin typeface="Arial"/>
                <a:cs typeface="Arial"/>
              </a:rPr>
              <a:t>thường  </a:t>
            </a:r>
            <a:r>
              <a:rPr sz="2400" spc="-60" dirty="0">
                <a:solidFill>
                  <a:srgbClr val="6600FF"/>
                </a:solidFill>
                <a:latin typeface="Arial"/>
                <a:cs typeface="Arial"/>
              </a:rPr>
              <a:t>xuyên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400" spc="-10" dirty="0">
                <a:latin typeface="Arial"/>
                <a:cs typeface="Arial"/>
              </a:rPr>
              <a:t>-itemsets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rỗng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64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B5. </a:t>
            </a:r>
            <a:r>
              <a:rPr sz="2400" spc="-35" dirty="0">
                <a:latin typeface="Arial"/>
                <a:cs typeface="Arial"/>
              </a:rPr>
              <a:t>Trả </a:t>
            </a:r>
            <a:r>
              <a:rPr sz="2400" spc="-25" dirty="0">
                <a:latin typeface="Arial"/>
                <a:cs typeface="Arial"/>
              </a:rPr>
              <a:t>lại </a:t>
            </a:r>
            <a:r>
              <a:rPr sz="2400" spc="-30" dirty="0">
                <a:latin typeface="Arial"/>
                <a:cs typeface="Arial"/>
              </a:rPr>
              <a:t>danh </a:t>
            </a:r>
            <a:r>
              <a:rPr sz="2400" spc="-15" dirty="0">
                <a:latin typeface="Arial"/>
                <a:cs typeface="Arial"/>
              </a:rPr>
              <a:t>sách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k-1</a:t>
            </a:r>
            <a:r>
              <a:rPr sz="2400" dirty="0">
                <a:latin typeface="Arial"/>
                <a:cs typeface="Arial"/>
              </a:rPr>
              <a:t>)-itemsets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7534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775F54"/>
                </a:solidFill>
              </a:rPr>
              <a:t>Apriori </a:t>
            </a:r>
            <a:r>
              <a:rPr sz="3950" spc="30" dirty="0">
                <a:solidFill>
                  <a:srgbClr val="775F54"/>
                </a:solidFill>
              </a:rPr>
              <a:t>… </a:t>
            </a:r>
            <a:r>
              <a:rPr sz="3950" dirty="0">
                <a:solidFill>
                  <a:srgbClr val="775F54"/>
                </a:solidFill>
              </a:rPr>
              <a:t>Step</a:t>
            </a:r>
            <a:r>
              <a:rPr sz="3950" spc="240" dirty="0">
                <a:solidFill>
                  <a:srgbClr val="775F54"/>
                </a:solidFill>
              </a:rPr>
              <a:t> </a:t>
            </a:r>
            <a:r>
              <a:rPr sz="3950" spc="15" dirty="0">
                <a:solidFill>
                  <a:srgbClr val="775F54"/>
                </a:solidFill>
              </a:rPr>
              <a:t>1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419100" y="1819275"/>
            <a:ext cx="2057400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2200" y="1828800"/>
          <a:ext cx="1981200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2 3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1 2 3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2 5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238500" y="1819275"/>
            <a:ext cx="2057400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71599" y="1828800"/>
          <a:ext cx="1981200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{1}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{2}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{4}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057900" y="1819275"/>
            <a:ext cx="2057400" cy="1933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90999" y="1828800"/>
          <a:ext cx="19812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{1}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{2}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282696" y="1559242"/>
            <a:ext cx="3943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75" dirty="0">
                <a:latin typeface="Arial"/>
                <a:cs typeface="Arial"/>
              </a:rPr>
              <a:t>U</a:t>
            </a:r>
            <a:r>
              <a:rPr sz="1550" spc="-65" dirty="0">
                <a:latin typeface="Arial"/>
                <a:cs typeface="Arial"/>
              </a:rPr>
              <a:t>V</a:t>
            </a:r>
            <a:r>
              <a:rPr sz="1550" spc="15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1090" y="1559242"/>
            <a:ext cx="3854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Arial"/>
                <a:cs typeface="Arial"/>
              </a:rPr>
              <a:t>T</a:t>
            </a:r>
            <a:r>
              <a:rPr sz="1550" spc="15" dirty="0">
                <a:latin typeface="Arial"/>
                <a:cs typeface="Arial"/>
              </a:rPr>
              <a:t>X1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2140" y="589978"/>
            <a:ext cx="2656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Minimum 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suport count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800" spc="-2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7534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775F54"/>
                </a:solidFill>
              </a:rPr>
              <a:t>Apriori </a:t>
            </a:r>
            <a:r>
              <a:rPr sz="3950" spc="30" dirty="0">
                <a:solidFill>
                  <a:srgbClr val="775F54"/>
                </a:solidFill>
              </a:rPr>
              <a:t>… </a:t>
            </a:r>
            <a:r>
              <a:rPr sz="3950" dirty="0">
                <a:solidFill>
                  <a:srgbClr val="775F54"/>
                </a:solidFill>
              </a:rPr>
              <a:t>Step</a:t>
            </a:r>
            <a:r>
              <a:rPr sz="3950" spc="240" dirty="0">
                <a:solidFill>
                  <a:srgbClr val="775F54"/>
                </a:solidFill>
              </a:rPr>
              <a:t> </a:t>
            </a:r>
            <a:r>
              <a:rPr sz="3950" spc="15" dirty="0">
                <a:solidFill>
                  <a:srgbClr val="775F54"/>
                </a:solidFill>
              </a:rPr>
              <a:t>2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495300" y="1819275"/>
            <a:ext cx="2057400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400" y="1828800"/>
          <a:ext cx="1981200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1 2 3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14700" y="1819275"/>
            <a:ext cx="2057400" cy="2676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7799" y="1828800"/>
          <a:ext cx="1981200" cy="259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{1,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2}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{1,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{1,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{2,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{2,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{3,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358896" y="1559242"/>
            <a:ext cx="3943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75" dirty="0">
                <a:latin typeface="Arial"/>
                <a:cs typeface="Arial"/>
              </a:rPr>
              <a:t>U</a:t>
            </a:r>
            <a:r>
              <a:rPr sz="1550" spc="-65" dirty="0">
                <a:latin typeface="Arial"/>
                <a:cs typeface="Arial"/>
              </a:rPr>
              <a:t>V</a:t>
            </a:r>
            <a:r>
              <a:rPr sz="1550" spc="15" dirty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7290" y="1559242"/>
            <a:ext cx="3854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Arial"/>
                <a:cs typeface="Arial"/>
              </a:rPr>
              <a:t>T</a:t>
            </a:r>
            <a:r>
              <a:rPr sz="1550" spc="15" dirty="0">
                <a:latin typeface="Arial"/>
                <a:cs typeface="Arial"/>
              </a:rPr>
              <a:t>X2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2140" y="589978"/>
            <a:ext cx="2656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Minimum 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suport count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800" spc="-2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34100" y="1857375"/>
            <a:ext cx="2057400" cy="2295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167199" y="1867280"/>
          <a:ext cx="1981200" cy="2219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{1,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{1,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{2,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{2,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{3,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95300" y="4638675"/>
            <a:ext cx="2057400" cy="1933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8400" y="4648200"/>
          <a:ext cx="19812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{1}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{2}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{5}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12775" y="4382452"/>
            <a:ext cx="3848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Arial"/>
                <a:cs typeface="Arial"/>
              </a:rPr>
              <a:t>T</a:t>
            </a:r>
            <a:r>
              <a:rPr sz="1550" spc="15" dirty="0">
                <a:latin typeface="Arial"/>
                <a:cs typeface="Arial"/>
              </a:rPr>
              <a:t>X1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7534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775F54"/>
                </a:solidFill>
              </a:rPr>
              <a:t>Apriori </a:t>
            </a:r>
            <a:r>
              <a:rPr sz="3950" spc="30" dirty="0">
                <a:solidFill>
                  <a:srgbClr val="775F54"/>
                </a:solidFill>
              </a:rPr>
              <a:t>… </a:t>
            </a:r>
            <a:r>
              <a:rPr sz="3950" dirty="0">
                <a:solidFill>
                  <a:srgbClr val="775F54"/>
                </a:solidFill>
              </a:rPr>
              <a:t>Step</a:t>
            </a:r>
            <a:r>
              <a:rPr sz="3950" spc="240" dirty="0">
                <a:solidFill>
                  <a:srgbClr val="775F54"/>
                </a:solidFill>
              </a:rPr>
              <a:t> </a:t>
            </a:r>
            <a:r>
              <a:rPr sz="3950" spc="15" dirty="0">
                <a:solidFill>
                  <a:srgbClr val="775F54"/>
                </a:solidFill>
              </a:rPr>
              <a:t>3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342900" y="1819275"/>
            <a:ext cx="2057400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6000" y="1828800"/>
          <a:ext cx="1981200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2 3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1 2 3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2 5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81300" y="1819275"/>
            <a:ext cx="2057400" cy="1933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4399" y="1828800"/>
          <a:ext cx="19812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{2,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24860" y="1559242"/>
            <a:ext cx="3949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75" dirty="0">
                <a:latin typeface="Arial"/>
                <a:cs typeface="Arial"/>
              </a:rPr>
              <a:t>U</a:t>
            </a:r>
            <a:r>
              <a:rPr sz="1550" spc="-60" dirty="0">
                <a:latin typeface="Arial"/>
                <a:cs typeface="Arial"/>
              </a:rPr>
              <a:t>V</a:t>
            </a:r>
            <a:r>
              <a:rPr sz="1550" spc="15" dirty="0">
                <a:latin typeface="Arial"/>
                <a:cs typeface="Arial"/>
              </a:rPr>
              <a:t>3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4540" y="4861242"/>
            <a:ext cx="3854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Arial"/>
                <a:cs typeface="Arial"/>
              </a:rPr>
              <a:t>T</a:t>
            </a:r>
            <a:r>
              <a:rPr sz="1550" spc="15" dirty="0">
                <a:latin typeface="Arial"/>
                <a:cs typeface="Arial"/>
              </a:rPr>
              <a:t>X3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2140" y="589978"/>
            <a:ext cx="2656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Minimum 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suport count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800" spc="-2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19700" y="1819275"/>
            <a:ext cx="3429000" cy="300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255212" y="1828800"/>
          <a:ext cx="3350260" cy="2931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460"/>
                <a:gridCol w="1066800"/>
              </a:tblGrid>
              <a:tr h="370839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TX2?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ts val="2130"/>
                        </a:lnSpc>
                        <a:spcBef>
                          <a:spcPts val="31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3}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ts val="2130"/>
                        </a:lnSpc>
                      </a:pP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2}; </a:t>
                      </a: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3}; </a:t>
                      </a: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{2,</a:t>
                      </a:r>
                      <a:r>
                        <a:rPr sz="1800" spc="12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0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6520">
                        <a:lnSpc>
                          <a:spcPts val="2130"/>
                        </a:lnSpc>
                        <a:spcBef>
                          <a:spcPts val="32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ts val="2130"/>
                        </a:lnSpc>
                      </a:pP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2}; </a:t>
                      </a: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5}; </a:t>
                      </a: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{2,</a:t>
                      </a:r>
                      <a:r>
                        <a:rPr sz="1800" spc="12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10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ts val="2130"/>
                        </a:lnSpc>
                        <a:spcBef>
                          <a:spcPts val="32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ts val="2130"/>
                        </a:lnSpc>
                      </a:pP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3}; </a:t>
                      </a: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5}; </a:t>
                      </a: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{3,</a:t>
                      </a:r>
                      <a:r>
                        <a:rPr sz="1800" spc="114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spc="-26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ts val="2130"/>
                        </a:lnSpc>
                        <a:spcBef>
                          <a:spcPts val="33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{2,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ts val="2130"/>
                        </a:lnSpc>
                      </a:pP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{2,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3}; </a:t>
                      </a: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{2,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5}; </a:t>
                      </a: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{3,</a:t>
                      </a:r>
                      <a:r>
                        <a:rPr sz="1800" spc="12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spc="-26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268340" y="1559242"/>
            <a:ext cx="3943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75" dirty="0">
                <a:latin typeface="Arial"/>
                <a:cs typeface="Arial"/>
              </a:rPr>
              <a:t>U</a:t>
            </a:r>
            <a:r>
              <a:rPr sz="1550" spc="-65" dirty="0">
                <a:latin typeface="Arial"/>
                <a:cs typeface="Arial"/>
              </a:rPr>
              <a:t>V</a:t>
            </a:r>
            <a:r>
              <a:rPr sz="1550" spc="15" dirty="0">
                <a:latin typeface="Arial"/>
                <a:cs typeface="Arial"/>
              </a:rPr>
              <a:t>3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8210" y="5187886"/>
            <a:ext cx="3848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Arial"/>
                <a:cs typeface="Arial"/>
              </a:rPr>
              <a:t>T</a:t>
            </a:r>
            <a:r>
              <a:rPr sz="1550" spc="15" dirty="0">
                <a:latin typeface="Arial"/>
                <a:cs typeface="Arial"/>
              </a:rPr>
              <a:t>X2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1300" y="3990975"/>
            <a:ext cx="2057400" cy="2295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814399" y="4000880"/>
          <a:ext cx="1981200" cy="2219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6576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{1,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{1,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{2,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3}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{2,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{3,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219700" y="5133975"/>
            <a:ext cx="3429000" cy="1181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255212" y="5140959"/>
          <a:ext cx="3350260" cy="110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460"/>
                <a:gridCol w="1066800"/>
              </a:tblGrid>
              <a:tr h="365759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{2,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31457" y="6443439"/>
            <a:ext cx="86093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solidFill>
                  <a:srgbClr val="C00000"/>
                </a:solidFill>
                <a:latin typeface="Arial"/>
                <a:cs typeface="Arial"/>
              </a:rPr>
              <a:t>Tập</a:t>
            </a:r>
            <a:r>
              <a:rPr sz="1800" spc="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mục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con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của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một</a:t>
            </a:r>
            <a:r>
              <a:rPr sz="18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tập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mục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thường</a:t>
            </a:r>
            <a:r>
              <a:rPr sz="1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xuyên</a:t>
            </a:r>
            <a:r>
              <a:rPr sz="1800" spc="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thì</a:t>
            </a: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cũng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phải</a:t>
            </a:r>
            <a:r>
              <a:rPr sz="1800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là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tập 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mục</a:t>
            </a:r>
            <a:r>
              <a:rPr sz="18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thường</a:t>
            </a:r>
            <a:r>
              <a:rPr sz="1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xuyên!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7534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775F54"/>
                </a:solidFill>
              </a:rPr>
              <a:t>Apriori </a:t>
            </a:r>
            <a:r>
              <a:rPr sz="3950" spc="30" dirty="0">
                <a:solidFill>
                  <a:srgbClr val="775F54"/>
                </a:solidFill>
              </a:rPr>
              <a:t>… </a:t>
            </a:r>
            <a:r>
              <a:rPr sz="3950" dirty="0">
                <a:solidFill>
                  <a:srgbClr val="775F54"/>
                </a:solidFill>
              </a:rPr>
              <a:t>Step</a:t>
            </a:r>
            <a:r>
              <a:rPr sz="3950" spc="240" dirty="0">
                <a:solidFill>
                  <a:srgbClr val="775F54"/>
                </a:solidFill>
              </a:rPr>
              <a:t> </a:t>
            </a:r>
            <a:r>
              <a:rPr sz="3950" spc="15" dirty="0">
                <a:solidFill>
                  <a:srgbClr val="775F54"/>
                </a:solidFill>
              </a:rPr>
              <a:t>4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342900" y="1819275"/>
            <a:ext cx="2057400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6000" y="1828800"/>
          <a:ext cx="1981200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2 3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1 2 3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2 5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0375" y="4403407"/>
            <a:ext cx="3848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Arial"/>
                <a:cs typeface="Arial"/>
              </a:rPr>
              <a:t>T</a:t>
            </a:r>
            <a:r>
              <a:rPr sz="1550" spc="15" dirty="0">
                <a:latin typeface="Arial"/>
                <a:cs typeface="Arial"/>
              </a:rPr>
              <a:t>X3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2140" y="589978"/>
            <a:ext cx="2656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Minimum 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suport count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800" spc="-2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7500" y="3048000"/>
            <a:ext cx="3124200" cy="1362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90599" y="3058160"/>
          <a:ext cx="3047999" cy="1285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2939"/>
                <a:gridCol w="1115060"/>
              </a:tblGrid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TX3?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3980">
                        <a:lnSpc>
                          <a:spcPts val="213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2, 3,</a:t>
                      </a:r>
                      <a:r>
                        <a:rPr sz="18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ts val="2130"/>
                        </a:lnSpc>
                      </a:pPr>
                      <a:r>
                        <a:rPr sz="1800" spc="-5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2,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3}; </a:t>
                      </a:r>
                      <a:r>
                        <a:rPr sz="1800" spc="-5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2,</a:t>
                      </a:r>
                      <a:r>
                        <a:rPr sz="1800" spc="21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5};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3,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5}; </a:t>
                      </a:r>
                      <a:r>
                        <a:rPr sz="1800" spc="-4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{2, </a:t>
                      </a:r>
                      <a:r>
                        <a:rPr sz="1800" spc="-7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3,</a:t>
                      </a:r>
                      <a:r>
                        <a:rPr sz="1800" spc="180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6600FF"/>
                          </a:solidFill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901314" y="2790253"/>
            <a:ext cx="3943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75" dirty="0">
                <a:latin typeface="Arial"/>
                <a:cs typeface="Arial"/>
              </a:rPr>
              <a:t>U</a:t>
            </a:r>
            <a:r>
              <a:rPr sz="1550" spc="-65" dirty="0">
                <a:latin typeface="Arial"/>
                <a:cs typeface="Arial"/>
              </a:rPr>
              <a:t>V</a:t>
            </a:r>
            <a:r>
              <a:rPr sz="1550" spc="15" dirty="0">
                <a:latin typeface="Arial"/>
                <a:cs typeface="Arial"/>
              </a:rPr>
              <a:t>4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900" y="4676775"/>
            <a:ext cx="2133600" cy="118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76000" y="4683759"/>
          <a:ext cx="2057400" cy="110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1066800"/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{2,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901314" y="1576006"/>
            <a:ext cx="3943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75" dirty="0">
                <a:latin typeface="Arial"/>
                <a:cs typeface="Arial"/>
              </a:rPr>
              <a:t>U</a:t>
            </a:r>
            <a:r>
              <a:rPr sz="1550" spc="-65" dirty="0">
                <a:latin typeface="Arial"/>
                <a:cs typeface="Arial"/>
              </a:rPr>
              <a:t>V</a:t>
            </a:r>
            <a:r>
              <a:rPr sz="1550" spc="15" dirty="0">
                <a:latin typeface="Arial"/>
                <a:cs typeface="Arial"/>
              </a:rPr>
              <a:t>4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7975" y="1809750"/>
            <a:ext cx="2305050" cy="828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890599" y="1828800"/>
          <a:ext cx="2209800" cy="736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90600"/>
              </a:tblGrid>
              <a:tr h="36576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2, 3,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5}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333871" y="1559242"/>
            <a:ext cx="3848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latin typeface="Arial"/>
                <a:cs typeface="Arial"/>
              </a:rPr>
              <a:t>T</a:t>
            </a:r>
            <a:r>
              <a:rPr sz="1550" spc="15" dirty="0">
                <a:latin typeface="Arial"/>
                <a:cs typeface="Arial"/>
              </a:rPr>
              <a:t>X4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76975" y="1790700"/>
            <a:ext cx="2305050" cy="83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9599" y="1811908"/>
          <a:ext cx="2209800" cy="736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90600"/>
              </a:tblGrid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Empty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31457" y="6443439"/>
            <a:ext cx="86093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solidFill>
                  <a:srgbClr val="C00000"/>
                </a:solidFill>
                <a:latin typeface="Arial"/>
                <a:cs typeface="Arial"/>
              </a:rPr>
              <a:t>Tập</a:t>
            </a:r>
            <a:r>
              <a:rPr sz="1800" spc="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mục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con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của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một</a:t>
            </a:r>
            <a:r>
              <a:rPr sz="18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tập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mục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thường</a:t>
            </a:r>
            <a:r>
              <a:rPr sz="1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xuyên</a:t>
            </a:r>
            <a:r>
              <a:rPr sz="1800" spc="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thì</a:t>
            </a: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cũng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phải</a:t>
            </a:r>
            <a:r>
              <a:rPr sz="1800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là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tập 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mục</a:t>
            </a:r>
            <a:r>
              <a:rPr sz="18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00000"/>
                </a:solidFill>
                <a:latin typeface="Arial"/>
                <a:cs typeface="Arial"/>
              </a:rPr>
              <a:t>thường</a:t>
            </a:r>
            <a:r>
              <a:rPr sz="1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xuyên!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57505"/>
            <a:ext cx="16548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0" dirty="0">
                <a:solidFill>
                  <a:srgbClr val="775F54"/>
                </a:solidFill>
              </a:rPr>
              <a:t>Apriori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6539230" cy="942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10" dirty="0">
                <a:latin typeface="Arial"/>
                <a:cs typeface="Arial"/>
              </a:rPr>
              <a:t>Ví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dụ: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Xét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là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tập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dữ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như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sau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2100" y="2276475"/>
            <a:ext cx="61722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5200" y="2286000"/>
          <a:ext cx="609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10" dirty="0">
                <a:solidFill>
                  <a:srgbClr val="FFFFFF"/>
                </a:solidFill>
              </a:rPr>
              <a:t>Khám </a:t>
            </a:r>
            <a:r>
              <a:rPr sz="4400" spc="20" dirty="0">
                <a:solidFill>
                  <a:srgbClr val="FFFFFF"/>
                </a:solidFill>
              </a:rPr>
              <a:t>phá </a:t>
            </a:r>
            <a:r>
              <a:rPr sz="4400" spc="25" dirty="0">
                <a:solidFill>
                  <a:srgbClr val="FFFFFF"/>
                </a:solidFill>
              </a:rPr>
              <a:t>các </a:t>
            </a:r>
            <a:r>
              <a:rPr sz="4400" spc="10" dirty="0">
                <a:solidFill>
                  <a:srgbClr val="FFFFFF"/>
                </a:solidFill>
              </a:rPr>
              <a:t>luật </a:t>
            </a:r>
            <a:r>
              <a:rPr sz="4400" spc="25" dirty="0">
                <a:solidFill>
                  <a:srgbClr val="FFFFFF"/>
                </a:solidFill>
              </a:rPr>
              <a:t>kết</a:t>
            </a:r>
            <a:r>
              <a:rPr sz="4400" spc="-405" dirty="0">
                <a:solidFill>
                  <a:srgbClr val="FFFFFF"/>
                </a:solidFill>
              </a:rPr>
              <a:t> </a:t>
            </a:r>
            <a:r>
              <a:rPr sz="4400" spc="20" dirty="0">
                <a:solidFill>
                  <a:srgbClr val="FFFFFF"/>
                </a:solidFill>
              </a:rPr>
              <a:t>hợp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2732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Khám </a:t>
            </a:r>
            <a:r>
              <a:rPr sz="3950" spc="-35" dirty="0">
                <a:solidFill>
                  <a:srgbClr val="775F54"/>
                </a:solidFill>
              </a:rPr>
              <a:t>phá </a:t>
            </a:r>
            <a:r>
              <a:rPr sz="3950" spc="10" dirty="0">
                <a:solidFill>
                  <a:srgbClr val="775F54"/>
                </a:solidFill>
              </a:rPr>
              <a:t>các </a:t>
            </a:r>
            <a:r>
              <a:rPr sz="3950" spc="-45" dirty="0">
                <a:solidFill>
                  <a:srgbClr val="775F54"/>
                </a:solidFill>
              </a:rPr>
              <a:t>luật </a:t>
            </a:r>
            <a:r>
              <a:rPr sz="3950" spc="10" dirty="0">
                <a:solidFill>
                  <a:srgbClr val="775F54"/>
                </a:solidFill>
              </a:rPr>
              <a:t>kết </a:t>
            </a:r>
            <a:r>
              <a:rPr sz="3950" spc="-20" dirty="0">
                <a:solidFill>
                  <a:srgbClr val="775F54"/>
                </a:solidFill>
              </a:rPr>
              <a:t>hợp </a:t>
            </a:r>
            <a:r>
              <a:rPr sz="3950" spc="15" dirty="0">
                <a:solidFill>
                  <a:srgbClr val="775F54"/>
                </a:solidFill>
              </a:rPr>
              <a:t>–</a:t>
            </a:r>
            <a:r>
              <a:rPr sz="3950" spc="1045" dirty="0">
                <a:solidFill>
                  <a:srgbClr val="775F54"/>
                </a:solidFill>
              </a:rPr>
              <a:t> </a:t>
            </a:r>
            <a:r>
              <a:rPr sz="3950" spc="-15" dirty="0">
                <a:solidFill>
                  <a:srgbClr val="775F54"/>
                </a:solidFill>
              </a:rPr>
              <a:t>B1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92150" y="3705161"/>
            <a:ext cx="7527290" cy="17005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6550" marR="5080" indent="-324485">
              <a:lnSpc>
                <a:spcPts val="2860"/>
              </a:lnSpc>
              <a:spcBef>
                <a:spcPts val="215"/>
              </a:spcBef>
              <a:buClr>
                <a:srgbClr val="DD8046"/>
              </a:buClr>
              <a:buSzPct val="58333"/>
              <a:buFont typeface="Wingdings"/>
              <a:buChar char=""/>
              <a:tabLst>
                <a:tab pos="336550" algn="l"/>
                <a:tab pos="337185" algn="l"/>
              </a:tabLst>
            </a:pPr>
            <a:r>
              <a:rPr sz="2400" spc="-5" dirty="0">
                <a:latin typeface="Arial"/>
                <a:cs typeface="Arial"/>
              </a:rPr>
              <a:t>Sinh </a:t>
            </a:r>
            <a:r>
              <a:rPr sz="2400" spc="10" dirty="0">
                <a:latin typeface="Arial"/>
                <a:cs typeface="Arial"/>
              </a:rPr>
              <a:t>ra </a:t>
            </a:r>
            <a:r>
              <a:rPr sz="2400" spc="-20" dirty="0">
                <a:latin typeface="Arial"/>
                <a:cs typeface="Arial"/>
              </a:rPr>
              <a:t>tất </a:t>
            </a:r>
            <a:r>
              <a:rPr sz="2400" dirty="0">
                <a:latin typeface="Arial"/>
                <a:cs typeface="Arial"/>
              </a:rPr>
              <a:t>cả </a:t>
            </a:r>
            <a:r>
              <a:rPr sz="2400" spc="-20" dirty="0">
                <a:latin typeface="Arial"/>
                <a:cs typeface="Arial"/>
              </a:rPr>
              <a:t>các 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spc="-20" dirty="0">
                <a:latin typeface="Arial"/>
                <a:cs typeface="Arial"/>
              </a:rPr>
              <a:t>con </a:t>
            </a:r>
            <a:r>
              <a:rPr sz="2400" spc="-15" dirty="0">
                <a:latin typeface="Arial"/>
                <a:cs typeface="Arial"/>
              </a:rPr>
              <a:t>khác </a:t>
            </a:r>
            <a:r>
              <a:rPr sz="2400" spc="-10" dirty="0">
                <a:latin typeface="Arial"/>
                <a:cs typeface="Arial"/>
              </a:rPr>
              <a:t>rỗng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15" dirty="0">
                <a:latin typeface="Arial"/>
                <a:cs typeface="Arial"/>
              </a:rPr>
              <a:t>mỗi </a:t>
            </a:r>
            <a:r>
              <a:rPr sz="2400" spc="-20" dirty="0">
                <a:latin typeface="Arial"/>
                <a:cs typeface="Arial"/>
              </a:rPr>
              <a:t>tập 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dirty="0">
                <a:latin typeface="Arial"/>
                <a:cs typeface="Arial"/>
              </a:rPr>
              <a:t>thường </a:t>
            </a:r>
            <a:r>
              <a:rPr sz="2400" spc="-60" dirty="0">
                <a:latin typeface="Arial"/>
                <a:cs typeface="Arial"/>
              </a:rPr>
              <a:t>xuyên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960" dirty="0">
                <a:solidFill>
                  <a:srgbClr val="C00000"/>
                </a:solidFill>
                <a:latin typeface="Times New Roman"/>
                <a:cs typeface="Times New Roman"/>
              </a:rPr>
              <a:t>𝐼</a:t>
            </a:r>
            <a:endParaRPr sz="2400">
              <a:latin typeface="Times New Roman"/>
              <a:cs typeface="Times New Roman"/>
            </a:endParaRPr>
          </a:p>
          <a:p>
            <a:pPr marL="651510" lvl="1" indent="-276860">
              <a:lnSpc>
                <a:spcPct val="100000"/>
              </a:lnSpc>
              <a:spcBef>
                <a:spcPts val="1150"/>
              </a:spcBef>
              <a:buClr>
                <a:srgbClr val="93B6D2"/>
              </a:buClr>
              <a:buSzPct val="71428"/>
              <a:buFont typeface="Wingdings"/>
              <a:buChar char=""/>
              <a:tabLst>
                <a:tab pos="651510" algn="l"/>
                <a:tab pos="1384935" algn="l"/>
                <a:tab pos="1718945" algn="l"/>
                <a:tab pos="2996565" algn="l"/>
              </a:tabLst>
            </a:pPr>
            <a:r>
              <a:rPr sz="2100" spc="-5" dirty="0">
                <a:latin typeface="Arial"/>
                <a:cs typeface="Arial"/>
              </a:rPr>
              <a:t>Với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840" dirty="0">
                <a:latin typeface="Times New Roman"/>
                <a:cs typeface="Times New Roman"/>
              </a:rPr>
              <a:t>𝐼	</a:t>
            </a:r>
            <a:r>
              <a:rPr sz="2100" spc="385" dirty="0">
                <a:latin typeface="Times New Roman"/>
                <a:cs typeface="Times New Roman"/>
              </a:rPr>
              <a:t>=	</a:t>
            </a:r>
            <a:r>
              <a:rPr sz="2100" spc="-60" dirty="0">
                <a:latin typeface="Times New Roman"/>
                <a:cs typeface="Times New Roman"/>
              </a:rPr>
              <a:t>*1, </a:t>
            </a:r>
            <a:r>
              <a:rPr sz="2100" spc="25" dirty="0">
                <a:latin typeface="Times New Roman"/>
                <a:cs typeface="Times New Roman"/>
              </a:rPr>
              <a:t>3,</a:t>
            </a:r>
            <a:r>
              <a:rPr sz="2100" spc="-420" dirty="0">
                <a:latin typeface="Times New Roman"/>
                <a:cs typeface="Times New Roman"/>
              </a:rPr>
              <a:t> </a:t>
            </a:r>
            <a:r>
              <a:rPr sz="2100" spc="-114" dirty="0">
                <a:latin typeface="Times New Roman"/>
                <a:cs typeface="Times New Roman"/>
              </a:rPr>
              <a:t>5+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340" dirty="0">
                <a:latin typeface="Times New Roman"/>
                <a:cs typeface="Times New Roman"/>
              </a:rPr>
              <a:t>→	</a:t>
            </a:r>
            <a:r>
              <a:rPr sz="2100" spc="-60" dirty="0">
                <a:latin typeface="Times New Roman"/>
                <a:cs typeface="Times New Roman"/>
              </a:rPr>
              <a:t>*1, </a:t>
            </a:r>
            <a:r>
              <a:rPr sz="2100" spc="-80" dirty="0">
                <a:latin typeface="Times New Roman"/>
                <a:cs typeface="Times New Roman"/>
              </a:rPr>
              <a:t>3+; </a:t>
            </a:r>
            <a:r>
              <a:rPr sz="2100" spc="-60" dirty="0">
                <a:latin typeface="Times New Roman"/>
                <a:cs typeface="Times New Roman"/>
              </a:rPr>
              <a:t>*1, </a:t>
            </a:r>
            <a:r>
              <a:rPr sz="2100" spc="-80" dirty="0">
                <a:latin typeface="Times New Roman"/>
                <a:cs typeface="Times New Roman"/>
              </a:rPr>
              <a:t>5+; </a:t>
            </a:r>
            <a:r>
              <a:rPr sz="2100" spc="-60" dirty="0">
                <a:latin typeface="Times New Roman"/>
                <a:cs typeface="Times New Roman"/>
              </a:rPr>
              <a:t>*3, </a:t>
            </a:r>
            <a:r>
              <a:rPr sz="2100" spc="-80" dirty="0">
                <a:latin typeface="Times New Roman"/>
                <a:cs typeface="Times New Roman"/>
              </a:rPr>
              <a:t>5+; </a:t>
            </a:r>
            <a:r>
              <a:rPr sz="2100" spc="-120" dirty="0">
                <a:latin typeface="Times New Roman"/>
                <a:cs typeface="Times New Roman"/>
              </a:rPr>
              <a:t>*1+; *3+;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spc="-150" dirty="0">
                <a:latin typeface="Times New Roman"/>
                <a:cs typeface="Times New Roman"/>
              </a:rPr>
              <a:t>*5+</a:t>
            </a:r>
            <a:endParaRPr sz="2100">
              <a:latin typeface="Times New Roman"/>
              <a:cs typeface="Times New Roman"/>
            </a:endParaRPr>
          </a:p>
          <a:p>
            <a:pPr marL="651510" lvl="1" indent="-276860">
              <a:lnSpc>
                <a:spcPct val="100000"/>
              </a:lnSpc>
              <a:spcBef>
                <a:spcPts val="1160"/>
              </a:spcBef>
              <a:buClr>
                <a:srgbClr val="93B6D2"/>
              </a:buClr>
              <a:buSzPct val="71428"/>
              <a:buFont typeface="Wingdings"/>
              <a:buChar char=""/>
              <a:tabLst>
                <a:tab pos="651510" algn="l"/>
                <a:tab pos="1384935" algn="l"/>
                <a:tab pos="1718945" algn="l"/>
              </a:tabLst>
            </a:pPr>
            <a:r>
              <a:rPr sz="2100" spc="-5" dirty="0">
                <a:latin typeface="Arial"/>
                <a:cs typeface="Arial"/>
              </a:rPr>
              <a:t>Với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840" dirty="0">
                <a:latin typeface="Times New Roman"/>
                <a:cs typeface="Times New Roman"/>
              </a:rPr>
              <a:t>𝐼	</a:t>
            </a:r>
            <a:r>
              <a:rPr sz="2100" spc="385" dirty="0">
                <a:latin typeface="Times New Roman"/>
                <a:cs typeface="Times New Roman"/>
              </a:rPr>
              <a:t>=	</a:t>
            </a:r>
            <a:r>
              <a:rPr sz="2100" spc="-60" dirty="0">
                <a:latin typeface="Times New Roman"/>
                <a:cs typeface="Times New Roman"/>
              </a:rPr>
              <a:t>*2, </a:t>
            </a:r>
            <a:r>
              <a:rPr sz="2100" spc="25" dirty="0">
                <a:latin typeface="Times New Roman"/>
                <a:cs typeface="Times New Roman"/>
              </a:rPr>
              <a:t>3, </a:t>
            </a:r>
            <a:r>
              <a:rPr sz="2100" spc="-110" dirty="0">
                <a:latin typeface="Times New Roman"/>
                <a:cs typeface="Times New Roman"/>
              </a:rPr>
              <a:t>5+ </a:t>
            </a:r>
            <a:r>
              <a:rPr sz="2100" spc="-340" dirty="0">
                <a:latin typeface="Times New Roman"/>
                <a:cs typeface="Times New Roman"/>
              </a:rPr>
              <a:t>→ </a:t>
            </a:r>
            <a:r>
              <a:rPr sz="2100" spc="-60" dirty="0">
                <a:latin typeface="Times New Roman"/>
                <a:cs typeface="Times New Roman"/>
              </a:rPr>
              <a:t>*2, </a:t>
            </a:r>
            <a:r>
              <a:rPr sz="2100" spc="-85" dirty="0">
                <a:latin typeface="Times New Roman"/>
                <a:cs typeface="Times New Roman"/>
              </a:rPr>
              <a:t>3+; </a:t>
            </a:r>
            <a:r>
              <a:rPr sz="2100" spc="-60" dirty="0">
                <a:latin typeface="Times New Roman"/>
                <a:cs typeface="Times New Roman"/>
              </a:rPr>
              <a:t>*2, </a:t>
            </a:r>
            <a:r>
              <a:rPr sz="2100" spc="-85" dirty="0">
                <a:latin typeface="Times New Roman"/>
                <a:cs typeface="Times New Roman"/>
              </a:rPr>
              <a:t>5+; </a:t>
            </a:r>
            <a:r>
              <a:rPr sz="2100" spc="-60" dirty="0">
                <a:latin typeface="Times New Roman"/>
                <a:cs typeface="Times New Roman"/>
              </a:rPr>
              <a:t>*3, </a:t>
            </a:r>
            <a:r>
              <a:rPr sz="2100" spc="-85" dirty="0">
                <a:latin typeface="Times New Roman"/>
                <a:cs typeface="Times New Roman"/>
              </a:rPr>
              <a:t>5+; </a:t>
            </a:r>
            <a:r>
              <a:rPr sz="2100" spc="-120" dirty="0">
                <a:latin typeface="Times New Roman"/>
                <a:cs typeface="Times New Roman"/>
              </a:rPr>
              <a:t>*2+; *3+;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150" dirty="0">
                <a:latin typeface="Times New Roman"/>
                <a:cs typeface="Times New Roman"/>
              </a:rPr>
              <a:t>*5+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8975" y="2371725"/>
            <a:ext cx="2914650" cy="128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71599" y="2392679"/>
          <a:ext cx="2819400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630"/>
                <a:gridCol w="1461770"/>
              </a:tblGrid>
              <a:tr h="3962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Itemset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{1,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5}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{2,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5}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7475" y="1140825"/>
            <a:ext cx="6055360" cy="125920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"/>
              <a:tabLst>
                <a:tab pos="911225" algn="l"/>
                <a:tab pos="911860" algn="l"/>
              </a:tabLst>
            </a:pPr>
            <a:r>
              <a:rPr sz="2400" spc="-15" dirty="0">
                <a:latin typeface="Arial"/>
                <a:cs typeface="Arial"/>
              </a:rPr>
              <a:t>Danh sách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dirty="0">
                <a:latin typeface="Arial"/>
                <a:cs typeface="Arial"/>
              </a:rPr>
              <a:t>thường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xuyên</a:t>
            </a:r>
            <a:endParaRPr sz="2400">
              <a:latin typeface="Arial"/>
              <a:cs typeface="Arial"/>
            </a:endParaRPr>
          </a:p>
          <a:p>
            <a:pPr marL="855980" algn="ctr">
              <a:lnSpc>
                <a:spcPct val="100000"/>
              </a:lnSpc>
              <a:spcBef>
                <a:spcPts val="850"/>
              </a:spcBef>
            </a:pPr>
            <a:r>
              <a:rPr sz="1800" spc="-45" dirty="0">
                <a:latin typeface="Arial"/>
                <a:cs typeface="Arial"/>
              </a:rPr>
              <a:t>TX3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2732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Khám </a:t>
            </a:r>
            <a:r>
              <a:rPr sz="3950" spc="-35" dirty="0">
                <a:solidFill>
                  <a:srgbClr val="775F54"/>
                </a:solidFill>
              </a:rPr>
              <a:t>phá </a:t>
            </a:r>
            <a:r>
              <a:rPr sz="3950" spc="10" dirty="0">
                <a:solidFill>
                  <a:srgbClr val="775F54"/>
                </a:solidFill>
              </a:rPr>
              <a:t>các </a:t>
            </a:r>
            <a:r>
              <a:rPr sz="3950" spc="-45" dirty="0">
                <a:solidFill>
                  <a:srgbClr val="775F54"/>
                </a:solidFill>
              </a:rPr>
              <a:t>luật </a:t>
            </a:r>
            <a:r>
              <a:rPr sz="3950" spc="10" dirty="0">
                <a:solidFill>
                  <a:srgbClr val="775F54"/>
                </a:solidFill>
              </a:rPr>
              <a:t>kết </a:t>
            </a:r>
            <a:r>
              <a:rPr sz="3950" spc="-20" dirty="0">
                <a:solidFill>
                  <a:srgbClr val="775F54"/>
                </a:solidFill>
              </a:rPr>
              <a:t>hợp </a:t>
            </a:r>
            <a:r>
              <a:rPr sz="3950" spc="15" dirty="0">
                <a:solidFill>
                  <a:srgbClr val="775F54"/>
                </a:solidFill>
              </a:rPr>
              <a:t>–</a:t>
            </a:r>
            <a:r>
              <a:rPr sz="3950" spc="1045" dirty="0">
                <a:solidFill>
                  <a:srgbClr val="775F54"/>
                </a:solidFill>
              </a:rPr>
              <a:t> </a:t>
            </a:r>
            <a:r>
              <a:rPr sz="3950" spc="-15" dirty="0">
                <a:solidFill>
                  <a:srgbClr val="775F54"/>
                </a:solidFill>
              </a:rPr>
              <a:t>B2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3237738" y="3007995"/>
            <a:ext cx="1981200" cy="19050"/>
          </a:xfrm>
          <a:custGeom>
            <a:avLst/>
            <a:gdLst/>
            <a:ahLst/>
            <a:cxnLst/>
            <a:rect l="l" t="t" r="r" b="b"/>
            <a:pathLst>
              <a:path w="1981200" h="19050">
                <a:moveTo>
                  <a:pt x="1981200" y="0"/>
                </a:moveTo>
                <a:lnTo>
                  <a:pt x="0" y="0"/>
                </a:lnTo>
                <a:lnTo>
                  <a:pt x="0" y="19050"/>
                </a:lnTo>
                <a:lnTo>
                  <a:pt x="1981200" y="19050"/>
                </a:lnTo>
                <a:lnTo>
                  <a:pt x="198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375" y="1155292"/>
            <a:ext cx="8651875" cy="3355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2000">
              <a:latin typeface="Times New Roman"/>
              <a:cs typeface="Times New Roman"/>
            </a:endParaRPr>
          </a:p>
          <a:p>
            <a:pPr marL="949325" indent="-324485">
              <a:lnSpc>
                <a:spcPts val="3465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49325" algn="l"/>
                <a:tab pos="949960" algn="l"/>
              </a:tabLst>
            </a:pPr>
            <a:r>
              <a:rPr sz="2900" spc="20" dirty="0">
                <a:latin typeface="Arial"/>
                <a:cs typeface="Arial"/>
              </a:rPr>
              <a:t>Với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mỗi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tập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con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khác</a:t>
            </a:r>
            <a:r>
              <a:rPr sz="2900" spc="-17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rỗng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-905" dirty="0">
                <a:latin typeface="Times New Roman"/>
                <a:cs typeface="Times New Roman"/>
              </a:rPr>
              <a:t>𝑠</a:t>
            </a:r>
            <a:r>
              <a:rPr sz="2900" spc="170" dirty="0">
                <a:latin typeface="Times New Roman"/>
                <a:cs typeface="Times New Roman"/>
              </a:rPr>
              <a:t> </a:t>
            </a:r>
            <a:r>
              <a:rPr sz="2900" spc="30" dirty="0">
                <a:latin typeface="Arial"/>
                <a:cs typeface="Arial"/>
              </a:rPr>
              <a:t>của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-525" dirty="0">
                <a:latin typeface="Times New Roman"/>
                <a:cs typeface="Times New Roman"/>
              </a:rPr>
              <a:t>𝐼</a:t>
            </a:r>
            <a:r>
              <a:rPr sz="2900" spc="-525" dirty="0">
                <a:latin typeface="Arial"/>
                <a:cs typeface="Arial"/>
              </a:rPr>
              <a:t>,</a:t>
            </a:r>
            <a:r>
              <a:rPr sz="2900" spc="-33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sinh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ra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luật:</a:t>
            </a:r>
            <a:endParaRPr sz="2900">
              <a:latin typeface="Arial"/>
              <a:cs typeface="Arial"/>
            </a:endParaRPr>
          </a:p>
          <a:p>
            <a:pPr marL="581660" algn="ctr">
              <a:lnSpc>
                <a:spcPts val="3465"/>
              </a:lnSpc>
              <a:tabLst>
                <a:tab pos="1735455" algn="l"/>
              </a:tabLst>
            </a:pPr>
            <a:r>
              <a:rPr sz="2900" spc="-905" dirty="0">
                <a:solidFill>
                  <a:srgbClr val="C00000"/>
                </a:solidFill>
                <a:latin typeface="Times New Roman"/>
                <a:cs typeface="Times New Roman"/>
              </a:rPr>
              <a:t>𝑠</a:t>
            </a:r>
            <a:r>
              <a:rPr sz="2900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900" spc="-445" dirty="0">
                <a:solidFill>
                  <a:srgbClr val="C00000"/>
                </a:solidFill>
                <a:latin typeface="Times New Roman"/>
                <a:cs typeface="Times New Roman"/>
              </a:rPr>
              <a:t>→ </a:t>
            </a:r>
            <a:r>
              <a:rPr sz="2900" spc="-22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900" spc="-459" dirty="0">
                <a:solidFill>
                  <a:srgbClr val="C00000"/>
                </a:solidFill>
                <a:latin typeface="Times New Roman"/>
                <a:cs typeface="Times New Roman"/>
              </a:rPr>
              <a:t>(𝐼	</a:t>
            </a:r>
            <a:r>
              <a:rPr sz="2900" spc="550" dirty="0">
                <a:solidFill>
                  <a:srgbClr val="C00000"/>
                </a:solidFill>
                <a:latin typeface="Times New Roman"/>
                <a:cs typeface="Times New Roman"/>
              </a:rPr>
              <a:t>−</a:t>
            </a:r>
            <a:r>
              <a:rPr sz="2900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900" spc="-295" dirty="0">
                <a:solidFill>
                  <a:srgbClr val="C00000"/>
                </a:solidFill>
                <a:latin typeface="Times New Roman"/>
                <a:cs typeface="Times New Roman"/>
              </a:rPr>
              <a:t>𝑠)</a:t>
            </a:r>
            <a:endParaRPr sz="2900">
              <a:latin typeface="Times New Roman"/>
              <a:cs typeface="Times New Roman"/>
            </a:endParaRPr>
          </a:p>
          <a:p>
            <a:pPr marL="558800" algn="ctr">
              <a:lnSpc>
                <a:spcPct val="100000"/>
              </a:lnSpc>
              <a:spcBef>
                <a:spcPts val="1025"/>
              </a:spcBef>
            </a:pPr>
            <a:r>
              <a:rPr sz="3000" spc="-375" baseline="-41666" dirty="0">
                <a:latin typeface="Times New Roman"/>
                <a:cs typeface="Times New Roman"/>
              </a:rPr>
              <a:t>𝑛ế𝑢 </a:t>
            </a:r>
            <a:r>
              <a:rPr sz="2000" spc="-525" dirty="0">
                <a:latin typeface="Times New Roman"/>
                <a:cs typeface="Times New Roman"/>
              </a:rPr>
              <a:t>𝑠𝑢𝑝𝑝𝑜𝑟𝑡_𝑐𝑜𝑢𝑛𝑡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(𝐼) </a:t>
            </a:r>
            <a:r>
              <a:rPr sz="3000" spc="630" baseline="-41666" dirty="0">
                <a:latin typeface="Times New Roman"/>
                <a:cs typeface="Times New Roman"/>
              </a:rPr>
              <a:t>≥ </a:t>
            </a:r>
            <a:r>
              <a:rPr sz="3000" spc="127" baseline="-41666" dirty="0">
                <a:latin typeface="Times New Roman"/>
                <a:cs typeface="Times New Roman"/>
              </a:rPr>
              <a:t>min</a:t>
            </a:r>
            <a:r>
              <a:rPr sz="3000" spc="-330" baseline="-41666" dirty="0">
                <a:latin typeface="Times New Roman"/>
                <a:cs typeface="Times New Roman"/>
              </a:rPr>
              <a:t> </a:t>
            </a:r>
            <a:r>
              <a:rPr sz="3000" spc="-690" baseline="-41666" dirty="0">
                <a:latin typeface="Times New Roman"/>
                <a:cs typeface="Times New Roman"/>
              </a:rPr>
              <a:t>_𝑐𝑜𝑛𝑓</a:t>
            </a:r>
            <a:endParaRPr sz="3000" baseline="-41666">
              <a:latin typeface="Times New Roman"/>
              <a:cs typeface="Times New Roman"/>
            </a:endParaRPr>
          </a:p>
          <a:p>
            <a:pPr marR="335280" algn="ctr">
              <a:lnSpc>
                <a:spcPct val="100000"/>
              </a:lnSpc>
              <a:spcBef>
                <a:spcPts val="455"/>
              </a:spcBef>
            </a:pPr>
            <a:r>
              <a:rPr sz="2000" spc="-525" dirty="0">
                <a:latin typeface="Times New Roman"/>
                <a:cs typeface="Times New Roman"/>
              </a:rPr>
              <a:t>𝑠𝑢𝑝𝑝𝑜𝑟𝑡_𝑐𝑜𝑢𝑛𝑡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(𝑠)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949325" indent="-324485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949325" algn="l"/>
                <a:tab pos="949960" algn="l"/>
              </a:tabLst>
            </a:pPr>
            <a:r>
              <a:rPr sz="2900" spc="10" dirty="0">
                <a:latin typeface="Arial"/>
                <a:cs typeface="Arial"/>
              </a:rPr>
              <a:t>Ví </a:t>
            </a:r>
            <a:r>
              <a:rPr sz="2900" spc="25" dirty="0">
                <a:latin typeface="Arial"/>
                <a:cs typeface="Arial"/>
              </a:rPr>
              <a:t>dụ: min_conf </a:t>
            </a:r>
            <a:r>
              <a:rPr sz="2900" spc="15" dirty="0">
                <a:latin typeface="Arial"/>
                <a:cs typeface="Arial"/>
              </a:rPr>
              <a:t>=</a:t>
            </a:r>
            <a:r>
              <a:rPr sz="2900" spc="-48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60%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0769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Khám </a:t>
            </a:r>
            <a:r>
              <a:rPr sz="3950" spc="-35" dirty="0">
                <a:solidFill>
                  <a:srgbClr val="775F54"/>
                </a:solidFill>
              </a:rPr>
              <a:t>phá </a:t>
            </a:r>
            <a:r>
              <a:rPr sz="3950" spc="10" dirty="0">
                <a:solidFill>
                  <a:srgbClr val="775F54"/>
                </a:solidFill>
              </a:rPr>
              <a:t>các </a:t>
            </a:r>
            <a:r>
              <a:rPr sz="3950" spc="-45" dirty="0">
                <a:solidFill>
                  <a:srgbClr val="775F54"/>
                </a:solidFill>
              </a:rPr>
              <a:t>luật </a:t>
            </a:r>
            <a:r>
              <a:rPr sz="3950" spc="10" dirty="0">
                <a:solidFill>
                  <a:srgbClr val="775F54"/>
                </a:solidFill>
              </a:rPr>
              <a:t>kết</a:t>
            </a:r>
            <a:r>
              <a:rPr sz="3950" spc="830" dirty="0">
                <a:solidFill>
                  <a:srgbClr val="775F54"/>
                </a:solidFill>
              </a:rPr>
              <a:t> </a:t>
            </a:r>
            <a:r>
              <a:rPr sz="3950" spc="-20" dirty="0">
                <a:solidFill>
                  <a:srgbClr val="775F54"/>
                </a:solidFill>
              </a:rPr>
              <a:t>hợp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92150" y="1539837"/>
            <a:ext cx="5782945" cy="36830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78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dirty="0">
                <a:latin typeface="Arial"/>
                <a:cs typeface="Arial"/>
              </a:rPr>
              <a:t>R1: 1 &amp; 3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600"/>
              </a:spcBef>
            </a:pPr>
            <a:r>
              <a:rPr sz="1400" spc="295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400" spc="505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Conf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sup{1,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3,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5}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sup{1,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3}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2/3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66.66%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30" dirty="0">
                <a:latin typeface="Arial"/>
                <a:cs typeface="Arial"/>
              </a:rPr>
              <a:t>R1 </a:t>
            </a:r>
            <a:r>
              <a:rPr sz="2000" spc="15" dirty="0">
                <a:latin typeface="Arial"/>
                <a:cs typeface="Arial"/>
              </a:rPr>
              <a:t>được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lựa</a:t>
            </a:r>
            <a:r>
              <a:rPr sz="2000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chọn</a:t>
            </a:r>
            <a:endParaRPr sz="20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73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dirty="0">
                <a:latin typeface="Arial"/>
                <a:cs typeface="Arial"/>
              </a:rPr>
              <a:t>R2: 1 &amp; 5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595"/>
              </a:spcBef>
            </a:pPr>
            <a:r>
              <a:rPr sz="1400" spc="295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400" spc="509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Conf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sup{1,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3,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5}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sup{1,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5}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2/2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100%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30" dirty="0">
                <a:latin typeface="Arial"/>
                <a:cs typeface="Arial"/>
              </a:rPr>
              <a:t>R2 </a:t>
            </a:r>
            <a:r>
              <a:rPr sz="2000" spc="15" dirty="0">
                <a:latin typeface="Arial"/>
                <a:cs typeface="Arial"/>
              </a:rPr>
              <a:t>được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lựa</a:t>
            </a:r>
            <a:r>
              <a:rPr sz="2000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chọn</a:t>
            </a:r>
            <a:endParaRPr sz="20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73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dirty="0">
                <a:latin typeface="Arial"/>
                <a:cs typeface="Arial"/>
              </a:rPr>
              <a:t>R3: 3 &amp; 5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600"/>
              </a:spcBef>
            </a:pPr>
            <a:r>
              <a:rPr sz="1400" spc="295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400" spc="509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Conf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sup{1,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3,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5}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 </a:t>
            </a:r>
            <a:r>
              <a:rPr sz="2000" spc="15" dirty="0">
                <a:latin typeface="Arial"/>
                <a:cs typeface="Arial"/>
              </a:rPr>
              <a:t>sup{3,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5}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2/3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66.66%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30" dirty="0">
                <a:latin typeface="Arial"/>
                <a:cs typeface="Arial"/>
              </a:rPr>
              <a:t>R3 </a:t>
            </a:r>
            <a:r>
              <a:rPr sz="2000" spc="15" dirty="0">
                <a:latin typeface="Arial"/>
                <a:cs typeface="Arial"/>
              </a:rPr>
              <a:t>được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lựa</a:t>
            </a:r>
            <a:r>
              <a:rPr sz="2000" spc="-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chọn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6100" y="2352675"/>
            <a:ext cx="2057400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27676" y="2362200"/>
          <a:ext cx="1981200" cy="2219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1 2 3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079868" y="1804606"/>
            <a:ext cx="1666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min_conf =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60%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95400" y="0"/>
                </a:moveTo>
                <a:lnTo>
                  <a:pt x="0" y="0"/>
                </a:lnTo>
                <a:lnTo>
                  <a:pt x="0" y="990600"/>
                </a:lnTo>
                <a:lnTo>
                  <a:pt x="1295400" y="990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10" dirty="0">
                <a:solidFill>
                  <a:srgbClr val="FFFFFF"/>
                </a:solidFill>
              </a:rPr>
              <a:t>Khai </a:t>
            </a:r>
            <a:r>
              <a:rPr sz="4400" spc="20" dirty="0">
                <a:solidFill>
                  <a:srgbClr val="FFFFFF"/>
                </a:solidFill>
              </a:rPr>
              <a:t>phá </a:t>
            </a:r>
            <a:r>
              <a:rPr sz="4400" spc="10" dirty="0">
                <a:solidFill>
                  <a:srgbClr val="FFFFFF"/>
                </a:solidFill>
              </a:rPr>
              <a:t>luật </a:t>
            </a:r>
            <a:r>
              <a:rPr sz="4400" spc="25" dirty="0">
                <a:solidFill>
                  <a:srgbClr val="FFFFFF"/>
                </a:solidFill>
              </a:rPr>
              <a:t>kết</a:t>
            </a:r>
            <a:r>
              <a:rPr sz="4400" spc="-290" dirty="0">
                <a:solidFill>
                  <a:srgbClr val="FFFFFF"/>
                </a:solidFill>
              </a:rPr>
              <a:t> </a:t>
            </a:r>
            <a:r>
              <a:rPr sz="4400" spc="20" dirty="0">
                <a:solidFill>
                  <a:srgbClr val="FFFFFF"/>
                </a:solidFill>
              </a:rPr>
              <a:t>hợp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68959" y="1900936"/>
            <a:ext cx="1657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0769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Khám </a:t>
            </a:r>
            <a:r>
              <a:rPr sz="3950" spc="-35" dirty="0">
                <a:solidFill>
                  <a:srgbClr val="775F54"/>
                </a:solidFill>
              </a:rPr>
              <a:t>phá </a:t>
            </a:r>
            <a:r>
              <a:rPr sz="3950" spc="10" dirty="0">
                <a:solidFill>
                  <a:srgbClr val="775F54"/>
                </a:solidFill>
              </a:rPr>
              <a:t>các </a:t>
            </a:r>
            <a:r>
              <a:rPr sz="3950" spc="-45" dirty="0">
                <a:solidFill>
                  <a:srgbClr val="775F54"/>
                </a:solidFill>
              </a:rPr>
              <a:t>luật </a:t>
            </a:r>
            <a:r>
              <a:rPr sz="3950" spc="10" dirty="0">
                <a:solidFill>
                  <a:srgbClr val="775F54"/>
                </a:solidFill>
              </a:rPr>
              <a:t>kết</a:t>
            </a:r>
            <a:r>
              <a:rPr sz="3950" spc="830" dirty="0">
                <a:solidFill>
                  <a:srgbClr val="775F54"/>
                </a:solidFill>
              </a:rPr>
              <a:t> </a:t>
            </a:r>
            <a:r>
              <a:rPr sz="3950" spc="-20" dirty="0">
                <a:solidFill>
                  <a:srgbClr val="775F54"/>
                </a:solidFill>
              </a:rPr>
              <a:t>hợp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92150" y="1539837"/>
            <a:ext cx="5502275" cy="36830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78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dirty="0">
                <a:latin typeface="Arial"/>
                <a:cs typeface="Arial"/>
              </a:rPr>
              <a:t>R4: 1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3 &amp;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600"/>
              </a:spcBef>
            </a:pPr>
            <a:r>
              <a:rPr sz="1400" spc="295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400" spc="505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Conf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sup{1,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3,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5}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sup{1}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2/3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66.66%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30" dirty="0">
                <a:latin typeface="Arial"/>
                <a:cs typeface="Arial"/>
              </a:rPr>
              <a:t>R4 </a:t>
            </a:r>
            <a:r>
              <a:rPr sz="2000" spc="15" dirty="0">
                <a:latin typeface="Arial"/>
                <a:cs typeface="Arial"/>
              </a:rPr>
              <a:t>được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lựa</a:t>
            </a:r>
            <a:r>
              <a:rPr sz="2000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chọn</a:t>
            </a:r>
            <a:endParaRPr sz="20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73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dirty="0">
                <a:latin typeface="Arial"/>
                <a:cs typeface="Arial"/>
              </a:rPr>
              <a:t>R5: 3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 &amp;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595"/>
              </a:spcBef>
            </a:pPr>
            <a:r>
              <a:rPr sz="1400" spc="295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400" spc="505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Conf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sup{1,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3,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5}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 </a:t>
            </a:r>
            <a:r>
              <a:rPr sz="2000" spc="15" dirty="0">
                <a:latin typeface="Arial"/>
                <a:cs typeface="Arial"/>
              </a:rPr>
              <a:t>sup{3}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2/4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50%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30" dirty="0">
                <a:latin typeface="Arial"/>
                <a:cs typeface="Arial"/>
              </a:rPr>
              <a:t>R5 </a:t>
            </a:r>
            <a:r>
              <a:rPr sz="2000" spc="5" dirty="0">
                <a:latin typeface="Arial"/>
                <a:cs typeface="Arial"/>
              </a:rPr>
              <a:t>bị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loại</a:t>
            </a:r>
            <a:r>
              <a:rPr sz="20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bỏ</a:t>
            </a:r>
            <a:endParaRPr sz="20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73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dirty="0">
                <a:latin typeface="Arial"/>
                <a:cs typeface="Arial"/>
              </a:rPr>
              <a:t>R6: 5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 &amp;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600"/>
              </a:spcBef>
            </a:pPr>
            <a:r>
              <a:rPr sz="1400" spc="295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400" spc="509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Conf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sup{1,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3,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5}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sup{5}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2/4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50%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30" dirty="0">
                <a:latin typeface="Arial"/>
                <a:cs typeface="Arial"/>
              </a:rPr>
              <a:t>R6 </a:t>
            </a:r>
            <a:r>
              <a:rPr sz="2000" spc="5" dirty="0">
                <a:latin typeface="Arial"/>
                <a:cs typeface="Arial"/>
              </a:rPr>
              <a:t>bị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loại</a:t>
            </a:r>
            <a:r>
              <a:rPr sz="20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bỏ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6100" y="2352675"/>
            <a:ext cx="2057400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27676" y="2362200"/>
          <a:ext cx="1981200" cy="2219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1 2 3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079868" y="1804606"/>
            <a:ext cx="1666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min_conf =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60%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57505"/>
            <a:ext cx="56896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0" dirty="0">
                <a:solidFill>
                  <a:srgbClr val="775F54"/>
                </a:solidFill>
              </a:rPr>
              <a:t>Khám </a:t>
            </a:r>
            <a:r>
              <a:rPr sz="4400" spc="20" dirty="0">
                <a:solidFill>
                  <a:srgbClr val="775F54"/>
                </a:solidFill>
              </a:rPr>
              <a:t>phá </a:t>
            </a:r>
            <a:r>
              <a:rPr sz="4400" spc="10" dirty="0">
                <a:solidFill>
                  <a:srgbClr val="775F54"/>
                </a:solidFill>
              </a:rPr>
              <a:t>luật </a:t>
            </a:r>
            <a:r>
              <a:rPr sz="4400" spc="25" dirty="0">
                <a:solidFill>
                  <a:srgbClr val="775F54"/>
                </a:solidFill>
              </a:rPr>
              <a:t>kết</a:t>
            </a:r>
            <a:r>
              <a:rPr sz="4400" spc="-335" dirty="0">
                <a:solidFill>
                  <a:srgbClr val="775F54"/>
                </a:solidFill>
              </a:rPr>
              <a:t> </a:t>
            </a:r>
            <a:r>
              <a:rPr sz="4400" spc="20" dirty="0">
                <a:solidFill>
                  <a:srgbClr val="775F54"/>
                </a:solidFill>
              </a:rPr>
              <a:t>hợp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6539230" cy="942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10" dirty="0">
                <a:latin typeface="Arial"/>
                <a:cs typeface="Arial"/>
              </a:rPr>
              <a:t>Ví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dụ: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Xét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T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là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tập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dữ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như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sau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8300" y="2276475"/>
            <a:ext cx="61722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1399" y="2286000"/>
          <a:ext cx="609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T8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18319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>
                <a:solidFill>
                  <a:srgbClr val="775F54"/>
                </a:solidFill>
              </a:rPr>
              <a:t>Tóm</a:t>
            </a:r>
            <a:r>
              <a:rPr sz="4200" spc="-195" dirty="0">
                <a:solidFill>
                  <a:srgbClr val="775F54"/>
                </a:solidFill>
              </a:rPr>
              <a:t> </a:t>
            </a:r>
            <a:r>
              <a:rPr sz="4200" spc="5" dirty="0">
                <a:solidFill>
                  <a:srgbClr val="775F54"/>
                </a:solidFill>
              </a:rPr>
              <a:t>tắt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08351"/>
            <a:ext cx="8152130" cy="300799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ct val="119900"/>
              </a:lnSpc>
              <a:spcBef>
                <a:spcPts val="49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Khai </a:t>
            </a:r>
            <a:r>
              <a:rPr sz="2400" spc="-15" dirty="0">
                <a:latin typeface="Arial"/>
                <a:cs typeface="Arial"/>
              </a:rPr>
              <a:t>phá luật </a:t>
            </a:r>
            <a:r>
              <a:rPr sz="2400" spc="-20" dirty="0">
                <a:latin typeface="Arial"/>
                <a:cs typeface="Arial"/>
              </a:rPr>
              <a:t>kết </a:t>
            </a:r>
            <a:r>
              <a:rPr sz="2400" spc="5" dirty="0">
                <a:latin typeface="Arial"/>
                <a:cs typeface="Arial"/>
              </a:rPr>
              <a:t>hợp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75" dirty="0">
                <a:latin typeface="Arial"/>
                <a:cs typeface="Arial"/>
              </a:rPr>
              <a:t>xem </a:t>
            </a:r>
            <a:r>
              <a:rPr sz="2400" spc="10" dirty="0">
                <a:latin typeface="Arial"/>
                <a:cs typeface="Arial"/>
              </a:rPr>
              <a:t>như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trong  </a:t>
            </a:r>
            <a:r>
              <a:rPr sz="2400" dirty="0">
                <a:latin typeface="Arial"/>
                <a:cs typeface="Arial"/>
              </a:rPr>
              <a:t>những </a:t>
            </a:r>
            <a:r>
              <a:rPr sz="2400" spc="-10" dirty="0">
                <a:latin typeface="Arial"/>
                <a:cs typeface="Arial"/>
              </a:rPr>
              <a:t>đóng </a:t>
            </a:r>
            <a:r>
              <a:rPr sz="2400" spc="-40" dirty="0">
                <a:latin typeface="Arial"/>
                <a:cs typeface="Arial"/>
              </a:rPr>
              <a:t>góp </a:t>
            </a:r>
            <a:r>
              <a:rPr sz="2400" spc="-30" dirty="0">
                <a:latin typeface="Arial"/>
                <a:cs typeface="Arial"/>
              </a:rPr>
              <a:t>quan </a:t>
            </a:r>
            <a:r>
              <a:rPr sz="2400" dirty="0">
                <a:latin typeface="Arial"/>
                <a:cs typeface="Arial"/>
              </a:rPr>
              <a:t>trọng </a:t>
            </a:r>
            <a:r>
              <a:rPr sz="2400" spc="-10" dirty="0">
                <a:latin typeface="Arial"/>
                <a:cs typeface="Arial"/>
              </a:rPr>
              <a:t>nhất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15" dirty="0">
                <a:latin typeface="Arial"/>
                <a:cs typeface="Arial"/>
              </a:rPr>
              <a:t>cộng </a:t>
            </a:r>
            <a:r>
              <a:rPr sz="2400" spc="-10" dirty="0">
                <a:latin typeface="Arial"/>
                <a:cs typeface="Arial"/>
              </a:rPr>
              <a:t>đồng </a:t>
            </a:r>
            <a:r>
              <a:rPr sz="2400" dirty="0">
                <a:latin typeface="Arial"/>
                <a:cs typeface="Arial"/>
              </a:rPr>
              <a:t>cơ sở 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35" dirty="0">
                <a:latin typeface="Arial"/>
                <a:cs typeface="Arial"/>
              </a:rPr>
              <a:t>việc </a:t>
            </a:r>
            <a:r>
              <a:rPr sz="2400" spc="-10" dirty="0">
                <a:latin typeface="Arial"/>
                <a:cs typeface="Arial"/>
              </a:rPr>
              <a:t>khám </a:t>
            </a:r>
            <a:r>
              <a:rPr sz="2400" spc="-15" dirty="0">
                <a:latin typeface="Arial"/>
                <a:cs typeface="Arial"/>
              </a:rPr>
              <a:t>phá </a:t>
            </a:r>
            <a:r>
              <a:rPr sz="2400" spc="5" dirty="0">
                <a:latin typeface="Arial"/>
                <a:cs typeface="Arial"/>
              </a:rPr>
              <a:t>tri</a:t>
            </a:r>
            <a:r>
              <a:rPr sz="2400" spc="4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thức.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78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Khai </a:t>
            </a:r>
            <a:r>
              <a:rPr sz="2400" spc="-15" dirty="0">
                <a:latin typeface="Arial"/>
                <a:cs typeface="Arial"/>
              </a:rPr>
              <a:t>phá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10" dirty="0">
                <a:latin typeface="Arial"/>
                <a:cs typeface="Arial"/>
              </a:rPr>
              <a:t>frequent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itemsets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77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Khai </a:t>
            </a:r>
            <a:r>
              <a:rPr sz="2400" spc="-30" dirty="0">
                <a:latin typeface="Arial"/>
                <a:cs typeface="Arial"/>
              </a:rPr>
              <a:t>phác </a:t>
            </a:r>
            <a:r>
              <a:rPr sz="2400" spc="-20" dirty="0">
                <a:latin typeface="Arial"/>
                <a:cs typeface="Arial"/>
              </a:rPr>
              <a:t>các tập luật kết</a:t>
            </a:r>
            <a:r>
              <a:rPr sz="2400" spc="4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hợp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374" y="76200"/>
            <a:ext cx="82139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3479" y="4516120"/>
            <a:ext cx="327215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0" dirty="0"/>
              <a:t>THANK</a:t>
            </a:r>
            <a:r>
              <a:rPr sz="4200" spc="-135" dirty="0"/>
              <a:t> </a:t>
            </a:r>
            <a:r>
              <a:rPr sz="4200" spc="-10" dirty="0"/>
              <a:t>YOU!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" y="427990"/>
            <a:ext cx="74847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0" dirty="0">
                <a:solidFill>
                  <a:srgbClr val="775F54"/>
                </a:solidFill>
                <a:latin typeface="Arial"/>
                <a:cs typeface="Arial"/>
              </a:rPr>
              <a:t>Tình </a:t>
            </a:r>
            <a:r>
              <a:rPr sz="3600" spc="10" dirty="0">
                <a:solidFill>
                  <a:srgbClr val="775F54"/>
                </a:solidFill>
                <a:latin typeface="Arial"/>
                <a:cs typeface="Arial"/>
              </a:rPr>
              <a:t>huống </a:t>
            </a:r>
            <a:r>
              <a:rPr sz="3600" dirty="0">
                <a:solidFill>
                  <a:srgbClr val="775F54"/>
                </a:solidFill>
                <a:latin typeface="Arial"/>
                <a:cs typeface="Arial"/>
              </a:rPr>
              <a:t>– </a:t>
            </a:r>
            <a:r>
              <a:rPr sz="3600" spc="-10" dirty="0">
                <a:solidFill>
                  <a:srgbClr val="775F54"/>
                </a:solidFill>
                <a:latin typeface="Arial"/>
                <a:cs typeface="Arial"/>
              </a:rPr>
              <a:t>Market </a:t>
            </a:r>
            <a:r>
              <a:rPr sz="3600" spc="5" dirty="0">
                <a:solidFill>
                  <a:srgbClr val="775F54"/>
                </a:solidFill>
                <a:latin typeface="Arial"/>
                <a:cs typeface="Arial"/>
              </a:rPr>
              <a:t>basket</a:t>
            </a:r>
            <a:r>
              <a:rPr sz="3600" spc="1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775F54"/>
                </a:solidFill>
                <a:latin typeface="Arial"/>
                <a:cs typeface="Arial"/>
              </a:rPr>
              <a:t>analysis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1752600"/>
            <a:ext cx="5257800" cy="436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416" y="1031875"/>
            <a:ext cx="8832850" cy="5657850"/>
            <a:chOff x="311416" y="1031875"/>
            <a:chExt cx="8832850" cy="5657850"/>
          </a:xfrm>
        </p:grpSpPr>
        <p:sp>
          <p:nvSpPr>
            <p:cNvPr id="3" name="object 3"/>
            <p:cNvSpPr/>
            <p:nvPr/>
          </p:nvSpPr>
          <p:spPr>
            <a:xfrm>
              <a:off x="311416" y="1752600"/>
              <a:ext cx="8603996" cy="4937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870" y="1676387"/>
              <a:ext cx="8126730" cy="4962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2150" y="427990"/>
            <a:ext cx="59969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0" dirty="0">
                <a:solidFill>
                  <a:srgbClr val="775F54"/>
                </a:solidFill>
                <a:latin typeface="Arial"/>
                <a:cs typeface="Arial"/>
              </a:rPr>
              <a:t>Tình </a:t>
            </a:r>
            <a:r>
              <a:rPr sz="3600" spc="10" dirty="0">
                <a:solidFill>
                  <a:srgbClr val="775F54"/>
                </a:solidFill>
                <a:latin typeface="Arial"/>
                <a:cs typeface="Arial"/>
              </a:rPr>
              <a:t>huống </a:t>
            </a:r>
            <a:r>
              <a:rPr sz="3600" dirty="0">
                <a:solidFill>
                  <a:srgbClr val="775F54"/>
                </a:solidFill>
                <a:latin typeface="Arial"/>
                <a:cs typeface="Arial"/>
              </a:rPr>
              <a:t>– </a:t>
            </a:r>
            <a:r>
              <a:rPr sz="3600" spc="-25" dirty="0">
                <a:solidFill>
                  <a:srgbClr val="775F54"/>
                </a:solidFill>
                <a:latin typeface="Arial"/>
                <a:cs typeface="Arial"/>
              </a:rPr>
              <a:t>Gợi </a:t>
            </a:r>
            <a:r>
              <a:rPr sz="3600" dirty="0">
                <a:solidFill>
                  <a:srgbClr val="775F54"/>
                </a:solidFill>
                <a:latin typeface="Arial"/>
                <a:cs typeface="Arial"/>
              </a:rPr>
              <a:t>ý </a:t>
            </a:r>
            <a:r>
              <a:rPr sz="3600" spc="10" dirty="0">
                <a:solidFill>
                  <a:srgbClr val="775F54"/>
                </a:solidFill>
                <a:latin typeface="Arial"/>
                <a:cs typeface="Arial"/>
              </a:rPr>
              <a:t>bán</a:t>
            </a:r>
            <a:r>
              <a:rPr sz="3600" spc="-2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775F54"/>
                </a:solidFill>
                <a:latin typeface="Arial"/>
                <a:cs typeface="Arial"/>
              </a:rPr>
              <a:t>hàng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95400" y="0"/>
                </a:moveTo>
                <a:lnTo>
                  <a:pt x="0" y="0"/>
                </a:lnTo>
                <a:lnTo>
                  <a:pt x="0" y="990600"/>
                </a:lnTo>
                <a:lnTo>
                  <a:pt x="1295400" y="990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2146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690"/>
              </a:spcBef>
            </a:pPr>
            <a:r>
              <a:rPr sz="3600" spc="-20" dirty="0">
                <a:solidFill>
                  <a:srgbClr val="FFFFFF"/>
                </a:solidFill>
              </a:rPr>
              <a:t>Tổng </a:t>
            </a:r>
            <a:r>
              <a:rPr sz="3600" spc="10" dirty="0">
                <a:solidFill>
                  <a:srgbClr val="FFFFFF"/>
                </a:solidFill>
              </a:rPr>
              <a:t>quan </a:t>
            </a:r>
            <a:r>
              <a:rPr sz="3600" spc="35" dirty="0">
                <a:solidFill>
                  <a:srgbClr val="FFFFFF"/>
                </a:solidFill>
              </a:rPr>
              <a:t>về </a:t>
            </a:r>
            <a:r>
              <a:rPr sz="3600" spc="5" dirty="0">
                <a:solidFill>
                  <a:srgbClr val="FFFFFF"/>
                </a:solidFill>
              </a:rPr>
              <a:t>khai </a:t>
            </a:r>
            <a:r>
              <a:rPr sz="3600" spc="10" dirty="0">
                <a:solidFill>
                  <a:srgbClr val="FFFFFF"/>
                </a:solidFill>
              </a:rPr>
              <a:t>phá </a:t>
            </a:r>
            <a:r>
              <a:rPr sz="3600" spc="-5" dirty="0">
                <a:solidFill>
                  <a:srgbClr val="FFFFFF"/>
                </a:solidFill>
              </a:rPr>
              <a:t>luật </a:t>
            </a:r>
            <a:r>
              <a:rPr sz="3600" spc="5" dirty="0">
                <a:solidFill>
                  <a:srgbClr val="FFFFFF"/>
                </a:solidFill>
              </a:rPr>
              <a:t>kết</a:t>
            </a:r>
            <a:r>
              <a:rPr sz="3600" spc="-36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hợp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68959" y="1900936"/>
            <a:ext cx="1657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441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Các </a:t>
            </a:r>
            <a:r>
              <a:rPr sz="3950" spc="-20" dirty="0">
                <a:solidFill>
                  <a:srgbClr val="775F54"/>
                </a:solidFill>
              </a:rPr>
              <a:t>khái </a:t>
            </a:r>
            <a:r>
              <a:rPr sz="3950" spc="-40" dirty="0">
                <a:solidFill>
                  <a:srgbClr val="775F54"/>
                </a:solidFill>
              </a:rPr>
              <a:t>niệm </a:t>
            </a:r>
            <a:r>
              <a:rPr sz="3950" spc="30" dirty="0">
                <a:solidFill>
                  <a:srgbClr val="775F54"/>
                </a:solidFill>
              </a:rPr>
              <a:t>cơ</a:t>
            </a:r>
            <a:r>
              <a:rPr sz="3950" spc="50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bản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2866135" y="2393319"/>
            <a:ext cx="3411728" cy="3505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467" y="1155292"/>
            <a:ext cx="5881370" cy="942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84137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840740" algn="l"/>
                <a:tab pos="841375" algn="l"/>
              </a:tabLst>
            </a:pPr>
            <a:r>
              <a:rPr sz="2900" spc="10" dirty="0">
                <a:latin typeface="Arial"/>
                <a:cs typeface="Arial"/>
              </a:rPr>
              <a:t>Dữ </a:t>
            </a:r>
            <a:r>
              <a:rPr sz="2900" spc="25" dirty="0">
                <a:latin typeface="Arial"/>
                <a:cs typeface="Arial"/>
              </a:rPr>
              <a:t>liệu </a:t>
            </a:r>
            <a:r>
              <a:rPr sz="2900" spc="35" dirty="0">
                <a:latin typeface="Arial"/>
                <a:cs typeface="Arial"/>
              </a:rPr>
              <a:t>mẫu </a:t>
            </a:r>
            <a:r>
              <a:rPr sz="2900" spc="30" dirty="0">
                <a:latin typeface="Arial"/>
                <a:cs typeface="Arial"/>
              </a:rPr>
              <a:t>của</a:t>
            </a:r>
            <a:r>
              <a:rPr sz="2900" spc="-645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AllElectronics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61315"/>
            <a:ext cx="49441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Các </a:t>
            </a:r>
            <a:r>
              <a:rPr sz="3950" spc="-20" dirty="0">
                <a:solidFill>
                  <a:srgbClr val="775F54"/>
                </a:solidFill>
              </a:rPr>
              <a:t>khái </a:t>
            </a:r>
            <a:r>
              <a:rPr sz="3950" spc="-40" dirty="0">
                <a:solidFill>
                  <a:srgbClr val="775F54"/>
                </a:solidFill>
              </a:rPr>
              <a:t>niệm </a:t>
            </a:r>
            <a:r>
              <a:rPr sz="3950" spc="30" dirty="0">
                <a:solidFill>
                  <a:srgbClr val="775F54"/>
                </a:solidFill>
              </a:rPr>
              <a:t>cơ</a:t>
            </a:r>
            <a:r>
              <a:rPr sz="3950" spc="50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bản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84467" y="1143265"/>
            <a:ext cx="8219440" cy="48539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844550" indent="-324485">
              <a:lnSpc>
                <a:spcPct val="100000"/>
              </a:lnSpc>
              <a:spcBef>
                <a:spcPts val="78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450" spc="-25" dirty="0">
                <a:latin typeface="Arial"/>
                <a:cs typeface="Arial"/>
              </a:rPr>
              <a:t>Item </a:t>
            </a:r>
            <a:r>
              <a:rPr sz="2450" spc="-20" dirty="0">
                <a:latin typeface="Arial"/>
                <a:cs typeface="Arial"/>
              </a:rPr>
              <a:t>(phần</a:t>
            </a:r>
            <a:r>
              <a:rPr sz="2450" spc="459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tử)</a:t>
            </a:r>
            <a:endParaRPr sz="2450">
              <a:latin typeface="Arial"/>
              <a:cs typeface="Arial"/>
            </a:endParaRPr>
          </a:p>
          <a:p>
            <a:pPr marL="844550" indent="-324485">
              <a:lnSpc>
                <a:spcPct val="100000"/>
              </a:lnSpc>
              <a:spcBef>
                <a:spcPts val="66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843915" algn="l"/>
                <a:tab pos="844550" algn="l"/>
                <a:tab pos="1977389" algn="l"/>
              </a:tabLst>
            </a:pPr>
            <a:r>
              <a:rPr sz="2450" spc="-25" dirty="0">
                <a:latin typeface="Arial"/>
                <a:cs typeface="Arial"/>
              </a:rPr>
              <a:t>Itemset	</a:t>
            </a:r>
            <a:r>
              <a:rPr sz="2450" spc="-20" dirty="0">
                <a:latin typeface="Arial"/>
                <a:cs typeface="Arial"/>
              </a:rPr>
              <a:t>(tập </a:t>
            </a:r>
            <a:r>
              <a:rPr sz="2450" spc="-30" dirty="0">
                <a:latin typeface="Arial"/>
                <a:cs typeface="Arial"/>
              </a:rPr>
              <a:t>phần</a:t>
            </a:r>
            <a:r>
              <a:rPr sz="2450" spc="38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tử)</a:t>
            </a:r>
            <a:endParaRPr sz="2450">
              <a:latin typeface="Arial"/>
              <a:cs typeface="Arial"/>
            </a:endParaRPr>
          </a:p>
          <a:p>
            <a:pPr marL="844550" indent="-324485">
              <a:lnSpc>
                <a:spcPct val="100000"/>
              </a:lnSpc>
              <a:spcBef>
                <a:spcPts val="66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450" spc="-20" dirty="0">
                <a:latin typeface="Arial"/>
                <a:cs typeface="Arial"/>
              </a:rPr>
              <a:t>Transaction </a:t>
            </a:r>
            <a:r>
              <a:rPr sz="2450" spc="-25" dirty="0">
                <a:latin typeface="Arial"/>
                <a:cs typeface="Arial"/>
              </a:rPr>
              <a:t>(giao</a:t>
            </a:r>
            <a:r>
              <a:rPr sz="2450" spc="-120" dirty="0">
                <a:latin typeface="Arial"/>
                <a:cs typeface="Arial"/>
              </a:rPr>
              <a:t> </a:t>
            </a:r>
            <a:r>
              <a:rPr sz="2450" spc="-5" dirty="0">
                <a:latin typeface="Arial"/>
                <a:cs typeface="Arial"/>
              </a:rPr>
              <a:t>dịch)</a:t>
            </a:r>
            <a:endParaRPr sz="2450">
              <a:latin typeface="Arial"/>
              <a:cs typeface="Arial"/>
            </a:endParaRPr>
          </a:p>
          <a:p>
            <a:pPr marL="844550" marR="5080" indent="-324485">
              <a:lnSpc>
                <a:spcPct val="102200"/>
              </a:lnSpc>
              <a:spcBef>
                <a:spcPts val="600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450" spc="-15" dirty="0">
                <a:latin typeface="Arial"/>
                <a:cs typeface="Arial"/>
              </a:rPr>
              <a:t>Association </a:t>
            </a:r>
            <a:r>
              <a:rPr sz="2450" spc="20" dirty="0">
                <a:latin typeface="Arial"/>
                <a:cs typeface="Arial"/>
              </a:rPr>
              <a:t>(sự </a:t>
            </a:r>
            <a:r>
              <a:rPr sz="2450" spc="-40" dirty="0">
                <a:latin typeface="Arial"/>
                <a:cs typeface="Arial"/>
              </a:rPr>
              <a:t>kết </a:t>
            </a:r>
            <a:r>
              <a:rPr sz="2450" spc="5" dirty="0">
                <a:latin typeface="Arial"/>
                <a:cs typeface="Arial"/>
              </a:rPr>
              <a:t>hợp) </a:t>
            </a:r>
            <a:r>
              <a:rPr sz="2450" spc="-45" dirty="0">
                <a:latin typeface="Arial"/>
                <a:cs typeface="Arial"/>
              </a:rPr>
              <a:t>và </a:t>
            </a:r>
            <a:r>
              <a:rPr sz="2450" spc="-20" dirty="0">
                <a:latin typeface="Arial"/>
                <a:cs typeface="Arial"/>
              </a:rPr>
              <a:t>association </a:t>
            </a:r>
            <a:r>
              <a:rPr sz="2450" spc="-5" dirty="0">
                <a:latin typeface="Arial"/>
                <a:cs typeface="Arial"/>
              </a:rPr>
              <a:t>rule </a:t>
            </a:r>
            <a:r>
              <a:rPr sz="2450" spc="-25" dirty="0">
                <a:latin typeface="Arial"/>
                <a:cs typeface="Arial"/>
              </a:rPr>
              <a:t>(luật </a:t>
            </a:r>
            <a:r>
              <a:rPr sz="2450" spc="-40" dirty="0">
                <a:latin typeface="Arial"/>
                <a:cs typeface="Arial"/>
              </a:rPr>
              <a:t>kết  </a:t>
            </a:r>
            <a:r>
              <a:rPr sz="2450" spc="5" dirty="0">
                <a:latin typeface="Arial"/>
                <a:cs typeface="Arial"/>
              </a:rPr>
              <a:t>hợp)</a:t>
            </a:r>
            <a:endParaRPr sz="2450">
              <a:latin typeface="Arial"/>
              <a:cs typeface="Arial"/>
            </a:endParaRPr>
          </a:p>
          <a:p>
            <a:pPr marL="844550" indent="-324485">
              <a:lnSpc>
                <a:spcPct val="100000"/>
              </a:lnSpc>
              <a:spcBef>
                <a:spcPts val="66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450" spc="-15" dirty="0">
                <a:latin typeface="Arial"/>
                <a:cs typeface="Arial"/>
              </a:rPr>
              <a:t>Support </a:t>
            </a:r>
            <a:r>
              <a:rPr sz="2450" dirty="0">
                <a:latin typeface="Arial"/>
                <a:cs typeface="Arial"/>
              </a:rPr>
              <a:t>(độ </a:t>
            </a:r>
            <a:r>
              <a:rPr sz="2450" spc="-5" dirty="0">
                <a:latin typeface="Arial"/>
                <a:cs typeface="Arial"/>
              </a:rPr>
              <a:t>hỗ</a:t>
            </a:r>
            <a:r>
              <a:rPr sz="2450" spc="-23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trợ)</a:t>
            </a:r>
            <a:endParaRPr sz="2450">
              <a:latin typeface="Arial"/>
              <a:cs typeface="Arial"/>
            </a:endParaRPr>
          </a:p>
          <a:p>
            <a:pPr marL="844550" indent="-324485">
              <a:lnSpc>
                <a:spcPct val="100000"/>
              </a:lnSpc>
              <a:spcBef>
                <a:spcPts val="66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450" spc="-15" dirty="0">
                <a:latin typeface="Arial"/>
                <a:cs typeface="Arial"/>
              </a:rPr>
              <a:t>Confidence </a:t>
            </a:r>
            <a:r>
              <a:rPr sz="2450" dirty="0">
                <a:latin typeface="Arial"/>
                <a:cs typeface="Arial"/>
              </a:rPr>
              <a:t>(độ </a:t>
            </a:r>
            <a:r>
              <a:rPr sz="2450" spc="-5" dirty="0">
                <a:latin typeface="Arial"/>
                <a:cs typeface="Arial"/>
              </a:rPr>
              <a:t>tin</a:t>
            </a:r>
            <a:r>
              <a:rPr sz="2450" spc="-175" dirty="0">
                <a:latin typeface="Arial"/>
                <a:cs typeface="Arial"/>
              </a:rPr>
              <a:t> </a:t>
            </a:r>
            <a:r>
              <a:rPr sz="2450" spc="-35" dirty="0">
                <a:latin typeface="Arial"/>
                <a:cs typeface="Arial"/>
              </a:rPr>
              <a:t>cậy)</a:t>
            </a:r>
            <a:endParaRPr sz="2450">
              <a:latin typeface="Arial"/>
              <a:cs typeface="Arial"/>
            </a:endParaRPr>
          </a:p>
          <a:p>
            <a:pPr marL="844550" marR="774700" indent="-324485">
              <a:lnSpc>
                <a:spcPct val="102200"/>
              </a:lnSpc>
              <a:spcBef>
                <a:spcPts val="600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843915" algn="l"/>
                <a:tab pos="844550" algn="l"/>
                <a:tab pos="2205990" algn="l"/>
              </a:tabLst>
            </a:pPr>
            <a:r>
              <a:rPr sz="2450" spc="-30" dirty="0">
                <a:latin typeface="Arial"/>
                <a:cs typeface="Arial"/>
              </a:rPr>
              <a:t>Frequent	</a:t>
            </a:r>
            <a:r>
              <a:rPr sz="2450" spc="-25" dirty="0">
                <a:latin typeface="Arial"/>
                <a:cs typeface="Arial"/>
              </a:rPr>
              <a:t>itemset </a:t>
            </a:r>
            <a:r>
              <a:rPr sz="2450" spc="-20" dirty="0">
                <a:latin typeface="Arial"/>
                <a:cs typeface="Arial"/>
              </a:rPr>
              <a:t>(tập </a:t>
            </a:r>
            <a:r>
              <a:rPr sz="2450" spc="-30" dirty="0">
                <a:latin typeface="Arial"/>
                <a:cs typeface="Arial"/>
              </a:rPr>
              <a:t>phần </a:t>
            </a:r>
            <a:r>
              <a:rPr sz="2450" spc="5" dirty="0">
                <a:latin typeface="Arial"/>
                <a:cs typeface="Arial"/>
              </a:rPr>
              <a:t>tử </a:t>
            </a:r>
            <a:r>
              <a:rPr sz="2450" spc="-10" dirty="0">
                <a:latin typeface="Arial"/>
                <a:cs typeface="Arial"/>
              </a:rPr>
              <a:t>phổ biến/thường  </a:t>
            </a:r>
            <a:r>
              <a:rPr sz="2450" spc="-40" dirty="0">
                <a:latin typeface="Arial"/>
                <a:cs typeface="Arial"/>
              </a:rPr>
              <a:t>xuyên)</a:t>
            </a:r>
            <a:endParaRPr sz="2450">
              <a:latin typeface="Arial"/>
              <a:cs typeface="Arial"/>
            </a:endParaRPr>
          </a:p>
          <a:p>
            <a:pPr marL="844550" indent="-324485">
              <a:lnSpc>
                <a:spcPct val="100000"/>
              </a:lnSpc>
              <a:spcBef>
                <a:spcPts val="66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450" spc="-15" dirty="0">
                <a:latin typeface="Arial"/>
                <a:cs typeface="Arial"/>
              </a:rPr>
              <a:t>Strong association </a:t>
            </a:r>
            <a:r>
              <a:rPr sz="2450" spc="-5" dirty="0">
                <a:latin typeface="Arial"/>
                <a:cs typeface="Arial"/>
              </a:rPr>
              <a:t>rule </a:t>
            </a:r>
            <a:r>
              <a:rPr sz="2450" spc="-25" dirty="0">
                <a:latin typeface="Arial"/>
                <a:cs typeface="Arial"/>
              </a:rPr>
              <a:t>(luật </a:t>
            </a:r>
            <a:r>
              <a:rPr sz="2450" spc="-40" dirty="0">
                <a:latin typeface="Arial"/>
                <a:cs typeface="Arial"/>
              </a:rPr>
              <a:t>kết </a:t>
            </a:r>
            <a:r>
              <a:rPr sz="2450" spc="10" dirty="0">
                <a:latin typeface="Arial"/>
                <a:cs typeface="Arial"/>
              </a:rPr>
              <a:t>hợp</a:t>
            </a:r>
            <a:r>
              <a:rPr sz="2450" spc="509" dirty="0">
                <a:latin typeface="Arial"/>
                <a:cs typeface="Arial"/>
              </a:rPr>
              <a:t> </a:t>
            </a:r>
            <a:r>
              <a:rPr sz="2450" spc="-30" dirty="0">
                <a:latin typeface="Arial"/>
                <a:cs typeface="Arial"/>
              </a:rPr>
              <a:t>mạnh)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441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Các </a:t>
            </a:r>
            <a:r>
              <a:rPr sz="3950" spc="-20" dirty="0">
                <a:solidFill>
                  <a:srgbClr val="775F54"/>
                </a:solidFill>
              </a:rPr>
              <a:t>khái </a:t>
            </a:r>
            <a:r>
              <a:rPr sz="3950" spc="-40" dirty="0">
                <a:solidFill>
                  <a:srgbClr val="775F54"/>
                </a:solidFill>
              </a:rPr>
              <a:t>niệm </a:t>
            </a:r>
            <a:r>
              <a:rPr sz="3950" spc="30" dirty="0">
                <a:solidFill>
                  <a:srgbClr val="775F54"/>
                </a:solidFill>
              </a:rPr>
              <a:t>cơ</a:t>
            </a:r>
            <a:r>
              <a:rPr sz="3950" spc="500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bản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2052632" y="2395517"/>
            <a:ext cx="4429760" cy="3752850"/>
            <a:chOff x="2052632" y="2395517"/>
            <a:chExt cx="4429760" cy="3752850"/>
          </a:xfrm>
        </p:grpSpPr>
        <p:sp>
          <p:nvSpPr>
            <p:cNvPr id="4" name="object 4"/>
            <p:cNvSpPr/>
            <p:nvPr/>
          </p:nvSpPr>
          <p:spPr>
            <a:xfrm>
              <a:off x="2565398" y="2395517"/>
              <a:ext cx="3708276" cy="37525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4599" y="2933699"/>
              <a:ext cx="3733800" cy="2781300"/>
            </a:xfrm>
            <a:custGeom>
              <a:avLst/>
              <a:gdLst/>
              <a:ahLst/>
              <a:cxnLst/>
              <a:rect l="l" t="t" r="r" b="b"/>
              <a:pathLst>
                <a:path w="3733800" h="2781300">
                  <a:moveTo>
                    <a:pt x="0" y="2463800"/>
                  </a:moveTo>
                  <a:lnTo>
                    <a:pt x="4992" y="2439090"/>
                  </a:lnTo>
                  <a:lnTo>
                    <a:pt x="18605" y="2418905"/>
                  </a:lnTo>
                  <a:lnTo>
                    <a:pt x="38790" y="2405292"/>
                  </a:lnTo>
                  <a:lnTo>
                    <a:pt x="63500" y="2400300"/>
                  </a:lnTo>
                  <a:lnTo>
                    <a:pt x="3670300" y="2400300"/>
                  </a:lnTo>
                  <a:lnTo>
                    <a:pt x="3695009" y="2405292"/>
                  </a:lnTo>
                  <a:lnTo>
                    <a:pt x="3715194" y="2418905"/>
                  </a:lnTo>
                  <a:lnTo>
                    <a:pt x="3728807" y="2439090"/>
                  </a:lnTo>
                  <a:lnTo>
                    <a:pt x="3733800" y="2463800"/>
                  </a:lnTo>
                  <a:lnTo>
                    <a:pt x="3733800" y="2717800"/>
                  </a:lnTo>
                  <a:lnTo>
                    <a:pt x="3728807" y="2742514"/>
                  </a:lnTo>
                  <a:lnTo>
                    <a:pt x="3715194" y="2762699"/>
                  </a:lnTo>
                  <a:lnTo>
                    <a:pt x="3695009" y="2776309"/>
                  </a:lnTo>
                  <a:lnTo>
                    <a:pt x="3670300" y="2781300"/>
                  </a:lnTo>
                  <a:lnTo>
                    <a:pt x="63500" y="2781300"/>
                  </a:lnTo>
                  <a:lnTo>
                    <a:pt x="38790" y="2776309"/>
                  </a:lnTo>
                  <a:lnTo>
                    <a:pt x="18605" y="2762699"/>
                  </a:lnTo>
                  <a:lnTo>
                    <a:pt x="4992" y="2742514"/>
                  </a:lnTo>
                  <a:lnTo>
                    <a:pt x="0" y="2717800"/>
                  </a:lnTo>
                  <a:lnTo>
                    <a:pt x="0" y="2463800"/>
                  </a:lnTo>
                  <a:close/>
                </a:path>
                <a:path w="3733800" h="2781300">
                  <a:moveTo>
                    <a:pt x="2819400" y="1079500"/>
                  </a:moveTo>
                  <a:lnTo>
                    <a:pt x="2823390" y="1059721"/>
                  </a:lnTo>
                  <a:lnTo>
                    <a:pt x="2834274" y="1043574"/>
                  </a:lnTo>
                  <a:lnTo>
                    <a:pt x="2850421" y="1032690"/>
                  </a:lnTo>
                  <a:lnTo>
                    <a:pt x="2870200" y="1028700"/>
                  </a:lnTo>
                  <a:lnTo>
                    <a:pt x="3073400" y="1028700"/>
                  </a:lnTo>
                  <a:lnTo>
                    <a:pt x="3093178" y="1032690"/>
                  </a:lnTo>
                  <a:lnTo>
                    <a:pt x="3109325" y="1043574"/>
                  </a:lnTo>
                  <a:lnTo>
                    <a:pt x="3120209" y="1059721"/>
                  </a:lnTo>
                  <a:lnTo>
                    <a:pt x="3124200" y="1079500"/>
                  </a:lnTo>
                  <a:lnTo>
                    <a:pt x="3124200" y="1282700"/>
                  </a:lnTo>
                  <a:lnTo>
                    <a:pt x="3120209" y="1302478"/>
                  </a:lnTo>
                  <a:lnTo>
                    <a:pt x="3109325" y="1318625"/>
                  </a:lnTo>
                  <a:lnTo>
                    <a:pt x="3093178" y="1329509"/>
                  </a:lnTo>
                  <a:lnTo>
                    <a:pt x="3073400" y="1333500"/>
                  </a:lnTo>
                  <a:lnTo>
                    <a:pt x="2870200" y="1333500"/>
                  </a:lnTo>
                  <a:lnTo>
                    <a:pt x="2850421" y="1329509"/>
                  </a:lnTo>
                  <a:lnTo>
                    <a:pt x="2834274" y="1318625"/>
                  </a:lnTo>
                  <a:lnTo>
                    <a:pt x="2823390" y="1302478"/>
                  </a:lnTo>
                  <a:lnTo>
                    <a:pt x="2819400" y="1282700"/>
                  </a:lnTo>
                  <a:lnTo>
                    <a:pt x="2819400" y="1079500"/>
                  </a:lnTo>
                  <a:close/>
                </a:path>
                <a:path w="3733800" h="2781300">
                  <a:moveTo>
                    <a:pt x="2228850" y="50800"/>
                  </a:moveTo>
                  <a:lnTo>
                    <a:pt x="2232840" y="31021"/>
                  </a:lnTo>
                  <a:lnTo>
                    <a:pt x="2243724" y="14874"/>
                  </a:lnTo>
                  <a:lnTo>
                    <a:pt x="2259871" y="3990"/>
                  </a:lnTo>
                  <a:lnTo>
                    <a:pt x="2279650" y="0"/>
                  </a:lnTo>
                  <a:lnTo>
                    <a:pt x="3016250" y="0"/>
                  </a:lnTo>
                  <a:lnTo>
                    <a:pt x="3036028" y="3990"/>
                  </a:lnTo>
                  <a:lnTo>
                    <a:pt x="3052175" y="14874"/>
                  </a:lnTo>
                  <a:lnTo>
                    <a:pt x="3063059" y="31021"/>
                  </a:lnTo>
                  <a:lnTo>
                    <a:pt x="3067050" y="50800"/>
                  </a:lnTo>
                  <a:lnTo>
                    <a:pt x="3067050" y="254000"/>
                  </a:lnTo>
                  <a:lnTo>
                    <a:pt x="3063059" y="273778"/>
                  </a:lnTo>
                  <a:lnTo>
                    <a:pt x="3052175" y="289925"/>
                  </a:lnTo>
                  <a:lnTo>
                    <a:pt x="3036028" y="300809"/>
                  </a:lnTo>
                  <a:lnTo>
                    <a:pt x="3016250" y="304800"/>
                  </a:lnTo>
                  <a:lnTo>
                    <a:pt x="2279650" y="304800"/>
                  </a:lnTo>
                  <a:lnTo>
                    <a:pt x="2259871" y="300809"/>
                  </a:lnTo>
                  <a:lnTo>
                    <a:pt x="2243724" y="289925"/>
                  </a:lnTo>
                  <a:lnTo>
                    <a:pt x="2232840" y="273778"/>
                  </a:lnTo>
                  <a:lnTo>
                    <a:pt x="2228850" y="254000"/>
                  </a:lnTo>
                  <a:lnTo>
                    <a:pt x="2228850" y="50800"/>
                  </a:lnTo>
                  <a:close/>
                </a:path>
                <a:path w="3733800" h="2781300">
                  <a:moveTo>
                    <a:pt x="2209800" y="1765300"/>
                  </a:moveTo>
                  <a:lnTo>
                    <a:pt x="2213790" y="1745521"/>
                  </a:lnTo>
                  <a:lnTo>
                    <a:pt x="2224674" y="1729374"/>
                  </a:lnTo>
                  <a:lnTo>
                    <a:pt x="2240821" y="1718490"/>
                  </a:lnTo>
                  <a:lnTo>
                    <a:pt x="2260600" y="1714500"/>
                  </a:lnTo>
                  <a:lnTo>
                    <a:pt x="2768600" y="1714500"/>
                  </a:lnTo>
                  <a:lnTo>
                    <a:pt x="2788378" y="1718490"/>
                  </a:lnTo>
                  <a:lnTo>
                    <a:pt x="2804525" y="1729374"/>
                  </a:lnTo>
                  <a:lnTo>
                    <a:pt x="2815409" y="1745521"/>
                  </a:lnTo>
                  <a:lnTo>
                    <a:pt x="2819400" y="1765300"/>
                  </a:lnTo>
                  <a:lnTo>
                    <a:pt x="2819400" y="1968500"/>
                  </a:lnTo>
                  <a:lnTo>
                    <a:pt x="2815409" y="1988278"/>
                  </a:lnTo>
                  <a:lnTo>
                    <a:pt x="2804525" y="2004425"/>
                  </a:lnTo>
                  <a:lnTo>
                    <a:pt x="2788378" y="2015309"/>
                  </a:lnTo>
                  <a:lnTo>
                    <a:pt x="2768600" y="2019300"/>
                  </a:lnTo>
                  <a:lnTo>
                    <a:pt x="2260600" y="2019300"/>
                  </a:lnTo>
                  <a:lnTo>
                    <a:pt x="2240821" y="2015309"/>
                  </a:lnTo>
                  <a:lnTo>
                    <a:pt x="2224674" y="2004425"/>
                  </a:lnTo>
                  <a:lnTo>
                    <a:pt x="2213790" y="1988278"/>
                  </a:lnTo>
                  <a:lnTo>
                    <a:pt x="2209800" y="1968500"/>
                  </a:lnTo>
                  <a:lnTo>
                    <a:pt x="2209800" y="1765300"/>
                  </a:lnTo>
                  <a:close/>
                </a:path>
              </a:pathLst>
            </a:custGeom>
            <a:ln w="28575">
              <a:solidFill>
                <a:srgbClr val="0A5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399" y="3086099"/>
              <a:ext cx="4419600" cy="990600"/>
            </a:xfrm>
            <a:custGeom>
              <a:avLst/>
              <a:gdLst/>
              <a:ahLst/>
              <a:cxnLst/>
              <a:rect l="l" t="t" r="r" b="b"/>
              <a:pathLst>
                <a:path w="4419600" h="990600">
                  <a:moveTo>
                    <a:pt x="4419600" y="990600"/>
                  </a:moveTo>
                  <a:lnTo>
                    <a:pt x="4008501" y="990600"/>
                  </a:lnTo>
                  <a:lnTo>
                    <a:pt x="3581400" y="990600"/>
                  </a:lnTo>
                </a:path>
                <a:path w="4419600" h="990600">
                  <a:moveTo>
                    <a:pt x="0" y="838200"/>
                  </a:moveTo>
                  <a:lnTo>
                    <a:pt x="1303401" y="838200"/>
                  </a:lnTo>
                  <a:lnTo>
                    <a:pt x="2657475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799" y="3943349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0"/>
                  </a:moveTo>
                  <a:lnTo>
                    <a:pt x="1371600" y="83820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53098" y="5446775"/>
              <a:ext cx="224154" cy="1905"/>
            </a:xfrm>
            <a:custGeom>
              <a:avLst/>
              <a:gdLst/>
              <a:ahLst/>
              <a:cxnLst/>
              <a:rect l="l" t="t" r="r" b="b"/>
              <a:pathLst>
                <a:path w="224154" h="1904">
                  <a:moveTo>
                    <a:pt x="-4767" y="762"/>
                  </a:moveTo>
                  <a:lnTo>
                    <a:pt x="228668" y="762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475" y="1151723"/>
            <a:ext cx="5710555" cy="923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908050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908050" algn="l"/>
                <a:tab pos="908685" algn="l"/>
              </a:tabLst>
            </a:pPr>
            <a:r>
              <a:rPr sz="2750" spc="25" dirty="0">
                <a:latin typeface="Arial"/>
                <a:cs typeface="Arial"/>
              </a:rPr>
              <a:t>Dữ </a:t>
            </a:r>
            <a:r>
              <a:rPr sz="2750" spc="-45" dirty="0">
                <a:latin typeface="Arial"/>
                <a:cs typeface="Arial"/>
              </a:rPr>
              <a:t>liệu </a:t>
            </a:r>
            <a:r>
              <a:rPr sz="2750" spc="5" dirty="0">
                <a:latin typeface="Arial"/>
                <a:cs typeface="Arial"/>
              </a:rPr>
              <a:t>mẫu </a:t>
            </a:r>
            <a:r>
              <a:rPr sz="2750" spc="30" dirty="0">
                <a:latin typeface="Arial"/>
                <a:cs typeface="Arial"/>
              </a:rPr>
              <a:t>của</a:t>
            </a:r>
            <a:r>
              <a:rPr sz="2750" spc="-505" dirty="0">
                <a:latin typeface="Arial"/>
                <a:cs typeface="Arial"/>
              </a:rPr>
              <a:t> </a:t>
            </a:r>
            <a:r>
              <a:rPr sz="2750" spc="-5" dirty="0">
                <a:latin typeface="Arial"/>
                <a:cs typeface="Arial"/>
              </a:rPr>
              <a:t>AllElectronics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3200" y="3962400"/>
            <a:ext cx="1371600" cy="457200"/>
          </a:xfrm>
          <a:prstGeom prst="rect">
            <a:avLst/>
          </a:prstGeom>
          <a:solidFill>
            <a:srgbClr val="E4E4E4"/>
          </a:solidFill>
          <a:ln w="953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55"/>
              </a:spcBef>
            </a:pPr>
            <a:r>
              <a:rPr sz="2000" spc="15" dirty="0">
                <a:latin typeface="Arial"/>
                <a:cs typeface="Arial"/>
              </a:rPr>
              <a:t>Item: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I4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00" y="3810000"/>
            <a:ext cx="1676400" cy="990600"/>
          </a:xfrm>
          <a:prstGeom prst="rect">
            <a:avLst/>
          </a:prstGeom>
          <a:solidFill>
            <a:srgbClr val="E4E4E4"/>
          </a:solidFill>
          <a:ln w="953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355"/>
              </a:spcBef>
            </a:pPr>
            <a:r>
              <a:rPr sz="2000" spc="15" dirty="0">
                <a:latin typeface="Arial"/>
                <a:cs typeface="Arial"/>
              </a:rPr>
              <a:t>Itemsets:</a:t>
            </a:r>
            <a:endParaRPr sz="20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2000" spc="15" dirty="0">
                <a:latin typeface="Arial"/>
                <a:cs typeface="Arial"/>
              </a:rPr>
              <a:t>{I1, </a:t>
            </a:r>
            <a:r>
              <a:rPr sz="2000" spc="20" dirty="0">
                <a:latin typeface="Arial"/>
                <a:cs typeface="Arial"/>
              </a:rPr>
              <a:t>I2,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I5},</a:t>
            </a:r>
            <a:endParaRPr sz="2000">
              <a:latin typeface="Arial"/>
              <a:cs typeface="Arial"/>
            </a:endParaRPr>
          </a:p>
          <a:p>
            <a:pPr marL="27305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latin typeface="Arial"/>
                <a:cs typeface="Arial"/>
              </a:rPr>
              <a:t>{I2, I3},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3200" y="5334000"/>
            <a:ext cx="2362200" cy="457200"/>
          </a:xfrm>
          <a:prstGeom prst="rect">
            <a:avLst/>
          </a:prstGeom>
          <a:solidFill>
            <a:srgbClr val="E4E4E4"/>
          </a:solidFill>
          <a:ln w="953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370"/>
              </a:spcBef>
            </a:pPr>
            <a:r>
              <a:rPr sz="2000" spc="10" dirty="0">
                <a:latin typeface="Arial"/>
                <a:cs typeface="Arial"/>
              </a:rPr>
              <a:t>Transaction: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T800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2085</Words>
  <Application>Microsoft Office PowerPoint</Application>
  <PresentationFormat>On-screen Show (4:3)</PresentationFormat>
  <Paragraphs>523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KHAI PHÁ DỮ LIỆU  (DATA MINING)</vt:lpstr>
      <vt:lpstr>Nội dung</vt:lpstr>
      <vt:lpstr>Khai phá luật kết hợp</vt:lpstr>
      <vt:lpstr>PowerPoint Presentation</vt:lpstr>
      <vt:lpstr>PowerPoint Presentation</vt:lpstr>
      <vt:lpstr>Tổng quan về khai phá luật kết hợp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Quá trình khai phá luật kết hợp</vt:lpstr>
      <vt:lpstr>Quá trình khai phá luật kết hợp</vt:lpstr>
      <vt:lpstr>Khám phá các mẫu thường xuyên</vt:lpstr>
      <vt:lpstr>Giải thuật Apriori</vt:lpstr>
      <vt:lpstr>Giải thuật Apriori</vt:lpstr>
      <vt:lpstr>Giải thuật Apriori</vt:lpstr>
      <vt:lpstr>Giải thuật Apriori</vt:lpstr>
      <vt:lpstr>Apriori … Step 1</vt:lpstr>
      <vt:lpstr>Apriori … Step 2</vt:lpstr>
      <vt:lpstr>Apriori … Step 3</vt:lpstr>
      <vt:lpstr>Apriori … Step 4</vt:lpstr>
      <vt:lpstr>Apriori</vt:lpstr>
      <vt:lpstr>Khám phá các luật kết hợp</vt:lpstr>
      <vt:lpstr>Khám phá các luật kết hợp – B1</vt:lpstr>
      <vt:lpstr>Khám phá các luật kết hợp – B2</vt:lpstr>
      <vt:lpstr>Khám phá các luật kết hợp</vt:lpstr>
      <vt:lpstr>Khám phá các luật kết hợp</vt:lpstr>
      <vt:lpstr>Khám phá luật kết hợp</vt:lpstr>
      <vt:lpstr>Tóm tắt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</dc:creator>
  <cp:lastModifiedBy>Hello</cp:lastModifiedBy>
  <cp:revision>1</cp:revision>
  <dcterms:created xsi:type="dcterms:W3CDTF">2020-12-09T07:19:19Z</dcterms:created>
  <dcterms:modified xsi:type="dcterms:W3CDTF">2021-01-07T05:28:17Z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2020-12-09T00:00:00Z</vt:filetime>
  </property>
</Properties>
</file>