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2150" y="397510"/>
            <a:ext cx="775970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5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4164" y="1031875"/>
            <a:ext cx="631609" cy="644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859" y="427990"/>
            <a:ext cx="782828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5850" y="3041650"/>
            <a:ext cx="4972050" cy="321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100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32" Type="http://schemas.openxmlformats.org/officeDocument/2006/relationships/image" Target="../media/image99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31" Type="http://schemas.openxmlformats.org/officeDocument/2006/relationships/image" Target="../media/image98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8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21" Type="http://schemas.openxmlformats.org/officeDocument/2006/relationships/image" Target="../media/image129.png"/><Relationship Id="rId34" Type="http://schemas.openxmlformats.org/officeDocument/2006/relationships/image" Target="../media/image142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33" Type="http://schemas.openxmlformats.org/officeDocument/2006/relationships/image" Target="../media/image141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37" Type="http://schemas.openxmlformats.org/officeDocument/2006/relationships/image" Target="../media/image145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36" Type="http://schemas.openxmlformats.org/officeDocument/2006/relationships/image" Target="../media/image144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31" Type="http://schemas.openxmlformats.org/officeDocument/2006/relationships/image" Target="../media/image139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35" Type="http://schemas.openxmlformats.org/officeDocument/2006/relationships/image" Target="../media/image143.png"/><Relationship Id="rId8" Type="http://schemas.openxmlformats.org/officeDocument/2006/relationships/image" Target="../media/image116.png"/><Relationship Id="rId3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" Type="http://schemas.openxmlformats.org/officeDocument/2006/relationships/image" Target="../media/image168.png"/><Relationship Id="rId21" Type="http://schemas.openxmlformats.org/officeDocument/2006/relationships/image" Target="../media/image186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5" Type="http://schemas.openxmlformats.org/officeDocument/2006/relationships/image" Target="../media/image190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29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89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10" Type="http://schemas.openxmlformats.org/officeDocument/2006/relationships/image" Target="../media/image175.png"/><Relationship Id="rId19" Type="http://schemas.openxmlformats.org/officeDocument/2006/relationships/image" Target="../media/image184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11.png"/><Relationship Id="rId3" Type="http://schemas.openxmlformats.org/officeDocument/2006/relationships/image" Target="../media/image205.png"/><Relationship Id="rId7" Type="http://schemas.openxmlformats.org/officeDocument/2006/relationships/image" Target="../media/image207.png"/><Relationship Id="rId12" Type="http://schemas.openxmlformats.org/officeDocument/2006/relationships/image" Target="../media/image210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09.png"/><Relationship Id="rId5" Type="http://schemas.openxmlformats.org/officeDocument/2006/relationships/image" Target="../media/image206.png"/><Relationship Id="rId10" Type="http://schemas.openxmlformats.org/officeDocument/2006/relationships/image" Target="../media/image208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5" Type="http://schemas.openxmlformats.org/officeDocument/2006/relationships/image" Target="../media/image215.png"/><Relationship Id="rId10" Type="http://schemas.openxmlformats.org/officeDocument/2006/relationships/image" Target="../media/image220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43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Relationship Id="rId14" Type="http://schemas.openxmlformats.org/officeDocument/2006/relationships/image" Target="../media/image2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13" Type="http://schemas.openxmlformats.org/officeDocument/2006/relationships/image" Target="../media/image262.png"/><Relationship Id="rId3" Type="http://schemas.openxmlformats.org/officeDocument/2006/relationships/image" Target="../media/image252.png"/><Relationship Id="rId7" Type="http://schemas.openxmlformats.org/officeDocument/2006/relationships/image" Target="../media/image256.png"/><Relationship Id="rId12" Type="http://schemas.openxmlformats.org/officeDocument/2006/relationships/image" Target="../media/image261.png"/><Relationship Id="rId2" Type="http://schemas.openxmlformats.org/officeDocument/2006/relationships/image" Target="../media/image251.png"/><Relationship Id="rId16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5.png"/><Relationship Id="rId11" Type="http://schemas.openxmlformats.org/officeDocument/2006/relationships/image" Target="../media/image260.png"/><Relationship Id="rId5" Type="http://schemas.openxmlformats.org/officeDocument/2006/relationships/image" Target="../media/image254.png"/><Relationship Id="rId15" Type="http://schemas.openxmlformats.org/officeDocument/2006/relationships/image" Target="../media/image264.png"/><Relationship Id="rId10" Type="http://schemas.openxmlformats.org/officeDocument/2006/relationships/image" Target="../media/image259.png"/><Relationship Id="rId4" Type="http://schemas.openxmlformats.org/officeDocument/2006/relationships/image" Target="../media/image253.png"/><Relationship Id="rId9" Type="http://schemas.openxmlformats.org/officeDocument/2006/relationships/image" Target="../media/image258.png"/><Relationship Id="rId14" Type="http://schemas.openxmlformats.org/officeDocument/2006/relationships/image" Target="../media/image26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databases/CorelFeatures/CorelFeatures.data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995" y="2093340"/>
            <a:ext cx="3910329" cy="1379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0375" marR="5080" indent="-448309">
              <a:lnSpc>
                <a:spcPct val="132600"/>
              </a:lnSpc>
              <a:spcBef>
                <a:spcPts val="90"/>
              </a:spcBef>
            </a:pPr>
            <a:r>
              <a:rPr sz="3350" spc="5" dirty="0">
                <a:solidFill>
                  <a:srgbClr val="EBDDC3"/>
                </a:solidFill>
              </a:rPr>
              <a:t>KHAI PHÁ </a:t>
            </a:r>
            <a:r>
              <a:rPr sz="3350" dirty="0">
                <a:solidFill>
                  <a:srgbClr val="EBDDC3"/>
                </a:solidFill>
              </a:rPr>
              <a:t>DỮ LIỆU  </a:t>
            </a:r>
            <a:r>
              <a:rPr sz="3350" spc="-75" dirty="0">
                <a:solidFill>
                  <a:srgbClr val="EBDDC3"/>
                </a:solidFill>
              </a:rPr>
              <a:t>(DATA</a:t>
            </a:r>
            <a:r>
              <a:rPr sz="3350" spc="-200" dirty="0">
                <a:solidFill>
                  <a:srgbClr val="EBDDC3"/>
                </a:solidFill>
              </a:rPr>
              <a:t> </a:t>
            </a:r>
            <a:r>
              <a:rPr sz="3350" spc="-15" dirty="0">
                <a:solidFill>
                  <a:srgbClr val="EBDDC3"/>
                </a:solidFill>
              </a:rPr>
              <a:t>MINING)</a:t>
            </a:r>
            <a:endParaRPr sz="33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1735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/>
              <a:t>Tổng quan </a:t>
            </a:r>
            <a:r>
              <a:rPr sz="3950" spc="30" dirty="0"/>
              <a:t>về </a:t>
            </a:r>
            <a:r>
              <a:rPr sz="3950" spc="-35" dirty="0"/>
              <a:t>phân </a:t>
            </a:r>
            <a:r>
              <a:rPr sz="3950" spc="-10" dirty="0"/>
              <a:t>cụm </a:t>
            </a:r>
            <a:r>
              <a:rPr sz="3950" spc="-5" dirty="0"/>
              <a:t>dữ</a:t>
            </a:r>
            <a:r>
              <a:rPr sz="3950" spc="760" dirty="0"/>
              <a:t> </a:t>
            </a:r>
            <a:r>
              <a:rPr sz="3950" spc="-35" dirty="0"/>
              <a:t>liệu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27317" y="1140825"/>
            <a:ext cx="7597775" cy="17640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  <a:p>
            <a:pPr marL="901700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01065" algn="l"/>
                <a:tab pos="901700" algn="l"/>
              </a:tabLst>
            </a:pPr>
            <a:r>
              <a:rPr sz="2400" spc="-15" dirty="0">
                <a:latin typeface="Arial"/>
                <a:cs typeface="Arial"/>
              </a:rPr>
              <a:t>Mỗi </a:t>
            </a:r>
            <a:r>
              <a:rPr sz="2400" spc="5" dirty="0">
                <a:latin typeface="Arial"/>
                <a:cs typeface="Arial"/>
              </a:rPr>
              <a:t>cụm </a:t>
            </a:r>
            <a:r>
              <a:rPr sz="2400" spc="-20" dirty="0">
                <a:latin typeface="Arial"/>
                <a:cs typeface="Arial"/>
              </a:rPr>
              <a:t>nên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45" dirty="0">
                <a:latin typeface="Arial"/>
                <a:cs typeface="Arial"/>
              </a:rPr>
              <a:t>bao </a:t>
            </a:r>
            <a:r>
              <a:rPr sz="2400" spc="-10" dirty="0">
                <a:latin typeface="Arial"/>
                <a:cs typeface="Arial"/>
              </a:rPr>
              <a:t>nhiêu </a:t>
            </a:r>
            <a:r>
              <a:rPr sz="2400" spc="-30" dirty="0">
                <a:latin typeface="Arial"/>
                <a:cs typeface="Arial"/>
              </a:rPr>
              <a:t>phần</a:t>
            </a:r>
            <a:r>
              <a:rPr sz="2400" spc="3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tử?</a:t>
            </a:r>
            <a:endParaRPr sz="2400">
              <a:latin typeface="Arial"/>
              <a:cs typeface="Arial"/>
            </a:endParaRPr>
          </a:p>
          <a:p>
            <a:pPr marL="901700" indent="-324485">
              <a:lnSpc>
                <a:spcPct val="100000"/>
              </a:lnSpc>
              <a:spcBef>
                <a:spcPts val="6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01065" algn="l"/>
                <a:tab pos="901700" algn="l"/>
              </a:tabLst>
            </a:pP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tử </a:t>
            </a:r>
            <a:r>
              <a:rPr sz="2400" spc="-20" dirty="0">
                <a:latin typeface="Arial"/>
                <a:cs typeface="Arial"/>
              </a:rPr>
              <a:t>nên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50" dirty="0">
                <a:latin typeface="Arial"/>
                <a:cs typeface="Arial"/>
              </a:rPr>
              <a:t>vào </a:t>
            </a:r>
            <a:r>
              <a:rPr sz="2400" spc="-45" dirty="0">
                <a:latin typeface="Arial"/>
                <a:cs typeface="Arial"/>
              </a:rPr>
              <a:t>bao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nhiêu </a:t>
            </a:r>
            <a:r>
              <a:rPr sz="2400" spc="10" dirty="0">
                <a:latin typeface="Arial"/>
                <a:cs typeface="Arial"/>
              </a:rPr>
              <a:t>cụm?</a:t>
            </a:r>
            <a:endParaRPr sz="2400">
              <a:latin typeface="Arial"/>
              <a:cs typeface="Arial"/>
            </a:endParaRPr>
          </a:p>
          <a:p>
            <a:pPr marL="901700" indent="-324485">
              <a:lnSpc>
                <a:spcPct val="100000"/>
              </a:lnSpc>
              <a:spcBef>
                <a:spcPts val="57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01065" algn="l"/>
                <a:tab pos="901700" algn="l"/>
              </a:tabLst>
            </a:pPr>
            <a:r>
              <a:rPr sz="2400" spc="-30" dirty="0">
                <a:latin typeface="Arial"/>
                <a:cs typeface="Arial"/>
              </a:rPr>
              <a:t>Bao </a:t>
            </a:r>
            <a:r>
              <a:rPr sz="2400" spc="-10" dirty="0">
                <a:latin typeface="Arial"/>
                <a:cs typeface="Arial"/>
              </a:rPr>
              <a:t>nhiêu </a:t>
            </a:r>
            <a:r>
              <a:rPr sz="2400" spc="5" dirty="0">
                <a:latin typeface="Arial"/>
                <a:cs typeface="Arial"/>
              </a:rPr>
              <a:t>cụm </a:t>
            </a:r>
            <a:r>
              <a:rPr sz="2400" spc="-20" dirty="0">
                <a:latin typeface="Arial"/>
                <a:cs typeface="Arial"/>
              </a:rPr>
              <a:t>nên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20" dirty="0">
                <a:latin typeface="Arial"/>
                <a:cs typeface="Arial"/>
              </a:rPr>
              <a:t>tạo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ra?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5105400"/>
            <a:ext cx="3810000" cy="1295400"/>
            <a:chOff x="457200" y="5105400"/>
            <a:chExt cx="3810000" cy="1295400"/>
          </a:xfrm>
        </p:grpSpPr>
        <p:sp>
          <p:nvSpPr>
            <p:cNvPr id="5" name="object 5"/>
            <p:cNvSpPr/>
            <p:nvPr/>
          </p:nvSpPr>
          <p:spPr>
            <a:xfrm>
              <a:off x="457200" y="5105400"/>
              <a:ext cx="3810000" cy="1295400"/>
            </a:xfrm>
            <a:custGeom>
              <a:avLst/>
              <a:gdLst/>
              <a:ahLst/>
              <a:cxnLst/>
              <a:rect l="l" t="t" r="r" b="b"/>
              <a:pathLst>
                <a:path w="3810000" h="1295400">
                  <a:moveTo>
                    <a:pt x="38100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810000" y="12954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032" y="5956295"/>
              <a:ext cx="119135" cy="117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2125" y="610235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54737" y="0"/>
                  </a:moveTo>
                  <a:lnTo>
                    <a:pt x="0" y="109537"/>
                  </a:lnTo>
                  <a:lnTo>
                    <a:pt x="109600" y="10953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2125" y="610235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537"/>
                  </a:moveTo>
                  <a:lnTo>
                    <a:pt x="54737" y="0"/>
                  </a:lnTo>
                  <a:lnTo>
                    <a:pt x="109600" y="109537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2683" y="6115045"/>
              <a:ext cx="119008" cy="119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7601" y="5978525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53975" y="0"/>
                  </a:moveTo>
                  <a:lnTo>
                    <a:pt x="0" y="109537"/>
                  </a:lnTo>
                  <a:lnTo>
                    <a:pt x="107950" y="109537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7601" y="5978525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0" y="109537"/>
                  </a:moveTo>
                  <a:lnTo>
                    <a:pt x="53975" y="0"/>
                  </a:lnTo>
                  <a:lnTo>
                    <a:pt x="107950" y="109537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4883" y="5635620"/>
              <a:ext cx="119008" cy="119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2158" y="5565833"/>
              <a:ext cx="119008" cy="1174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8457" y="5405432"/>
              <a:ext cx="119135" cy="1191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2258" y="5937245"/>
              <a:ext cx="119008" cy="119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6357" y="5813420"/>
              <a:ext cx="119135" cy="1190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2258" y="5707057"/>
              <a:ext cx="119008" cy="119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1737" y="5570537"/>
              <a:ext cx="109855" cy="107950"/>
            </a:xfrm>
            <a:custGeom>
              <a:avLst/>
              <a:gdLst/>
              <a:ahLst/>
              <a:cxnLst/>
              <a:rect l="l" t="t" r="r" b="b"/>
              <a:pathLst>
                <a:path w="109855" h="107950">
                  <a:moveTo>
                    <a:pt x="109537" y="0"/>
                  </a:moveTo>
                  <a:lnTo>
                    <a:pt x="0" y="0"/>
                  </a:lnTo>
                  <a:lnTo>
                    <a:pt x="0" y="107950"/>
                  </a:lnTo>
                  <a:lnTo>
                    <a:pt x="109537" y="107950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1737" y="5570537"/>
              <a:ext cx="109855" cy="107950"/>
            </a:xfrm>
            <a:custGeom>
              <a:avLst/>
              <a:gdLst/>
              <a:ahLst/>
              <a:cxnLst/>
              <a:rect l="l" t="t" r="r" b="b"/>
              <a:pathLst>
                <a:path w="109855" h="107950">
                  <a:moveTo>
                    <a:pt x="0" y="107950"/>
                  </a:moveTo>
                  <a:lnTo>
                    <a:pt x="109537" y="107950"/>
                  </a:lnTo>
                  <a:lnTo>
                    <a:pt x="109537" y="0"/>
                  </a:lnTo>
                  <a:lnTo>
                    <a:pt x="0" y="0"/>
                  </a:lnTo>
                  <a:lnTo>
                    <a:pt x="0" y="1079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1062" y="5427662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537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7" y="109537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1062" y="5427662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537"/>
                  </a:moveTo>
                  <a:lnTo>
                    <a:pt x="109537" y="109537"/>
                  </a:lnTo>
                  <a:lnTo>
                    <a:pt x="109537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6325" y="541026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537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7" y="109537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6325" y="541026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537"/>
                  </a:moveTo>
                  <a:lnTo>
                    <a:pt x="109537" y="109537"/>
                  </a:lnTo>
                  <a:lnTo>
                    <a:pt x="109537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6475" y="5551487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107950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7950" y="109537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6475" y="5551487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0" y="109537"/>
                  </a:moveTo>
                  <a:lnTo>
                    <a:pt x="107950" y="109537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8525" y="588962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537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7" y="109537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8525" y="588962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537"/>
                  </a:moveTo>
                  <a:lnTo>
                    <a:pt x="109537" y="109537"/>
                  </a:lnTo>
                  <a:lnTo>
                    <a:pt x="109537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800" y="5961062"/>
              <a:ext cx="109855" cy="107950"/>
            </a:xfrm>
            <a:custGeom>
              <a:avLst/>
              <a:gdLst/>
              <a:ahLst/>
              <a:cxnLst/>
              <a:rect l="l" t="t" r="r" b="b"/>
              <a:pathLst>
                <a:path w="109854" h="107950">
                  <a:moveTo>
                    <a:pt x="109537" y="0"/>
                  </a:moveTo>
                  <a:lnTo>
                    <a:pt x="0" y="0"/>
                  </a:lnTo>
                  <a:lnTo>
                    <a:pt x="0" y="107950"/>
                  </a:lnTo>
                  <a:lnTo>
                    <a:pt x="109537" y="107950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5800" y="5961062"/>
              <a:ext cx="109855" cy="107950"/>
            </a:xfrm>
            <a:custGeom>
              <a:avLst/>
              <a:gdLst/>
              <a:ahLst/>
              <a:cxnLst/>
              <a:rect l="l" t="t" r="r" b="b"/>
              <a:pathLst>
                <a:path w="109854" h="107950">
                  <a:moveTo>
                    <a:pt x="0" y="107950"/>
                  </a:moveTo>
                  <a:lnTo>
                    <a:pt x="109537" y="107950"/>
                  </a:lnTo>
                  <a:lnTo>
                    <a:pt x="109537" y="0"/>
                  </a:lnTo>
                  <a:lnTo>
                    <a:pt x="0" y="0"/>
                  </a:lnTo>
                  <a:lnTo>
                    <a:pt x="0" y="1079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2162" y="6119812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537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7" y="109537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162" y="6119812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537"/>
                  </a:moveTo>
                  <a:lnTo>
                    <a:pt x="109537" y="109537"/>
                  </a:lnTo>
                  <a:lnTo>
                    <a:pt x="109537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5900" y="558800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537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7" y="109537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85900" y="558800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537"/>
                  </a:moveTo>
                  <a:lnTo>
                    <a:pt x="109537" y="109537"/>
                  </a:lnTo>
                  <a:lnTo>
                    <a:pt x="109537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70125" y="571182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537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7" y="109537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70125" y="571182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537"/>
                  </a:moveTo>
                  <a:lnTo>
                    <a:pt x="109537" y="109537"/>
                  </a:lnTo>
                  <a:lnTo>
                    <a:pt x="109537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5900" y="581818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537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7" y="109537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5900" y="581818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537"/>
                  </a:moveTo>
                  <a:lnTo>
                    <a:pt x="109537" y="109537"/>
                  </a:lnTo>
                  <a:lnTo>
                    <a:pt x="109537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24400" y="5105400"/>
            <a:ext cx="3810000" cy="1295400"/>
            <a:chOff x="4724400" y="5105400"/>
            <a:chExt cx="3810000" cy="1295400"/>
          </a:xfrm>
        </p:grpSpPr>
        <p:sp>
          <p:nvSpPr>
            <p:cNvPr id="39" name="object 39"/>
            <p:cNvSpPr/>
            <p:nvPr/>
          </p:nvSpPr>
          <p:spPr>
            <a:xfrm>
              <a:off x="4724400" y="5105400"/>
              <a:ext cx="3810000" cy="1295400"/>
            </a:xfrm>
            <a:custGeom>
              <a:avLst/>
              <a:gdLst/>
              <a:ahLst/>
              <a:cxnLst/>
              <a:rect l="l" t="t" r="r" b="b"/>
              <a:pathLst>
                <a:path w="3810000" h="1295400">
                  <a:moveTo>
                    <a:pt x="38100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810000" y="12954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23233" y="5957882"/>
              <a:ext cx="119008" cy="119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07326" y="610552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54737" y="0"/>
                  </a:moveTo>
                  <a:lnTo>
                    <a:pt x="0" y="54775"/>
                  </a:lnTo>
                  <a:lnTo>
                    <a:pt x="54737" y="109537"/>
                  </a:lnTo>
                  <a:lnTo>
                    <a:pt x="109474" y="5477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07326" y="610552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0" y="54775"/>
                  </a:moveTo>
                  <a:lnTo>
                    <a:pt x="54737" y="0"/>
                  </a:lnTo>
                  <a:lnTo>
                    <a:pt x="109474" y="54775"/>
                  </a:lnTo>
                  <a:lnTo>
                    <a:pt x="54737" y="109537"/>
                  </a:lnTo>
                  <a:lnTo>
                    <a:pt x="0" y="54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97757" y="6118220"/>
              <a:ext cx="119008" cy="119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32675" y="5980112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53975" y="0"/>
                  </a:moveTo>
                  <a:lnTo>
                    <a:pt x="0" y="54775"/>
                  </a:lnTo>
                  <a:lnTo>
                    <a:pt x="53975" y="109537"/>
                  </a:lnTo>
                  <a:lnTo>
                    <a:pt x="107950" y="54775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32675" y="5980112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0" y="54775"/>
                  </a:moveTo>
                  <a:lnTo>
                    <a:pt x="53975" y="0"/>
                  </a:lnTo>
                  <a:lnTo>
                    <a:pt x="107950" y="54775"/>
                  </a:lnTo>
                  <a:lnTo>
                    <a:pt x="53975" y="109537"/>
                  </a:lnTo>
                  <a:lnTo>
                    <a:pt x="0" y="54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19957" y="5637207"/>
              <a:ext cx="119008" cy="1190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07232" y="5565833"/>
              <a:ext cx="119008" cy="1190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13658" y="5405432"/>
              <a:ext cx="119008" cy="1191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07332" y="5940420"/>
              <a:ext cx="119008" cy="119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91558" y="5815007"/>
              <a:ext cx="119008" cy="119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07332" y="5708645"/>
              <a:ext cx="119008" cy="119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72107" y="5565833"/>
              <a:ext cx="119008" cy="1190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56200" y="542772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54737" y="0"/>
                  </a:moveTo>
                  <a:lnTo>
                    <a:pt x="45085" y="45085"/>
                  </a:lnTo>
                  <a:lnTo>
                    <a:pt x="0" y="54737"/>
                  </a:lnTo>
                  <a:lnTo>
                    <a:pt x="45085" y="64389"/>
                  </a:lnTo>
                  <a:lnTo>
                    <a:pt x="54737" y="109474"/>
                  </a:lnTo>
                  <a:lnTo>
                    <a:pt x="64388" y="64389"/>
                  </a:lnTo>
                  <a:lnTo>
                    <a:pt x="109474" y="54737"/>
                  </a:lnTo>
                  <a:lnTo>
                    <a:pt x="64388" y="4508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56200" y="542772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0" y="54737"/>
                  </a:moveTo>
                  <a:lnTo>
                    <a:pt x="45085" y="64389"/>
                  </a:lnTo>
                  <a:lnTo>
                    <a:pt x="54737" y="109474"/>
                  </a:lnTo>
                  <a:lnTo>
                    <a:pt x="64388" y="64389"/>
                  </a:lnTo>
                  <a:lnTo>
                    <a:pt x="109474" y="54737"/>
                  </a:lnTo>
                  <a:lnTo>
                    <a:pt x="64388" y="45085"/>
                  </a:lnTo>
                  <a:lnTo>
                    <a:pt x="54737" y="0"/>
                  </a:lnTo>
                  <a:lnTo>
                    <a:pt x="45085" y="45085"/>
                  </a:lnTo>
                  <a:lnTo>
                    <a:pt x="0" y="547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46758" y="5405432"/>
              <a:ext cx="119008" cy="1191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81676" y="5553075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53975" y="0"/>
                  </a:moveTo>
                  <a:lnTo>
                    <a:pt x="44323" y="45084"/>
                  </a:lnTo>
                  <a:lnTo>
                    <a:pt x="0" y="54762"/>
                  </a:lnTo>
                  <a:lnTo>
                    <a:pt x="44323" y="64452"/>
                  </a:lnTo>
                  <a:lnTo>
                    <a:pt x="53975" y="109537"/>
                  </a:lnTo>
                  <a:lnTo>
                    <a:pt x="63500" y="64452"/>
                  </a:lnTo>
                  <a:lnTo>
                    <a:pt x="107950" y="54762"/>
                  </a:lnTo>
                  <a:lnTo>
                    <a:pt x="63500" y="45084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81676" y="5553075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0" y="54762"/>
                  </a:moveTo>
                  <a:lnTo>
                    <a:pt x="44323" y="64452"/>
                  </a:lnTo>
                  <a:lnTo>
                    <a:pt x="53975" y="109537"/>
                  </a:lnTo>
                  <a:lnTo>
                    <a:pt x="63500" y="64452"/>
                  </a:lnTo>
                  <a:lnTo>
                    <a:pt x="107950" y="54762"/>
                  </a:lnTo>
                  <a:lnTo>
                    <a:pt x="63500" y="45084"/>
                  </a:lnTo>
                  <a:lnTo>
                    <a:pt x="53975" y="0"/>
                  </a:lnTo>
                  <a:lnTo>
                    <a:pt x="44323" y="45084"/>
                  </a:lnTo>
                  <a:lnTo>
                    <a:pt x="0" y="5476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68958" y="5886445"/>
              <a:ext cx="119008" cy="1190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56233" y="5957882"/>
              <a:ext cx="119008" cy="1190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62532" y="6118220"/>
              <a:ext cx="119008" cy="1190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56333" y="5583232"/>
              <a:ext cx="119008" cy="1190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40432" y="5708645"/>
              <a:ext cx="119008" cy="1190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56333" y="5815007"/>
              <a:ext cx="119008" cy="1190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4724400" y="3200400"/>
            <a:ext cx="3810000" cy="1295400"/>
            <a:chOff x="4724400" y="3200400"/>
            <a:chExt cx="3810000" cy="1295400"/>
          </a:xfrm>
        </p:grpSpPr>
        <p:sp>
          <p:nvSpPr>
            <p:cNvPr id="65" name="object 65"/>
            <p:cNvSpPr/>
            <p:nvPr/>
          </p:nvSpPr>
          <p:spPr>
            <a:xfrm>
              <a:off x="4724400" y="3200400"/>
              <a:ext cx="3810000" cy="1295400"/>
            </a:xfrm>
            <a:custGeom>
              <a:avLst/>
              <a:gdLst/>
              <a:ahLst/>
              <a:cxnLst/>
              <a:rect l="l" t="t" r="r" b="b"/>
              <a:pathLst>
                <a:path w="3810000" h="1295400">
                  <a:moveTo>
                    <a:pt x="38100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810000" y="12954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23233" y="3944932"/>
              <a:ext cx="119008" cy="1190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07326" y="409257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54737" y="0"/>
                  </a:moveTo>
                  <a:lnTo>
                    <a:pt x="0" y="54737"/>
                  </a:lnTo>
                  <a:lnTo>
                    <a:pt x="54737" y="109474"/>
                  </a:lnTo>
                  <a:lnTo>
                    <a:pt x="109474" y="5473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07326" y="409257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0" y="54737"/>
                  </a:moveTo>
                  <a:lnTo>
                    <a:pt x="54737" y="0"/>
                  </a:lnTo>
                  <a:lnTo>
                    <a:pt x="109474" y="54737"/>
                  </a:lnTo>
                  <a:lnTo>
                    <a:pt x="54737" y="109474"/>
                  </a:lnTo>
                  <a:lnTo>
                    <a:pt x="0" y="547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497757" y="4105333"/>
              <a:ext cx="119008" cy="1190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32675" y="3967226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53975" y="0"/>
                  </a:moveTo>
                  <a:lnTo>
                    <a:pt x="0" y="54737"/>
                  </a:lnTo>
                  <a:lnTo>
                    <a:pt x="53975" y="109474"/>
                  </a:lnTo>
                  <a:lnTo>
                    <a:pt x="107950" y="54737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32675" y="3967226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0" y="54737"/>
                  </a:moveTo>
                  <a:lnTo>
                    <a:pt x="53975" y="0"/>
                  </a:lnTo>
                  <a:lnTo>
                    <a:pt x="107950" y="54737"/>
                  </a:lnTo>
                  <a:lnTo>
                    <a:pt x="53975" y="109474"/>
                  </a:lnTo>
                  <a:lnTo>
                    <a:pt x="0" y="547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19957" y="3624257"/>
              <a:ext cx="119008" cy="11913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107232" y="3552883"/>
              <a:ext cx="119008" cy="11900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13658" y="3392482"/>
              <a:ext cx="119008" cy="11900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12100" y="393223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109536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6" y="109537"/>
                  </a:lnTo>
                  <a:lnTo>
                    <a:pt x="1095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912100" y="393223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0" y="109537"/>
                  </a:moveTo>
                  <a:lnTo>
                    <a:pt x="109536" y="109537"/>
                  </a:lnTo>
                  <a:lnTo>
                    <a:pt x="109536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96326" y="380676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109536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6" y="109537"/>
                  </a:lnTo>
                  <a:lnTo>
                    <a:pt x="1095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96326" y="380676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0" y="109537"/>
                  </a:moveTo>
                  <a:lnTo>
                    <a:pt x="109536" y="109537"/>
                  </a:lnTo>
                  <a:lnTo>
                    <a:pt x="109536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12100" y="3700462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109536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109536" y="109537"/>
                  </a:lnTo>
                  <a:lnTo>
                    <a:pt x="1095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12100" y="3700462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0" y="109537"/>
                  </a:moveTo>
                  <a:lnTo>
                    <a:pt x="109536" y="109537"/>
                  </a:lnTo>
                  <a:lnTo>
                    <a:pt x="109536" y="0"/>
                  </a:lnTo>
                  <a:lnTo>
                    <a:pt x="0" y="0"/>
                  </a:lnTo>
                  <a:lnTo>
                    <a:pt x="0" y="1095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72107" y="3552883"/>
              <a:ext cx="119008" cy="11900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56200" y="341477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54737" y="0"/>
                  </a:moveTo>
                  <a:lnTo>
                    <a:pt x="45085" y="45085"/>
                  </a:lnTo>
                  <a:lnTo>
                    <a:pt x="0" y="54737"/>
                  </a:lnTo>
                  <a:lnTo>
                    <a:pt x="45085" y="64388"/>
                  </a:lnTo>
                  <a:lnTo>
                    <a:pt x="54737" y="109474"/>
                  </a:lnTo>
                  <a:lnTo>
                    <a:pt x="64388" y="64388"/>
                  </a:lnTo>
                  <a:lnTo>
                    <a:pt x="109474" y="54737"/>
                  </a:lnTo>
                  <a:lnTo>
                    <a:pt x="64388" y="45085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56200" y="341477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0" y="54737"/>
                  </a:moveTo>
                  <a:lnTo>
                    <a:pt x="45085" y="64388"/>
                  </a:lnTo>
                  <a:lnTo>
                    <a:pt x="54737" y="109474"/>
                  </a:lnTo>
                  <a:lnTo>
                    <a:pt x="64388" y="64388"/>
                  </a:lnTo>
                  <a:lnTo>
                    <a:pt x="109474" y="54737"/>
                  </a:lnTo>
                  <a:lnTo>
                    <a:pt x="64388" y="45085"/>
                  </a:lnTo>
                  <a:lnTo>
                    <a:pt x="54737" y="0"/>
                  </a:lnTo>
                  <a:lnTo>
                    <a:pt x="45085" y="45085"/>
                  </a:lnTo>
                  <a:lnTo>
                    <a:pt x="0" y="547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46758" y="3392482"/>
              <a:ext cx="119008" cy="1191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281676" y="3540125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53975" y="0"/>
                  </a:moveTo>
                  <a:lnTo>
                    <a:pt x="44323" y="45085"/>
                  </a:lnTo>
                  <a:lnTo>
                    <a:pt x="0" y="54737"/>
                  </a:lnTo>
                  <a:lnTo>
                    <a:pt x="44323" y="64388"/>
                  </a:lnTo>
                  <a:lnTo>
                    <a:pt x="53975" y="109600"/>
                  </a:lnTo>
                  <a:lnTo>
                    <a:pt x="63500" y="64388"/>
                  </a:lnTo>
                  <a:lnTo>
                    <a:pt x="107950" y="54737"/>
                  </a:lnTo>
                  <a:lnTo>
                    <a:pt x="63500" y="45085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81676" y="3540125"/>
              <a:ext cx="107950" cy="109855"/>
            </a:xfrm>
            <a:custGeom>
              <a:avLst/>
              <a:gdLst/>
              <a:ahLst/>
              <a:cxnLst/>
              <a:rect l="l" t="t" r="r" b="b"/>
              <a:pathLst>
                <a:path w="107950" h="109854">
                  <a:moveTo>
                    <a:pt x="0" y="54737"/>
                  </a:moveTo>
                  <a:lnTo>
                    <a:pt x="44323" y="64388"/>
                  </a:lnTo>
                  <a:lnTo>
                    <a:pt x="53975" y="109600"/>
                  </a:lnTo>
                  <a:lnTo>
                    <a:pt x="63500" y="64388"/>
                  </a:lnTo>
                  <a:lnTo>
                    <a:pt x="107950" y="54737"/>
                  </a:lnTo>
                  <a:lnTo>
                    <a:pt x="63500" y="45085"/>
                  </a:lnTo>
                  <a:lnTo>
                    <a:pt x="53975" y="0"/>
                  </a:lnTo>
                  <a:lnTo>
                    <a:pt x="44323" y="45085"/>
                  </a:lnTo>
                  <a:lnTo>
                    <a:pt x="0" y="5473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68958" y="3873558"/>
              <a:ext cx="119008" cy="11900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56233" y="3944932"/>
              <a:ext cx="119008" cy="1191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62532" y="4105333"/>
              <a:ext cx="119008" cy="11900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756333" y="3570282"/>
              <a:ext cx="119008" cy="11913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40432" y="3695758"/>
              <a:ext cx="119135" cy="11900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56333" y="3802057"/>
              <a:ext cx="119008" cy="11913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457200" y="3200400"/>
            <a:ext cx="3810000" cy="1295400"/>
            <a:chOff x="457200" y="3200400"/>
            <a:chExt cx="3810000" cy="1295400"/>
          </a:xfrm>
        </p:grpSpPr>
        <p:sp>
          <p:nvSpPr>
            <p:cNvPr id="94" name="object 94"/>
            <p:cNvSpPr/>
            <p:nvPr/>
          </p:nvSpPr>
          <p:spPr>
            <a:xfrm>
              <a:off x="457200" y="3200400"/>
              <a:ext cx="3810000" cy="1295400"/>
            </a:xfrm>
            <a:custGeom>
              <a:avLst/>
              <a:gdLst/>
              <a:ahLst/>
              <a:cxnLst/>
              <a:rect l="l" t="t" r="r" b="b"/>
              <a:pathLst>
                <a:path w="3810000" h="1295400">
                  <a:moveTo>
                    <a:pt x="38100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3810000" y="12954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47778" y="3942773"/>
              <a:ext cx="118754" cy="11735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32505" y="4089653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19" h="109220">
                  <a:moveTo>
                    <a:pt x="54610" y="0"/>
                  </a:moveTo>
                  <a:lnTo>
                    <a:pt x="33379" y="4280"/>
                  </a:lnTo>
                  <a:lnTo>
                    <a:pt x="16017" y="15954"/>
                  </a:lnTo>
                  <a:lnTo>
                    <a:pt x="4300" y="33272"/>
                  </a:lnTo>
                  <a:lnTo>
                    <a:pt x="0" y="54483"/>
                  </a:lnTo>
                  <a:lnTo>
                    <a:pt x="4300" y="75693"/>
                  </a:lnTo>
                  <a:lnTo>
                    <a:pt x="16017" y="93011"/>
                  </a:lnTo>
                  <a:lnTo>
                    <a:pt x="33379" y="104685"/>
                  </a:lnTo>
                  <a:lnTo>
                    <a:pt x="54610" y="108966"/>
                  </a:lnTo>
                  <a:lnTo>
                    <a:pt x="75894" y="104685"/>
                  </a:lnTo>
                  <a:lnTo>
                    <a:pt x="93249" y="93011"/>
                  </a:lnTo>
                  <a:lnTo>
                    <a:pt x="104937" y="75693"/>
                  </a:lnTo>
                  <a:lnTo>
                    <a:pt x="109219" y="54483"/>
                  </a:lnTo>
                  <a:lnTo>
                    <a:pt x="104937" y="33272"/>
                  </a:lnTo>
                  <a:lnTo>
                    <a:pt x="93249" y="15954"/>
                  </a:lnTo>
                  <a:lnTo>
                    <a:pt x="75894" y="428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032505" y="4089653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19" h="109220">
                  <a:moveTo>
                    <a:pt x="0" y="54483"/>
                  </a:moveTo>
                  <a:lnTo>
                    <a:pt x="4300" y="33272"/>
                  </a:lnTo>
                  <a:lnTo>
                    <a:pt x="16017" y="15954"/>
                  </a:lnTo>
                  <a:lnTo>
                    <a:pt x="33379" y="4280"/>
                  </a:lnTo>
                  <a:lnTo>
                    <a:pt x="54610" y="0"/>
                  </a:lnTo>
                  <a:lnTo>
                    <a:pt x="75894" y="4280"/>
                  </a:lnTo>
                  <a:lnTo>
                    <a:pt x="93249" y="15954"/>
                  </a:lnTo>
                  <a:lnTo>
                    <a:pt x="104937" y="33272"/>
                  </a:lnTo>
                  <a:lnTo>
                    <a:pt x="109219" y="54483"/>
                  </a:lnTo>
                  <a:lnTo>
                    <a:pt x="104937" y="75693"/>
                  </a:lnTo>
                  <a:lnTo>
                    <a:pt x="93249" y="93011"/>
                  </a:lnTo>
                  <a:lnTo>
                    <a:pt x="75894" y="104685"/>
                  </a:lnTo>
                  <a:lnTo>
                    <a:pt x="54610" y="108966"/>
                  </a:lnTo>
                  <a:lnTo>
                    <a:pt x="33379" y="104685"/>
                  </a:lnTo>
                  <a:lnTo>
                    <a:pt x="16017" y="93011"/>
                  </a:lnTo>
                  <a:lnTo>
                    <a:pt x="4300" y="75693"/>
                  </a:lnTo>
                  <a:lnTo>
                    <a:pt x="0" y="54483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22048" y="4102539"/>
              <a:ext cx="118754" cy="11862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156966" y="3965320"/>
              <a:ext cx="107950" cy="109220"/>
            </a:xfrm>
            <a:custGeom>
              <a:avLst/>
              <a:gdLst/>
              <a:ahLst/>
              <a:cxnLst/>
              <a:rect l="l" t="t" r="r" b="b"/>
              <a:pathLst>
                <a:path w="107950" h="109220">
                  <a:moveTo>
                    <a:pt x="53975" y="0"/>
                  </a:moveTo>
                  <a:lnTo>
                    <a:pt x="32950" y="4280"/>
                  </a:lnTo>
                  <a:lnTo>
                    <a:pt x="15795" y="15954"/>
                  </a:lnTo>
                  <a:lnTo>
                    <a:pt x="4236" y="33272"/>
                  </a:lnTo>
                  <a:lnTo>
                    <a:pt x="0" y="54482"/>
                  </a:lnTo>
                  <a:lnTo>
                    <a:pt x="4236" y="75767"/>
                  </a:lnTo>
                  <a:lnTo>
                    <a:pt x="15795" y="93122"/>
                  </a:lnTo>
                  <a:lnTo>
                    <a:pt x="32950" y="104810"/>
                  </a:lnTo>
                  <a:lnTo>
                    <a:pt x="53975" y="109092"/>
                  </a:lnTo>
                  <a:lnTo>
                    <a:pt x="74999" y="104810"/>
                  </a:lnTo>
                  <a:lnTo>
                    <a:pt x="92154" y="93122"/>
                  </a:lnTo>
                  <a:lnTo>
                    <a:pt x="103713" y="75767"/>
                  </a:lnTo>
                  <a:lnTo>
                    <a:pt x="107949" y="54482"/>
                  </a:lnTo>
                  <a:lnTo>
                    <a:pt x="103713" y="33272"/>
                  </a:lnTo>
                  <a:lnTo>
                    <a:pt x="92154" y="15954"/>
                  </a:lnTo>
                  <a:lnTo>
                    <a:pt x="74999" y="4280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56966" y="3965320"/>
              <a:ext cx="107950" cy="109220"/>
            </a:xfrm>
            <a:custGeom>
              <a:avLst/>
              <a:gdLst/>
              <a:ahLst/>
              <a:cxnLst/>
              <a:rect l="l" t="t" r="r" b="b"/>
              <a:pathLst>
                <a:path w="107950" h="109220">
                  <a:moveTo>
                    <a:pt x="0" y="54482"/>
                  </a:moveTo>
                  <a:lnTo>
                    <a:pt x="4236" y="33272"/>
                  </a:lnTo>
                  <a:lnTo>
                    <a:pt x="15795" y="15954"/>
                  </a:lnTo>
                  <a:lnTo>
                    <a:pt x="32950" y="4280"/>
                  </a:lnTo>
                  <a:lnTo>
                    <a:pt x="53975" y="0"/>
                  </a:lnTo>
                  <a:lnTo>
                    <a:pt x="74999" y="4280"/>
                  </a:lnTo>
                  <a:lnTo>
                    <a:pt x="92154" y="15954"/>
                  </a:lnTo>
                  <a:lnTo>
                    <a:pt x="103713" y="33272"/>
                  </a:lnTo>
                  <a:lnTo>
                    <a:pt x="107949" y="54482"/>
                  </a:lnTo>
                  <a:lnTo>
                    <a:pt x="103713" y="75767"/>
                  </a:lnTo>
                  <a:lnTo>
                    <a:pt x="92154" y="93122"/>
                  </a:lnTo>
                  <a:lnTo>
                    <a:pt x="74999" y="104810"/>
                  </a:lnTo>
                  <a:lnTo>
                    <a:pt x="53975" y="109092"/>
                  </a:lnTo>
                  <a:lnTo>
                    <a:pt x="32950" y="104810"/>
                  </a:lnTo>
                  <a:lnTo>
                    <a:pt x="15795" y="93122"/>
                  </a:lnTo>
                  <a:lnTo>
                    <a:pt x="4236" y="75767"/>
                  </a:lnTo>
                  <a:lnTo>
                    <a:pt x="0" y="5448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44248" y="3623241"/>
              <a:ext cx="118754" cy="1186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832158" y="3552248"/>
              <a:ext cx="118754" cy="11735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38838" y="3392482"/>
              <a:ext cx="118754" cy="11862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32258" y="3923850"/>
              <a:ext cx="118754" cy="1185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916738" y="3800787"/>
              <a:ext cx="118754" cy="11862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632258" y="3694234"/>
              <a:ext cx="118754" cy="11862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196601" y="3552248"/>
              <a:ext cx="118805" cy="117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81367" y="3415029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19" h="109220">
                  <a:moveTo>
                    <a:pt x="54597" y="0"/>
                  </a:moveTo>
                  <a:lnTo>
                    <a:pt x="33347" y="4280"/>
                  </a:lnTo>
                  <a:lnTo>
                    <a:pt x="15992" y="15954"/>
                  </a:lnTo>
                  <a:lnTo>
                    <a:pt x="4291" y="33272"/>
                  </a:lnTo>
                  <a:lnTo>
                    <a:pt x="0" y="54483"/>
                  </a:lnTo>
                  <a:lnTo>
                    <a:pt x="4291" y="75693"/>
                  </a:lnTo>
                  <a:lnTo>
                    <a:pt x="15992" y="93011"/>
                  </a:lnTo>
                  <a:lnTo>
                    <a:pt x="33347" y="104685"/>
                  </a:lnTo>
                  <a:lnTo>
                    <a:pt x="54597" y="108966"/>
                  </a:lnTo>
                  <a:lnTo>
                    <a:pt x="75854" y="104685"/>
                  </a:lnTo>
                  <a:lnTo>
                    <a:pt x="93213" y="93011"/>
                  </a:lnTo>
                  <a:lnTo>
                    <a:pt x="104916" y="75693"/>
                  </a:lnTo>
                  <a:lnTo>
                    <a:pt x="109207" y="54483"/>
                  </a:lnTo>
                  <a:lnTo>
                    <a:pt x="104916" y="33272"/>
                  </a:lnTo>
                  <a:lnTo>
                    <a:pt x="93213" y="15954"/>
                  </a:lnTo>
                  <a:lnTo>
                    <a:pt x="75854" y="4280"/>
                  </a:lnTo>
                  <a:lnTo>
                    <a:pt x="54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81367" y="3415029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19" h="109220">
                  <a:moveTo>
                    <a:pt x="0" y="54483"/>
                  </a:moveTo>
                  <a:lnTo>
                    <a:pt x="4291" y="75693"/>
                  </a:lnTo>
                  <a:lnTo>
                    <a:pt x="15992" y="93011"/>
                  </a:lnTo>
                  <a:lnTo>
                    <a:pt x="33347" y="104685"/>
                  </a:lnTo>
                  <a:lnTo>
                    <a:pt x="54597" y="108966"/>
                  </a:lnTo>
                  <a:lnTo>
                    <a:pt x="75854" y="104685"/>
                  </a:lnTo>
                  <a:lnTo>
                    <a:pt x="93213" y="93011"/>
                  </a:lnTo>
                  <a:lnTo>
                    <a:pt x="104916" y="75693"/>
                  </a:lnTo>
                  <a:lnTo>
                    <a:pt x="109207" y="54483"/>
                  </a:lnTo>
                  <a:lnTo>
                    <a:pt x="104916" y="33272"/>
                  </a:lnTo>
                  <a:lnTo>
                    <a:pt x="93213" y="15954"/>
                  </a:lnTo>
                  <a:lnTo>
                    <a:pt x="75854" y="4280"/>
                  </a:lnTo>
                  <a:lnTo>
                    <a:pt x="54597" y="0"/>
                  </a:lnTo>
                  <a:lnTo>
                    <a:pt x="33347" y="4280"/>
                  </a:lnTo>
                  <a:lnTo>
                    <a:pt x="15992" y="15954"/>
                  </a:lnTo>
                  <a:lnTo>
                    <a:pt x="4291" y="33272"/>
                  </a:lnTo>
                  <a:lnTo>
                    <a:pt x="0" y="54483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72154" y="3392482"/>
              <a:ext cx="118741" cy="11862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07084" y="3537965"/>
              <a:ext cx="107950" cy="109220"/>
            </a:xfrm>
            <a:custGeom>
              <a:avLst/>
              <a:gdLst/>
              <a:ahLst/>
              <a:cxnLst/>
              <a:rect l="l" t="t" r="r" b="b"/>
              <a:pathLst>
                <a:path w="107950" h="109220">
                  <a:moveTo>
                    <a:pt x="53962" y="0"/>
                  </a:moveTo>
                  <a:lnTo>
                    <a:pt x="32955" y="4282"/>
                  </a:lnTo>
                  <a:lnTo>
                    <a:pt x="15803" y="15970"/>
                  </a:lnTo>
                  <a:lnTo>
                    <a:pt x="4240" y="33325"/>
                  </a:lnTo>
                  <a:lnTo>
                    <a:pt x="0" y="54610"/>
                  </a:lnTo>
                  <a:lnTo>
                    <a:pt x="4240" y="75820"/>
                  </a:lnTo>
                  <a:lnTo>
                    <a:pt x="15803" y="93138"/>
                  </a:lnTo>
                  <a:lnTo>
                    <a:pt x="32955" y="104812"/>
                  </a:lnTo>
                  <a:lnTo>
                    <a:pt x="53962" y="109093"/>
                  </a:lnTo>
                  <a:lnTo>
                    <a:pt x="74970" y="104812"/>
                  </a:lnTo>
                  <a:lnTo>
                    <a:pt x="92127" y="93138"/>
                  </a:lnTo>
                  <a:lnTo>
                    <a:pt x="103695" y="75820"/>
                  </a:lnTo>
                  <a:lnTo>
                    <a:pt x="107937" y="54610"/>
                  </a:lnTo>
                  <a:lnTo>
                    <a:pt x="103695" y="33325"/>
                  </a:lnTo>
                  <a:lnTo>
                    <a:pt x="92127" y="15970"/>
                  </a:lnTo>
                  <a:lnTo>
                    <a:pt x="74970" y="4282"/>
                  </a:lnTo>
                  <a:lnTo>
                    <a:pt x="53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07084" y="3537965"/>
              <a:ext cx="107950" cy="109220"/>
            </a:xfrm>
            <a:custGeom>
              <a:avLst/>
              <a:gdLst/>
              <a:ahLst/>
              <a:cxnLst/>
              <a:rect l="l" t="t" r="r" b="b"/>
              <a:pathLst>
                <a:path w="107950" h="109220">
                  <a:moveTo>
                    <a:pt x="0" y="54610"/>
                  </a:moveTo>
                  <a:lnTo>
                    <a:pt x="4240" y="75820"/>
                  </a:lnTo>
                  <a:lnTo>
                    <a:pt x="15803" y="93138"/>
                  </a:lnTo>
                  <a:lnTo>
                    <a:pt x="32955" y="104812"/>
                  </a:lnTo>
                  <a:lnTo>
                    <a:pt x="53962" y="109093"/>
                  </a:lnTo>
                  <a:lnTo>
                    <a:pt x="74970" y="104812"/>
                  </a:lnTo>
                  <a:lnTo>
                    <a:pt x="92127" y="93138"/>
                  </a:lnTo>
                  <a:lnTo>
                    <a:pt x="103695" y="75820"/>
                  </a:lnTo>
                  <a:lnTo>
                    <a:pt x="107937" y="54610"/>
                  </a:lnTo>
                  <a:lnTo>
                    <a:pt x="103695" y="33325"/>
                  </a:lnTo>
                  <a:lnTo>
                    <a:pt x="92127" y="15970"/>
                  </a:lnTo>
                  <a:lnTo>
                    <a:pt x="74970" y="4282"/>
                  </a:lnTo>
                  <a:lnTo>
                    <a:pt x="53962" y="0"/>
                  </a:lnTo>
                  <a:lnTo>
                    <a:pt x="32955" y="4282"/>
                  </a:lnTo>
                  <a:lnTo>
                    <a:pt x="15803" y="15970"/>
                  </a:lnTo>
                  <a:lnTo>
                    <a:pt x="4240" y="33325"/>
                  </a:lnTo>
                  <a:lnTo>
                    <a:pt x="0" y="5461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4367" y="3871780"/>
              <a:ext cx="118754" cy="11862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1032" y="3942773"/>
              <a:ext cx="118741" cy="11735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87700" y="4102539"/>
              <a:ext cx="118741" cy="11862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81005" y="3570028"/>
              <a:ext cx="118754" cy="11862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765485" y="3694234"/>
              <a:ext cx="118754" cy="11862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481005" y="3800787"/>
              <a:ext cx="118754" cy="11862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070610" y="4570031"/>
            <a:ext cx="1685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Bao </a:t>
            </a:r>
            <a:r>
              <a:rPr sz="1800" spc="5" dirty="0">
                <a:latin typeface="Arial"/>
                <a:cs typeface="Arial"/>
              </a:rPr>
              <a:t>nhiêu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cụm?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502528" y="6477634"/>
            <a:ext cx="781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cụm?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070610" y="6477634"/>
            <a:ext cx="781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cụm?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502528" y="4570031"/>
            <a:ext cx="781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cụm?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6555"/>
            <a:ext cx="785558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Các </a:t>
            </a:r>
            <a:r>
              <a:rPr sz="3950" spc="-40" dirty="0"/>
              <a:t>yêu </a:t>
            </a:r>
            <a:r>
              <a:rPr sz="3950" spc="10" dirty="0"/>
              <a:t>cầu </a:t>
            </a:r>
            <a:r>
              <a:rPr sz="3950" spc="-15" dirty="0"/>
              <a:t>của </a:t>
            </a:r>
            <a:r>
              <a:rPr sz="3950" spc="-35" dirty="0"/>
              <a:t>phân </a:t>
            </a:r>
            <a:r>
              <a:rPr sz="3950" spc="-10" dirty="0"/>
              <a:t>cụm </a:t>
            </a:r>
            <a:r>
              <a:rPr sz="3950" spc="-5" dirty="0"/>
              <a:t>dữ</a:t>
            </a:r>
            <a:r>
              <a:rPr sz="3950" spc="994" dirty="0"/>
              <a:t> </a:t>
            </a:r>
            <a:r>
              <a:rPr sz="3950" spc="-35" dirty="0"/>
              <a:t>liệu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32787"/>
            <a:ext cx="8161020" cy="4624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ct val="109500"/>
              </a:lnSpc>
              <a:spcBef>
                <a:spcPts val="5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spc="5" dirty="0">
                <a:latin typeface="Arial"/>
                <a:cs typeface="Arial"/>
              </a:rPr>
              <a:t>thể </a:t>
            </a:r>
            <a:r>
              <a:rPr sz="2400" dirty="0">
                <a:latin typeface="Arial"/>
                <a:cs typeface="Arial"/>
              </a:rPr>
              <a:t>tương </a:t>
            </a:r>
            <a:r>
              <a:rPr sz="2400" spc="5" dirty="0">
                <a:latin typeface="Arial"/>
                <a:cs typeface="Arial"/>
              </a:rPr>
              <a:t>thích, </a:t>
            </a:r>
            <a:r>
              <a:rPr sz="2400" spc="-20" dirty="0">
                <a:latin typeface="Arial"/>
                <a:cs typeface="Arial"/>
              </a:rPr>
              <a:t>hiệu </a:t>
            </a:r>
            <a:r>
              <a:rPr sz="2400" spc="-15" dirty="0">
                <a:latin typeface="Arial"/>
                <a:cs typeface="Arial"/>
              </a:rPr>
              <a:t>quả </a:t>
            </a:r>
            <a:r>
              <a:rPr sz="2400" spc="-30" dirty="0">
                <a:latin typeface="Arial"/>
                <a:cs typeface="Arial"/>
              </a:rPr>
              <a:t>với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dirty="0">
                <a:latin typeface="Arial"/>
                <a:cs typeface="Arial"/>
              </a:rPr>
              <a:t>lớn, số </a:t>
            </a:r>
            <a:r>
              <a:rPr sz="2400" spc="-15" dirty="0">
                <a:latin typeface="Arial"/>
                <a:cs typeface="Arial"/>
              </a:rPr>
              <a:t>chiều  </a:t>
            </a:r>
            <a:r>
              <a:rPr sz="2400" spc="-5" dirty="0">
                <a:latin typeface="Arial"/>
                <a:cs typeface="Arial"/>
              </a:rPr>
              <a:t>lớn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47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10" dirty="0">
                <a:latin typeface="Arial"/>
                <a:cs typeface="Arial"/>
              </a:rPr>
              <a:t>năng </a:t>
            </a:r>
            <a:r>
              <a:rPr sz="2400" spc="-8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 </a:t>
            </a:r>
            <a:r>
              <a:rPr sz="2400" spc="-15" dirty="0">
                <a:latin typeface="Arial"/>
                <a:cs typeface="Arial"/>
              </a:rPr>
              <a:t>khác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48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10" dirty="0">
                <a:latin typeface="Arial"/>
                <a:cs typeface="Arial"/>
              </a:rPr>
              <a:t>năng </a:t>
            </a:r>
            <a:r>
              <a:rPr sz="2400" spc="-15" dirty="0">
                <a:latin typeface="Arial"/>
                <a:cs typeface="Arial"/>
              </a:rPr>
              <a:t>khám </a:t>
            </a:r>
            <a:r>
              <a:rPr sz="2400" spc="-20" dirty="0">
                <a:latin typeface="Arial"/>
                <a:cs typeface="Arial"/>
              </a:rPr>
              <a:t>phá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30" dirty="0">
                <a:latin typeface="Arial"/>
                <a:cs typeface="Arial"/>
              </a:rPr>
              <a:t>với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dạng </a:t>
            </a:r>
            <a:r>
              <a:rPr sz="2400" spc="-45" dirty="0">
                <a:latin typeface="Arial"/>
                <a:cs typeface="Arial"/>
              </a:rPr>
              <a:t>bất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kỳ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54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Khả </a:t>
            </a:r>
            <a:r>
              <a:rPr sz="2400" spc="-10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thích </a:t>
            </a:r>
            <a:r>
              <a:rPr sz="2400" spc="-15" dirty="0">
                <a:latin typeface="Arial"/>
                <a:cs typeface="Arial"/>
              </a:rPr>
              <a:t>nghi </a:t>
            </a:r>
            <a:r>
              <a:rPr sz="2400" spc="-30" dirty="0">
                <a:latin typeface="Arial"/>
                <a:cs typeface="Arial"/>
              </a:rPr>
              <a:t>với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</a:t>
            </a:r>
            <a:r>
              <a:rPr sz="2400" spc="3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nhiễu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48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dirty="0">
                <a:latin typeface="Arial"/>
                <a:cs typeface="Arial"/>
              </a:rPr>
              <a:t>Ít </a:t>
            </a:r>
            <a:r>
              <a:rPr sz="2400" spc="-10" dirty="0">
                <a:latin typeface="Arial"/>
                <a:cs typeface="Arial"/>
              </a:rPr>
              <a:t>nhạy </a:t>
            </a:r>
            <a:r>
              <a:rPr sz="2400" spc="-25" dirty="0">
                <a:latin typeface="Arial"/>
                <a:cs typeface="Arial"/>
              </a:rPr>
              <a:t>cảm với </a:t>
            </a:r>
            <a:r>
              <a:rPr sz="2400" spc="5" dirty="0">
                <a:latin typeface="Arial"/>
                <a:cs typeface="Arial"/>
              </a:rPr>
              <a:t>thứ tự của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5" dirty="0">
                <a:latin typeface="Arial"/>
                <a:cs typeface="Arial"/>
              </a:rPr>
              <a:t>liệu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vào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47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10" dirty="0">
                <a:latin typeface="Arial"/>
                <a:cs typeface="Arial"/>
              </a:rPr>
              <a:t>rằng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48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400" spc="-5" dirty="0">
                <a:latin typeface="Arial"/>
                <a:cs typeface="Arial"/>
              </a:rPr>
              <a:t>Dễ </a:t>
            </a:r>
            <a:r>
              <a:rPr sz="2400" spc="-20" dirty="0">
                <a:latin typeface="Arial"/>
                <a:cs typeface="Arial"/>
              </a:rPr>
              <a:t>hiểu </a:t>
            </a:r>
            <a:r>
              <a:rPr sz="2400" spc="-35" dirty="0">
                <a:latin typeface="Arial"/>
                <a:cs typeface="Arial"/>
              </a:rPr>
              <a:t>và dễ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Phân </a:t>
            </a:r>
            <a:r>
              <a:rPr spc="-5" dirty="0"/>
              <a:t>loại </a:t>
            </a:r>
            <a:r>
              <a:rPr spc="5" dirty="0"/>
              <a:t>các </a:t>
            </a:r>
            <a:r>
              <a:rPr dirty="0"/>
              <a:t>phương </a:t>
            </a:r>
            <a:r>
              <a:rPr spc="10" dirty="0"/>
              <a:t>pháp phân</a:t>
            </a:r>
            <a:r>
              <a:rPr spc="-365" dirty="0"/>
              <a:t> </a:t>
            </a:r>
            <a:r>
              <a:rPr spc="5" dirty="0"/>
              <a:t>cụm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75" y="1156881"/>
            <a:ext cx="8523605" cy="47256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ts val="2385"/>
              </a:lnSpc>
              <a:spcBef>
                <a:spcPts val="53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15" dirty="0">
                <a:latin typeface="Arial"/>
                <a:cs typeface="Arial"/>
              </a:rPr>
              <a:t>Phân </a:t>
            </a:r>
            <a:r>
              <a:rPr sz="2100" spc="-15" dirty="0">
                <a:latin typeface="Arial"/>
                <a:cs typeface="Arial"/>
              </a:rPr>
              <a:t>hoạch </a:t>
            </a:r>
            <a:r>
              <a:rPr sz="2100" spc="-10" dirty="0">
                <a:latin typeface="Arial"/>
                <a:cs typeface="Arial"/>
              </a:rPr>
              <a:t>(partitioning): </a:t>
            </a:r>
            <a:r>
              <a:rPr sz="2100" spc="20" dirty="0">
                <a:latin typeface="Arial"/>
                <a:cs typeface="Arial"/>
              </a:rPr>
              <a:t>phân </a:t>
            </a:r>
            <a:r>
              <a:rPr sz="2100" spc="-15" dirty="0">
                <a:latin typeface="Arial"/>
                <a:cs typeface="Arial"/>
              </a:rPr>
              <a:t>hoạch tập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n phần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tử</a:t>
            </a:r>
            <a:endParaRPr sz="2100">
              <a:latin typeface="Arial"/>
              <a:cs typeface="Arial"/>
            </a:endParaRPr>
          </a:p>
          <a:p>
            <a:pPr marL="911225">
              <a:lnSpc>
                <a:spcPts val="2385"/>
              </a:lnSpc>
            </a:pPr>
            <a:r>
              <a:rPr sz="2100" spc="15" dirty="0">
                <a:latin typeface="Arial"/>
                <a:cs typeface="Arial"/>
              </a:rPr>
              <a:t>thành </a:t>
            </a:r>
            <a:r>
              <a:rPr sz="2100" dirty="0">
                <a:latin typeface="Arial"/>
                <a:cs typeface="Arial"/>
              </a:rPr>
              <a:t>k</a:t>
            </a:r>
            <a:r>
              <a:rPr sz="2100" spc="-195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cụm</a:t>
            </a:r>
            <a:endParaRPr sz="2100">
              <a:latin typeface="Arial"/>
              <a:cs typeface="Arial"/>
            </a:endParaRPr>
          </a:p>
          <a:p>
            <a:pPr marL="911225" marR="81915" indent="-324485">
              <a:lnSpc>
                <a:spcPts val="2330"/>
              </a:lnSpc>
              <a:spcBef>
                <a:spcPts val="1170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15" dirty="0">
                <a:latin typeface="Arial"/>
                <a:cs typeface="Arial"/>
              </a:rPr>
              <a:t>Phân </a:t>
            </a:r>
            <a:r>
              <a:rPr sz="2100" spc="-20" dirty="0">
                <a:latin typeface="Arial"/>
                <a:cs typeface="Arial"/>
              </a:rPr>
              <a:t>cấp (hierarchical): xây </a:t>
            </a:r>
            <a:r>
              <a:rPr sz="2100" spc="15" dirty="0">
                <a:latin typeface="Arial"/>
                <a:cs typeface="Arial"/>
              </a:rPr>
              <a:t>dựng </a:t>
            </a:r>
            <a:r>
              <a:rPr sz="2100" spc="20" dirty="0">
                <a:latin typeface="Arial"/>
                <a:cs typeface="Arial"/>
              </a:rPr>
              <a:t>phân </a:t>
            </a:r>
            <a:r>
              <a:rPr sz="2100" spc="-20" dirty="0">
                <a:latin typeface="Arial"/>
                <a:cs typeface="Arial"/>
              </a:rPr>
              <a:t>cấp </a:t>
            </a:r>
            <a:r>
              <a:rPr sz="2100" spc="5" dirty="0">
                <a:latin typeface="Arial"/>
                <a:cs typeface="Arial"/>
              </a:rPr>
              <a:t>các cụm </a:t>
            </a:r>
            <a:r>
              <a:rPr sz="2100" dirty="0">
                <a:latin typeface="Arial"/>
                <a:cs typeface="Arial"/>
              </a:rPr>
              <a:t>trên cơ sở  </a:t>
            </a:r>
            <a:r>
              <a:rPr sz="2100" spc="5" dirty="0">
                <a:latin typeface="Arial"/>
                <a:cs typeface="Arial"/>
              </a:rPr>
              <a:t>các </a:t>
            </a:r>
            <a:r>
              <a:rPr sz="2100" spc="-10" dirty="0">
                <a:latin typeface="Arial"/>
                <a:cs typeface="Arial"/>
              </a:rPr>
              <a:t>đối </a:t>
            </a:r>
            <a:r>
              <a:rPr sz="2100" spc="5" dirty="0">
                <a:latin typeface="Arial"/>
                <a:cs typeface="Arial"/>
              </a:rPr>
              <a:t>tượng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đang </a:t>
            </a:r>
            <a:r>
              <a:rPr sz="2100" spc="-45" dirty="0">
                <a:latin typeface="Arial"/>
                <a:cs typeface="Arial"/>
              </a:rPr>
              <a:t>xem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xét</a:t>
            </a:r>
            <a:endParaRPr sz="2100">
              <a:latin typeface="Arial"/>
              <a:cs typeface="Arial"/>
            </a:endParaRPr>
          </a:p>
          <a:p>
            <a:pPr marL="911225" marR="259079" indent="-324485">
              <a:lnSpc>
                <a:spcPts val="2250"/>
              </a:lnSpc>
              <a:spcBef>
                <a:spcPts val="118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dirty="0">
                <a:latin typeface="Arial"/>
                <a:cs typeface="Arial"/>
              </a:rPr>
              <a:t>Dựa trên mật </a:t>
            </a:r>
            <a:r>
              <a:rPr sz="2100" spc="10" dirty="0">
                <a:latin typeface="Arial"/>
                <a:cs typeface="Arial"/>
              </a:rPr>
              <a:t>độ </a:t>
            </a:r>
            <a:r>
              <a:rPr sz="2100" spc="-10" dirty="0">
                <a:latin typeface="Arial"/>
                <a:cs typeface="Arial"/>
              </a:rPr>
              <a:t>(density-based): </a:t>
            </a:r>
            <a:r>
              <a:rPr sz="2100" spc="10" dirty="0">
                <a:latin typeface="Arial"/>
                <a:cs typeface="Arial"/>
              </a:rPr>
              <a:t>dựa </a:t>
            </a:r>
            <a:r>
              <a:rPr sz="2100" dirty="0">
                <a:latin typeface="Arial"/>
                <a:cs typeface="Arial"/>
              </a:rPr>
              <a:t>trên </a:t>
            </a:r>
            <a:r>
              <a:rPr sz="2100" spc="15" dirty="0">
                <a:latin typeface="Arial"/>
                <a:cs typeface="Arial"/>
              </a:rPr>
              <a:t>hàm </a:t>
            </a:r>
            <a:r>
              <a:rPr sz="2100" dirty="0">
                <a:latin typeface="Arial"/>
                <a:cs typeface="Arial"/>
              </a:rPr>
              <a:t>mật </a:t>
            </a:r>
            <a:r>
              <a:rPr sz="2100" spc="-10" dirty="0">
                <a:latin typeface="Arial"/>
                <a:cs typeface="Arial"/>
              </a:rPr>
              <a:t>độ, </a:t>
            </a:r>
            <a:r>
              <a:rPr sz="2100" dirty="0">
                <a:latin typeface="Arial"/>
                <a:cs typeface="Arial"/>
              </a:rPr>
              <a:t>số</a:t>
            </a:r>
            <a:r>
              <a:rPr sz="2100" spc="-19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đối  </a:t>
            </a:r>
            <a:r>
              <a:rPr sz="2100" spc="5" dirty="0">
                <a:latin typeface="Arial"/>
                <a:cs typeface="Arial"/>
              </a:rPr>
              <a:t>tượng </a:t>
            </a:r>
            <a:r>
              <a:rPr sz="2100" dirty="0">
                <a:latin typeface="Arial"/>
                <a:cs typeface="Arial"/>
              </a:rPr>
              <a:t>lân </a:t>
            </a:r>
            <a:r>
              <a:rPr sz="2100" spc="-20" dirty="0">
                <a:latin typeface="Arial"/>
                <a:cs typeface="Arial"/>
              </a:rPr>
              <a:t>cận </a:t>
            </a:r>
            <a:r>
              <a:rPr sz="2100" spc="5" dirty="0">
                <a:latin typeface="Arial"/>
                <a:cs typeface="Arial"/>
              </a:rPr>
              <a:t>của </a:t>
            </a:r>
            <a:r>
              <a:rPr sz="2100" spc="-10" dirty="0">
                <a:latin typeface="Arial"/>
                <a:cs typeface="Arial"/>
              </a:rPr>
              <a:t>đối </a:t>
            </a:r>
            <a:r>
              <a:rPr sz="2100" spc="5" dirty="0">
                <a:latin typeface="Arial"/>
                <a:cs typeface="Arial"/>
              </a:rPr>
              <a:t>tượng </a:t>
            </a:r>
            <a:r>
              <a:rPr sz="2100" spc="10" dirty="0">
                <a:latin typeface="Arial"/>
                <a:cs typeface="Arial"/>
              </a:rPr>
              <a:t>dữ</a:t>
            </a:r>
            <a:r>
              <a:rPr sz="2100" spc="-195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liệu.</a:t>
            </a:r>
            <a:endParaRPr sz="2100">
              <a:latin typeface="Arial"/>
              <a:cs typeface="Arial"/>
            </a:endParaRPr>
          </a:p>
          <a:p>
            <a:pPr marL="911225" marR="447675" indent="-324485">
              <a:lnSpc>
                <a:spcPts val="2330"/>
              </a:lnSpc>
              <a:spcBef>
                <a:spcPts val="114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dirty="0">
                <a:latin typeface="Arial"/>
                <a:cs typeface="Arial"/>
              </a:rPr>
              <a:t>Dựa trên </a:t>
            </a:r>
            <a:r>
              <a:rPr sz="2100" spc="-10" dirty="0">
                <a:latin typeface="Arial"/>
                <a:cs typeface="Arial"/>
              </a:rPr>
              <a:t>lưới (grid-based): </a:t>
            </a:r>
            <a:r>
              <a:rPr sz="2100" spc="10" dirty="0">
                <a:latin typeface="Arial"/>
                <a:cs typeface="Arial"/>
              </a:rPr>
              <a:t>dựa </a:t>
            </a:r>
            <a:r>
              <a:rPr sz="2100" dirty="0">
                <a:latin typeface="Arial"/>
                <a:cs typeface="Arial"/>
              </a:rPr>
              <a:t>trên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-5" dirty="0">
                <a:latin typeface="Arial"/>
                <a:cs typeface="Arial"/>
              </a:rPr>
              <a:t>nhiều chiều, </a:t>
            </a:r>
            <a:r>
              <a:rPr sz="2100" spc="5" dirty="0">
                <a:latin typeface="Arial"/>
                <a:cs typeface="Arial"/>
              </a:rPr>
              <a:t>chủ  </a:t>
            </a:r>
            <a:r>
              <a:rPr sz="2100" spc="-45" dirty="0">
                <a:latin typeface="Arial"/>
                <a:cs typeface="Arial"/>
              </a:rPr>
              <a:t>yếu </a:t>
            </a:r>
            <a:r>
              <a:rPr sz="2100" spc="10" dirty="0">
                <a:latin typeface="Arial"/>
                <a:cs typeface="Arial"/>
              </a:rPr>
              <a:t>áp </a:t>
            </a:r>
            <a:r>
              <a:rPr sz="2100" spc="20" dirty="0">
                <a:latin typeface="Arial"/>
                <a:cs typeface="Arial"/>
              </a:rPr>
              <a:t>dụng </a:t>
            </a:r>
            <a:r>
              <a:rPr sz="2100" spc="5" dirty="0">
                <a:latin typeface="Arial"/>
                <a:cs typeface="Arial"/>
              </a:rPr>
              <a:t>cho </a:t>
            </a:r>
            <a:r>
              <a:rPr sz="2100" spc="-20" dirty="0">
                <a:latin typeface="Arial"/>
                <a:cs typeface="Arial"/>
              </a:rPr>
              <a:t>lớp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25" dirty="0">
                <a:latin typeface="Arial"/>
                <a:cs typeface="Arial"/>
              </a:rPr>
              <a:t>liệu </a:t>
            </a:r>
            <a:r>
              <a:rPr sz="2100" spc="15" dirty="0">
                <a:latin typeface="Arial"/>
                <a:cs typeface="Arial"/>
              </a:rPr>
              <a:t>không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gian.</a:t>
            </a:r>
            <a:endParaRPr sz="2100">
              <a:latin typeface="Arial"/>
              <a:cs typeface="Arial"/>
            </a:endParaRPr>
          </a:p>
          <a:p>
            <a:pPr marL="911225" marR="5080" indent="-324485">
              <a:lnSpc>
                <a:spcPts val="2250"/>
              </a:lnSpc>
              <a:spcBef>
                <a:spcPts val="1190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dirty="0">
                <a:latin typeface="Arial"/>
                <a:cs typeface="Arial"/>
              </a:rPr>
              <a:t>Dựa trên </a:t>
            </a:r>
            <a:r>
              <a:rPr sz="2100" spc="20" dirty="0">
                <a:latin typeface="Arial"/>
                <a:cs typeface="Arial"/>
              </a:rPr>
              <a:t>mô </a:t>
            </a:r>
            <a:r>
              <a:rPr sz="2100" spc="15" dirty="0">
                <a:latin typeface="Arial"/>
                <a:cs typeface="Arial"/>
              </a:rPr>
              <a:t>hình </a:t>
            </a:r>
            <a:r>
              <a:rPr sz="2100" spc="-10" dirty="0">
                <a:latin typeface="Arial"/>
                <a:cs typeface="Arial"/>
              </a:rPr>
              <a:t>(model-based):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20" dirty="0">
                <a:latin typeface="Arial"/>
                <a:cs typeface="Arial"/>
              </a:rPr>
              <a:t>mô </a:t>
            </a:r>
            <a:r>
              <a:rPr sz="2100" spc="15" dirty="0">
                <a:latin typeface="Arial"/>
                <a:cs typeface="Arial"/>
              </a:rPr>
              <a:t>hình </a:t>
            </a:r>
            <a:r>
              <a:rPr sz="2100" dirty="0">
                <a:latin typeface="Arial"/>
                <a:cs typeface="Arial"/>
              </a:rPr>
              <a:t>giả </a:t>
            </a:r>
            <a:r>
              <a:rPr sz="2100" spc="-10" dirty="0">
                <a:latin typeface="Arial"/>
                <a:cs typeface="Arial"/>
              </a:rPr>
              <a:t>thuyết </a:t>
            </a:r>
            <a:r>
              <a:rPr sz="2100" dirty="0">
                <a:latin typeface="Arial"/>
                <a:cs typeface="Arial"/>
              </a:rPr>
              <a:t>được  </a:t>
            </a:r>
            <a:r>
              <a:rPr sz="2100" spc="10" dirty="0">
                <a:latin typeface="Arial"/>
                <a:cs typeface="Arial"/>
              </a:rPr>
              <a:t>đưa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ra</a:t>
            </a:r>
            <a:r>
              <a:rPr sz="2100" spc="4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cho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mỗi </a:t>
            </a:r>
            <a:r>
              <a:rPr sz="2100" spc="15" dirty="0">
                <a:latin typeface="Arial"/>
                <a:cs typeface="Arial"/>
              </a:rPr>
              <a:t>cụm;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sau</a:t>
            </a:r>
            <a:r>
              <a:rPr sz="2100" spc="45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đó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hiệu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chỉnh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các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thông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số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để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20" dirty="0">
                <a:latin typeface="Arial"/>
                <a:cs typeface="Arial"/>
              </a:rPr>
              <a:t>mô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hình  phù </a:t>
            </a:r>
            <a:r>
              <a:rPr sz="2100" spc="-5" dirty="0">
                <a:latin typeface="Arial"/>
                <a:cs typeface="Arial"/>
              </a:rPr>
              <a:t>hợp </a:t>
            </a:r>
            <a:r>
              <a:rPr sz="2100" spc="-40" dirty="0">
                <a:latin typeface="Arial"/>
                <a:cs typeface="Arial"/>
              </a:rPr>
              <a:t>với </a:t>
            </a:r>
            <a:r>
              <a:rPr sz="2100" spc="5" dirty="0">
                <a:latin typeface="Arial"/>
                <a:cs typeface="Arial"/>
              </a:rPr>
              <a:t>cụm </a:t>
            </a:r>
            <a:r>
              <a:rPr sz="2100" spc="10" dirty="0">
                <a:latin typeface="Arial"/>
                <a:cs typeface="Arial"/>
              </a:rPr>
              <a:t>dữ </a:t>
            </a:r>
            <a:r>
              <a:rPr sz="2100" spc="-10" dirty="0">
                <a:latin typeface="Arial"/>
                <a:cs typeface="Arial"/>
              </a:rPr>
              <a:t>liệu/đối </a:t>
            </a:r>
            <a:r>
              <a:rPr sz="2100" spc="5" dirty="0">
                <a:latin typeface="Arial"/>
                <a:cs typeface="Arial"/>
              </a:rPr>
              <a:t>tượng</a:t>
            </a:r>
            <a:r>
              <a:rPr sz="2100" spc="-1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nhất.</a:t>
            </a:r>
            <a:endParaRPr sz="21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98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dirty="0">
                <a:latin typeface="Arial"/>
                <a:cs typeface="Arial"/>
              </a:rPr>
              <a:t>…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Phân </a:t>
            </a:r>
            <a:r>
              <a:rPr spc="-5" dirty="0"/>
              <a:t>loại </a:t>
            </a:r>
            <a:r>
              <a:rPr spc="5" dirty="0"/>
              <a:t>các </a:t>
            </a:r>
            <a:r>
              <a:rPr dirty="0"/>
              <a:t>phương </a:t>
            </a:r>
            <a:r>
              <a:rPr spc="10" dirty="0"/>
              <a:t>pháp phân</a:t>
            </a:r>
            <a:r>
              <a:rPr spc="-365" dirty="0"/>
              <a:t> </a:t>
            </a:r>
            <a:r>
              <a:rPr spc="5" dirty="0"/>
              <a:t>cụm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150" y="1616455"/>
            <a:ext cx="49161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30"/>
              </a:spcBef>
              <a:buClr>
                <a:srgbClr val="DD8046"/>
              </a:buClr>
              <a:buSzPct val="60937"/>
              <a:buFont typeface="Wingdings"/>
              <a:buChar char=""/>
              <a:tabLst>
                <a:tab pos="337185" algn="l"/>
              </a:tabLst>
            </a:pPr>
            <a:r>
              <a:rPr sz="3200" spc="20" dirty="0">
                <a:latin typeface="Arial"/>
                <a:cs typeface="Arial"/>
              </a:rPr>
              <a:t>Phân hoạch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(partitioning)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357" y="3365558"/>
            <a:ext cx="106435" cy="111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9357" y="3563932"/>
            <a:ext cx="106435" cy="107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6333" y="5559483"/>
            <a:ext cx="106308" cy="107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283" y="3467158"/>
            <a:ext cx="106308" cy="106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6333" y="4762558"/>
            <a:ext cx="106308" cy="106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6132" y="2673408"/>
            <a:ext cx="107959" cy="107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6383" y="2868607"/>
            <a:ext cx="106308" cy="106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3157" y="3165533"/>
            <a:ext cx="106435" cy="1111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3207" y="3165533"/>
            <a:ext cx="106435" cy="1111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3182" y="2965508"/>
            <a:ext cx="106435" cy="1126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3182" y="2571808"/>
            <a:ext cx="106435" cy="106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0158" y="5559483"/>
            <a:ext cx="112658" cy="1078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6283" y="3068632"/>
            <a:ext cx="106308" cy="1064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9195" y="5257858"/>
            <a:ext cx="108023" cy="1079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9357" y="5856282"/>
            <a:ext cx="106435" cy="1079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6082" y="2838508"/>
            <a:ext cx="107959" cy="1079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42974" y="6456997"/>
            <a:ext cx="14598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latin typeface="Arial"/>
                <a:cs typeface="Arial"/>
              </a:rPr>
              <a:t>Original</a:t>
            </a:r>
            <a:r>
              <a:rPr sz="1550" b="1" spc="22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Points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20595" y="2383595"/>
            <a:ext cx="2171065" cy="1604010"/>
            <a:chOff x="5320595" y="2383595"/>
            <a:chExt cx="2171065" cy="1604010"/>
          </a:xfrm>
        </p:grpSpPr>
        <p:sp>
          <p:nvSpPr>
            <p:cNvPr id="22" name="object 22"/>
            <p:cNvSpPr/>
            <p:nvPr/>
          </p:nvSpPr>
          <p:spPr>
            <a:xfrm>
              <a:off x="5593130" y="3365263"/>
              <a:ext cx="102222" cy="1067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93130" y="3564577"/>
              <a:ext cx="102223" cy="10204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90018" y="3467128"/>
              <a:ext cx="102195" cy="10231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0018" y="3068775"/>
              <a:ext cx="102195" cy="10204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60345" y="2840474"/>
              <a:ext cx="102223" cy="10204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23029" y="2765059"/>
              <a:ext cx="983615" cy="1219835"/>
            </a:xfrm>
            <a:custGeom>
              <a:avLst/>
              <a:gdLst/>
              <a:ahLst/>
              <a:cxnLst/>
              <a:rect l="l" t="t" r="r" b="b"/>
              <a:pathLst>
                <a:path w="983614" h="1219835">
                  <a:moveTo>
                    <a:pt x="764103" y="796983"/>
                  </a:moveTo>
                  <a:lnTo>
                    <a:pt x="695955" y="894156"/>
                  </a:lnTo>
                  <a:lnTo>
                    <a:pt x="618100" y="976698"/>
                  </a:lnTo>
                  <a:lnTo>
                    <a:pt x="540217" y="1054546"/>
                  </a:lnTo>
                  <a:lnTo>
                    <a:pt x="457480" y="1117764"/>
                  </a:lnTo>
                  <a:lnTo>
                    <a:pt x="379624" y="1166350"/>
                  </a:lnTo>
                  <a:lnTo>
                    <a:pt x="301741" y="1200333"/>
                  </a:lnTo>
                  <a:lnTo>
                    <a:pt x="228740" y="1214909"/>
                  </a:lnTo>
                  <a:lnTo>
                    <a:pt x="165473" y="1219768"/>
                  </a:lnTo>
                  <a:lnTo>
                    <a:pt x="107061" y="1200333"/>
                  </a:lnTo>
                  <a:lnTo>
                    <a:pt x="63266" y="1171043"/>
                  </a:lnTo>
                  <a:lnTo>
                    <a:pt x="29206" y="1122457"/>
                  </a:lnTo>
                  <a:lnTo>
                    <a:pt x="9735" y="1064208"/>
                  </a:lnTo>
                  <a:lnTo>
                    <a:pt x="0" y="991329"/>
                  </a:lnTo>
                  <a:lnTo>
                    <a:pt x="9735" y="903818"/>
                  </a:lnTo>
                  <a:lnTo>
                    <a:pt x="24324" y="816307"/>
                  </a:lnTo>
                  <a:lnTo>
                    <a:pt x="58412" y="714441"/>
                  </a:lnTo>
                  <a:lnTo>
                    <a:pt x="102207" y="617268"/>
                  </a:lnTo>
                  <a:lnTo>
                    <a:pt x="155738" y="515126"/>
                  </a:lnTo>
                  <a:lnTo>
                    <a:pt x="219004" y="417953"/>
                  </a:lnTo>
                  <a:lnTo>
                    <a:pt x="292006" y="325474"/>
                  </a:lnTo>
                  <a:lnTo>
                    <a:pt x="365007" y="238239"/>
                  </a:lnTo>
                  <a:lnTo>
                    <a:pt x="447744" y="165083"/>
                  </a:lnTo>
                  <a:lnTo>
                    <a:pt x="525627" y="102141"/>
                  </a:lnTo>
                  <a:lnTo>
                    <a:pt x="608364" y="53555"/>
                  </a:lnTo>
                  <a:lnTo>
                    <a:pt x="686220" y="19324"/>
                  </a:lnTo>
                  <a:lnTo>
                    <a:pt x="754368" y="0"/>
                  </a:lnTo>
                  <a:lnTo>
                    <a:pt x="822488" y="0"/>
                  </a:lnTo>
                  <a:lnTo>
                    <a:pt x="876046" y="14631"/>
                  </a:lnTo>
                  <a:lnTo>
                    <a:pt x="919841" y="43617"/>
                  </a:lnTo>
                  <a:lnTo>
                    <a:pt x="953902" y="92203"/>
                  </a:lnTo>
                  <a:lnTo>
                    <a:pt x="973372" y="155421"/>
                  </a:lnTo>
                  <a:lnTo>
                    <a:pt x="983108" y="228301"/>
                  </a:lnTo>
                  <a:lnTo>
                    <a:pt x="978226" y="311118"/>
                  </a:lnTo>
                  <a:lnTo>
                    <a:pt x="958783" y="403322"/>
                  </a:lnTo>
                  <a:lnTo>
                    <a:pt x="924695" y="500495"/>
                  </a:lnTo>
                  <a:lnTo>
                    <a:pt x="880900" y="602637"/>
                  </a:lnTo>
                  <a:lnTo>
                    <a:pt x="827369" y="699810"/>
                  </a:lnTo>
                  <a:lnTo>
                    <a:pt x="764103" y="796983"/>
                  </a:lnTo>
                </a:path>
              </a:pathLst>
            </a:custGeom>
            <a:ln w="48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59441" y="2675114"/>
              <a:ext cx="102195" cy="10204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88181" y="2869460"/>
              <a:ext cx="102223" cy="10204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85535" y="3165948"/>
              <a:ext cx="102195" cy="1070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84603" y="3165948"/>
              <a:ext cx="102222" cy="1070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5069" y="2966633"/>
              <a:ext cx="102195" cy="10701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5069" y="2572972"/>
              <a:ext cx="102195" cy="10204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45079" y="2386030"/>
              <a:ext cx="1144270" cy="1142365"/>
            </a:xfrm>
            <a:custGeom>
              <a:avLst/>
              <a:gdLst/>
              <a:ahLst/>
              <a:cxnLst/>
              <a:rect l="l" t="t" r="r" b="b"/>
              <a:pathLst>
                <a:path w="1144270" h="1142364">
                  <a:moveTo>
                    <a:pt x="292006" y="845569"/>
                  </a:moveTo>
                  <a:lnTo>
                    <a:pt x="214123" y="758059"/>
                  </a:lnTo>
                  <a:lnTo>
                    <a:pt x="146003" y="665855"/>
                  </a:lnTo>
                  <a:lnTo>
                    <a:pt x="87590" y="573375"/>
                  </a:lnTo>
                  <a:lnTo>
                    <a:pt x="43795" y="481171"/>
                  </a:lnTo>
                  <a:lnTo>
                    <a:pt x="14589" y="388691"/>
                  </a:lnTo>
                  <a:lnTo>
                    <a:pt x="0" y="301180"/>
                  </a:lnTo>
                  <a:lnTo>
                    <a:pt x="0" y="223608"/>
                  </a:lnTo>
                  <a:lnTo>
                    <a:pt x="14589" y="150728"/>
                  </a:lnTo>
                  <a:lnTo>
                    <a:pt x="48649" y="92203"/>
                  </a:lnTo>
                  <a:lnTo>
                    <a:pt x="92472" y="48586"/>
                  </a:lnTo>
                  <a:lnTo>
                    <a:pt x="150857" y="14631"/>
                  </a:lnTo>
                  <a:lnTo>
                    <a:pt x="219004" y="0"/>
                  </a:lnTo>
                  <a:lnTo>
                    <a:pt x="301741" y="0"/>
                  </a:lnTo>
                  <a:lnTo>
                    <a:pt x="389332" y="14631"/>
                  </a:lnTo>
                  <a:lnTo>
                    <a:pt x="481804" y="43617"/>
                  </a:lnTo>
                  <a:lnTo>
                    <a:pt x="574277" y="87510"/>
                  </a:lnTo>
                  <a:lnTo>
                    <a:pt x="666749" y="145759"/>
                  </a:lnTo>
                  <a:lnTo>
                    <a:pt x="759221" y="213669"/>
                  </a:lnTo>
                  <a:lnTo>
                    <a:pt x="846840" y="296487"/>
                  </a:lnTo>
                  <a:lnTo>
                    <a:pt x="924695" y="379029"/>
                  </a:lnTo>
                  <a:lnTo>
                    <a:pt x="992843" y="471233"/>
                  </a:lnTo>
                  <a:lnTo>
                    <a:pt x="1051228" y="563713"/>
                  </a:lnTo>
                  <a:lnTo>
                    <a:pt x="1095051" y="660886"/>
                  </a:lnTo>
                  <a:lnTo>
                    <a:pt x="1124229" y="753090"/>
                  </a:lnTo>
                  <a:lnTo>
                    <a:pt x="1143838" y="840600"/>
                  </a:lnTo>
                  <a:lnTo>
                    <a:pt x="1138874" y="918449"/>
                  </a:lnTo>
                  <a:lnTo>
                    <a:pt x="1124229" y="986360"/>
                  </a:lnTo>
                  <a:lnTo>
                    <a:pt x="1095051" y="1044884"/>
                  </a:lnTo>
                  <a:lnTo>
                    <a:pt x="1046374" y="1093471"/>
                  </a:lnTo>
                  <a:lnTo>
                    <a:pt x="987962" y="1122457"/>
                  </a:lnTo>
                  <a:lnTo>
                    <a:pt x="919841" y="1142057"/>
                  </a:lnTo>
                  <a:lnTo>
                    <a:pt x="837105" y="1142057"/>
                  </a:lnTo>
                  <a:lnTo>
                    <a:pt x="754368" y="1127426"/>
                  </a:lnTo>
                  <a:lnTo>
                    <a:pt x="661895" y="1093471"/>
                  </a:lnTo>
                  <a:lnTo>
                    <a:pt x="564541" y="1049577"/>
                  </a:lnTo>
                  <a:lnTo>
                    <a:pt x="472069" y="991329"/>
                  </a:lnTo>
                  <a:lnTo>
                    <a:pt x="379597" y="923418"/>
                  </a:lnTo>
                  <a:lnTo>
                    <a:pt x="292006" y="845569"/>
                  </a:lnTo>
                </a:path>
              </a:pathLst>
            </a:custGeom>
            <a:ln w="4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198915" y="4682203"/>
            <a:ext cx="2861945" cy="1589405"/>
            <a:chOff x="5198915" y="4682203"/>
            <a:chExt cx="2861945" cy="1589405"/>
          </a:xfrm>
        </p:grpSpPr>
        <p:sp>
          <p:nvSpPr>
            <p:cNvPr id="36" name="object 36"/>
            <p:cNvSpPr/>
            <p:nvPr/>
          </p:nvSpPr>
          <p:spPr>
            <a:xfrm>
              <a:off x="6289113" y="5556953"/>
              <a:ext cx="102195" cy="10204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9113" y="4759942"/>
              <a:ext cx="102195" cy="1020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80914" y="5556953"/>
              <a:ext cx="107187" cy="10204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63924" y="5255634"/>
              <a:ext cx="102223" cy="10206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93130" y="5853386"/>
              <a:ext cx="102223" cy="10206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01350" y="4684638"/>
              <a:ext cx="2856865" cy="1584325"/>
            </a:xfrm>
            <a:custGeom>
              <a:avLst/>
              <a:gdLst/>
              <a:ahLst/>
              <a:cxnLst/>
              <a:rect l="l" t="t" r="r" b="b"/>
              <a:pathLst>
                <a:path w="2856865" h="1584325">
                  <a:moveTo>
                    <a:pt x="1430853" y="1584249"/>
                  </a:moveTo>
                  <a:lnTo>
                    <a:pt x="1265379" y="1579391"/>
                  </a:lnTo>
                  <a:lnTo>
                    <a:pt x="1099905" y="1559956"/>
                  </a:lnTo>
                  <a:lnTo>
                    <a:pt x="939312" y="1535663"/>
                  </a:lnTo>
                  <a:lnTo>
                    <a:pt x="788428" y="1496794"/>
                  </a:lnTo>
                  <a:lnTo>
                    <a:pt x="642424" y="1453038"/>
                  </a:lnTo>
                  <a:lnTo>
                    <a:pt x="511038" y="1399593"/>
                  </a:lnTo>
                  <a:lnTo>
                    <a:pt x="389360" y="1336403"/>
                  </a:lnTo>
                  <a:lnTo>
                    <a:pt x="282270" y="1263523"/>
                  </a:lnTo>
                  <a:lnTo>
                    <a:pt x="189798" y="1185757"/>
                  </a:lnTo>
                  <a:lnTo>
                    <a:pt x="116797" y="1103160"/>
                  </a:lnTo>
                  <a:lnTo>
                    <a:pt x="58412" y="1015677"/>
                  </a:lnTo>
                  <a:lnTo>
                    <a:pt x="19470" y="928194"/>
                  </a:lnTo>
                  <a:lnTo>
                    <a:pt x="0" y="835852"/>
                  </a:lnTo>
                  <a:lnTo>
                    <a:pt x="0" y="743538"/>
                  </a:lnTo>
                  <a:lnTo>
                    <a:pt x="19470" y="651196"/>
                  </a:lnTo>
                  <a:lnTo>
                    <a:pt x="58412" y="563713"/>
                  </a:lnTo>
                  <a:lnTo>
                    <a:pt x="116797" y="476230"/>
                  </a:lnTo>
                  <a:lnTo>
                    <a:pt x="189798" y="393633"/>
                  </a:lnTo>
                  <a:lnTo>
                    <a:pt x="282270" y="315867"/>
                  </a:lnTo>
                  <a:lnTo>
                    <a:pt x="389360" y="247846"/>
                  </a:lnTo>
                  <a:lnTo>
                    <a:pt x="511038" y="184656"/>
                  </a:lnTo>
                  <a:lnTo>
                    <a:pt x="642424" y="131211"/>
                  </a:lnTo>
                  <a:lnTo>
                    <a:pt x="788428" y="82596"/>
                  </a:lnTo>
                  <a:lnTo>
                    <a:pt x="939312" y="48586"/>
                  </a:lnTo>
                  <a:lnTo>
                    <a:pt x="1099905" y="19434"/>
                  </a:lnTo>
                  <a:lnTo>
                    <a:pt x="1265379" y="4858"/>
                  </a:lnTo>
                  <a:lnTo>
                    <a:pt x="1430853" y="0"/>
                  </a:lnTo>
                  <a:lnTo>
                    <a:pt x="1596326" y="4858"/>
                  </a:lnTo>
                  <a:lnTo>
                    <a:pt x="1761800" y="19434"/>
                  </a:lnTo>
                  <a:lnTo>
                    <a:pt x="1917567" y="48586"/>
                  </a:lnTo>
                  <a:lnTo>
                    <a:pt x="2073305" y="82596"/>
                  </a:lnTo>
                  <a:lnTo>
                    <a:pt x="2214427" y="131211"/>
                  </a:lnTo>
                  <a:lnTo>
                    <a:pt x="2350722" y="184656"/>
                  </a:lnTo>
                  <a:lnTo>
                    <a:pt x="2472345" y="247846"/>
                  </a:lnTo>
                  <a:lnTo>
                    <a:pt x="2579352" y="315867"/>
                  </a:lnTo>
                  <a:lnTo>
                    <a:pt x="2667053" y="393633"/>
                  </a:lnTo>
                  <a:lnTo>
                    <a:pt x="2744826" y="476230"/>
                  </a:lnTo>
                  <a:lnTo>
                    <a:pt x="2798329" y="563713"/>
                  </a:lnTo>
                  <a:lnTo>
                    <a:pt x="2837491" y="651196"/>
                  </a:lnTo>
                  <a:lnTo>
                    <a:pt x="2856797" y="743538"/>
                  </a:lnTo>
                  <a:lnTo>
                    <a:pt x="2856797" y="835852"/>
                  </a:lnTo>
                  <a:lnTo>
                    <a:pt x="2837491" y="928194"/>
                  </a:lnTo>
                  <a:lnTo>
                    <a:pt x="2798329" y="1015677"/>
                  </a:lnTo>
                  <a:lnTo>
                    <a:pt x="2744826" y="1103160"/>
                  </a:lnTo>
                  <a:lnTo>
                    <a:pt x="2667053" y="1185757"/>
                  </a:lnTo>
                  <a:lnTo>
                    <a:pt x="2579352" y="1263523"/>
                  </a:lnTo>
                  <a:lnTo>
                    <a:pt x="2472345" y="1336403"/>
                  </a:lnTo>
                  <a:lnTo>
                    <a:pt x="2350722" y="1399593"/>
                  </a:lnTo>
                  <a:lnTo>
                    <a:pt x="2214427" y="1453038"/>
                  </a:lnTo>
                  <a:lnTo>
                    <a:pt x="2073305" y="1496794"/>
                  </a:lnTo>
                  <a:lnTo>
                    <a:pt x="1917567" y="1535663"/>
                  </a:lnTo>
                  <a:lnTo>
                    <a:pt x="1761800" y="1559956"/>
                  </a:lnTo>
                  <a:lnTo>
                    <a:pt x="1596326" y="1579391"/>
                  </a:lnTo>
                  <a:lnTo>
                    <a:pt x="1430853" y="1584249"/>
                  </a:lnTo>
                </a:path>
              </a:pathLst>
            </a:custGeom>
            <a:ln w="4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038850" y="6456997"/>
            <a:ext cx="11207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Arial"/>
                <a:cs typeface="Arial"/>
              </a:rPr>
              <a:t>Partitioning</a:t>
            </a:r>
            <a:endParaRPr sz="1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Phân </a:t>
            </a:r>
            <a:r>
              <a:rPr spc="-5" dirty="0"/>
              <a:t>loại </a:t>
            </a:r>
            <a:r>
              <a:rPr spc="5" dirty="0"/>
              <a:t>các </a:t>
            </a:r>
            <a:r>
              <a:rPr dirty="0"/>
              <a:t>phương </a:t>
            </a:r>
            <a:r>
              <a:rPr spc="10" dirty="0"/>
              <a:t>pháp phân</a:t>
            </a:r>
            <a:r>
              <a:rPr spc="-365" dirty="0"/>
              <a:t> </a:t>
            </a:r>
            <a:r>
              <a:rPr spc="5" dirty="0"/>
              <a:t>cụm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150" y="1616455"/>
            <a:ext cx="45580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30"/>
              </a:spcBef>
              <a:buClr>
                <a:srgbClr val="DD8046"/>
              </a:buClr>
              <a:buSzPct val="60937"/>
              <a:buFont typeface="Wingdings"/>
              <a:buChar char=""/>
              <a:tabLst>
                <a:tab pos="337185" algn="l"/>
              </a:tabLst>
            </a:pPr>
            <a:r>
              <a:rPr sz="3200" spc="20" dirty="0">
                <a:latin typeface="Arial"/>
                <a:cs typeface="Arial"/>
              </a:rPr>
              <a:t>Phân </a:t>
            </a:r>
            <a:r>
              <a:rPr sz="3200" spc="25" dirty="0">
                <a:latin typeface="Arial"/>
                <a:cs typeface="Arial"/>
              </a:rPr>
              <a:t>cấp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(hierarchical)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9399" y="2917939"/>
            <a:ext cx="2719070" cy="1677670"/>
            <a:chOff x="3659399" y="2917939"/>
            <a:chExt cx="2719070" cy="1677670"/>
          </a:xfrm>
        </p:grpSpPr>
        <p:sp>
          <p:nvSpPr>
            <p:cNvPr id="5" name="object 5"/>
            <p:cNvSpPr/>
            <p:nvPr/>
          </p:nvSpPr>
          <p:spPr>
            <a:xfrm>
              <a:off x="3946030" y="3469836"/>
              <a:ext cx="67117" cy="68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0457" y="4250482"/>
              <a:ext cx="67104" cy="683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71417" y="3857794"/>
              <a:ext cx="67155" cy="683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7067" y="3623118"/>
              <a:ext cx="818515" cy="791210"/>
            </a:xfrm>
            <a:custGeom>
              <a:avLst/>
              <a:gdLst/>
              <a:ahLst/>
              <a:cxnLst/>
              <a:rect l="l" t="t" r="r" b="b"/>
              <a:pathLst>
                <a:path w="818514" h="791210">
                  <a:moveTo>
                    <a:pt x="54481" y="725537"/>
                  </a:moveTo>
                  <a:lnTo>
                    <a:pt x="110242" y="766732"/>
                  </a:lnTo>
                  <a:lnTo>
                    <a:pt x="179631" y="787724"/>
                  </a:lnTo>
                  <a:lnTo>
                    <a:pt x="218377" y="790851"/>
                  </a:lnTo>
                  <a:lnTo>
                    <a:pt x="259258" y="789176"/>
                  </a:lnTo>
                  <a:lnTo>
                    <a:pt x="301850" y="782782"/>
                  </a:lnTo>
                  <a:lnTo>
                    <a:pt x="345730" y="771752"/>
                  </a:lnTo>
                  <a:lnTo>
                    <a:pt x="390474" y="756169"/>
                  </a:lnTo>
                  <a:lnTo>
                    <a:pt x="435658" y="736115"/>
                  </a:lnTo>
                  <a:lnTo>
                    <a:pt x="480858" y="711675"/>
                  </a:lnTo>
                  <a:lnTo>
                    <a:pt x="525650" y="682930"/>
                  </a:lnTo>
                  <a:lnTo>
                    <a:pt x="569610" y="649964"/>
                  </a:lnTo>
                  <a:lnTo>
                    <a:pt x="612314" y="612860"/>
                  </a:lnTo>
                  <a:lnTo>
                    <a:pt x="652559" y="572831"/>
                  </a:lnTo>
                  <a:lnTo>
                    <a:pt x="688713" y="531306"/>
                  </a:lnTo>
                  <a:lnTo>
                    <a:pt x="720666" y="488695"/>
                  </a:lnTo>
                  <a:lnTo>
                    <a:pt x="748311" y="445405"/>
                  </a:lnTo>
                  <a:lnTo>
                    <a:pt x="771536" y="401847"/>
                  </a:lnTo>
                  <a:lnTo>
                    <a:pt x="790234" y="358427"/>
                  </a:lnTo>
                  <a:lnTo>
                    <a:pt x="804294" y="315554"/>
                  </a:lnTo>
                  <a:lnTo>
                    <a:pt x="813608" y="273638"/>
                  </a:lnTo>
                  <a:lnTo>
                    <a:pt x="818066" y="233087"/>
                  </a:lnTo>
                  <a:lnTo>
                    <a:pt x="817559" y="194309"/>
                  </a:lnTo>
                  <a:lnTo>
                    <a:pt x="801211" y="123707"/>
                  </a:lnTo>
                  <a:lnTo>
                    <a:pt x="763691" y="65101"/>
                  </a:lnTo>
                  <a:lnTo>
                    <a:pt x="707376" y="23894"/>
                  </a:lnTo>
                  <a:lnTo>
                    <a:pt x="637739" y="3035"/>
                  </a:lnTo>
                  <a:lnTo>
                    <a:pt x="598948" y="0"/>
                  </a:lnTo>
                  <a:lnTo>
                    <a:pt x="558055" y="1767"/>
                  </a:lnTo>
                  <a:lnTo>
                    <a:pt x="515469" y="8244"/>
                  </a:lnTo>
                  <a:lnTo>
                    <a:pt x="471601" y="19336"/>
                  </a:lnTo>
                  <a:lnTo>
                    <a:pt x="426858" y="34947"/>
                  </a:lnTo>
                  <a:lnTo>
                    <a:pt x="381651" y="54984"/>
                  </a:lnTo>
                  <a:lnTo>
                    <a:pt x="336390" y="79353"/>
                  </a:lnTo>
                  <a:lnTo>
                    <a:pt x="291483" y="107957"/>
                  </a:lnTo>
                  <a:lnTo>
                    <a:pt x="247341" y="140704"/>
                  </a:lnTo>
                  <a:lnTo>
                    <a:pt x="204372" y="177499"/>
                  </a:lnTo>
                  <a:lnTo>
                    <a:pt x="164411" y="217532"/>
                  </a:lnTo>
                  <a:lnTo>
                    <a:pt x="128501" y="259069"/>
                  </a:lnTo>
                  <a:lnTo>
                    <a:pt x="96754" y="301698"/>
                  </a:lnTo>
                  <a:lnTo>
                    <a:pt x="69283" y="345011"/>
                  </a:lnTo>
                  <a:lnTo>
                    <a:pt x="46200" y="388597"/>
                  </a:lnTo>
                  <a:lnTo>
                    <a:pt x="27618" y="432046"/>
                  </a:lnTo>
                  <a:lnTo>
                    <a:pt x="13648" y="474949"/>
                  </a:lnTo>
                  <a:lnTo>
                    <a:pt x="4405" y="516895"/>
                  </a:lnTo>
                  <a:lnTo>
                    <a:pt x="0" y="557475"/>
                  </a:lnTo>
                  <a:lnTo>
                    <a:pt x="545" y="596279"/>
                  </a:lnTo>
                  <a:lnTo>
                    <a:pt x="6153" y="632897"/>
                  </a:lnTo>
                  <a:lnTo>
                    <a:pt x="16937" y="666919"/>
                  </a:lnTo>
                  <a:lnTo>
                    <a:pt x="33008" y="697936"/>
                  </a:lnTo>
                  <a:lnTo>
                    <a:pt x="54481" y="725537"/>
                  </a:lnTo>
                  <a:close/>
                </a:path>
              </a:pathLst>
            </a:custGeom>
            <a:ln w="8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4529" y="3888192"/>
              <a:ext cx="65759" cy="686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02424" y="3463945"/>
              <a:ext cx="1548765" cy="1078865"/>
            </a:xfrm>
            <a:custGeom>
              <a:avLst/>
              <a:gdLst/>
              <a:ahLst/>
              <a:cxnLst/>
              <a:rect l="l" t="t" r="r" b="b"/>
              <a:pathLst>
                <a:path w="1548764" h="1078864">
                  <a:moveTo>
                    <a:pt x="4908" y="668563"/>
                  </a:moveTo>
                  <a:lnTo>
                    <a:pt x="25105" y="741366"/>
                  </a:lnTo>
                  <a:lnTo>
                    <a:pt x="59382" y="808524"/>
                  </a:lnTo>
                  <a:lnTo>
                    <a:pt x="81435" y="839819"/>
                  </a:lnTo>
                  <a:lnTo>
                    <a:pt x="106570" y="869503"/>
                  </a:lnTo>
                  <a:lnTo>
                    <a:pt x="134640" y="897509"/>
                  </a:lnTo>
                  <a:lnTo>
                    <a:pt x="165500" y="923769"/>
                  </a:lnTo>
                  <a:lnTo>
                    <a:pt x="199002" y="948218"/>
                  </a:lnTo>
                  <a:lnTo>
                    <a:pt x="235002" y="970789"/>
                  </a:lnTo>
                  <a:lnTo>
                    <a:pt x="273352" y="991414"/>
                  </a:lnTo>
                  <a:lnTo>
                    <a:pt x="313907" y="1010028"/>
                  </a:lnTo>
                  <a:lnTo>
                    <a:pt x="356521" y="1026564"/>
                  </a:lnTo>
                  <a:lnTo>
                    <a:pt x="401046" y="1040954"/>
                  </a:lnTo>
                  <a:lnTo>
                    <a:pt x="447338" y="1053132"/>
                  </a:lnTo>
                  <a:lnTo>
                    <a:pt x="495250" y="1063032"/>
                  </a:lnTo>
                  <a:lnTo>
                    <a:pt x="544636" y="1070586"/>
                  </a:lnTo>
                  <a:lnTo>
                    <a:pt x="595350" y="1075728"/>
                  </a:lnTo>
                  <a:lnTo>
                    <a:pt x="647245" y="1078392"/>
                  </a:lnTo>
                  <a:lnTo>
                    <a:pt x="700175" y="1078510"/>
                  </a:lnTo>
                  <a:lnTo>
                    <a:pt x="753995" y="1076016"/>
                  </a:lnTo>
                  <a:lnTo>
                    <a:pt x="808558" y="1070843"/>
                  </a:lnTo>
                  <a:lnTo>
                    <a:pt x="863717" y="1062924"/>
                  </a:lnTo>
                  <a:lnTo>
                    <a:pt x="918455" y="1052169"/>
                  </a:lnTo>
                  <a:lnTo>
                    <a:pt x="971705" y="1039037"/>
                  </a:lnTo>
                  <a:lnTo>
                    <a:pt x="1023351" y="1023639"/>
                  </a:lnTo>
                  <a:lnTo>
                    <a:pt x="1073281" y="1006086"/>
                  </a:lnTo>
                  <a:lnTo>
                    <a:pt x="1121379" y="986487"/>
                  </a:lnTo>
                  <a:lnTo>
                    <a:pt x="1167532" y="964954"/>
                  </a:lnTo>
                  <a:lnTo>
                    <a:pt x="1211625" y="941596"/>
                  </a:lnTo>
                  <a:lnTo>
                    <a:pt x="1253545" y="916524"/>
                  </a:lnTo>
                  <a:lnTo>
                    <a:pt x="1293176" y="889848"/>
                  </a:lnTo>
                  <a:lnTo>
                    <a:pt x="1330406" y="861679"/>
                  </a:lnTo>
                  <a:lnTo>
                    <a:pt x="1365119" y="832126"/>
                  </a:lnTo>
                  <a:lnTo>
                    <a:pt x="1397201" y="801300"/>
                  </a:lnTo>
                  <a:lnTo>
                    <a:pt x="1426539" y="769311"/>
                  </a:lnTo>
                  <a:lnTo>
                    <a:pt x="1453018" y="736270"/>
                  </a:lnTo>
                  <a:lnTo>
                    <a:pt x="1476523" y="702287"/>
                  </a:lnTo>
                  <a:lnTo>
                    <a:pt x="1496942" y="667472"/>
                  </a:lnTo>
                  <a:lnTo>
                    <a:pt x="1514159" y="631936"/>
                  </a:lnTo>
                  <a:lnTo>
                    <a:pt x="1528060" y="595788"/>
                  </a:lnTo>
                  <a:lnTo>
                    <a:pt x="1538531" y="559140"/>
                  </a:lnTo>
                  <a:lnTo>
                    <a:pt x="1548726" y="484781"/>
                  </a:lnTo>
                  <a:lnTo>
                    <a:pt x="1548223" y="447292"/>
                  </a:lnTo>
                  <a:lnTo>
                    <a:pt x="1535395" y="372669"/>
                  </a:lnTo>
                  <a:lnTo>
                    <a:pt x="1507756" y="302625"/>
                  </a:lnTo>
                  <a:lnTo>
                    <a:pt x="1466723" y="238497"/>
                  </a:lnTo>
                  <a:lnTo>
                    <a:pt x="1441544" y="208818"/>
                  </a:lnTo>
                  <a:lnTo>
                    <a:pt x="1413449" y="180818"/>
                  </a:lnTo>
                  <a:lnTo>
                    <a:pt x="1382582" y="154565"/>
                  </a:lnTo>
                  <a:lnTo>
                    <a:pt x="1349087" y="130124"/>
                  </a:lnTo>
                  <a:lnTo>
                    <a:pt x="1313109" y="107562"/>
                  </a:lnTo>
                  <a:lnTo>
                    <a:pt x="1274791" y="86947"/>
                  </a:lnTo>
                  <a:lnTo>
                    <a:pt x="1234277" y="68344"/>
                  </a:lnTo>
                  <a:lnTo>
                    <a:pt x="1191712" y="51821"/>
                  </a:lnTo>
                  <a:lnTo>
                    <a:pt x="1147239" y="37445"/>
                  </a:lnTo>
                  <a:lnTo>
                    <a:pt x="1101003" y="25282"/>
                  </a:lnTo>
                  <a:lnTo>
                    <a:pt x="1053149" y="15398"/>
                  </a:lnTo>
                  <a:lnTo>
                    <a:pt x="1003819" y="7862"/>
                  </a:lnTo>
                  <a:lnTo>
                    <a:pt x="953158" y="2739"/>
                  </a:lnTo>
                  <a:lnTo>
                    <a:pt x="901310" y="96"/>
                  </a:lnTo>
                  <a:lnTo>
                    <a:pt x="848420" y="0"/>
                  </a:lnTo>
                  <a:lnTo>
                    <a:pt x="794631" y="2517"/>
                  </a:lnTo>
                  <a:lnTo>
                    <a:pt x="740087" y="7715"/>
                  </a:lnTo>
                  <a:lnTo>
                    <a:pt x="684934" y="15660"/>
                  </a:lnTo>
                  <a:lnTo>
                    <a:pt x="630238" y="26416"/>
                  </a:lnTo>
                  <a:lnTo>
                    <a:pt x="577024" y="39548"/>
                  </a:lnTo>
                  <a:lnTo>
                    <a:pt x="525405" y="54945"/>
                  </a:lnTo>
                  <a:lnTo>
                    <a:pt x="475497" y="72497"/>
                  </a:lnTo>
                  <a:lnTo>
                    <a:pt x="427415" y="92094"/>
                  </a:lnTo>
                  <a:lnTo>
                    <a:pt x="381273" y="113625"/>
                  </a:lnTo>
                  <a:lnTo>
                    <a:pt x="337185" y="136980"/>
                  </a:lnTo>
                  <a:lnTo>
                    <a:pt x="295268" y="162048"/>
                  </a:lnTo>
                  <a:lnTo>
                    <a:pt x="255635" y="188719"/>
                  </a:lnTo>
                  <a:lnTo>
                    <a:pt x="218401" y="216883"/>
                  </a:lnTo>
                  <a:lnTo>
                    <a:pt x="183681" y="246428"/>
                  </a:lnTo>
                  <a:lnTo>
                    <a:pt x="151590" y="277245"/>
                  </a:lnTo>
                  <a:lnTo>
                    <a:pt x="122242" y="309223"/>
                  </a:lnTo>
                  <a:lnTo>
                    <a:pt x="95753" y="342251"/>
                  </a:lnTo>
                  <a:lnTo>
                    <a:pt x="72236" y="376220"/>
                  </a:lnTo>
                  <a:lnTo>
                    <a:pt x="51808" y="411018"/>
                  </a:lnTo>
                  <a:lnTo>
                    <a:pt x="34582" y="446536"/>
                  </a:lnTo>
                  <a:lnTo>
                    <a:pt x="20673" y="482662"/>
                  </a:lnTo>
                  <a:lnTo>
                    <a:pt x="3267" y="556300"/>
                  </a:lnTo>
                  <a:lnTo>
                    <a:pt x="0" y="593591"/>
                  </a:lnTo>
                  <a:lnTo>
                    <a:pt x="508" y="631049"/>
                  </a:lnTo>
                  <a:lnTo>
                    <a:pt x="4908" y="668563"/>
                  </a:lnTo>
                  <a:close/>
                </a:path>
              </a:pathLst>
            </a:custGeom>
            <a:ln w="8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63871" y="2922412"/>
              <a:ext cx="2710180" cy="1668780"/>
            </a:xfrm>
            <a:custGeom>
              <a:avLst/>
              <a:gdLst/>
              <a:ahLst/>
              <a:cxnLst/>
              <a:rect l="l" t="t" r="r" b="b"/>
              <a:pathLst>
                <a:path w="2710179" h="1668779">
                  <a:moveTo>
                    <a:pt x="0" y="834136"/>
                  </a:moveTo>
                  <a:lnTo>
                    <a:pt x="4974" y="906198"/>
                  </a:lnTo>
                  <a:lnTo>
                    <a:pt x="19627" y="976541"/>
                  </a:lnTo>
                  <a:lnTo>
                    <a:pt x="43550" y="1044917"/>
                  </a:lnTo>
                  <a:lnTo>
                    <a:pt x="76334" y="1111077"/>
                  </a:lnTo>
                  <a:lnTo>
                    <a:pt x="117572" y="1174773"/>
                  </a:lnTo>
                  <a:lnTo>
                    <a:pt x="141233" y="1205618"/>
                  </a:lnTo>
                  <a:lnTo>
                    <a:pt x="166856" y="1235754"/>
                  </a:lnTo>
                  <a:lnTo>
                    <a:pt x="194387" y="1265149"/>
                  </a:lnTo>
                  <a:lnTo>
                    <a:pt x="223777" y="1293772"/>
                  </a:lnTo>
                  <a:lnTo>
                    <a:pt x="254974" y="1321593"/>
                  </a:lnTo>
                  <a:lnTo>
                    <a:pt x="287928" y="1348580"/>
                  </a:lnTo>
                  <a:lnTo>
                    <a:pt x="322588" y="1374701"/>
                  </a:lnTo>
                  <a:lnTo>
                    <a:pt x="358901" y="1399926"/>
                  </a:lnTo>
                  <a:lnTo>
                    <a:pt x="396818" y="1424225"/>
                  </a:lnTo>
                  <a:lnTo>
                    <a:pt x="436288" y="1447564"/>
                  </a:lnTo>
                  <a:lnTo>
                    <a:pt x="477259" y="1469914"/>
                  </a:lnTo>
                  <a:lnTo>
                    <a:pt x="519681" y="1491244"/>
                  </a:lnTo>
                  <a:lnTo>
                    <a:pt x="563501" y="1511522"/>
                  </a:lnTo>
                  <a:lnTo>
                    <a:pt x="608671" y="1530717"/>
                  </a:lnTo>
                  <a:lnTo>
                    <a:pt x="655138" y="1548798"/>
                  </a:lnTo>
                  <a:lnTo>
                    <a:pt x="702851" y="1565734"/>
                  </a:lnTo>
                  <a:lnTo>
                    <a:pt x="751759" y="1581494"/>
                  </a:lnTo>
                  <a:lnTo>
                    <a:pt x="801812" y="1596046"/>
                  </a:lnTo>
                  <a:lnTo>
                    <a:pt x="852959" y="1609361"/>
                  </a:lnTo>
                  <a:lnTo>
                    <a:pt x="905148" y="1621406"/>
                  </a:lnTo>
                  <a:lnTo>
                    <a:pt x="958328" y="1632150"/>
                  </a:lnTo>
                  <a:lnTo>
                    <a:pt x="1012449" y="1641563"/>
                  </a:lnTo>
                  <a:lnTo>
                    <a:pt x="1067459" y="1649613"/>
                  </a:lnTo>
                  <a:lnTo>
                    <a:pt x="1123307" y="1656269"/>
                  </a:lnTo>
                  <a:lnTo>
                    <a:pt x="1179943" y="1661500"/>
                  </a:lnTo>
                  <a:lnTo>
                    <a:pt x="1237316" y="1665275"/>
                  </a:lnTo>
                  <a:lnTo>
                    <a:pt x="1295374" y="1667562"/>
                  </a:lnTo>
                  <a:lnTo>
                    <a:pt x="1354066" y="1668332"/>
                  </a:lnTo>
                  <a:lnTo>
                    <a:pt x="1412885" y="1667562"/>
                  </a:lnTo>
                  <a:lnTo>
                    <a:pt x="1471063" y="1665275"/>
                  </a:lnTo>
                  <a:lnTo>
                    <a:pt x="1528548" y="1661500"/>
                  </a:lnTo>
                  <a:lnTo>
                    <a:pt x="1585291" y="1656269"/>
                  </a:lnTo>
                  <a:lnTo>
                    <a:pt x="1641240" y="1649613"/>
                  </a:lnTo>
                  <a:lnTo>
                    <a:pt x="1696344" y="1641563"/>
                  </a:lnTo>
                  <a:lnTo>
                    <a:pt x="1750553" y="1632150"/>
                  </a:lnTo>
                  <a:lnTo>
                    <a:pt x="1803816" y="1621406"/>
                  </a:lnTo>
                  <a:lnTo>
                    <a:pt x="1856082" y="1609361"/>
                  </a:lnTo>
                  <a:lnTo>
                    <a:pt x="1907300" y="1596046"/>
                  </a:lnTo>
                  <a:lnTo>
                    <a:pt x="1957419" y="1581494"/>
                  </a:lnTo>
                  <a:lnTo>
                    <a:pt x="2006389" y="1565734"/>
                  </a:lnTo>
                  <a:lnTo>
                    <a:pt x="2054159" y="1548798"/>
                  </a:lnTo>
                  <a:lnTo>
                    <a:pt x="2100678" y="1530717"/>
                  </a:lnTo>
                  <a:lnTo>
                    <a:pt x="2145895" y="1511522"/>
                  </a:lnTo>
                  <a:lnTo>
                    <a:pt x="2189760" y="1491244"/>
                  </a:lnTo>
                  <a:lnTo>
                    <a:pt x="2232221" y="1469914"/>
                  </a:lnTo>
                  <a:lnTo>
                    <a:pt x="2273228" y="1447564"/>
                  </a:lnTo>
                  <a:lnTo>
                    <a:pt x="2312729" y="1424225"/>
                  </a:lnTo>
                  <a:lnTo>
                    <a:pt x="2350675" y="1399926"/>
                  </a:lnTo>
                  <a:lnTo>
                    <a:pt x="2387015" y="1374701"/>
                  </a:lnTo>
                  <a:lnTo>
                    <a:pt x="2421696" y="1348580"/>
                  </a:lnTo>
                  <a:lnTo>
                    <a:pt x="2454670" y="1321593"/>
                  </a:lnTo>
                  <a:lnTo>
                    <a:pt x="2485884" y="1293772"/>
                  </a:lnTo>
                  <a:lnTo>
                    <a:pt x="2515289" y="1265149"/>
                  </a:lnTo>
                  <a:lnTo>
                    <a:pt x="2542832" y="1235754"/>
                  </a:lnTo>
                  <a:lnTo>
                    <a:pt x="2568464" y="1205618"/>
                  </a:lnTo>
                  <a:lnTo>
                    <a:pt x="2592134" y="1174773"/>
                  </a:lnTo>
                  <a:lnTo>
                    <a:pt x="2613791" y="1143249"/>
                  </a:lnTo>
                  <a:lnTo>
                    <a:pt x="2650862" y="1078290"/>
                  </a:lnTo>
                  <a:lnTo>
                    <a:pt x="2679271" y="1010991"/>
                  </a:lnTo>
                  <a:lnTo>
                    <a:pt x="2698611" y="941600"/>
                  </a:lnTo>
                  <a:lnTo>
                    <a:pt x="2708475" y="870366"/>
                  </a:lnTo>
                  <a:lnTo>
                    <a:pt x="2709727" y="834136"/>
                  </a:lnTo>
                  <a:lnTo>
                    <a:pt x="2708475" y="797926"/>
                  </a:lnTo>
                  <a:lnTo>
                    <a:pt x="2698611" y="726727"/>
                  </a:lnTo>
                  <a:lnTo>
                    <a:pt x="2679271" y="657363"/>
                  </a:lnTo>
                  <a:lnTo>
                    <a:pt x="2650862" y="590085"/>
                  </a:lnTo>
                  <a:lnTo>
                    <a:pt x="2613791" y="525142"/>
                  </a:lnTo>
                  <a:lnTo>
                    <a:pt x="2592134" y="493624"/>
                  </a:lnTo>
                  <a:lnTo>
                    <a:pt x="2568464" y="462783"/>
                  </a:lnTo>
                  <a:lnTo>
                    <a:pt x="2542832" y="432650"/>
                  </a:lnTo>
                  <a:lnTo>
                    <a:pt x="2515289" y="403257"/>
                  </a:lnTo>
                  <a:lnTo>
                    <a:pt x="2485884" y="374635"/>
                  </a:lnTo>
                  <a:lnTo>
                    <a:pt x="2454670" y="346815"/>
                  </a:lnTo>
                  <a:lnTo>
                    <a:pt x="2421696" y="319828"/>
                  </a:lnTo>
                  <a:lnTo>
                    <a:pt x="2387015" y="293705"/>
                  </a:lnTo>
                  <a:lnTo>
                    <a:pt x="2350675" y="268478"/>
                  </a:lnTo>
                  <a:lnTo>
                    <a:pt x="2312729" y="244177"/>
                  </a:lnTo>
                  <a:lnTo>
                    <a:pt x="2273228" y="220834"/>
                  </a:lnTo>
                  <a:lnTo>
                    <a:pt x="2232221" y="198480"/>
                  </a:lnTo>
                  <a:lnTo>
                    <a:pt x="2189760" y="177147"/>
                  </a:lnTo>
                  <a:lnTo>
                    <a:pt x="2145895" y="156865"/>
                  </a:lnTo>
                  <a:lnTo>
                    <a:pt x="2100678" y="137665"/>
                  </a:lnTo>
                  <a:lnTo>
                    <a:pt x="2054159" y="119579"/>
                  </a:lnTo>
                  <a:lnTo>
                    <a:pt x="2006389" y="102638"/>
                  </a:lnTo>
                  <a:lnTo>
                    <a:pt x="1957419" y="86873"/>
                  </a:lnTo>
                  <a:lnTo>
                    <a:pt x="1907300" y="72316"/>
                  </a:lnTo>
                  <a:lnTo>
                    <a:pt x="1856082" y="58996"/>
                  </a:lnTo>
                  <a:lnTo>
                    <a:pt x="1803816" y="46947"/>
                  </a:lnTo>
                  <a:lnTo>
                    <a:pt x="1750553" y="36198"/>
                  </a:lnTo>
                  <a:lnTo>
                    <a:pt x="1696344" y="26782"/>
                  </a:lnTo>
                  <a:lnTo>
                    <a:pt x="1641240" y="18728"/>
                  </a:lnTo>
                  <a:lnTo>
                    <a:pt x="1585291" y="12069"/>
                  </a:lnTo>
                  <a:lnTo>
                    <a:pt x="1528548" y="6835"/>
                  </a:lnTo>
                  <a:lnTo>
                    <a:pt x="1471063" y="3058"/>
                  </a:lnTo>
                  <a:lnTo>
                    <a:pt x="1412885" y="769"/>
                  </a:lnTo>
                  <a:lnTo>
                    <a:pt x="1354066" y="0"/>
                  </a:lnTo>
                  <a:lnTo>
                    <a:pt x="1295374" y="769"/>
                  </a:lnTo>
                  <a:lnTo>
                    <a:pt x="1237316" y="3058"/>
                  </a:lnTo>
                  <a:lnTo>
                    <a:pt x="1179943" y="6835"/>
                  </a:lnTo>
                  <a:lnTo>
                    <a:pt x="1123307" y="12069"/>
                  </a:lnTo>
                  <a:lnTo>
                    <a:pt x="1067459" y="18728"/>
                  </a:lnTo>
                  <a:lnTo>
                    <a:pt x="1012449" y="26782"/>
                  </a:lnTo>
                  <a:lnTo>
                    <a:pt x="958328" y="36198"/>
                  </a:lnTo>
                  <a:lnTo>
                    <a:pt x="905148" y="46947"/>
                  </a:lnTo>
                  <a:lnTo>
                    <a:pt x="852959" y="58996"/>
                  </a:lnTo>
                  <a:lnTo>
                    <a:pt x="801812" y="72316"/>
                  </a:lnTo>
                  <a:lnTo>
                    <a:pt x="751759" y="86873"/>
                  </a:lnTo>
                  <a:lnTo>
                    <a:pt x="702851" y="102638"/>
                  </a:lnTo>
                  <a:lnTo>
                    <a:pt x="655138" y="119579"/>
                  </a:lnTo>
                  <a:lnTo>
                    <a:pt x="608671" y="137665"/>
                  </a:lnTo>
                  <a:lnTo>
                    <a:pt x="563501" y="156865"/>
                  </a:lnTo>
                  <a:lnTo>
                    <a:pt x="519681" y="177147"/>
                  </a:lnTo>
                  <a:lnTo>
                    <a:pt x="477259" y="198480"/>
                  </a:lnTo>
                  <a:lnTo>
                    <a:pt x="436288" y="220834"/>
                  </a:lnTo>
                  <a:lnTo>
                    <a:pt x="396818" y="244177"/>
                  </a:lnTo>
                  <a:lnTo>
                    <a:pt x="358901" y="268478"/>
                  </a:lnTo>
                  <a:lnTo>
                    <a:pt x="322588" y="293705"/>
                  </a:lnTo>
                  <a:lnTo>
                    <a:pt x="287928" y="319828"/>
                  </a:lnTo>
                  <a:lnTo>
                    <a:pt x="254974" y="346815"/>
                  </a:lnTo>
                  <a:lnTo>
                    <a:pt x="223777" y="374635"/>
                  </a:lnTo>
                  <a:lnTo>
                    <a:pt x="194387" y="403257"/>
                  </a:lnTo>
                  <a:lnTo>
                    <a:pt x="166856" y="432650"/>
                  </a:lnTo>
                  <a:lnTo>
                    <a:pt x="141233" y="462783"/>
                  </a:lnTo>
                  <a:lnTo>
                    <a:pt x="117572" y="493624"/>
                  </a:lnTo>
                  <a:lnTo>
                    <a:pt x="95922" y="525142"/>
                  </a:lnTo>
                  <a:lnTo>
                    <a:pt x="58859" y="590085"/>
                  </a:lnTo>
                  <a:lnTo>
                    <a:pt x="30455" y="657363"/>
                  </a:lnTo>
                  <a:lnTo>
                    <a:pt x="11117" y="726727"/>
                  </a:lnTo>
                  <a:lnTo>
                    <a:pt x="1252" y="797926"/>
                  </a:lnTo>
                  <a:lnTo>
                    <a:pt x="0" y="834136"/>
                  </a:lnTo>
                  <a:close/>
                </a:path>
              </a:pathLst>
            </a:custGeom>
            <a:ln w="8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27137" y="3685740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p4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7294" y="3472663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p1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2693" y="3669014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p3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5002" y="3990303"/>
            <a:ext cx="20510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56308" y="2838042"/>
            <a:ext cx="1219200" cy="1681480"/>
          </a:xfrm>
          <a:custGeom>
            <a:avLst/>
            <a:gdLst/>
            <a:ahLst/>
            <a:cxnLst/>
            <a:rect l="l" t="t" r="r" b="b"/>
            <a:pathLst>
              <a:path w="1219200" h="1681479">
                <a:moveTo>
                  <a:pt x="0" y="685778"/>
                </a:moveTo>
                <a:lnTo>
                  <a:pt x="0" y="588289"/>
                </a:lnTo>
              </a:path>
              <a:path w="1219200" h="1681479">
                <a:moveTo>
                  <a:pt x="0" y="393115"/>
                </a:moveTo>
                <a:lnTo>
                  <a:pt x="980578" y="393115"/>
                </a:lnTo>
              </a:path>
              <a:path w="1219200" h="1681479">
                <a:moveTo>
                  <a:pt x="727727" y="886408"/>
                </a:moveTo>
                <a:lnTo>
                  <a:pt x="727727" y="786085"/>
                </a:lnTo>
              </a:path>
              <a:path w="1219200" h="1681479">
                <a:moveTo>
                  <a:pt x="727727" y="1179136"/>
                </a:moveTo>
                <a:lnTo>
                  <a:pt x="727727" y="886408"/>
                </a:lnTo>
              </a:path>
              <a:path w="1219200" h="1681479">
                <a:moveTo>
                  <a:pt x="434338" y="1667134"/>
                </a:moveTo>
                <a:lnTo>
                  <a:pt x="434338" y="1179136"/>
                </a:lnTo>
              </a:path>
              <a:path w="1219200" h="1681479">
                <a:moveTo>
                  <a:pt x="926060" y="1179136"/>
                </a:moveTo>
                <a:lnTo>
                  <a:pt x="434338" y="1179136"/>
                </a:lnTo>
              </a:path>
              <a:path w="1219200" h="1681479">
                <a:moveTo>
                  <a:pt x="926060" y="1179136"/>
                </a:moveTo>
                <a:lnTo>
                  <a:pt x="926060" y="1667134"/>
                </a:lnTo>
              </a:path>
              <a:path w="1219200" h="1681479">
                <a:moveTo>
                  <a:pt x="1219091" y="1667134"/>
                </a:moveTo>
                <a:lnTo>
                  <a:pt x="1219091" y="786085"/>
                </a:lnTo>
              </a:path>
              <a:path w="1219200" h="1681479">
                <a:moveTo>
                  <a:pt x="1219091" y="786085"/>
                </a:moveTo>
                <a:lnTo>
                  <a:pt x="727727" y="786085"/>
                </a:lnTo>
              </a:path>
              <a:path w="1219200" h="1681479">
                <a:moveTo>
                  <a:pt x="980578" y="783234"/>
                </a:moveTo>
                <a:lnTo>
                  <a:pt x="980578" y="393115"/>
                </a:lnTo>
              </a:path>
              <a:path w="1219200" h="1681479">
                <a:moveTo>
                  <a:pt x="0" y="393115"/>
                </a:moveTo>
                <a:lnTo>
                  <a:pt x="0" y="1681454"/>
                </a:lnTo>
              </a:path>
              <a:path w="1219200" h="1681479">
                <a:moveTo>
                  <a:pt x="488856" y="393115"/>
                </a:moveTo>
                <a:lnTo>
                  <a:pt x="4888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38882" y="4510250"/>
            <a:ext cx="150368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6405" algn="l"/>
                <a:tab pos="937894" algn="l"/>
              </a:tabLst>
            </a:pPr>
            <a:r>
              <a:rPr sz="1800" spc="5" dirty="0">
                <a:latin typeface="Times New Roman"/>
                <a:cs typeface="Times New Roman"/>
              </a:rPr>
              <a:t>p1	p2	p3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3865" y="5298122"/>
            <a:ext cx="11569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75" dirty="0">
                <a:latin typeface="Arial"/>
                <a:cs typeface="Arial"/>
              </a:rPr>
              <a:t>H</a:t>
            </a:r>
            <a:r>
              <a:rPr sz="1550" b="1" spc="-60" dirty="0">
                <a:latin typeface="Arial"/>
                <a:cs typeface="Arial"/>
              </a:rPr>
              <a:t>i</a:t>
            </a:r>
            <a:r>
              <a:rPr sz="1550" b="1" spc="35" dirty="0">
                <a:latin typeface="Arial"/>
                <a:cs typeface="Arial"/>
              </a:rPr>
              <a:t>e</a:t>
            </a:r>
            <a:r>
              <a:rPr sz="1550" b="1" spc="-5" dirty="0">
                <a:latin typeface="Arial"/>
                <a:cs typeface="Arial"/>
              </a:rPr>
              <a:t>r</a:t>
            </a:r>
            <a:r>
              <a:rPr sz="1550" b="1" spc="35" dirty="0">
                <a:latin typeface="Arial"/>
                <a:cs typeface="Arial"/>
              </a:rPr>
              <a:t>a</a:t>
            </a:r>
            <a:r>
              <a:rPr sz="1550" b="1" spc="-5" dirty="0">
                <a:latin typeface="Arial"/>
                <a:cs typeface="Arial"/>
              </a:rPr>
              <a:t>r</a:t>
            </a:r>
            <a:r>
              <a:rPr sz="1550" b="1" spc="35" dirty="0">
                <a:latin typeface="Arial"/>
                <a:cs typeface="Arial"/>
              </a:rPr>
              <a:t>c</a:t>
            </a:r>
            <a:r>
              <a:rPr sz="1550" b="1" spc="20" dirty="0">
                <a:latin typeface="Arial"/>
                <a:cs typeface="Arial"/>
              </a:rPr>
              <a:t>h</a:t>
            </a:r>
            <a:r>
              <a:rPr sz="1550" b="1" spc="-60" dirty="0">
                <a:latin typeface="Arial"/>
                <a:cs typeface="Arial"/>
              </a:rPr>
              <a:t>i</a:t>
            </a:r>
            <a:r>
              <a:rPr sz="1550" b="1" spc="35" dirty="0">
                <a:latin typeface="Arial"/>
                <a:cs typeface="Arial"/>
              </a:rPr>
              <a:t>ca</a:t>
            </a:r>
            <a:r>
              <a:rPr sz="1550" b="1" spc="5" dirty="0">
                <a:latin typeface="Arial"/>
                <a:cs typeface="Arial"/>
              </a:rPr>
              <a:t>l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975" y="5312473"/>
            <a:ext cx="146304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Arial"/>
                <a:cs typeface="Arial"/>
              </a:rPr>
              <a:t>Original</a:t>
            </a:r>
            <a:r>
              <a:rPr sz="1550" b="1" spc="18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Points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1182" y="3502083"/>
            <a:ext cx="74622" cy="762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16032" y="4284657"/>
            <a:ext cx="74685" cy="73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6707" y="3890957"/>
            <a:ext cx="74685" cy="746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98758" y="3919532"/>
            <a:ext cx="74558" cy="762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96135" y="3735641"/>
            <a:ext cx="2349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45" dirty="0">
                <a:latin typeface="Arial"/>
                <a:cs typeface="Arial"/>
              </a:rPr>
              <a:t>p4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959" y="3522662"/>
            <a:ext cx="2355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45" dirty="0">
                <a:latin typeface="Arial"/>
                <a:cs typeface="Arial"/>
              </a:rPr>
              <a:t>p1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22754" y="3719766"/>
            <a:ext cx="2349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45" dirty="0">
                <a:latin typeface="Arial"/>
                <a:cs typeface="Arial"/>
              </a:rPr>
              <a:t>p3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4269" y="4042791"/>
            <a:ext cx="21526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85" dirty="0">
                <a:latin typeface="Arial"/>
                <a:cs typeface="Arial"/>
              </a:rPr>
              <a:t>p</a:t>
            </a:r>
            <a:r>
              <a:rPr sz="1400" spc="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10" dirty="0">
                <a:solidFill>
                  <a:srgbClr val="FFFFFF"/>
                </a:solidFill>
              </a:rPr>
              <a:t>Phương </a:t>
            </a:r>
            <a:r>
              <a:rPr sz="4400" spc="20" dirty="0">
                <a:solidFill>
                  <a:srgbClr val="FFFFFF"/>
                </a:solidFill>
              </a:rPr>
              <a:t>pháp phân</a:t>
            </a:r>
            <a:r>
              <a:rPr sz="4400" spc="-285" dirty="0">
                <a:solidFill>
                  <a:srgbClr val="FFFFFF"/>
                </a:solidFill>
              </a:rPr>
              <a:t> </a:t>
            </a:r>
            <a:r>
              <a:rPr sz="4400" spc="25" dirty="0">
                <a:solidFill>
                  <a:srgbClr val="FFFFFF"/>
                </a:solidFill>
              </a:rPr>
              <a:t>hoạch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272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40" dirty="0"/>
              <a:t>thuật</a:t>
            </a:r>
            <a:r>
              <a:rPr sz="3950" spc="409" dirty="0"/>
              <a:t> </a:t>
            </a:r>
            <a:r>
              <a:rPr sz="3950" spc="5" dirty="0"/>
              <a:t>k-means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5760465" y="534771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5">
                <a:moveTo>
                  <a:pt x="22987" y="0"/>
                </a:moveTo>
                <a:lnTo>
                  <a:pt x="0" y="0"/>
                </a:lnTo>
                <a:lnTo>
                  <a:pt x="0" y="276974"/>
                </a:lnTo>
                <a:lnTo>
                  <a:pt x="22987" y="276974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9865" y="534771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5">
                <a:moveTo>
                  <a:pt x="22987" y="0"/>
                </a:moveTo>
                <a:lnTo>
                  <a:pt x="0" y="0"/>
                </a:lnTo>
                <a:lnTo>
                  <a:pt x="0" y="276974"/>
                </a:lnTo>
                <a:lnTo>
                  <a:pt x="22987" y="276974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775" y="1149791"/>
            <a:ext cx="8536940" cy="48761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9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  <a:p>
            <a:pPr marL="923925" indent="-324485">
              <a:lnSpc>
                <a:spcPct val="100000"/>
              </a:lnSpc>
              <a:spcBef>
                <a:spcPts val="765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700" b="1" dirty="0">
                <a:latin typeface="Arial"/>
                <a:cs typeface="Arial"/>
              </a:rPr>
              <a:t>Ý</a:t>
            </a:r>
            <a:r>
              <a:rPr sz="2700" b="1" spc="-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tưởng:</a:t>
            </a:r>
            <a:endParaRPr sz="2700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585"/>
              </a:spcBef>
              <a:buClr>
                <a:srgbClr val="93B6D2"/>
              </a:buClr>
              <a:buSzPct val="68750"/>
              <a:buChar char=""/>
              <a:tabLst>
                <a:tab pos="1238885" algn="l"/>
              </a:tabLst>
            </a:pPr>
            <a:r>
              <a:rPr sz="2400" spc="-15" dirty="0">
                <a:latin typeface="Arial"/>
                <a:cs typeface="Arial"/>
              </a:rPr>
              <a:t>Mỗi </a:t>
            </a:r>
            <a:r>
              <a:rPr sz="2400" spc="5" dirty="0">
                <a:latin typeface="Arial"/>
                <a:cs typeface="Arial"/>
              </a:rPr>
              <a:t>cụm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20" dirty="0">
                <a:latin typeface="Arial"/>
                <a:cs typeface="Arial"/>
              </a:rPr>
              <a:t>đại </a:t>
            </a:r>
            <a:r>
              <a:rPr sz="2400" spc="-35" dirty="0">
                <a:latin typeface="Arial"/>
                <a:cs typeface="Arial"/>
              </a:rPr>
              <a:t>diện </a:t>
            </a:r>
            <a:r>
              <a:rPr sz="2400" spc="-25" dirty="0">
                <a:latin typeface="Arial"/>
                <a:cs typeface="Arial"/>
              </a:rPr>
              <a:t>bởi </a:t>
            </a:r>
            <a:r>
              <a:rPr sz="2400" spc="-5" dirty="0">
                <a:latin typeface="Arial"/>
                <a:cs typeface="Arial"/>
              </a:rPr>
              <a:t>trọng</a:t>
            </a:r>
            <a:r>
              <a:rPr sz="2400" spc="3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tâm</a:t>
            </a:r>
            <a:endParaRPr sz="2400">
              <a:latin typeface="Arial"/>
              <a:cs typeface="Arial"/>
            </a:endParaRPr>
          </a:p>
          <a:p>
            <a:pPr marL="1238885" marR="17780" lvl="1" indent="-276860">
              <a:lnSpc>
                <a:spcPct val="100400"/>
              </a:lnSpc>
              <a:spcBef>
                <a:spcPts val="640"/>
              </a:spcBef>
              <a:buClr>
                <a:srgbClr val="93B6D2"/>
              </a:buClr>
              <a:buSzPct val="68750"/>
              <a:buChar char=""/>
              <a:tabLst>
                <a:tab pos="1238885" algn="l"/>
              </a:tabLst>
            </a:pP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20" dirty="0">
                <a:latin typeface="Arial"/>
                <a:cs typeface="Arial"/>
              </a:rPr>
              <a:t>đối </a:t>
            </a:r>
            <a:r>
              <a:rPr sz="2400" spc="-5" dirty="0">
                <a:latin typeface="Arial"/>
                <a:cs typeface="Arial"/>
              </a:rPr>
              <a:t>tượng được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50" dirty="0">
                <a:latin typeface="Arial"/>
                <a:cs typeface="Arial"/>
              </a:rPr>
              <a:t>vào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20" dirty="0">
                <a:latin typeface="Arial"/>
                <a:cs typeface="Arial"/>
              </a:rPr>
              <a:t>nếu khoảng  </a:t>
            </a:r>
            <a:r>
              <a:rPr sz="2400" spc="-15" dirty="0">
                <a:latin typeface="Arial"/>
                <a:cs typeface="Arial"/>
              </a:rPr>
              <a:t>cách </a:t>
            </a:r>
            <a:r>
              <a:rPr sz="2400" spc="5" dirty="0">
                <a:latin typeface="Arial"/>
                <a:cs typeface="Arial"/>
              </a:rPr>
              <a:t>từ </a:t>
            </a:r>
            <a:r>
              <a:rPr sz="2400" spc="-20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5" dirty="0">
                <a:latin typeface="Arial"/>
                <a:cs typeface="Arial"/>
              </a:rPr>
              <a:t>đó </a:t>
            </a:r>
            <a:r>
              <a:rPr sz="2400" spc="-20" dirty="0">
                <a:latin typeface="Arial"/>
                <a:cs typeface="Arial"/>
              </a:rPr>
              <a:t>đến </a:t>
            </a:r>
            <a:r>
              <a:rPr sz="2400" spc="-5" dirty="0">
                <a:latin typeface="Arial"/>
                <a:cs typeface="Arial"/>
              </a:rPr>
              <a:t>trọng </a:t>
            </a:r>
            <a:r>
              <a:rPr sz="2400" spc="-20" dirty="0">
                <a:latin typeface="Arial"/>
                <a:cs typeface="Arial"/>
              </a:rPr>
              <a:t>tâm </a:t>
            </a:r>
            <a:r>
              <a:rPr sz="2400" spc="5" dirty="0">
                <a:latin typeface="Arial"/>
                <a:cs typeface="Arial"/>
              </a:rPr>
              <a:t>của cụm </a:t>
            </a:r>
            <a:r>
              <a:rPr sz="2400" spc="-10" dirty="0">
                <a:latin typeface="Arial"/>
                <a:cs typeface="Arial"/>
              </a:rPr>
              <a:t>đang </a:t>
            </a:r>
            <a:r>
              <a:rPr sz="2400" spc="-75" dirty="0">
                <a:latin typeface="Arial"/>
                <a:cs typeface="Arial"/>
              </a:rPr>
              <a:t>xét 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5" dirty="0">
                <a:latin typeface="Arial"/>
                <a:cs typeface="Arial"/>
              </a:rPr>
              <a:t>nhỏ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68750"/>
              <a:buChar char=""/>
              <a:tabLst>
                <a:tab pos="1238885" algn="l"/>
              </a:tabLst>
            </a:pPr>
            <a:r>
              <a:rPr sz="2400" spc="-30" dirty="0">
                <a:latin typeface="Arial"/>
                <a:cs typeface="Arial"/>
              </a:rPr>
              <a:t>Sau </a:t>
            </a:r>
            <a:r>
              <a:rPr sz="2400" spc="5" dirty="0">
                <a:latin typeface="Arial"/>
                <a:cs typeface="Arial"/>
              </a:rPr>
              <a:t>đó </a:t>
            </a:r>
            <a:r>
              <a:rPr sz="2400" spc="-5" dirty="0">
                <a:latin typeface="Arial"/>
                <a:cs typeface="Arial"/>
              </a:rPr>
              <a:t>trọng </a:t>
            </a:r>
            <a:r>
              <a:rPr sz="2400" spc="-20" dirty="0">
                <a:latin typeface="Arial"/>
                <a:cs typeface="Arial"/>
              </a:rPr>
              <a:t>tâm </a:t>
            </a:r>
            <a:r>
              <a:rPr sz="2400" spc="5" dirty="0">
                <a:latin typeface="Arial"/>
                <a:cs typeface="Arial"/>
              </a:rPr>
              <a:t>của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25" dirty="0">
                <a:latin typeface="Arial"/>
                <a:cs typeface="Arial"/>
              </a:rPr>
              <a:t>cập </a:t>
            </a:r>
            <a:r>
              <a:rPr sz="2400" spc="-10" dirty="0">
                <a:latin typeface="Arial"/>
                <a:cs typeface="Arial"/>
              </a:rPr>
              <a:t>nhật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lại</a:t>
            </a:r>
            <a:endParaRPr sz="2400">
              <a:latin typeface="Arial"/>
              <a:cs typeface="Arial"/>
            </a:endParaRPr>
          </a:p>
          <a:p>
            <a:pPr marL="1238885" marR="190500" lvl="1" indent="-276860">
              <a:lnSpc>
                <a:spcPct val="101699"/>
              </a:lnSpc>
              <a:spcBef>
                <a:spcPts val="525"/>
              </a:spcBef>
              <a:buClr>
                <a:srgbClr val="93B6D2"/>
              </a:buClr>
              <a:buSzPct val="68750"/>
              <a:buChar char=""/>
              <a:tabLst>
                <a:tab pos="1238885" algn="l"/>
              </a:tabLst>
            </a:pPr>
            <a:r>
              <a:rPr sz="2400" spc="5" dirty="0">
                <a:latin typeface="Arial"/>
                <a:cs typeface="Arial"/>
              </a:rPr>
              <a:t>Quá </a:t>
            </a:r>
            <a:r>
              <a:rPr sz="2400" spc="10" dirty="0">
                <a:latin typeface="Arial"/>
                <a:cs typeface="Arial"/>
              </a:rPr>
              <a:t>trình </a:t>
            </a:r>
            <a:r>
              <a:rPr sz="2400" spc="-25" dirty="0">
                <a:latin typeface="Arial"/>
                <a:cs typeface="Arial"/>
              </a:rPr>
              <a:t>lặp </a:t>
            </a:r>
            <a:r>
              <a:rPr sz="2400" spc="5" dirty="0">
                <a:latin typeface="Arial"/>
                <a:cs typeface="Arial"/>
              </a:rPr>
              <a:t>đi </a:t>
            </a:r>
            <a:r>
              <a:rPr sz="2400" spc="-25" dirty="0">
                <a:latin typeface="Arial"/>
                <a:cs typeface="Arial"/>
              </a:rPr>
              <a:t>lặp lại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20" dirty="0">
                <a:latin typeface="Arial"/>
                <a:cs typeface="Arial"/>
              </a:rPr>
              <a:t>đến </a:t>
            </a:r>
            <a:r>
              <a:rPr sz="2400" spc="-15" dirty="0">
                <a:latin typeface="Arial"/>
                <a:cs typeface="Arial"/>
              </a:rPr>
              <a:t>hàm </a:t>
            </a:r>
            <a:r>
              <a:rPr sz="2400" spc="10" dirty="0">
                <a:latin typeface="Arial"/>
                <a:cs typeface="Arial"/>
              </a:rPr>
              <a:t>mục </a:t>
            </a:r>
            <a:r>
              <a:rPr sz="2400" spc="-20" dirty="0">
                <a:latin typeface="Arial"/>
                <a:cs typeface="Arial"/>
              </a:rPr>
              <a:t>tiêu </a:t>
            </a:r>
            <a:r>
              <a:rPr sz="2400" spc="-30" dirty="0">
                <a:latin typeface="Arial"/>
                <a:cs typeface="Arial"/>
              </a:rPr>
              <a:t>bé </a:t>
            </a:r>
            <a:r>
              <a:rPr sz="2400" spc="-145" dirty="0">
                <a:latin typeface="Arial"/>
                <a:cs typeface="Arial"/>
              </a:rPr>
              <a:t>hơn  </a:t>
            </a:r>
            <a:r>
              <a:rPr sz="2400" spc="-15" dirty="0">
                <a:latin typeface="Arial"/>
                <a:cs typeface="Arial"/>
              </a:rPr>
              <a:t>một ngưỡng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30" dirty="0">
                <a:latin typeface="Arial"/>
                <a:cs typeface="Arial"/>
              </a:rPr>
              <a:t>phép hoặc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trọng </a:t>
            </a:r>
            <a:r>
              <a:rPr sz="2400" spc="-20" dirty="0">
                <a:latin typeface="Arial"/>
                <a:cs typeface="Arial"/>
              </a:rPr>
              <a:t>tâm </a:t>
            </a:r>
            <a:r>
              <a:rPr sz="2400" spc="-10" dirty="0">
                <a:latin typeface="Arial"/>
                <a:cs typeface="Arial"/>
              </a:rPr>
              <a:t>không</a:t>
            </a:r>
            <a:r>
              <a:rPr sz="2400" spc="5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đổi</a:t>
            </a:r>
            <a:endParaRPr sz="2400">
              <a:latin typeface="Arial"/>
              <a:cs typeface="Arial"/>
            </a:endParaRPr>
          </a:p>
          <a:p>
            <a:pPr marL="3813175">
              <a:lnSpc>
                <a:spcPts val="1889"/>
              </a:lnSpc>
            </a:pPr>
            <a:r>
              <a:rPr sz="1700" spc="-655" dirty="0">
                <a:latin typeface="WenQuanYi Micro Hei"/>
                <a:cs typeface="WenQuanYi Micro Hei"/>
              </a:rPr>
              <a:t>𝑘</a:t>
            </a:r>
            <a:endParaRPr sz="1700">
              <a:latin typeface="WenQuanYi Micro Hei"/>
              <a:cs typeface="WenQuanYi Micro Hei"/>
            </a:endParaRPr>
          </a:p>
          <a:p>
            <a:pPr marL="158115" algn="ctr">
              <a:lnSpc>
                <a:spcPct val="100000"/>
              </a:lnSpc>
              <a:spcBef>
                <a:spcPts val="940"/>
              </a:spcBef>
              <a:tabLst>
                <a:tab pos="1797685" algn="l"/>
              </a:tabLst>
            </a:pPr>
            <a:r>
              <a:rPr sz="3600" spc="-1350" baseline="1157" dirty="0">
                <a:latin typeface="WenQuanYi Micro Hei"/>
                <a:cs typeface="WenQuanYi Micro Hei"/>
              </a:rPr>
              <a:t>𝐸</a:t>
            </a:r>
            <a:r>
              <a:rPr sz="3600" spc="187" baseline="1157" dirty="0">
                <a:latin typeface="WenQuanYi Micro Hei"/>
                <a:cs typeface="WenQuanYi Micro Hei"/>
              </a:rPr>
              <a:t> </a:t>
            </a:r>
            <a:r>
              <a:rPr sz="3600" spc="705" baseline="1157" dirty="0">
                <a:latin typeface="WenQuanYi Micro Hei"/>
                <a:cs typeface="WenQuanYi Micro Hei"/>
              </a:rPr>
              <a:t>=</a:t>
            </a:r>
            <a:r>
              <a:rPr sz="2400" spc="470" dirty="0">
                <a:latin typeface="WenQuanYi Micro Hei"/>
                <a:cs typeface="WenQuanYi Micro Hei"/>
              </a:rPr>
              <a:t>	</a:t>
            </a:r>
            <a:r>
              <a:rPr sz="3600" spc="-1589" baseline="1157" dirty="0">
                <a:latin typeface="WenQuanYi Micro Hei"/>
                <a:cs typeface="WenQuanYi Micro Hei"/>
              </a:rPr>
              <a:t>𝑝</a:t>
            </a:r>
            <a:r>
              <a:rPr sz="3600" spc="-30" baseline="1157" dirty="0">
                <a:latin typeface="WenQuanYi Micro Hei"/>
                <a:cs typeface="WenQuanYi Micro Hei"/>
              </a:rPr>
              <a:t> </a:t>
            </a:r>
            <a:r>
              <a:rPr sz="3600" spc="705" baseline="1157" dirty="0">
                <a:latin typeface="WenQuanYi Micro Hei"/>
                <a:cs typeface="WenQuanYi Micro Hei"/>
              </a:rPr>
              <a:t>−</a:t>
            </a:r>
            <a:r>
              <a:rPr sz="3600" spc="-142" baseline="1157" dirty="0">
                <a:latin typeface="WenQuanYi Micro Hei"/>
                <a:cs typeface="WenQuanYi Micro Hei"/>
              </a:rPr>
              <a:t> </a:t>
            </a:r>
            <a:r>
              <a:rPr sz="3600" spc="-1102" baseline="1157" dirty="0">
                <a:latin typeface="WenQuanYi Micro Hei"/>
                <a:cs typeface="WenQuanYi Micro Hei"/>
              </a:rPr>
              <a:t>𝑚</a:t>
            </a:r>
            <a:r>
              <a:rPr sz="2550" spc="-1102" baseline="-14705" dirty="0">
                <a:latin typeface="WenQuanYi Micro Hei"/>
                <a:cs typeface="WenQuanYi Micro Hei"/>
              </a:rPr>
              <a:t>𝑖</a:t>
            </a:r>
            <a:endParaRPr sz="2550" baseline="-14705">
              <a:latin typeface="WenQuanYi Micro Hei"/>
              <a:cs typeface="WenQuanYi Micro Hei"/>
            </a:endParaRPr>
          </a:p>
          <a:p>
            <a:pPr marL="3698875">
              <a:lnSpc>
                <a:spcPct val="100000"/>
              </a:lnSpc>
              <a:spcBef>
                <a:spcPts val="825"/>
              </a:spcBef>
            </a:pPr>
            <a:r>
              <a:rPr sz="1700" spc="-210" dirty="0">
                <a:latin typeface="WenQuanYi Micro Hei"/>
                <a:cs typeface="WenQuanYi Micro Hei"/>
              </a:rPr>
              <a:t>𝑖=1</a:t>
            </a:r>
            <a:r>
              <a:rPr sz="1700" spc="-105" dirty="0">
                <a:latin typeface="WenQuanYi Micro Hei"/>
                <a:cs typeface="WenQuanYi Micro Hei"/>
              </a:rPr>
              <a:t> </a:t>
            </a:r>
            <a:r>
              <a:rPr sz="1700" spc="-685" dirty="0">
                <a:latin typeface="WenQuanYi Micro Hei"/>
                <a:cs typeface="WenQuanYi Micro Hei"/>
              </a:rPr>
              <a:t>𝑝∈𝐶</a:t>
            </a:r>
            <a:r>
              <a:rPr sz="2100" spc="-1027" baseline="-15873" dirty="0">
                <a:latin typeface="WenQuanYi Micro Hei"/>
                <a:cs typeface="WenQuanYi Micro Hei"/>
              </a:rPr>
              <a:t>𝑖</a:t>
            </a:r>
            <a:endParaRPr sz="2100" baseline="-15873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" y="397510"/>
            <a:ext cx="4272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solidFill>
                  <a:srgbClr val="775F54"/>
                </a:solidFill>
                <a:latin typeface="Arial"/>
                <a:cs typeface="Arial"/>
              </a:rPr>
              <a:t>Giải </a:t>
            </a:r>
            <a:r>
              <a:rPr sz="3950" spc="-40" dirty="0">
                <a:solidFill>
                  <a:srgbClr val="775F54"/>
                </a:solidFill>
                <a:latin typeface="Arial"/>
                <a:cs typeface="Arial"/>
              </a:rPr>
              <a:t>thuật</a:t>
            </a:r>
            <a:r>
              <a:rPr sz="3950" spc="409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3950" spc="5" dirty="0">
                <a:solidFill>
                  <a:srgbClr val="775F54"/>
                </a:solidFill>
                <a:latin typeface="Arial"/>
                <a:cs typeface="Arial"/>
              </a:rPr>
              <a:t>k-means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034" y="1772039"/>
            <a:ext cx="7273288" cy="4359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272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40" dirty="0"/>
              <a:t>thuật</a:t>
            </a:r>
            <a:r>
              <a:rPr sz="3950" spc="409" dirty="0"/>
              <a:t> </a:t>
            </a:r>
            <a:r>
              <a:rPr sz="3950" spc="5" dirty="0"/>
              <a:t>k-means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4291" y="2816233"/>
            <a:ext cx="1543685" cy="1452245"/>
            <a:chOff x="2764291" y="2816233"/>
            <a:chExt cx="1543685" cy="1452245"/>
          </a:xfrm>
        </p:grpSpPr>
        <p:sp>
          <p:nvSpPr>
            <p:cNvPr id="5" name="object 5"/>
            <p:cNvSpPr/>
            <p:nvPr/>
          </p:nvSpPr>
          <p:spPr>
            <a:xfrm>
              <a:off x="2782932" y="2819408"/>
              <a:ext cx="1516380" cy="1285240"/>
            </a:xfrm>
            <a:custGeom>
              <a:avLst/>
              <a:gdLst/>
              <a:ahLst/>
              <a:cxnLst/>
              <a:rect l="l" t="t" r="r" b="b"/>
              <a:pathLst>
                <a:path w="1516379" h="1285239">
                  <a:moveTo>
                    <a:pt x="0" y="1284810"/>
                  </a:moveTo>
                  <a:lnTo>
                    <a:pt x="1516343" y="1284810"/>
                  </a:lnTo>
                </a:path>
                <a:path w="1516379" h="1285239">
                  <a:moveTo>
                    <a:pt x="0" y="1141358"/>
                  </a:moveTo>
                  <a:lnTo>
                    <a:pt x="1516343" y="1141358"/>
                  </a:lnTo>
                </a:path>
                <a:path w="1516379" h="1285239">
                  <a:moveTo>
                    <a:pt x="0" y="997900"/>
                  </a:moveTo>
                  <a:lnTo>
                    <a:pt x="1516343" y="997900"/>
                  </a:lnTo>
                </a:path>
                <a:path w="1516379" h="1285239">
                  <a:moveTo>
                    <a:pt x="0" y="854468"/>
                  </a:moveTo>
                  <a:lnTo>
                    <a:pt x="1516343" y="854468"/>
                  </a:lnTo>
                </a:path>
                <a:path w="1516379" h="1285239">
                  <a:moveTo>
                    <a:pt x="0" y="711172"/>
                  </a:moveTo>
                  <a:lnTo>
                    <a:pt x="1516343" y="711172"/>
                  </a:lnTo>
                </a:path>
                <a:path w="1516379" h="1285239">
                  <a:moveTo>
                    <a:pt x="0" y="573658"/>
                  </a:moveTo>
                  <a:lnTo>
                    <a:pt x="1516343" y="573658"/>
                  </a:lnTo>
                </a:path>
                <a:path w="1516379" h="1285239">
                  <a:moveTo>
                    <a:pt x="0" y="430226"/>
                  </a:moveTo>
                  <a:lnTo>
                    <a:pt x="1516343" y="430226"/>
                  </a:lnTo>
                </a:path>
                <a:path w="1516379" h="1285239">
                  <a:moveTo>
                    <a:pt x="0" y="286728"/>
                  </a:moveTo>
                  <a:lnTo>
                    <a:pt x="1516343" y="286728"/>
                  </a:lnTo>
                </a:path>
                <a:path w="1516379" h="1285239">
                  <a:moveTo>
                    <a:pt x="0" y="143431"/>
                  </a:moveTo>
                  <a:lnTo>
                    <a:pt x="1516343" y="143431"/>
                  </a:lnTo>
                </a:path>
                <a:path w="1516379" h="1285239">
                  <a:moveTo>
                    <a:pt x="0" y="0"/>
                  </a:moveTo>
                  <a:lnTo>
                    <a:pt x="1516343" y="0"/>
                  </a:lnTo>
                </a:path>
              </a:pathLst>
            </a:custGeom>
            <a:ln w="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6612" y="2819408"/>
              <a:ext cx="1368425" cy="1422400"/>
            </a:xfrm>
            <a:custGeom>
              <a:avLst/>
              <a:gdLst/>
              <a:ahLst/>
              <a:cxnLst/>
              <a:rect l="l" t="t" r="r" b="b"/>
              <a:pathLst>
                <a:path w="1368425" h="1422400">
                  <a:moveTo>
                    <a:pt x="0" y="0"/>
                  </a:moveTo>
                  <a:lnTo>
                    <a:pt x="0" y="1422149"/>
                  </a:lnTo>
                </a:path>
                <a:path w="1368425" h="1422400">
                  <a:moveTo>
                    <a:pt x="148564" y="0"/>
                  </a:moveTo>
                  <a:lnTo>
                    <a:pt x="148564" y="1422149"/>
                  </a:lnTo>
                </a:path>
                <a:path w="1368425" h="1422400">
                  <a:moveTo>
                    <a:pt x="302261" y="0"/>
                  </a:moveTo>
                  <a:lnTo>
                    <a:pt x="302261" y="1422149"/>
                  </a:lnTo>
                </a:path>
                <a:path w="1368425" h="1422400">
                  <a:moveTo>
                    <a:pt x="455947" y="0"/>
                  </a:moveTo>
                  <a:lnTo>
                    <a:pt x="455947" y="1422149"/>
                  </a:lnTo>
                </a:path>
                <a:path w="1368425" h="1422400">
                  <a:moveTo>
                    <a:pt x="609575" y="0"/>
                  </a:moveTo>
                  <a:lnTo>
                    <a:pt x="609575" y="1422149"/>
                  </a:lnTo>
                </a:path>
                <a:path w="1368425" h="1422400">
                  <a:moveTo>
                    <a:pt x="758186" y="0"/>
                  </a:moveTo>
                  <a:lnTo>
                    <a:pt x="758186" y="1422149"/>
                  </a:lnTo>
                </a:path>
                <a:path w="1368425" h="1422400">
                  <a:moveTo>
                    <a:pt x="911871" y="0"/>
                  </a:moveTo>
                  <a:lnTo>
                    <a:pt x="911871" y="1422149"/>
                  </a:lnTo>
                </a:path>
                <a:path w="1368425" h="1422400">
                  <a:moveTo>
                    <a:pt x="1065499" y="0"/>
                  </a:moveTo>
                  <a:lnTo>
                    <a:pt x="1065499" y="1422149"/>
                  </a:lnTo>
                </a:path>
                <a:path w="1368425" h="1422400">
                  <a:moveTo>
                    <a:pt x="1214110" y="0"/>
                  </a:moveTo>
                  <a:lnTo>
                    <a:pt x="1214110" y="1422149"/>
                  </a:lnTo>
                </a:path>
                <a:path w="1368425" h="1422400">
                  <a:moveTo>
                    <a:pt x="1367796" y="0"/>
                  </a:moveTo>
                  <a:lnTo>
                    <a:pt x="1367796" y="1422149"/>
                  </a:lnTo>
                </a:path>
              </a:pathLst>
            </a:custGeom>
            <a:ln w="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67466" y="2819408"/>
              <a:ext cx="1537335" cy="1446530"/>
            </a:xfrm>
            <a:custGeom>
              <a:avLst/>
              <a:gdLst/>
              <a:ahLst/>
              <a:cxnLst/>
              <a:rect l="l" t="t" r="r" b="b"/>
              <a:pathLst>
                <a:path w="1537335" h="1446529">
                  <a:moveTo>
                    <a:pt x="15466" y="0"/>
                  </a:moveTo>
                  <a:lnTo>
                    <a:pt x="1531810" y="0"/>
                  </a:lnTo>
                </a:path>
                <a:path w="1537335" h="1446529">
                  <a:moveTo>
                    <a:pt x="1536942" y="0"/>
                  </a:moveTo>
                  <a:lnTo>
                    <a:pt x="1536942" y="1422149"/>
                  </a:lnTo>
                </a:path>
                <a:path w="1537335" h="1446529">
                  <a:moveTo>
                    <a:pt x="1536942" y="1428268"/>
                  </a:moveTo>
                  <a:lnTo>
                    <a:pt x="20575" y="1428268"/>
                  </a:lnTo>
                </a:path>
                <a:path w="1537335" h="1446529">
                  <a:moveTo>
                    <a:pt x="15466" y="1428268"/>
                  </a:moveTo>
                  <a:lnTo>
                    <a:pt x="15466" y="5984"/>
                  </a:lnTo>
                </a:path>
                <a:path w="1537335" h="1446529">
                  <a:moveTo>
                    <a:pt x="15466" y="0"/>
                  </a:moveTo>
                  <a:lnTo>
                    <a:pt x="15466" y="1422149"/>
                  </a:lnTo>
                </a:path>
                <a:path w="1537335" h="1446529">
                  <a:moveTo>
                    <a:pt x="0" y="1428268"/>
                  </a:moveTo>
                  <a:lnTo>
                    <a:pt x="10357" y="1428268"/>
                  </a:lnTo>
                </a:path>
                <a:path w="1537335" h="1446529">
                  <a:moveTo>
                    <a:pt x="0" y="1284810"/>
                  </a:moveTo>
                  <a:lnTo>
                    <a:pt x="10357" y="1284810"/>
                  </a:lnTo>
                </a:path>
                <a:path w="1537335" h="1446529">
                  <a:moveTo>
                    <a:pt x="0" y="1141358"/>
                  </a:moveTo>
                  <a:lnTo>
                    <a:pt x="10357" y="1141358"/>
                  </a:lnTo>
                </a:path>
                <a:path w="1537335" h="1446529">
                  <a:moveTo>
                    <a:pt x="0" y="997900"/>
                  </a:moveTo>
                  <a:lnTo>
                    <a:pt x="10357" y="997900"/>
                  </a:lnTo>
                </a:path>
                <a:path w="1537335" h="1446529">
                  <a:moveTo>
                    <a:pt x="0" y="854468"/>
                  </a:moveTo>
                  <a:lnTo>
                    <a:pt x="10357" y="854468"/>
                  </a:lnTo>
                </a:path>
                <a:path w="1537335" h="1446529">
                  <a:moveTo>
                    <a:pt x="0" y="711172"/>
                  </a:moveTo>
                  <a:lnTo>
                    <a:pt x="10357" y="711172"/>
                  </a:lnTo>
                </a:path>
                <a:path w="1537335" h="1446529">
                  <a:moveTo>
                    <a:pt x="0" y="573658"/>
                  </a:moveTo>
                  <a:lnTo>
                    <a:pt x="10357" y="573658"/>
                  </a:lnTo>
                </a:path>
                <a:path w="1537335" h="1446529">
                  <a:moveTo>
                    <a:pt x="0" y="430226"/>
                  </a:moveTo>
                  <a:lnTo>
                    <a:pt x="10357" y="430226"/>
                  </a:lnTo>
                </a:path>
                <a:path w="1537335" h="1446529">
                  <a:moveTo>
                    <a:pt x="0" y="286728"/>
                  </a:moveTo>
                  <a:lnTo>
                    <a:pt x="10357" y="286728"/>
                  </a:lnTo>
                </a:path>
                <a:path w="1537335" h="1446529">
                  <a:moveTo>
                    <a:pt x="0" y="143431"/>
                  </a:moveTo>
                  <a:lnTo>
                    <a:pt x="10357" y="143431"/>
                  </a:lnTo>
                </a:path>
                <a:path w="1537335" h="1446529">
                  <a:moveTo>
                    <a:pt x="0" y="0"/>
                  </a:moveTo>
                  <a:lnTo>
                    <a:pt x="10357" y="0"/>
                  </a:lnTo>
                </a:path>
                <a:path w="1537335" h="1446529">
                  <a:moveTo>
                    <a:pt x="15466" y="1428268"/>
                  </a:moveTo>
                  <a:lnTo>
                    <a:pt x="1531810" y="1428268"/>
                  </a:lnTo>
                </a:path>
                <a:path w="1537335" h="1446529">
                  <a:moveTo>
                    <a:pt x="15466" y="1446135"/>
                  </a:moveTo>
                  <a:lnTo>
                    <a:pt x="15466" y="1434226"/>
                  </a:lnTo>
                </a:path>
                <a:path w="1537335" h="1446529">
                  <a:moveTo>
                    <a:pt x="169146" y="1446135"/>
                  </a:moveTo>
                  <a:lnTo>
                    <a:pt x="169146" y="1434226"/>
                  </a:lnTo>
                </a:path>
                <a:path w="1537335" h="1446529">
                  <a:moveTo>
                    <a:pt x="317711" y="1446135"/>
                  </a:moveTo>
                  <a:lnTo>
                    <a:pt x="317711" y="1434226"/>
                  </a:lnTo>
                </a:path>
                <a:path w="1537335" h="1446529">
                  <a:moveTo>
                    <a:pt x="471408" y="1446135"/>
                  </a:moveTo>
                  <a:lnTo>
                    <a:pt x="471408" y="1434226"/>
                  </a:lnTo>
                </a:path>
                <a:path w="1537335" h="1446529">
                  <a:moveTo>
                    <a:pt x="625094" y="1446135"/>
                  </a:moveTo>
                  <a:lnTo>
                    <a:pt x="625094" y="1434226"/>
                  </a:lnTo>
                </a:path>
                <a:path w="1537335" h="1446529">
                  <a:moveTo>
                    <a:pt x="778721" y="1446135"/>
                  </a:moveTo>
                  <a:lnTo>
                    <a:pt x="778721" y="1434226"/>
                  </a:lnTo>
                </a:path>
                <a:path w="1537335" h="1446529">
                  <a:moveTo>
                    <a:pt x="927332" y="1446135"/>
                  </a:moveTo>
                  <a:lnTo>
                    <a:pt x="927332" y="1434226"/>
                  </a:lnTo>
                </a:path>
                <a:path w="1537335" h="1446529">
                  <a:moveTo>
                    <a:pt x="1081018" y="1446135"/>
                  </a:moveTo>
                  <a:lnTo>
                    <a:pt x="1081018" y="1434226"/>
                  </a:lnTo>
                </a:path>
                <a:path w="1537335" h="1446529">
                  <a:moveTo>
                    <a:pt x="1234646" y="1446135"/>
                  </a:moveTo>
                  <a:lnTo>
                    <a:pt x="1234646" y="1434226"/>
                  </a:lnTo>
                </a:path>
                <a:path w="1537335" h="1446529">
                  <a:moveTo>
                    <a:pt x="1383257" y="1446135"/>
                  </a:moveTo>
                  <a:lnTo>
                    <a:pt x="1383257" y="1434226"/>
                  </a:lnTo>
                </a:path>
                <a:path w="1537335" h="1446529">
                  <a:moveTo>
                    <a:pt x="1536942" y="1446135"/>
                  </a:moveTo>
                  <a:lnTo>
                    <a:pt x="1536942" y="1434226"/>
                  </a:lnTo>
                </a:path>
              </a:pathLst>
            </a:custGeom>
            <a:ln w="5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0180" y="3629419"/>
              <a:ext cx="77330" cy="89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181" y="3348407"/>
              <a:ext cx="77329" cy="89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9791" y="3772649"/>
              <a:ext cx="77329" cy="892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3866" y="3204975"/>
              <a:ext cx="77329" cy="89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0180" y="3061678"/>
              <a:ext cx="77330" cy="891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3476" y="3491905"/>
              <a:ext cx="77329" cy="892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3866" y="3491905"/>
              <a:ext cx="77329" cy="892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7552" y="4059592"/>
              <a:ext cx="77329" cy="892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9790" y="3629419"/>
              <a:ext cx="77330" cy="890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7552" y="3491905"/>
              <a:ext cx="77329" cy="89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11233" y="2690812"/>
            <a:ext cx="1772920" cy="1769110"/>
          </a:xfrm>
          <a:prstGeom prst="rect">
            <a:avLst/>
          </a:prstGeom>
          <a:ln w="5598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  <a:spcBef>
                <a:spcPts val="5"/>
              </a:spcBef>
            </a:pPr>
            <a:r>
              <a:rPr sz="500" spc="-40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25"/>
              </a:spcBef>
            </a:pPr>
            <a:r>
              <a:rPr sz="500" spc="-35" dirty="0"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30"/>
              </a:spcBef>
            </a:pPr>
            <a:r>
              <a:rPr sz="500" spc="-35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30"/>
              </a:spcBef>
            </a:pPr>
            <a:r>
              <a:rPr sz="500" spc="-35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30"/>
              </a:spcBef>
            </a:pPr>
            <a:r>
              <a:rPr sz="500" spc="-35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484"/>
              </a:spcBef>
            </a:pPr>
            <a:r>
              <a:rPr sz="500" spc="-35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25"/>
              </a:spcBef>
            </a:pPr>
            <a:r>
              <a:rPr sz="500" spc="-35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30"/>
              </a:spcBef>
            </a:pPr>
            <a:r>
              <a:rPr sz="500" spc="-35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30"/>
              </a:spcBef>
            </a:pPr>
            <a:r>
              <a:rPr sz="500" spc="-3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30"/>
              </a:spcBef>
            </a:pPr>
            <a:r>
              <a:rPr sz="500" spc="-3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530"/>
              </a:spcBef>
            </a:pPr>
            <a:r>
              <a:rPr sz="500" spc="-3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150"/>
              </a:spcBef>
            </a:pPr>
            <a:r>
              <a:rPr sz="500" spc="-35" dirty="0">
                <a:latin typeface="Arial"/>
                <a:cs typeface="Arial"/>
              </a:rPr>
              <a:t>0 1 2 3 4 5 6 7 8 9</a:t>
            </a:r>
            <a:r>
              <a:rPr sz="500" spc="35" dirty="0">
                <a:latin typeface="Arial"/>
                <a:cs typeface="Arial"/>
              </a:rPr>
              <a:t> </a:t>
            </a:r>
            <a:r>
              <a:rPr sz="500" spc="-40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00629" y="2989119"/>
            <a:ext cx="1149985" cy="1209040"/>
          </a:xfrm>
          <a:custGeom>
            <a:avLst/>
            <a:gdLst/>
            <a:ahLst/>
            <a:cxnLst/>
            <a:rect l="l" t="t" r="r" b="b"/>
            <a:pathLst>
              <a:path w="1149985" h="1209039">
                <a:moveTo>
                  <a:pt x="442213" y="261064"/>
                </a:moveTo>
                <a:lnTo>
                  <a:pt x="437826" y="214117"/>
                </a:lnTo>
                <a:lnTo>
                  <a:pt x="430863" y="166073"/>
                </a:lnTo>
                <a:lnTo>
                  <a:pt x="419195" y="119919"/>
                </a:lnTo>
                <a:lnTo>
                  <a:pt x="400689" y="78645"/>
                </a:lnTo>
                <a:lnTo>
                  <a:pt x="373216" y="45237"/>
                </a:lnTo>
                <a:lnTo>
                  <a:pt x="334644" y="22685"/>
                </a:lnTo>
                <a:lnTo>
                  <a:pt x="274574" y="0"/>
                </a:lnTo>
                <a:lnTo>
                  <a:pt x="242562" y="2950"/>
                </a:lnTo>
                <a:lnTo>
                  <a:pt x="202310" y="8080"/>
                </a:lnTo>
                <a:lnTo>
                  <a:pt x="155352" y="26908"/>
                </a:lnTo>
                <a:lnTo>
                  <a:pt x="113537" y="58880"/>
                </a:lnTo>
                <a:lnTo>
                  <a:pt x="91801" y="105277"/>
                </a:lnTo>
                <a:lnTo>
                  <a:pt x="69313" y="151886"/>
                </a:lnTo>
                <a:lnTo>
                  <a:pt x="47482" y="199088"/>
                </a:lnTo>
                <a:lnTo>
                  <a:pt x="27714" y="247263"/>
                </a:lnTo>
                <a:lnTo>
                  <a:pt x="11417" y="296793"/>
                </a:lnTo>
                <a:lnTo>
                  <a:pt x="0" y="348059"/>
                </a:lnTo>
                <a:lnTo>
                  <a:pt x="1849" y="402057"/>
                </a:lnTo>
                <a:lnTo>
                  <a:pt x="3875" y="454880"/>
                </a:lnTo>
                <a:lnTo>
                  <a:pt x="7270" y="506793"/>
                </a:lnTo>
                <a:lnTo>
                  <a:pt x="13226" y="558060"/>
                </a:lnTo>
                <a:lnTo>
                  <a:pt x="22936" y="608947"/>
                </a:lnTo>
                <a:lnTo>
                  <a:pt x="37591" y="659717"/>
                </a:lnTo>
                <a:lnTo>
                  <a:pt x="46804" y="708231"/>
                </a:lnTo>
                <a:lnTo>
                  <a:pt x="58731" y="756403"/>
                </a:lnTo>
                <a:lnTo>
                  <a:pt x="73499" y="803654"/>
                </a:lnTo>
                <a:lnTo>
                  <a:pt x="91236" y="849403"/>
                </a:lnTo>
                <a:lnTo>
                  <a:pt x="112066" y="893069"/>
                </a:lnTo>
                <a:lnTo>
                  <a:pt x="136118" y="934071"/>
                </a:lnTo>
                <a:lnTo>
                  <a:pt x="163517" y="971830"/>
                </a:lnTo>
                <a:lnTo>
                  <a:pt x="194390" y="1005764"/>
                </a:lnTo>
                <a:lnTo>
                  <a:pt x="228863" y="1035294"/>
                </a:lnTo>
                <a:lnTo>
                  <a:pt x="267064" y="1059838"/>
                </a:lnTo>
                <a:lnTo>
                  <a:pt x="309118" y="1078817"/>
                </a:lnTo>
                <a:lnTo>
                  <a:pt x="327280" y="1092868"/>
                </a:lnTo>
                <a:lnTo>
                  <a:pt x="328406" y="1092454"/>
                </a:lnTo>
                <a:lnTo>
                  <a:pt x="334174" y="1090586"/>
                </a:lnTo>
                <a:lnTo>
                  <a:pt x="366268" y="1100280"/>
                </a:lnTo>
                <a:lnTo>
                  <a:pt x="373125" y="1103201"/>
                </a:lnTo>
                <a:lnTo>
                  <a:pt x="378206" y="1111075"/>
                </a:lnTo>
                <a:lnTo>
                  <a:pt x="385063" y="1114885"/>
                </a:lnTo>
                <a:lnTo>
                  <a:pt x="399980" y="1121705"/>
                </a:lnTo>
                <a:lnTo>
                  <a:pt x="416004" y="1126775"/>
                </a:lnTo>
                <a:lnTo>
                  <a:pt x="432337" y="1131298"/>
                </a:lnTo>
                <a:lnTo>
                  <a:pt x="448182" y="1136475"/>
                </a:lnTo>
                <a:lnTo>
                  <a:pt x="469550" y="1153324"/>
                </a:lnTo>
                <a:lnTo>
                  <a:pt x="488346" y="1167352"/>
                </a:lnTo>
                <a:lnTo>
                  <a:pt x="507761" y="1178641"/>
                </a:lnTo>
                <a:lnTo>
                  <a:pt x="530986" y="1187275"/>
                </a:lnTo>
                <a:lnTo>
                  <a:pt x="566652" y="1203559"/>
                </a:lnTo>
                <a:lnTo>
                  <a:pt x="598471" y="1208484"/>
                </a:lnTo>
                <a:lnTo>
                  <a:pt x="632839" y="1206456"/>
                </a:lnTo>
                <a:lnTo>
                  <a:pt x="676147" y="1201880"/>
                </a:lnTo>
                <a:lnTo>
                  <a:pt x="698021" y="1163081"/>
                </a:lnTo>
                <a:lnTo>
                  <a:pt x="704587" y="1119051"/>
                </a:lnTo>
                <a:lnTo>
                  <a:pt x="699620" y="1072730"/>
                </a:lnTo>
                <a:lnTo>
                  <a:pt x="686893" y="1027055"/>
                </a:lnTo>
                <a:lnTo>
                  <a:pt x="670179" y="984964"/>
                </a:lnTo>
                <a:lnTo>
                  <a:pt x="662844" y="966225"/>
                </a:lnTo>
                <a:lnTo>
                  <a:pt x="657605" y="950785"/>
                </a:lnTo>
                <a:lnTo>
                  <a:pt x="650747" y="936083"/>
                </a:lnTo>
                <a:lnTo>
                  <a:pt x="638556" y="919559"/>
                </a:lnTo>
                <a:lnTo>
                  <a:pt x="628665" y="893750"/>
                </a:lnTo>
                <a:lnTo>
                  <a:pt x="616204" y="870061"/>
                </a:lnTo>
                <a:lnTo>
                  <a:pt x="602122" y="847657"/>
                </a:lnTo>
                <a:lnTo>
                  <a:pt x="587374" y="825706"/>
                </a:lnTo>
                <a:lnTo>
                  <a:pt x="576760" y="800381"/>
                </a:lnTo>
                <a:lnTo>
                  <a:pt x="562086" y="777414"/>
                </a:lnTo>
                <a:lnTo>
                  <a:pt x="545959" y="755161"/>
                </a:lnTo>
                <a:lnTo>
                  <a:pt x="530986" y="731980"/>
                </a:lnTo>
                <a:lnTo>
                  <a:pt x="527573" y="725074"/>
                </a:lnTo>
                <a:lnTo>
                  <a:pt x="524636" y="717692"/>
                </a:lnTo>
                <a:lnTo>
                  <a:pt x="521700" y="710120"/>
                </a:lnTo>
                <a:lnTo>
                  <a:pt x="518286" y="702643"/>
                </a:lnTo>
                <a:lnTo>
                  <a:pt x="514857" y="694896"/>
                </a:lnTo>
                <a:lnTo>
                  <a:pt x="509650" y="688038"/>
                </a:lnTo>
                <a:lnTo>
                  <a:pt x="505459" y="681180"/>
                </a:lnTo>
                <a:lnTo>
                  <a:pt x="500268" y="661888"/>
                </a:lnTo>
                <a:lnTo>
                  <a:pt x="496696" y="652859"/>
                </a:lnTo>
                <a:lnTo>
                  <a:pt x="489600" y="641639"/>
                </a:lnTo>
                <a:lnTo>
                  <a:pt x="473836" y="615775"/>
                </a:lnTo>
                <a:lnTo>
                  <a:pt x="469519" y="608917"/>
                </a:lnTo>
                <a:lnTo>
                  <a:pt x="461009" y="594185"/>
                </a:lnTo>
                <a:lnTo>
                  <a:pt x="454330" y="547367"/>
                </a:lnTo>
                <a:lnTo>
                  <a:pt x="449452" y="499918"/>
                </a:lnTo>
                <a:lnTo>
                  <a:pt x="446094" y="452063"/>
                </a:lnTo>
                <a:lnTo>
                  <a:pt x="443973" y="404026"/>
                </a:lnTo>
                <a:lnTo>
                  <a:pt x="442807" y="356030"/>
                </a:lnTo>
                <a:lnTo>
                  <a:pt x="442315" y="308302"/>
                </a:lnTo>
                <a:lnTo>
                  <a:pt x="442213" y="261064"/>
                </a:lnTo>
                <a:close/>
              </a:path>
              <a:path w="1149985" h="1209039">
                <a:moveTo>
                  <a:pt x="650620" y="377396"/>
                </a:moveTo>
                <a:lnTo>
                  <a:pt x="627260" y="365966"/>
                </a:lnTo>
                <a:lnTo>
                  <a:pt x="604138" y="366537"/>
                </a:lnTo>
                <a:lnTo>
                  <a:pt x="580540" y="374253"/>
                </a:lnTo>
                <a:lnTo>
                  <a:pt x="528373" y="406685"/>
                </a:lnTo>
                <a:lnTo>
                  <a:pt x="508763" y="442833"/>
                </a:lnTo>
                <a:lnTo>
                  <a:pt x="498601" y="477980"/>
                </a:lnTo>
                <a:lnTo>
                  <a:pt x="499173" y="512708"/>
                </a:lnTo>
                <a:lnTo>
                  <a:pt x="498792" y="547592"/>
                </a:lnTo>
                <a:lnTo>
                  <a:pt x="505459" y="615775"/>
                </a:lnTo>
                <a:lnTo>
                  <a:pt x="533552" y="648565"/>
                </a:lnTo>
                <a:lnTo>
                  <a:pt x="543051" y="659717"/>
                </a:lnTo>
                <a:lnTo>
                  <a:pt x="558121" y="686282"/>
                </a:lnTo>
                <a:lnTo>
                  <a:pt x="564546" y="698023"/>
                </a:lnTo>
                <a:lnTo>
                  <a:pt x="571305" y="705026"/>
                </a:lnTo>
                <a:lnTo>
                  <a:pt x="587374" y="717375"/>
                </a:lnTo>
                <a:lnTo>
                  <a:pt x="611379" y="753606"/>
                </a:lnTo>
                <a:lnTo>
                  <a:pt x="637301" y="786717"/>
                </a:lnTo>
                <a:lnTo>
                  <a:pt x="665152" y="817637"/>
                </a:lnTo>
                <a:lnTo>
                  <a:pt x="694944" y="847296"/>
                </a:lnTo>
                <a:lnTo>
                  <a:pt x="699702" y="852846"/>
                </a:lnTo>
                <a:lnTo>
                  <a:pt x="729872" y="876682"/>
                </a:lnTo>
                <a:lnTo>
                  <a:pt x="760853" y="885529"/>
                </a:lnTo>
                <a:lnTo>
                  <a:pt x="776985" y="891238"/>
                </a:lnTo>
                <a:lnTo>
                  <a:pt x="802165" y="901803"/>
                </a:lnTo>
                <a:lnTo>
                  <a:pt x="827071" y="911463"/>
                </a:lnTo>
                <a:lnTo>
                  <a:pt x="852334" y="920027"/>
                </a:lnTo>
                <a:lnTo>
                  <a:pt x="878585" y="927306"/>
                </a:lnTo>
                <a:lnTo>
                  <a:pt x="909937" y="923974"/>
                </a:lnTo>
                <a:lnTo>
                  <a:pt x="973972" y="914358"/>
                </a:lnTo>
                <a:lnTo>
                  <a:pt x="1019935" y="898687"/>
                </a:lnTo>
                <a:lnTo>
                  <a:pt x="1055243" y="883364"/>
                </a:lnTo>
                <a:lnTo>
                  <a:pt x="1061412" y="863621"/>
                </a:lnTo>
                <a:lnTo>
                  <a:pt x="1062307" y="862393"/>
                </a:lnTo>
                <a:lnTo>
                  <a:pt x="1088850" y="815732"/>
                </a:lnTo>
                <a:lnTo>
                  <a:pt x="1106423" y="774906"/>
                </a:lnTo>
                <a:lnTo>
                  <a:pt x="1108852" y="756872"/>
                </a:lnTo>
                <a:lnTo>
                  <a:pt x="1110370" y="747760"/>
                </a:lnTo>
                <a:lnTo>
                  <a:pt x="1112520" y="738838"/>
                </a:lnTo>
                <a:lnTo>
                  <a:pt x="1115059" y="730964"/>
                </a:lnTo>
                <a:lnTo>
                  <a:pt x="1122680" y="725122"/>
                </a:lnTo>
                <a:lnTo>
                  <a:pt x="1125220" y="717375"/>
                </a:lnTo>
                <a:lnTo>
                  <a:pt x="1132107" y="690536"/>
                </a:lnTo>
                <a:lnTo>
                  <a:pt x="1138602" y="660304"/>
                </a:lnTo>
                <a:lnTo>
                  <a:pt x="1144597" y="629525"/>
                </a:lnTo>
                <a:lnTo>
                  <a:pt x="1149984" y="601043"/>
                </a:lnTo>
                <a:lnTo>
                  <a:pt x="1148963" y="572329"/>
                </a:lnTo>
                <a:lnTo>
                  <a:pt x="1148000" y="543448"/>
                </a:lnTo>
                <a:lnTo>
                  <a:pt x="1144016" y="485854"/>
                </a:lnTo>
                <a:lnTo>
                  <a:pt x="1134316" y="445754"/>
                </a:lnTo>
                <a:lnTo>
                  <a:pt x="1125924" y="436348"/>
                </a:lnTo>
                <a:lnTo>
                  <a:pt x="1112520" y="420322"/>
                </a:lnTo>
                <a:lnTo>
                  <a:pt x="1074478" y="379794"/>
                </a:lnTo>
                <a:lnTo>
                  <a:pt x="1033255" y="353469"/>
                </a:lnTo>
                <a:lnTo>
                  <a:pt x="988929" y="336563"/>
                </a:lnTo>
                <a:lnTo>
                  <a:pt x="941580" y="324290"/>
                </a:lnTo>
                <a:lnTo>
                  <a:pt x="891285" y="311864"/>
                </a:lnTo>
                <a:lnTo>
                  <a:pt x="833114" y="314805"/>
                </a:lnTo>
                <a:lnTo>
                  <a:pt x="778430" y="319198"/>
                </a:lnTo>
                <a:lnTo>
                  <a:pt x="724675" y="327259"/>
                </a:lnTo>
                <a:lnTo>
                  <a:pt x="669290" y="341201"/>
                </a:lnTo>
                <a:lnTo>
                  <a:pt x="643352" y="358536"/>
                </a:lnTo>
                <a:lnTo>
                  <a:pt x="631142" y="366252"/>
                </a:lnTo>
                <a:lnTo>
                  <a:pt x="633339" y="370490"/>
                </a:lnTo>
                <a:lnTo>
                  <a:pt x="650620" y="377396"/>
                </a:lnTo>
                <a:close/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795520" y="2661920"/>
            <a:ext cx="1838960" cy="1838960"/>
            <a:chOff x="4795520" y="2661920"/>
            <a:chExt cx="1838960" cy="1838960"/>
          </a:xfrm>
        </p:grpSpPr>
        <p:sp>
          <p:nvSpPr>
            <p:cNvPr id="21" name="object 21"/>
            <p:cNvSpPr/>
            <p:nvPr/>
          </p:nvSpPr>
          <p:spPr>
            <a:xfrm>
              <a:off x="4800600" y="2667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1828800"/>
                  </a:moveTo>
                  <a:lnTo>
                    <a:pt x="1828800" y="18288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75606" y="2796794"/>
              <a:ext cx="1570355" cy="1476375"/>
            </a:xfrm>
            <a:custGeom>
              <a:avLst/>
              <a:gdLst/>
              <a:ahLst/>
              <a:cxnLst/>
              <a:rect l="l" t="t" r="r" b="b"/>
              <a:pathLst>
                <a:path w="1570354" h="1476375">
                  <a:moveTo>
                    <a:pt x="0" y="1327149"/>
                  </a:moveTo>
                  <a:lnTo>
                    <a:pt x="1568830" y="1328546"/>
                  </a:lnTo>
                </a:path>
                <a:path w="1570354" h="1476375">
                  <a:moveTo>
                    <a:pt x="0" y="1179829"/>
                  </a:moveTo>
                  <a:lnTo>
                    <a:pt x="1568830" y="1181226"/>
                  </a:lnTo>
                </a:path>
                <a:path w="1570354" h="1476375">
                  <a:moveTo>
                    <a:pt x="0" y="1031112"/>
                  </a:moveTo>
                  <a:lnTo>
                    <a:pt x="1568830" y="1032509"/>
                  </a:lnTo>
                </a:path>
                <a:path w="1570354" h="1476375">
                  <a:moveTo>
                    <a:pt x="0" y="883792"/>
                  </a:moveTo>
                  <a:lnTo>
                    <a:pt x="1568830" y="885189"/>
                  </a:lnTo>
                </a:path>
                <a:path w="1570354" h="1476375">
                  <a:moveTo>
                    <a:pt x="0" y="735076"/>
                  </a:moveTo>
                  <a:lnTo>
                    <a:pt x="1568830" y="736472"/>
                  </a:lnTo>
                </a:path>
                <a:path w="1570354" h="1476375">
                  <a:moveTo>
                    <a:pt x="0" y="592073"/>
                  </a:moveTo>
                  <a:lnTo>
                    <a:pt x="1568830" y="593597"/>
                  </a:lnTo>
                </a:path>
                <a:path w="1570354" h="1476375">
                  <a:moveTo>
                    <a:pt x="0" y="444753"/>
                  </a:moveTo>
                  <a:lnTo>
                    <a:pt x="1568830" y="446277"/>
                  </a:lnTo>
                </a:path>
                <a:path w="1570354" h="1476375">
                  <a:moveTo>
                    <a:pt x="0" y="296036"/>
                  </a:moveTo>
                  <a:lnTo>
                    <a:pt x="1568830" y="297560"/>
                  </a:lnTo>
                </a:path>
                <a:path w="1570354" h="1476375">
                  <a:moveTo>
                    <a:pt x="0" y="148716"/>
                  </a:moveTo>
                  <a:lnTo>
                    <a:pt x="1568830" y="150240"/>
                  </a:lnTo>
                </a:path>
                <a:path w="1570354" h="1476375">
                  <a:moveTo>
                    <a:pt x="0" y="0"/>
                  </a:moveTo>
                  <a:lnTo>
                    <a:pt x="1568830" y="1396"/>
                  </a:lnTo>
                </a:path>
                <a:path w="1570354" h="1476375">
                  <a:moveTo>
                    <a:pt x="158115" y="0"/>
                  </a:moveTo>
                  <a:lnTo>
                    <a:pt x="159385" y="1475866"/>
                  </a:lnTo>
                </a:path>
                <a:path w="1570354" h="1476375">
                  <a:moveTo>
                    <a:pt x="310896" y="0"/>
                  </a:moveTo>
                  <a:lnTo>
                    <a:pt x="312293" y="1475866"/>
                  </a:lnTo>
                </a:path>
                <a:path w="1570354" h="1476375">
                  <a:moveTo>
                    <a:pt x="470281" y="0"/>
                  </a:moveTo>
                  <a:lnTo>
                    <a:pt x="471551" y="1475866"/>
                  </a:lnTo>
                </a:path>
                <a:path w="1570354" h="1476375">
                  <a:moveTo>
                    <a:pt x="628396" y="0"/>
                  </a:moveTo>
                  <a:lnTo>
                    <a:pt x="629666" y="1475866"/>
                  </a:lnTo>
                </a:path>
                <a:path w="1570354" h="1476375">
                  <a:moveTo>
                    <a:pt x="786384" y="0"/>
                  </a:moveTo>
                  <a:lnTo>
                    <a:pt x="787781" y="1475866"/>
                  </a:lnTo>
                </a:path>
                <a:path w="1570354" h="1476375">
                  <a:moveTo>
                    <a:pt x="940562" y="0"/>
                  </a:moveTo>
                  <a:lnTo>
                    <a:pt x="941832" y="1475866"/>
                  </a:lnTo>
                </a:path>
                <a:path w="1570354" h="1476375">
                  <a:moveTo>
                    <a:pt x="1098677" y="0"/>
                  </a:moveTo>
                  <a:lnTo>
                    <a:pt x="1099947" y="1475866"/>
                  </a:lnTo>
                </a:path>
                <a:path w="1570354" h="1476375">
                  <a:moveTo>
                    <a:pt x="1256665" y="0"/>
                  </a:moveTo>
                  <a:lnTo>
                    <a:pt x="1257935" y="1475866"/>
                  </a:lnTo>
                </a:path>
                <a:path w="1570354" h="1476375">
                  <a:moveTo>
                    <a:pt x="1410843" y="0"/>
                  </a:moveTo>
                  <a:lnTo>
                    <a:pt x="1412113" y="1475866"/>
                  </a:lnTo>
                </a:path>
                <a:path w="1570354" h="1476375">
                  <a:moveTo>
                    <a:pt x="1568830" y="0"/>
                  </a:moveTo>
                  <a:lnTo>
                    <a:pt x="1570227" y="1475866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75606" y="2796794"/>
              <a:ext cx="1569085" cy="1476375"/>
            </a:xfrm>
            <a:custGeom>
              <a:avLst/>
              <a:gdLst/>
              <a:ahLst/>
              <a:cxnLst/>
              <a:rect l="l" t="t" r="r" b="b"/>
              <a:pathLst>
                <a:path w="1569084" h="1476375">
                  <a:moveTo>
                    <a:pt x="0" y="1475866"/>
                  </a:moveTo>
                  <a:lnTo>
                    <a:pt x="1568830" y="1475866"/>
                  </a:lnTo>
                  <a:lnTo>
                    <a:pt x="1568830" y="0"/>
                  </a:lnTo>
                  <a:lnTo>
                    <a:pt x="0" y="0"/>
                  </a:lnTo>
                  <a:lnTo>
                    <a:pt x="0" y="147586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75606" y="2796794"/>
              <a:ext cx="1905" cy="1476375"/>
            </a:xfrm>
            <a:custGeom>
              <a:avLst/>
              <a:gdLst/>
              <a:ahLst/>
              <a:cxnLst/>
              <a:rect l="l" t="t" r="r" b="b"/>
              <a:pathLst>
                <a:path w="1904" h="1476375">
                  <a:moveTo>
                    <a:pt x="0" y="0"/>
                  </a:moveTo>
                  <a:lnTo>
                    <a:pt x="1397" y="1475866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9985" y="4272661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4">
                  <a:moveTo>
                    <a:pt x="-4767" y="762"/>
                  </a:moveTo>
                  <a:lnTo>
                    <a:pt x="20388" y="762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9985" y="4123944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4">
                  <a:moveTo>
                    <a:pt x="-4767" y="698"/>
                  </a:moveTo>
                  <a:lnTo>
                    <a:pt x="20388" y="698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9985" y="3976624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4">
                  <a:moveTo>
                    <a:pt x="-4767" y="698"/>
                  </a:moveTo>
                  <a:lnTo>
                    <a:pt x="20388" y="698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59985" y="3827907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4">
                  <a:moveTo>
                    <a:pt x="-4767" y="698"/>
                  </a:moveTo>
                  <a:lnTo>
                    <a:pt x="20388" y="698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59985" y="3680587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4">
                  <a:moveTo>
                    <a:pt x="-4767" y="698"/>
                  </a:moveTo>
                  <a:lnTo>
                    <a:pt x="20388" y="698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59985" y="3531870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4">
                  <a:moveTo>
                    <a:pt x="-4767" y="698"/>
                  </a:moveTo>
                  <a:lnTo>
                    <a:pt x="20388" y="698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55217" y="2946273"/>
              <a:ext cx="25400" cy="443865"/>
            </a:xfrm>
            <a:custGeom>
              <a:avLst/>
              <a:gdLst/>
              <a:ahLst/>
              <a:cxnLst/>
              <a:rect l="l" t="t" r="r" b="b"/>
              <a:pathLst>
                <a:path w="25400" h="443864">
                  <a:moveTo>
                    <a:pt x="0" y="443356"/>
                  </a:moveTo>
                  <a:lnTo>
                    <a:pt x="25155" y="443356"/>
                  </a:lnTo>
                </a:path>
                <a:path w="25400" h="443864">
                  <a:moveTo>
                    <a:pt x="0" y="296037"/>
                  </a:moveTo>
                  <a:lnTo>
                    <a:pt x="25155" y="296037"/>
                  </a:lnTo>
                </a:path>
                <a:path w="25400" h="443864">
                  <a:moveTo>
                    <a:pt x="0" y="147319"/>
                  </a:moveTo>
                  <a:lnTo>
                    <a:pt x="25155" y="147319"/>
                  </a:lnTo>
                </a:path>
                <a:path w="25400" h="443864">
                  <a:moveTo>
                    <a:pt x="0" y="0"/>
                  </a:moveTo>
                  <a:lnTo>
                    <a:pt x="25155" y="0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59985" y="2796794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5">
                  <a:moveTo>
                    <a:pt x="-4767" y="698"/>
                  </a:moveTo>
                  <a:lnTo>
                    <a:pt x="20388" y="698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75606" y="4272661"/>
              <a:ext cx="1569085" cy="1905"/>
            </a:xfrm>
            <a:custGeom>
              <a:avLst/>
              <a:gdLst/>
              <a:ahLst/>
              <a:cxnLst/>
              <a:rect l="l" t="t" r="r" b="b"/>
              <a:pathLst>
                <a:path w="1569084" h="1904">
                  <a:moveTo>
                    <a:pt x="0" y="0"/>
                  </a:moveTo>
                  <a:lnTo>
                    <a:pt x="1568830" y="1524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75606" y="4272661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4" h="19050">
                  <a:moveTo>
                    <a:pt x="698" y="-4767"/>
                  </a:moveTo>
                  <a:lnTo>
                    <a:pt x="698" y="23690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33721" y="4272661"/>
              <a:ext cx="1270" cy="19050"/>
            </a:xfrm>
            <a:custGeom>
              <a:avLst/>
              <a:gdLst/>
              <a:ahLst/>
              <a:cxnLst/>
              <a:rect l="l" t="t" r="r" b="b"/>
              <a:pathLst>
                <a:path w="1270" h="19050">
                  <a:moveTo>
                    <a:pt x="634" y="-4767"/>
                  </a:moveTo>
                  <a:lnTo>
                    <a:pt x="634" y="23690"/>
                  </a:lnTo>
                </a:path>
              </a:pathLst>
            </a:custGeom>
            <a:ln w="10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86502" y="4272661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4" h="19050">
                  <a:moveTo>
                    <a:pt x="698" y="-4767"/>
                  </a:moveTo>
                  <a:lnTo>
                    <a:pt x="698" y="23690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45887" y="4272661"/>
              <a:ext cx="1270" cy="19050"/>
            </a:xfrm>
            <a:custGeom>
              <a:avLst/>
              <a:gdLst/>
              <a:ahLst/>
              <a:cxnLst/>
              <a:rect l="l" t="t" r="r" b="b"/>
              <a:pathLst>
                <a:path w="1270" h="19050">
                  <a:moveTo>
                    <a:pt x="635" y="-4767"/>
                  </a:moveTo>
                  <a:lnTo>
                    <a:pt x="635" y="23690"/>
                  </a:lnTo>
                </a:path>
              </a:pathLst>
            </a:custGeom>
            <a:ln w="10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03273" y="3632004"/>
              <a:ext cx="83956" cy="95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03273" y="3341809"/>
              <a:ext cx="83956" cy="956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03273" y="3045772"/>
              <a:ext cx="83956" cy="956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67426" y="3493897"/>
              <a:ext cx="73660" cy="87630"/>
            </a:xfrm>
            <a:custGeom>
              <a:avLst/>
              <a:gdLst/>
              <a:ahLst/>
              <a:cxnLst/>
              <a:rect l="l" t="t" r="r" b="b"/>
              <a:pathLst>
                <a:path w="73660" h="87629">
                  <a:moveTo>
                    <a:pt x="36575" y="0"/>
                  </a:moveTo>
                  <a:lnTo>
                    <a:pt x="0" y="43814"/>
                  </a:lnTo>
                  <a:lnTo>
                    <a:pt x="36575" y="87502"/>
                  </a:lnTo>
                  <a:lnTo>
                    <a:pt x="73151" y="43814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67426" y="3493897"/>
              <a:ext cx="73660" cy="87630"/>
            </a:xfrm>
            <a:custGeom>
              <a:avLst/>
              <a:gdLst/>
              <a:ahLst/>
              <a:cxnLst/>
              <a:rect l="l" t="t" r="r" b="b"/>
              <a:pathLst>
                <a:path w="73660" h="87629">
                  <a:moveTo>
                    <a:pt x="36575" y="0"/>
                  </a:moveTo>
                  <a:lnTo>
                    <a:pt x="73151" y="43814"/>
                  </a:lnTo>
                  <a:lnTo>
                    <a:pt x="36575" y="87502"/>
                  </a:lnTo>
                  <a:lnTo>
                    <a:pt x="0" y="43814"/>
                  </a:lnTo>
                  <a:lnTo>
                    <a:pt x="36575" y="0"/>
                  </a:lnTo>
                  <a:close/>
                </a:path>
              </a:pathLst>
            </a:custGeom>
            <a:ln w="95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08625" y="3463290"/>
              <a:ext cx="69215" cy="80645"/>
            </a:xfrm>
            <a:custGeom>
              <a:avLst/>
              <a:gdLst/>
              <a:ahLst/>
              <a:cxnLst/>
              <a:rect l="l" t="t" r="r" b="b"/>
              <a:pathLst>
                <a:path w="69214" h="80645">
                  <a:moveTo>
                    <a:pt x="34544" y="0"/>
                  </a:moveTo>
                  <a:lnTo>
                    <a:pt x="21109" y="3145"/>
                  </a:lnTo>
                  <a:lnTo>
                    <a:pt x="10128" y="11731"/>
                  </a:lnTo>
                  <a:lnTo>
                    <a:pt x="2718" y="24485"/>
                  </a:lnTo>
                  <a:lnTo>
                    <a:pt x="0" y="40132"/>
                  </a:lnTo>
                  <a:lnTo>
                    <a:pt x="2718" y="55705"/>
                  </a:lnTo>
                  <a:lnTo>
                    <a:pt x="10128" y="68421"/>
                  </a:lnTo>
                  <a:lnTo>
                    <a:pt x="21109" y="76993"/>
                  </a:lnTo>
                  <a:lnTo>
                    <a:pt x="34544" y="80137"/>
                  </a:lnTo>
                  <a:lnTo>
                    <a:pt x="48051" y="76993"/>
                  </a:lnTo>
                  <a:lnTo>
                    <a:pt x="59070" y="68421"/>
                  </a:lnTo>
                  <a:lnTo>
                    <a:pt x="66494" y="55705"/>
                  </a:lnTo>
                  <a:lnTo>
                    <a:pt x="69214" y="40132"/>
                  </a:lnTo>
                  <a:lnTo>
                    <a:pt x="66494" y="24485"/>
                  </a:lnTo>
                  <a:lnTo>
                    <a:pt x="59070" y="11731"/>
                  </a:lnTo>
                  <a:lnTo>
                    <a:pt x="48051" y="3145"/>
                  </a:lnTo>
                  <a:lnTo>
                    <a:pt x="345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08625" y="3463290"/>
              <a:ext cx="69215" cy="80645"/>
            </a:xfrm>
            <a:custGeom>
              <a:avLst/>
              <a:gdLst/>
              <a:ahLst/>
              <a:cxnLst/>
              <a:rect l="l" t="t" r="r" b="b"/>
              <a:pathLst>
                <a:path w="69214" h="80645">
                  <a:moveTo>
                    <a:pt x="0" y="40132"/>
                  </a:moveTo>
                  <a:lnTo>
                    <a:pt x="2718" y="24485"/>
                  </a:lnTo>
                  <a:lnTo>
                    <a:pt x="10128" y="11731"/>
                  </a:lnTo>
                  <a:lnTo>
                    <a:pt x="21109" y="3145"/>
                  </a:lnTo>
                  <a:lnTo>
                    <a:pt x="34544" y="0"/>
                  </a:lnTo>
                  <a:lnTo>
                    <a:pt x="48051" y="3145"/>
                  </a:lnTo>
                  <a:lnTo>
                    <a:pt x="59070" y="11731"/>
                  </a:lnTo>
                  <a:lnTo>
                    <a:pt x="66494" y="24485"/>
                  </a:lnTo>
                  <a:lnTo>
                    <a:pt x="69214" y="40132"/>
                  </a:lnTo>
                  <a:lnTo>
                    <a:pt x="66494" y="55705"/>
                  </a:lnTo>
                  <a:lnTo>
                    <a:pt x="59070" y="68421"/>
                  </a:lnTo>
                  <a:lnTo>
                    <a:pt x="48051" y="76993"/>
                  </a:lnTo>
                  <a:lnTo>
                    <a:pt x="34544" y="80137"/>
                  </a:lnTo>
                  <a:lnTo>
                    <a:pt x="21109" y="76993"/>
                  </a:lnTo>
                  <a:lnTo>
                    <a:pt x="10128" y="68421"/>
                  </a:lnTo>
                  <a:lnTo>
                    <a:pt x="2718" y="55705"/>
                  </a:lnTo>
                  <a:lnTo>
                    <a:pt x="0" y="40132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04002" y="4272661"/>
              <a:ext cx="1270" cy="19050"/>
            </a:xfrm>
            <a:custGeom>
              <a:avLst/>
              <a:gdLst/>
              <a:ahLst/>
              <a:cxnLst/>
              <a:rect l="l" t="t" r="r" b="b"/>
              <a:pathLst>
                <a:path w="1270" h="19050">
                  <a:moveTo>
                    <a:pt x="635" y="-4767"/>
                  </a:moveTo>
                  <a:lnTo>
                    <a:pt x="635" y="23690"/>
                  </a:lnTo>
                </a:path>
              </a:pathLst>
            </a:custGeom>
            <a:ln w="10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61990" y="4272661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4" h="19050">
                  <a:moveTo>
                    <a:pt x="698" y="-4767"/>
                  </a:moveTo>
                  <a:lnTo>
                    <a:pt x="698" y="23690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16168" y="4272661"/>
              <a:ext cx="1270" cy="19050"/>
            </a:xfrm>
            <a:custGeom>
              <a:avLst/>
              <a:gdLst/>
              <a:ahLst/>
              <a:cxnLst/>
              <a:rect l="l" t="t" r="r" b="b"/>
              <a:pathLst>
                <a:path w="1270" h="19050">
                  <a:moveTo>
                    <a:pt x="635" y="-4767"/>
                  </a:moveTo>
                  <a:lnTo>
                    <a:pt x="635" y="23690"/>
                  </a:lnTo>
                </a:path>
              </a:pathLst>
            </a:custGeom>
            <a:ln w="10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74918" y="4267893"/>
              <a:ext cx="158115" cy="28575"/>
            </a:xfrm>
            <a:custGeom>
              <a:avLst/>
              <a:gdLst/>
              <a:ahLst/>
              <a:cxnLst/>
              <a:rect l="l" t="t" r="r" b="b"/>
              <a:pathLst>
                <a:path w="158114" h="28575">
                  <a:moveTo>
                    <a:pt x="0" y="0"/>
                  </a:moveTo>
                  <a:lnTo>
                    <a:pt x="0" y="28457"/>
                  </a:lnTo>
                </a:path>
                <a:path w="158114" h="28575">
                  <a:moveTo>
                    <a:pt x="157987" y="0"/>
                  </a:moveTo>
                  <a:lnTo>
                    <a:pt x="157987" y="28457"/>
                  </a:lnTo>
                </a:path>
              </a:pathLst>
            </a:custGeom>
            <a:ln w="10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86449" y="4272661"/>
              <a:ext cx="1270" cy="19050"/>
            </a:xfrm>
            <a:custGeom>
              <a:avLst/>
              <a:gdLst/>
              <a:ahLst/>
              <a:cxnLst/>
              <a:rect l="l" t="t" r="r" b="b"/>
              <a:pathLst>
                <a:path w="1270" h="19050">
                  <a:moveTo>
                    <a:pt x="635" y="-4767"/>
                  </a:moveTo>
                  <a:lnTo>
                    <a:pt x="635" y="23690"/>
                  </a:lnTo>
                </a:path>
              </a:pathLst>
            </a:custGeom>
            <a:ln w="10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44437" y="4272661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4" h="19050">
                  <a:moveTo>
                    <a:pt x="698" y="-4767"/>
                  </a:moveTo>
                  <a:lnTo>
                    <a:pt x="698" y="23690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32939" y="3780848"/>
              <a:ext cx="82686" cy="955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62658" y="3193092"/>
              <a:ext cx="82686" cy="9551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90927" y="3489129"/>
              <a:ext cx="83956" cy="9703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20646" y="4076885"/>
              <a:ext cx="84083" cy="955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7707" y="3636772"/>
              <a:ext cx="73660" cy="86360"/>
            </a:xfrm>
            <a:custGeom>
              <a:avLst/>
              <a:gdLst/>
              <a:ahLst/>
              <a:cxnLst/>
              <a:rect l="l" t="t" r="r" b="b"/>
              <a:pathLst>
                <a:path w="73660" h="86360">
                  <a:moveTo>
                    <a:pt x="36575" y="0"/>
                  </a:moveTo>
                  <a:lnTo>
                    <a:pt x="0" y="43814"/>
                  </a:lnTo>
                  <a:lnTo>
                    <a:pt x="36575" y="86105"/>
                  </a:lnTo>
                  <a:lnTo>
                    <a:pt x="73151" y="43814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37707" y="3636772"/>
              <a:ext cx="73660" cy="86360"/>
            </a:xfrm>
            <a:custGeom>
              <a:avLst/>
              <a:gdLst/>
              <a:ahLst/>
              <a:cxnLst/>
              <a:rect l="l" t="t" r="r" b="b"/>
              <a:pathLst>
                <a:path w="73660" h="86360">
                  <a:moveTo>
                    <a:pt x="36575" y="0"/>
                  </a:moveTo>
                  <a:lnTo>
                    <a:pt x="73151" y="43814"/>
                  </a:lnTo>
                  <a:lnTo>
                    <a:pt x="36575" y="86105"/>
                  </a:lnTo>
                  <a:lnTo>
                    <a:pt x="0" y="43814"/>
                  </a:lnTo>
                  <a:lnTo>
                    <a:pt x="36575" y="0"/>
                  </a:lnTo>
                  <a:close/>
                </a:path>
              </a:pathLst>
            </a:custGeom>
            <a:ln w="95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89320" y="3593084"/>
              <a:ext cx="69215" cy="80645"/>
            </a:xfrm>
            <a:custGeom>
              <a:avLst/>
              <a:gdLst/>
              <a:ahLst/>
              <a:cxnLst/>
              <a:rect l="l" t="t" r="r" b="b"/>
              <a:pathLst>
                <a:path w="69214" h="80645">
                  <a:moveTo>
                    <a:pt x="34670" y="0"/>
                  </a:moveTo>
                  <a:lnTo>
                    <a:pt x="21163" y="3145"/>
                  </a:lnTo>
                  <a:lnTo>
                    <a:pt x="10144" y="11731"/>
                  </a:lnTo>
                  <a:lnTo>
                    <a:pt x="2720" y="24485"/>
                  </a:lnTo>
                  <a:lnTo>
                    <a:pt x="0" y="40131"/>
                  </a:lnTo>
                  <a:lnTo>
                    <a:pt x="2720" y="55705"/>
                  </a:lnTo>
                  <a:lnTo>
                    <a:pt x="10144" y="68421"/>
                  </a:lnTo>
                  <a:lnTo>
                    <a:pt x="21163" y="76993"/>
                  </a:lnTo>
                  <a:lnTo>
                    <a:pt x="34670" y="80136"/>
                  </a:lnTo>
                  <a:lnTo>
                    <a:pt x="48105" y="76993"/>
                  </a:lnTo>
                  <a:lnTo>
                    <a:pt x="59086" y="68421"/>
                  </a:lnTo>
                  <a:lnTo>
                    <a:pt x="66496" y="55705"/>
                  </a:lnTo>
                  <a:lnTo>
                    <a:pt x="69214" y="40131"/>
                  </a:lnTo>
                  <a:lnTo>
                    <a:pt x="66496" y="24485"/>
                  </a:lnTo>
                  <a:lnTo>
                    <a:pt x="59086" y="11731"/>
                  </a:lnTo>
                  <a:lnTo>
                    <a:pt x="48105" y="3145"/>
                  </a:lnTo>
                  <a:lnTo>
                    <a:pt x="34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89320" y="3593084"/>
              <a:ext cx="69215" cy="80645"/>
            </a:xfrm>
            <a:custGeom>
              <a:avLst/>
              <a:gdLst/>
              <a:ahLst/>
              <a:cxnLst/>
              <a:rect l="l" t="t" r="r" b="b"/>
              <a:pathLst>
                <a:path w="69214" h="80645">
                  <a:moveTo>
                    <a:pt x="0" y="40131"/>
                  </a:moveTo>
                  <a:lnTo>
                    <a:pt x="2720" y="24485"/>
                  </a:lnTo>
                  <a:lnTo>
                    <a:pt x="10144" y="11731"/>
                  </a:lnTo>
                  <a:lnTo>
                    <a:pt x="21163" y="3145"/>
                  </a:lnTo>
                  <a:lnTo>
                    <a:pt x="34670" y="0"/>
                  </a:lnTo>
                  <a:lnTo>
                    <a:pt x="48105" y="3145"/>
                  </a:lnTo>
                  <a:lnTo>
                    <a:pt x="59086" y="11731"/>
                  </a:lnTo>
                  <a:lnTo>
                    <a:pt x="66496" y="24485"/>
                  </a:lnTo>
                  <a:lnTo>
                    <a:pt x="69214" y="40131"/>
                  </a:lnTo>
                  <a:lnTo>
                    <a:pt x="66496" y="55705"/>
                  </a:lnTo>
                  <a:lnTo>
                    <a:pt x="59086" y="68421"/>
                  </a:lnTo>
                  <a:lnTo>
                    <a:pt x="48105" y="76993"/>
                  </a:lnTo>
                  <a:lnTo>
                    <a:pt x="34670" y="80136"/>
                  </a:lnTo>
                  <a:lnTo>
                    <a:pt x="21163" y="76993"/>
                  </a:lnTo>
                  <a:lnTo>
                    <a:pt x="10144" y="68421"/>
                  </a:lnTo>
                  <a:lnTo>
                    <a:pt x="2720" y="55705"/>
                  </a:lnTo>
                  <a:lnTo>
                    <a:pt x="0" y="40131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20646" y="3489129"/>
              <a:ext cx="84083" cy="970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862195" y="2744215"/>
            <a:ext cx="10160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64"/>
              </a:spcBef>
            </a:pPr>
            <a:r>
              <a:rPr sz="600" dirty="0">
                <a:latin typeface="Times New Roman"/>
                <a:cs typeface="Times New Roman"/>
              </a:rPr>
              <a:t>9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64"/>
              </a:spcBef>
            </a:pPr>
            <a:r>
              <a:rPr sz="600" dirty="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39"/>
              </a:spcBef>
            </a:pPr>
            <a:r>
              <a:rPr sz="600" dirty="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600" dirty="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40"/>
              </a:spcBef>
            </a:pPr>
            <a:r>
              <a:rPr sz="600" dirty="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65"/>
              </a:spcBef>
            </a:pPr>
            <a:r>
              <a:rPr sz="600" dirty="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40"/>
              </a:spcBef>
            </a:pPr>
            <a:r>
              <a:rPr sz="600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55"/>
              </a:spcBef>
            </a:pPr>
            <a:r>
              <a:rPr sz="600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40"/>
              </a:spcBef>
            </a:pPr>
            <a:r>
              <a:rPr sz="600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52365" y="4321429"/>
            <a:ext cx="5346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0 1 2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795520" y="2661920"/>
            <a:ext cx="1838960" cy="1838960"/>
            <a:chOff x="4795520" y="2661920"/>
            <a:chExt cx="1838960" cy="1838960"/>
          </a:xfrm>
        </p:grpSpPr>
        <p:sp>
          <p:nvSpPr>
            <p:cNvPr id="63" name="object 63"/>
            <p:cNvSpPr/>
            <p:nvPr/>
          </p:nvSpPr>
          <p:spPr>
            <a:xfrm>
              <a:off x="4800600" y="2667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1828800"/>
                  </a:moveTo>
                  <a:lnTo>
                    <a:pt x="1828800" y="18288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69027" y="2945288"/>
              <a:ext cx="725170" cy="1250315"/>
            </a:xfrm>
            <a:custGeom>
              <a:avLst/>
              <a:gdLst/>
              <a:ahLst/>
              <a:cxnLst/>
              <a:rect l="l" t="t" r="r" b="b"/>
              <a:pathLst>
                <a:path w="725170" h="1250314">
                  <a:moveTo>
                    <a:pt x="455040" y="270097"/>
                  </a:moveTo>
                  <a:lnTo>
                    <a:pt x="450515" y="221515"/>
                  </a:lnTo>
                  <a:lnTo>
                    <a:pt x="443347" y="171808"/>
                  </a:lnTo>
                  <a:lnTo>
                    <a:pt x="431339" y="124063"/>
                  </a:lnTo>
                  <a:lnTo>
                    <a:pt x="412293" y="81365"/>
                  </a:lnTo>
                  <a:lnTo>
                    <a:pt x="384012" y="46803"/>
                  </a:lnTo>
                  <a:lnTo>
                    <a:pt x="344297" y="23463"/>
                  </a:lnTo>
                  <a:lnTo>
                    <a:pt x="282511" y="0"/>
                  </a:lnTo>
                  <a:lnTo>
                    <a:pt x="249570" y="3032"/>
                  </a:lnTo>
                  <a:lnTo>
                    <a:pt x="208152" y="8350"/>
                  </a:lnTo>
                  <a:lnTo>
                    <a:pt x="159877" y="27828"/>
                  </a:lnTo>
                  <a:lnTo>
                    <a:pt x="116839" y="60928"/>
                  </a:lnTo>
                  <a:lnTo>
                    <a:pt x="94453" y="108906"/>
                  </a:lnTo>
                  <a:lnTo>
                    <a:pt x="71308" y="157095"/>
                  </a:lnTo>
                  <a:lnTo>
                    <a:pt x="48847" y="205898"/>
                  </a:lnTo>
                  <a:lnTo>
                    <a:pt x="28513" y="255718"/>
                  </a:lnTo>
                  <a:lnTo>
                    <a:pt x="11750" y="306955"/>
                  </a:lnTo>
                  <a:lnTo>
                    <a:pt x="0" y="360013"/>
                  </a:lnTo>
                  <a:lnTo>
                    <a:pt x="1854" y="415877"/>
                  </a:lnTo>
                  <a:lnTo>
                    <a:pt x="3913" y="470503"/>
                  </a:lnTo>
                  <a:lnTo>
                    <a:pt x="7397" y="524176"/>
                  </a:lnTo>
                  <a:lnTo>
                    <a:pt x="13527" y="577183"/>
                  </a:lnTo>
                  <a:lnTo>
                    <a:pt x="23524" y="629808"/>
                  </a:lnTo>
                  <a:lnTo>
                    <a:pt x="38608" y="682339"/>
                  </a:lnTo>
                  <a:lnTo>
                    <a:pt x="48098" y="732518"/>
                  </a:lnTo>
                  <a:lnTo>
                    <a:pt x="60377" y="782347"/>
                  </a:lnTo>
                  <a:lnTo>
                    <a:pt x="75575" y="831225"/>
                  </a:lnTo>
                  <a:lnTo>
                    <a:pt x="93825" y="878550"/>
                  </a:lnTo>
                  <a:lnTo>
                    <a:pt x="115256" y="923719"/>
                  </a:lnTo>
                  <a:lnTo>
                    <a:pt x="140000" y="966133"/>
                  </a:lnTo>
                  <a:lnTo>
                    <a:pt x="168189" y="1005187"/>
                  </a:lnTo>
                  <a:lnTo>
                    <a:pt x="199953" y="1040282"/>
                  </a:lnTo>
                  <a:lnTo>
                    <a:pt x="235423" y="1070815"/>
                  </a:lnTo>
                  <a:lnTo>
                    <a:pt x="274731" y="1096185"/>
                  </a:lnTo>
                  <a:lnTo>
                    <a:pt x="318008" y="1115790"/>
                  </a:lnTo>
                  <a:lnTo>
                    <a:pt x="336678" y="1130371"/>
                  </a:lnTo>
                  <a:lnTo>
                    <a:pt x="337835" y="1129950"/>
                  </a:lnTo>
                  <a:lnTo>
                    <a:pt x="343779" y="1128006"/>
                  </a:lnTo>
                  <a:lnTo>
                    <a:pt x="376809" y="1138015"/>
                  </a:lnTo>
                  <a:lnTo>
                    <a:pt x="383921" y="1141063"/>
                  </a:lnTo>
                  <a:lnTo>
                    <a:pt x="389127" y="1149191"/>
                  </a:lnTo>
                  <a:lnTo>
                    <a:pt x="396113" y="1153128"/>
                  </a:lnTo>
                  <a:lnTo>
                    <a:pt x="411505" y="1160192"/>
                  </a:lnTo>
                  <a:lnTo>
                    <a:pt x="428005" y="1165447"/>
                  </a:lnTo>
                  <a:lnTo>
                    <a:pt x="444815" y="1170130"/>
                  </a:lnTo>
                  <a:lnTo>
                    <a:pt x="461137" y="1175480"/>
                  </a:lnTo>
                  <a:lnTo>
                    <a:pt x="483113" y="1192873"/>
                  </a:lnTo>
                  <a:lnTo>
                    <a:pt x="502459" y="1207373"/>
                  </a:lnTo>
                  <a:lnTo>
                    <a:pt x="522448" y="1219039"/>
                  </a:lnTo>
                  <a:lnTo>
                    <a:pt x="546353" y="1227931"/>
                  </a:lnTo>
                  <a:lnTo>
                    <a:pt x="583049" y="1244814"/>
                  </a:lnTo>
                  <a:lnTo>
                    <a:pt x="615791" y="1249934"/>
                  </a:lnTo>
                  <a:lnTo>
                    <a:pt x="651152" y="1247862"/>
                  </a:lnTo>
                  <a:lnTo>
                    <a:pt x="695706" y="1243171"/>
                  </a:lnTo>
                  <a:lnTo>
                    <a:pt x="718175" y="1203019"/>
                  </a:lnTo>
                  <a:lnTo>
                    <a:pt x="724924" y="1157449"/>
                  </a:lnTo>
                  <a:lnTo>
                    <a:pt x="719827" y="1109513"/>
                  </a:lnTo>
                  <a:lnTo>
                    <a:pt x="706764" y="1062266"/>
                  </a:lnTo>
                  <a:lnTo>
                    <a:pt x="689610" y="1018762"/>
                  </a:lnTo>
                  <a:lnTo>
                    <a:pt x="682047" y="999416"/>
                  </a:lnTo>
                  <a:lnTo>
                    <a:pt x="676640" y="983440"/>
                  </a:lnTo>
                  <a:lnTo>
                    <a:pt x="669589" y="968202"/>
                  </a:lnTo>
                  <a:lnTo>
                    <a:pt x="657098" y="951071"/>
                  </a:lnTo>
                  <a:lnTo>
                    <a:pt x="646880" y="924427"/>
                  </a:lnTo>
                  <a:lnTo>
                    <a:pt x="634031" y="899937"/>
                  </a:lnTo>
                  <a:lnTo>
                    <a:pt x="619539" y="876758"/>
                  </a:lnTo>
                  <a:lnTo>
                    <a:pt x="604393" y="854043"/>
                  </a:lnTo>
                  <a:lnTo>
                    <a:pt x="593484" y="827829"/>
                  </a:lnTo>
                  <a:lnTo>
                    <a:pt x="578373" y="804068"/>
                  </a:lnTo>
                  <a:lnTo>
                    <a:pt x="561762" y="781069"/>
                  </a:lnTo>
                  <a:lnTo>
                    <a:pt x="546353" y="757142"/>
                  </a:lnTo>
                  <a:lnTo>
                    <a:pt x="542845" y="749952"/>
                  </a:lnTo>
                  <a:lnTo>
                    <a:pt x="539813" y="742299"/>
                  </a:lnTo>
                  <a:lnTo>
                    <a:pt x="536781" y="734478"/>
                  </a:lnTo>
                  <a:lnTo>
                    <a:pt x="533273" y="726789"/>
                  </a:lnTo>
                  <a:lnTo>
                    <a:pt x="530316" y="720887"/>
                  </a:lnTo>
                  <a:lnTo>
                    <a:pt x="526954" y="715295"/>
                  </a:lnTo>
                  <a:lnTo>
                    <a:pt x="523450" y="709894"/>
                  </a:lnTo>
                  <a:lnTo>
                    <a:pt x="520064" y="704564"/>
                  </a:lnTo>
                  <a:lnTo>
                    <a:pt x="514734" y="684629"/>
                  </a:lnTo>
                  <a:lnTo>
                    <a:pt x="511048" y="675290"/>
                  </a:lnTo>
                  <a:lnTo>
                    <a:pt x="503741" y="663666"/>
                  </a:lnTo>
                  <a:lnTo>
                    <a:pt x="487552" y="636873"/>
                  </a:lnTo>
                  <a:lnTo>
                    <a:pt x="467477" y="566190"/>
                  </a:lnTo>
                  <a:lnTo>
                    <a:pt x="462464" y="517093"/>
                  </a:lnTo>
                  <a:lnTo>
                    <a:pt x="459016" y="467587"/>
                  </a:lnTo>
                  <a:lnTo>
                    <a:pt x="456840" y="417904"/>
                  </a:lnTo>
                  <a:lnTo>
                    <a:pt x="455646" y="368273"/>
                  </a:lnTo>
                  <a:lnTo>
                    <a:pt x="455143" y="318927"/>
                  </a:lnTo>
                  <a:lnTo>
                    <a:pt x="455040" y="270097"/>
                  </a:lnTo>
                  <a:close/>
                </a:path>
              </a:pathLst>
            </a:custGeom>
            <a:ln w="1905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5721984" y="3320288"/>
            <a:ext cx="669925" cy="636270"/>
          </a:xfrm>
          <a:custGeom>
            <a:avLst/>
            <a:gdLst/>
            <a:ahLst/>
            <a:cxnLst/>
            <a:rect l="l" t="t" r="r" b="b"/>
            <a:pathLst>
              <a:path w="669925" h="636270">
                <a:moveTo>
                  <a:pt x="156210" y="67690"/>
                </a:moveTo>
                <a:lnTo>
                  <a:pt x="132274" y="55854"/>
                </a:lnTo>
                <a:lnTo>
                  <a:pt x="108553" y="56435"/>
                </a:lnTo>
                <a:lnTo>
                  <a:pt x="84308" y="64422"/>
                </a:lnTo>
                <a:lnTo>
                  <a:pt x="30593" y="97980"/>
                </a:lnTo>
                <a:lnTo>
                  <a:pt x="10419" y="135381"/>
                </a:lnTo>
                <a:lnTo>
                  <a:pt x="0" y="171703"/>
                </a:lnTo>
                <a:lnTo>
                  <a:pt x="627" y="207519"/>
                </a:lnTo>
                <a:lnTo>
                  <a:pt x="253" y="243538"/>
                </a:lnTo>
                <a:lnTo>
                  <a:pt x="6985" y="313944"/>
                </a:lnTo>
                <a:lnTo>
                  <a:pt x="35917" y="347912"/>
                </a:lnTo>
                <a:lnTo>
                  <a:pt x="45592" y="359410"/>
                </a:lnTo>
                <a:lnTo>
                  <a:pt x="61130" y="386861"/>
                </a:lnTo>
                <a:lnTo>
                  <a:pt x="67786" y="399002"/>
                </a:lnTo>
                <a:lnTo>
                  <a:pt x="74775" y="406237"/>
                </a:lnTo>
                <a:lnTo>
                  <a:pt x="91312" y="418973"/>
                </a:lnTo>
                <a:lnTo>
                  <a:pt x="116008" y="456396"/>
                </a:lnTo>
                <a:lnTo>
                  <a:pt x="142668" y="490616"/>
                </a:lnTo>
                <a:lnTo>
                  <a:pt x="171305" y="522575"/>
                </a:lnTo>
                <a:lnTo>
                  <a:pt x="201929" y="553212"/>
                </a:lnTo>
                <a:lnTo>
                  <a:pt x="206767" y="558915"/>
                </a:lnTo>
                <a:lnTo>
                  <a:pt x="237749" y="583531"/>
                </a:lnTo>
                <a:lnTo>
                  <a:pt x="269543" y="592687"/>
                </a:lnTo>
                <a:lnTo>
                  <a:pt x="286130" y="598551"/>
                </a:lnTo>
                <a:lnTo>
                  <a:pt x="312050" y="609492"/>
                </a:lnTo>
                <a:lnTo>
                  <a:pt x="337661" y="619506"/>
                </a:lnTo>
                <a:lnTo>
                  <a:pt x="363604" y="628376"/>
                </a:lnTo>
                <a:lnTo>
                  <a:pt x="390525" y="635888"/>
                </a:lnTo>
                <a:lnTo>
                  <a:pt x="422808" y="632400"/>
                </a:lnTo>
                <a:lnTo>
                  <a:pt x="488662" y="622423"/>
                </a:lnTo>
                <a:lnTo>
                  <a:pt x="535936" y="606248"/>
                </a:lnTo>
                <a:lnTo>
                  <a:pt x="572262" y="590550"/>
                </a:lnTo>
                <a:lnTo>
                  <a:pt x="578566" y="570101"/>
                </a:lnTo>
                <a:lnTo>
                  <a:pt x="579453" y="568785"/>
                </a:lnTo>
                <a:lnTo>
                  <a:pt x="606750" y="520574"/>
                </a:lnTo>
                <a:lnTo>
                  <a:pt x="622196" y="485018"/>
                </a:lnTo>
                <a:lnTo>
                  <a:pt x="626115" y="469199"/>
                </a:lnTo>
                <a:lnTo>
                  <a:pt x="627300" y="459787"/>
                </a:lnTo>
                <a:lnTo>
                  <a:pt x="628842" y="450351"/>
                </a:lnTo>
                <a:lnTo>
                  <a:pt x="631063" y="441070"/>
                </a:lnTo>
                <a:lnTo>
                  <a:pt x="633876" y="435367"/>
                </a:lnTo>
                <a:lnTo>
                  <a:pt x="637666" y="430021"/>
                </a:lnTo>
                <a:lnTo>
                  <a:pt x="641457" y="424676"/>
                </a:lnTo>
                <a:lnTo>
                  <a:pt x="657971" y="359997"/>
                </a:lnTo>
                <a:lnTo>
                  <a:pt x="669670" y="298831"/>
                </a:lnTo>
                <a:lnTo>
                  <a:pt x="668575" y="269144"/>
                </a:lnTo>
                <a:lnTo>
                  <a:pt x="667575" y="239268"/>
                </a:lnTo>
                <a:lnTo>
                  <a:pt x="663575" y="179704"/>
                </a:lnTo>
                <a:lnTo>
                  <a:pt x="653557" y="138350"/>
                </a:lnTo>
                <a:lnTo>
                  <a:pt x="644911" y="128645"/>
                </a:lnTo>
                <a:lnTo>
                  <a:pt x="631063" y="112140"/>
                </a:lnTo>
                <a:lnTo>
                  <a:pt x="591985" y="70229"/>
                </a:lnTo>
                <a:lnTo>
                  <a:pt x="549634" y="43004"/>
                </a:lnTo>
                <a:lnTo>
                  <a:pt x="504089" y="25519"/>
                </a:lnTo>
                <a:lnTo>
                  <a:pt x="455429" y="12833"/>
                </a:lnTo>
                <a:lnTo>
                  <a:pt x="403732" y="0"/>
                </a:lnTo>
                <a:lnTo>
                  <a:pt x="355504" y="2388"/>
                </a:lnTo>
                <a:lnTo>
                  <a:pt x="309903" y="5453"/>
                </a:lnTo>
                <a:lnTo>
                  <a:pt x="265594" y="10360"/>
                </a:lnTo>
                <a:lnTo>
                  <a:pt x="221243" y="18271"/>
                </a:lnTo>
                <a:lnTo>
                  <a:pt x="175513" y="30352"/>
                </a:lnTo>
                <a:lnTo>
                  <a:pt x="148834" y="48242"/>
                </a:lnTo>
                <a:lnTo>
                  <a:pt x="136286" y="56213"/>
                </a:lnTo>
                <a:lnTo>
                  <a:pt x="138527" y="60588"/>
                </a:lnTo>
                <a:lnTo>
                  <a:pt x="156210" y="67690"/>
                </a:lnTo>
                <a:close/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7182903" y="2815238"/>
            <a:ext cx="1544955" cy="1454785"/>
            <a:chOff x="7182903" y="2815238"/>
            <a:chExt cx="1544955" cy="1454785"/>
          </a:xfrm>
        </p:grpSpPr>
        <p:sp>
          <p:nvSpPr>
            <p:cNvPr id="67" name="object 67"/>
            <p:cNvSpPr/>
            <p:nvPr/>
          </p:nvSpPr>
          <p:spPr>
            <a:xfrm>
              <a:off x="7201458" y="2818413"/>
              <a:ext cx="1518285" cy="1288415"/>
            </a:xfrm>
            <a:custGeom>
              <a:avLst/>
              <a:gdLst/>
              <a:ahLst/>
              <a:cxnLst/>
              <a:rect l="l" t="t" r="r" b="b"/>
              <a:pathLst>
                <a:path w="1518284" h="1288414">
                  <a:moveTo>
                    <a:pt x="0" y="1288419"/>
                  </a:moveTo>
                  <a:lnTo>
                    <a:pt x="1517897" y="1288419"/>
                  </a:lnTo>
                </a:path>
                <a:path w="1518284" h="1288414">
                  <a:moveTo>
                    <a:pt x="0" y="1145882"/>
                  </a:moveTo>
                  <a:lnTo>
                    <a:pt x="1517897" y="1145882"/>
                  </a:lnTo>
                </a:path>
                <a:path w="1518284" h="1288414">
                  <a:moveTo>
                    <a:pt x="0" y="1003518"/>
                  </a:moveTo>
                  <a:lnTo>
                    <a:pt x="1517897" y="1003518"/>
                  </a:lnTo>
                </a:path>
                <a:path w="1518284" h="1288414">
                  <a:moveTo>
                    <a:pt x="0" y="861008"/>
                  </a:moveTo>
                  <a:lnTo>
                    <a:pt x="1517897" y="861008"/>
                  </a:lnTo>
                </a:path>
                <a:path w="1518284" h="1288414">
                  <a:moveTo>
                    <a:pt x="0" y="718431"/>
                  </a:moveTo>
                  <a:lnTo>
                    <a:pt x="1517897" y="718431"/>
                  </a:lnTo>
                </a:path>
                <a:path w="1518284" h="1288414">
                  <a:moveTo>
                    <a:pt x="0" y="569974"/>
                  </a:moveTo>
                  <a:lnTo>
                    <a:pt x="1517897" y="569974"/>
                  </a:lnTo>
                </a:path>
                <a:path w="1518284" h="1288414">
                  <a:moveTo>
                    <a:pt x="0" y="427464"/>
                  </a:moveTo>
                  <a:lnTo>
                    <a:pt x="1517897" y="427464"/>
                  </a:lnTo>
                </a:path>
                <a:path w="1518284" h="1288414">
                  <a:moveTo>
                    <a:pt x="0" y="285087"/>
                  </a:moveTo>
                  <a:lnTo>
                    <a:pt x="1517897" y="285087"/>
                  </a:lnTo>
                </a:path>
                <a:path w="1518284" h="1288414">
                  <a:moveTo>
                    <a:pt x="0" y="142577"/>
                  </a:moveTo>
                  <a:lnTo>
                    <a:pt x="1517897" y="142577"/>
                  </a:lnTo>
                </a:path>
                <a:path w="1518284" h="1288414">
                  <a:moveTo>
                    <a:pt x="0" y="0"/>
                  </a:moveTo>
                  <a:lnTo>
                    <a:pt x="1517897" y="0"/>
                  </a:lnTo>
                </a:path>
              </a:pathLst>
            </a:custGeom>
            <a:ln w="5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54278" y="2818413"/>
              <a:ext cx="1370330" cy="1425575"/>
            </a:xfrm>
            <a:custGeom>
              <a:avLst/>
              <a:gdLst/>
              <a:ahLst/>
              <a:cxnLst/>
              <a:rect l="l" t="t" r="r" b="b"/>
              <a:pathLst>
                <a:path w="1370329" h="1425575">
                  <a:moveTo>
                    <a:pt x="0" y="0"/>
                  </a:moveTo>
                  <a:lnTo>
                    <a:pt x="0" y="1425029"/>
                  </a:lnTo>
                </a:path>
                <a:path w="1370329" h="1425575">
                  <a:moveTo>
                    <a:pt x="152814" y="0"/>
                  </a:moveTo>
                  <a:lnTo>
                    <a:pt x="152814" y="1425029"/>
                  </a:lnTo>
                </a:path>
                <a:path w="1370329" h="1425575">
                  <a:moveTo>
                    <a:pt x="305617" y="0"/>
                  </a:moveTo>
                  <a:lnTo>
                    <a:pt x="305617" y="1425029"/>
                  </a:lnTo>
                </a:path>
                <a:path w="1370329" h="1425575">
                  <a:moveTo>
                    <a:pt x="458443" y="0"/>
                  </a:moveTo>
                  <a:lnTo>
                    <a:pt x="458443" y="1425029"/>
                  </a:lnTo>
                </a:path>
                <a:path w="1370329" h="1425575">
                  <a:moveTo>
                    <a:pt x="611269" y="0"/>
                  </a:moveTo>
                  <a:lnTo>
                    <a:pt x="611269" y="1425029"/>
                  </a:lnTo>
                </a:path>
                <a:path w="1370329" h="1425575">
                  <a:moveTo>
                    <a:pt x="758876" y="0"/>
                  </a:moveTo>
                  <a:lnTo>
                    <a:pt x="758876" y="1425029"/>
                  </a:lnTo>
                </a:path>
                <a:path w="1370329" h="1425575">
                  <a:moveTo>
                    <a:pt x="911702" y="0"/>
                  </a:moveTo>
                  <a:lnTo>
                    <a:pt x="911702" y="1425029"/>
                  </a:lnTo>
                </a:path>
                <a:path w="1370329" h="1425575">
                  <a:moveTo>
                    <a:pt x="1064528" y="0"/>
                  </a:moveTo>
                  <a:lnTo>
                    <a:pt x="1064528" y="1425029"/>
                  </a:lnTo>
                </a:path>
                <a:path w="1370329" h="1425575">
                  <a:moveTo>
                    <a:pt x="1217297" y="0"/>
                  </a:moveTo>
                  <a:lnTo>
                    <a:pt x="1217297" y="1425029"/>
                  </a:lnTo>
                </a:path>
                <a:path w="1370329" h="1425575">
                  <a:moveTo>
                    <a:pt x="1370123" y="0"/>
                  </a:moveTo>
                  <a:lnTo>
                    <a:pt x="1370123" y="1425029"/>
                  </a:lnTo>
                </a:path>
              </a:pathLst>
            </a:custGeom>
            <a:ln w="5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86078" y="2818413"/>
              <a:ext cx="1538605" cy="1449070"/>
            </a:xfrm>
            <a:custGeom>
              <a:avLst/>
              <a:gdLst/>
              <a:ahLst/>
              <a:cxnLst/>
              <a:rect l="l" t="t" r="r" b="b"/>
              <a:pathLst>
                <a:path w="1538604" h="1449070">
                  <a:moveTo>
                    <a:pt x="15380" y="0"/>
                  </a:moveTo>
                  <a:lnTo>
                    <a:pt x="1533277" y="0"/>
                  </a:lnTo>
                </a:path>
                <a:path w="1538604" h="1449070">
                  <a:moveTo>
                    <a:pt x="1538323" y="0"/>
                  </a:moveTo>
                  <a:lnTo>
                    <a:pt x="1538323" y="1425029"/>
                  </a:lnTo>
                </a:path>
                <a:path w="1538604" h="1449070">
                  <a:moveTo>
                    <a:pt x="1538323" y="1430949"/>
                  </a:moveTo>
                  <a:lnTo>
                    <a:pt x="20460" y="1430949"/>
                  </a:lnTo>
                </a:path>
                <a:path w="1538604" h="1449070">
                  <a:moveTo>
                    <a:pt x="15380" y="1430949"/>
                  </a:moveTo>
                  <a:lnTo>
                    <a:pt x="15380" y="5946"/>
                  </a:lnTo>
                </a:path>
                <a:path w="1538604" h="1449070">
                  <a:moveTo>
                    <a:pt x="15380" y="0"/>
                  </a:moveTo>
                  <a:lnTo>
                    <a:pt x="15380" y="1425029"/>
                  </a:lnTo>
                </a:path>
                <a:path w="1538604" h="1449070">
                  <a:moveTo>
                    <a:pt x="0" y="1430949"/>
                  </a:moveTo>
                  <a:lnTo>
                    <a:pt x="10299" y="1430949"/>
                  </a:lnTo>
                </a:path>
                <a:path w="1538604" h="1449070">
                  <a:moveTo>
                    <a:pt x="0" y="1288419"/>
                  </a:moveTo>
                  <a:lnTo>
                    <a:pt x="10299" y="1288419"/>
                  </a:lnTo>
                </a:path>
                <a:path w="1538604" h="1449070">
                  <a:moveTo>
                    <a:pt x="0" y="1145882"/>
                  </a:moveTo>
                  <a:lnTo>
                    <a:pt x="10299" y="1145882"/>
                  </a:lnTo>
                </a:path>
                <a:path w="1538604" h="1449070">
                  <a:moveTo>
                    <a:pt x="0" y="1003518"/>
                  </a:moveTo>
                  <a:lnTo>
                    <a:pt x="10299" y="1003518"/>
                  </a:lnTo>
                </a:path>
                <a:path w="1538604" h="1449070">
                  <a:moveTo>
                    <a:pt x="0" y="861008"/>
                  </a:moveTo>
                  <a:lnTo>
                    <a:pt x="10299" y="861008"/>
                  </a:lnTo>
                </a:path>
                <a:path w="1538604" h="1449070">
                  <a:moveTo>
                    <a:pt x="0" y="718431"/>
                  </a:moveTo>
                  <a:lnTo>
                    <a:pt x="10299" y="718431"/>
                  </a:lnTo>
                </a:path>
                <a:path w="1538604" h="1449070">
                  <a:moveTo>
                    <a:pt x="0" y="569974"/>
                  </a:moveTo>
                  <a:lnTo>
                    <a:pt x="10299" y="569974"/>
                  </a:lnTo>
                </a:path>
                <a:path w="1538604" h="1449070">
                  <a:moveTo>
                    <a:pt x="0" y="427464"/>
                  </a:moveTo>
                  <a:lnTo>
                    <a:pt x="10299" y="427464"/>
                  </a:lnTo>
                </a:path>
                <a:path w="1538604" h="1449070">
                  <a:moveTo>
                    <a:pt x="0" y="285087"/>
                  </a:moveTo>
                  <a:lnTo>
                    <a:pt x="10299" y="285087"/>
                  </a:lnTo>
                </a:path>
                <a:path w="1538604" h="1449070">
                  <a:moveTo>
                    <a:pt x="0" y="142577"/>
                  </a:moveTo>
                  <a:lnTo>
                    <a:pt x="10299" y="142577"/>
                  </a:lnTo>
                </a:path>
                <a:path w="1538604" h="1449070">
                  <a:moveTo>
                    <a:pt x="0" y="0"/>
                  </a:moveTo>
                  <a:lnTo>
                    <a:pt x="10299" y="0"/>
                  </a:lnTo>
                </a:path>
                <a:path w="1538604" h="1449070">
                  <a:moveTo>
                    <a:pt x="15380" y="1430949"/>
                  </a:moveTo>
                  <a:lnTo>
                    <a:pt x="1533277" y="1430949"/>
                  </a:lnTo>
                </a:path>
                <a:path w="1538604" h="1449070">
                  <a:moveTo>
                    <a:pt x="15380" y="1448708"/>
                  </a:moveTo>
                  <a:lnTo>
                    <a:pt x="15380" y="1436869"/>
                  </a:lnTo>
                </a:path>
                <a:path w="1538604" h="1449070">
                  <a:moveTo>
                    <a:pt x="168200" y="1448708"/>
                  </a:moveTo>
                  <a:lnTo>
                    <a:pt x="168200" y="1436869"/>
                  </a:lnTo>
                </a:path>
                <a:path w="1538604" h="1449070">
                  <a:moveTo>
                    <a:pt x="321014" y="1448708"/>
                  </a:moveTo>
                  <a:lnTo>
                    <a:pt x="321014" y="1436869"/>
                  </a:lnTo>
                </a:path>
                <a:path w="1538604" h="1449070">
                  <a:moveTo>
                    <a:pt x="473817" y="1448708"/>
                  </a:moveTo>
                  <a:lnTo>
                    <a:pt x="473817" y="1436869"/>
                  </a:lnTo>
                </a:path>
                <a:path w="1538604" h="1449070">
                  <a:moveTo>
                    <a:pt x="626643" y="1448708"/>
                  </a:moveTo>
                  <a:lnTo>
                    <a:pt x="626643" y="1436869"/>
                  </a:lnTo>
                </a:path>
                <a:path w="1538604" h="1449070">
                  <a:moveTo>
                    <a:pt x="779469" y="1448708"/>
                  </a:moveTo>
                  <a:lnTo>
                    <a:pt x="779469" y="1436869"/>
                  </a:lnTo>
                </a:path>
                <a:path w="1538604" h="1449070">
                  <a:moveTo>
                    <a:pt x="927077" y="1448708"/>
                  </a:moveTo>
                  <a:lnTo>
                    <a:pt x="927077" y="1436869"/>
                  </a:lnTo>
                </a:path>
                <a:path w="1538604" h="1449070">
                  <a:moveTo>
                    <a:pt x="1079903" y="1448708"/>
                  </a:moveTo>
                  <a:lnTo>
                    <a:pt x="1079903" y="1436869"/>
                  </a:lnTo>
                </a:path>
                <a:path w="1538604" h="1449070">
                  <a:moveTo>
                    <a:pt x="1232729" y="1448708"/>
                  </a:moveTo>
                  <a:lnTo>
                    <a:pt x="1232729" y="1436869"/>
                  </a:lnTo>
                </a:path>
                <a:path w="1538604" h="1449070">
                  <a:moveTo>
                    <a:pt x="1385497" y="1448708"/>
                  </a:moveTo>
                  <a:lnTo>
                    <a:pt x="1385497" y="1436869"/>
                  </a:lnTo>
                </a:path>
                <a:path w="1538604" h="1449070">
                  <a:moveTo>
                    <a:pt x="1538323" y="1448708"/>
                  </a:moveTo>
                  <a:lnTo>
                    <a:pt x="1538323" y="1436869"/>
                  </a:lnTo>
                </a:path>
              </a:pathLst>
            </a:custGeom>
            <a:ln w="5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21478" y="3635049"/>
              <a:ext cx="76721" cy="886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21478" y="3344082"/>
              <a:ext cx="76721" cy="8867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27678" y="3777559"/>
              <a:ext cx="76722" cy="8854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74303" y="3201704"/>
              <a:ext cx="76722" cy="8847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21477" y="3059127"/>
              <a:ext cx="76722" cy="8854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80446" y="3492538"/>
              <a:ext cx="76779" cy="886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74304" y="3492538"/>
              <a:ext cx="76721" cy="886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27072" y="4062486"/>
              <a:ext cx="76778" cy="8868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27678" y="3635049"/>
              <a:ext cx="76721" cy="886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27072" y="3492538"/>
              <a:ext cx="76779" cy="886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7404072" y="2933700"/>
            <a:ext cx="1228725" cy="1283335"/>
          </a:xfrm>
          <a:custGeom>
            <a:avLst/>
            <a:gdLst/>
            <a:ahLst/>
            <a:cxnLst/>
            <a:rect l="l" t="t" r="r" b="b"/>
            <a:pathLst>
              <a:path w="1228725" h="1283335">
                <a:moveTo>
                  <a:pt x="178336" y="7365"/>
                </a:moveTo>
                <a:lnTo>
                  <a:pt x="148215" y="21197"/>
                </a:lnTo>
                <a:lnTo>
                  <a:pt x="127107" y="42576"/>
                </a:lnTo>
                <a:lnTo>
                  <a:pt x="110595" y="69909"/>
                </a:lnTo>
                <a:lnTo>
                  <a:pt x="94262" y="101600"/>
                </a:lnTo>
                <a:lnTo>
                  <a:pt x="87513" y="113274"/>
                </a:lnTo>
                <a:lnTo>
                  <a:pt x="80371" y="124793"/>
                </a:lnTo>
                <a:lnTo>
                  <a:pt x="73063" y="136336"/>
                </a:lnTo>
                <a:lnTo>
                  <a:pt x="65814" y="148082"/>
                </a:lnTo>
                <a:lnTo>
                  <a:pt x="40743" y="208766"/>
                </a:lnTo>
                <a:lnTo>
                  <a:pt x="29777" y="245506"/>
                </a:lnTo>
                <a:lnTo>
                  <a:pt x="19336" y="282461"/>
                </a:lnTo>
                <a:lnTo>
                  <a:pt x="10061" y="320548"/>
                </a:lnTo>
                <a:lnTo>
                  <a:pt x="5213" y="370402"/>
                </a:lnTo>
                <a:lnTo>
                  <a:pt x="1714" y="419219"/>
                </a:lnTo>
                <a:lnTo>
                  <a:pt x="0" y="467138"/>
                </a:lnTo>
                <a:lnTo>
                  <a:pt x="505" y="514299"/>
                </a:lnTo>
                <a:lnTo>
                  <a:pt x="3666" y="560840"/>
                </a:lnTo>
                <a:lnTo>
                  <a:pt x="9920" y="606900"/>
                </a:lnTo>
                <a:lnTo>
                  <a:pt x="19701" y="652618"/>
                </a:lnTo>
                <a:lnTo>
                  <a:pt x="33445" y="698133"/>
                </a:lnTo>
                <a:lnTo>
                  <a:pt x="51590" y="743585"/>
                </a:lnTo>
                <a:lnTo>
                  <a:pt x="68306" y="778906"/>
                </a:lnTo>
                <a:lnTo>
                  <a:pt x="94262" y="807085"/>
                </a:lnTo>
                <a:lnTo>
                  <a:pt x="126397" y="848688"/>
                </a:lnTo>
                <a:lnTo>
                  <a:pt x="165780" y="882750"/>
                </a:lnTo>
                <a:lnTo>
                  <a:pt x="210089" y="910083"/>
                </a:lnTo>
                <a:lnTo>
                  <a:pt x="257001" y="931496"/>
                </a:lnTo>
                <a:lnTo>
                  <a:pt x="304193" y="947801"/>
                </a:lnTo>
                <a:lnTo>
                  <a:pt x="345857" y="941216"/>
                </a:lnTo>
                <a:lnTo>
                  <a:pt x="384139" y="931894"/>
                </a:lnTo>
                <a:lnTo>
                  <a:pt x="420993" y="918618"/>
                </a:lnTo>
                <a:lnTo>
                  <a:pt x="458371" y="900176"/>
                </a:lnTo>
                <a:lnTo>
                  <a:pt x="487333" y="855285"/>
                </a:lnTo>
                <a:lnTo>
                  <a:pt x="516902" y="817372"/>
                </a:lnTo>
                <a:lnTo>
                  <a:pt x="550543" y="783840"/>
                </a:lnTo>
                <a:lnTo>
                  <a:pt x="591721" y="752094"/>
                </a:lnTo>
                <a:lnTo>
                  <a:pt x="606867" y="724354"/>
                </a:lnTo>
                <a:lnTo>
                  <a:pt x="630065" y="671637"/>
                </a:lnTo>
                <a:lnTo>
                  <a:pt x="644757" y="630793"/>
                </a:lnTo>
                <a:lnTo>
                  <a:pt x="650944" y="607393"/>
                </a:lnTo>
                <a:lnTo>
                  <a:pt x="654205" y="595502"/>
                </a:lnTo>
                <a:lnTo>
                  <a:pt x="666762" y="518518"/>
                </a:lnTo>
                <a:lnTo>
                  <a:pt x="668901" y="464625"/>
                </a:lnTo>
                <a:lnTo>
                  <a:pt x="665675" y="411227"/>
                </a:lnTo>
                <a:lnTo>
                  <a:pt x="654647" y="360107"/>
                </a:lnTo>
                <a:lnTo>
                  <a:pt x="633377" y="313054"/>
                </a:lnTo>
                <a:lnTo>
                  <a:pt x="615519" y="263534"/>
                </a:lnTo>
                <a:lnTo>
                  <a:pt x="591864" y="218170"/>
                </a:lnTo>
                <a:lnTo>
                  <a:pt x="562707" y="177163"/>
                </a:lnTo>
                <a:lnTo>
                  <a:pt x="528348" y="140715"/>
                </a:lnTo>
                <a:lnTo>
                  <a:pt x="486771" y="104836"/>
                </a:lnTo>
                <a:lnTo>
                  <a:pt x="472595" y="93090"/>
                </a:lnTo>
                <a:lnTo>
                  <a:pt x="460321" y="83359"/>
                </a:lnTo>
                <a:lnTo>
                  <a:pt x="446322" y="73342"/>
                </a:lnTo>
                <a:lnTo>
                  <a:pt x="434822" y="65516"/>
                </a:lnTo>
                <a:lnTo>
                  <a:pt x="430050" y="62357"/>
                </a:lnTo>
                <a:lnTo>
                  <a:pt x="398514" y="27056"/>
                </a:lnTo>
                <a:lnTo>
                  <a:pt x="358834" y="9794"/>
                </a:lnTo>
                <a:lnTo>
                  <a:pt x="314535" y="3224"/>
                </a:lnTo>
                <a:lnTo>
                  <a:pt x="269141" y="0"/>
                </a:lnTo>
                <a:lnTo>
                  <a:pt x="248039" y="1472"/>
                </a:lnTo>
                <a:lnTo>
                  <a:pt x="227104" y="2921"/>
                </a:lnTo>
                <a:lnTo>
                  <a:pt x="206169" y="4750"/>
                </a:lnTo>
                <a:lnTo>
                  <a:pt x="185067" y="7365"/>
                </a:lnTo>
                <a:lnTo>
                  <a:pt x="177447" y="8509"/>
                </a:lnTo>
                <a:lnTo>
                  <a:pt x="171732" y="14859"/>
                </a:lnTo>
                <a:lnTo>
                  <a:pt x="164239" y="14859"/>
                </a:lnTo>
                <a:lnTo>
                  <a:pt x="163370" y="13991"/>
                </a:lnTo>
                <a:lnTo>
                  <a:pt x="167382" y="11922"/>
                </a:lnTo>
                <a:lnTo>
                  <a:pt x="173347" y="9447"/>
                </a:lnTo>
                <a:lnTo>
                  <a:pt x="178336" y="7365"/>
                </a:lnTo>
                <a:close/>
              </a:path>
              <a:path w="1228725" h="1283335">
                <a:moveTo>
                  <a:pt x="955576" y="389509"/>
                </a:moveTo>
                <a:lnTo>
                  <a:pt x="919911" y="421034"/>
                </a:lnTo>
                <a:lnTo>
                  <a:pt x="888948" y="456739"/>
                </a:lnTo>
                <a:lnTo>
                  <a:pt x="859582" y="494039"/>
                </a:lnTo>
                <a:lnTo>
                  <a:pt x="828703" y="530351"/>
                </a:lnTo>
                <a:lnTo>
                  <a:pt x="804235" y="572968"/>
                </a:lnTo>
                <a:lnTo>
                  <a:pt x="773743" y="607631"/>
                </a:lnTo>
                <a:lnTo>
                  <a:pt x="737584" y="635150"/>
                </a:lnTo>
                <a:lnTo>
                  <a:pt x="696115" y="656336"/>
                </a:lnTo>
                <a:lnTo>
                  <a:pt x="692714" y="662181"/>
                </a:lnTo>
                <a:lnTo>
                  <a:pt x="671524" y="687197"/>
                </a:lnTo>
                <a:lnTo>
                  <a:pt x="665942" y="690828"/>
                </a:lnTo>
                <a:lnTo>
                  <a:pt x="661063" y="695579"/>
                </a:lnTo>
                <a:lnTo>
                  <a:pt x="656364" y="701929"/>
                </a:lnTo>
                <a:lnTo>
                  <a:pt x="657380" y="711454"/>
                </a:lnTo>
                <a:lnTo>
                  <a:pt x="653570" y="718819"/>
                </a:lnTo>
                <a:lnTo>
                  <a:pt x="648833" y="727227"/>
                </a:lnTo>
                <a:lnTo>
                  <a:pt x="643489" y="735123"/>
                </a:lnTo>
                <a:lnTo>
                  <a:pt x="637978" y="742805"/>
                </a:lnTo>
                <a:lnTo>
                  <a:pt x="632742" y="750569"/>
                </a:lnTo>
                <a:lnTo>
                  <a:pt x="625140" y="780589"/>
                </a:lnTo>
                <a:lnTo>
                  <a:pt x="618788" y="810990"/>
                </a:lnTo>
                <a:lnTo>
                  <a:pt x="610650" y="840581"/>
                </a:lnTo>
                <a:lnTo>
                  <a:pt x="597690" y="868172"/>
                </a:lnTo>
                <a:lnTo>
                  <a:pt x="592828" y="874142"/>
                </a:lnTo>
                <a:lnTo>
                  <a:pt x="587276" y="879744"/>
                </a:lnTo>
                <a:lnTo>
                  <a:pt x="581723" y="885370"/>
                </a:lnTo>
                <a:lnTo>
                  <a:pt x="558796" y="920289"/>
                </a:lnTo>
                <a:lnTo>
                  <a:pt x="542903" y="959348"/>
                </a:lnTo>
                <a:lnTo>
                  <a:pt x="539159" y="969089"/>
                </a:lnTo>
                <a:lnTo>
                  <a:pt x="513489" y="1009014"/>
                </a:lnTo>
                <a:lnTo>
                  <a:pt x="497122" y="1046956"/>
                </a:lnTo>
                <a:lnTo>
                  <a:pt x="491075" y="1067200"/>
                </a:lnTo>
                <a:lnTo>
                  <a:pt x="485041" y="1087374"/>
                </a:lnTo>
                <a:lnTo>
                  <a:pt x="484453" y="1116637"/>
                </a:lnTo>
                <a:lnTo>
                  <a:pt x="483866" y="1158795"/>
                </a:lnTo>
                <a:lnTo>
                  <a:pt x="489327" y="1202549"/>
                </a:lnTo>
                <a:lnTo>
                  <a:pt x="506885" y="1236599"/>
                </a:lnTo>
                <a:lnTo>
                  <a:pt x="516537" y="1245435"/>
                </a:lnTo>
                <a:lnTo>
                  <a:pt x="526951" y="1253283"/>
                </a:lnTo>
                <a:lnTo>
                  <a:pt x="537746" y="1260727"/>
                </a:lnTo>
                <a:lnTo>
                  <a:pt x="548541" y="1268349"/>
                </a:lnTo>
                <a:lnTo>
                  <a:pt x="560173" y="1274689"/>
                </a:lnTo>
                <a:lnTo>
                  <a:pt x="573877" y="1279350"/>
                </a:lnTo>
                <a:lnTo>
                  <a:pt x="585295" y="1282225"/>
                </a:lnTo>
                <a:lnTo>
                  <a:pt x="590070" y="1283208"/>
                </a:lnTo>
                <a:lnTo>
                  <a:pt x="632371" y="1282225"/>
                </a:lnTo>
                <a:lnTo>
                  <a:pt x="690447" y="1280969"/>
                </a:lnTo>
                <a:lnTo>
                  <a:pt x="752786" y="1277117"/>
                </a:lnTo>
                <a:lnTo>
                  <a:pt x="807875" y="1268349"/>
                </a:lnTo>
                <a:lnTo>
                  <a:pt x="846862" y="1255899"/>
                </a:lnTo>
                <a:lnTo>
                  <a:pt x="884980" y="1240853"/>
                </a:lnTo>
                <a:lnTo>
                  <a:pt x="923121" y="1225807"/>
                </a:lnTo>
                <a:lnTo>
                  <a:pt x="962180" y="1213358"/>
                </a:lnTo>
                <a:lnTo>
                  <a:pt x="974485" y="1205253"/>
                </a:lnTo>
                <a:lnTo>
                  <a:pt x="987088" y="1197864"/>
                </a:lnTo>
                <a:lnTo>
                  <a:pt x="1041370" y="1150217"/>
                </a:lnTo>
                <a:lnTo>
                  <a:pt x="1068399" y="1113266"/>
                </a:lnTo>
                <a:lnTo>
                  <a:pt x="1091499" y="1073148"/>
                </a:lnTo>
                <a:lnTo>
                  <a:pt x="1109754" y="1032256"/>
                </a:lnTo>
                <a:lnTo>
                  <a:pt x="1119168" y="1004458"/>
                </a:lnTo>
                <a:lnTo>
                  <a:pt x="1124309" y="990875"/>
                </a:lnTo>
                <a:lnTo>
                  <a:pt x="1144710" y="956901"/>
                </a:lnTo>
                <a:lnTo>
                  <a:pt x="1174301" y="914951"/>
                </a:lnTo>
                <a:lnTo>
                  <a:pt x="1179858" y="907288"/>
                </a:lnTo>
                <a:lnTo>
                  <a:pt x="1188924" y="880748"/>
                </a:lnTo>
                <a:lnTo>
                  <a:pt x="1200575" y="852328"/>
                </a:lnTo>
                <a:lnTo>
                  <a:pt x="1210629" y="829671"/>
                </a:lnTo>
                <a:lnTo>
                  <a:pt x="1214910" y="820419"/>
                </a:lnTo>
                <a:lnTo>
                  <a:pt x="1218152" y="805648"/>
                </a:lnTo>
                <a:lnTo>
                  <a:pt x="1222561" y="784732"/>
                </a:lnTo>
                <a:lnTo>
                  <a:pt x="1226447" y="764198"/>
                </a:lnTo>
                <a:lnTo>
                  <a:pt x="1228118" y="750569"/>
                </a:lnTo>
                <a:lnTo>
                  <a:pt x="1228081" y="709333"/>
                </a:lnTo>
                <a:lnTo>
                  <a:pt x="1227363" y="663647"/>
                </a:lnTo>
                <a:lnTo>
                  <a:pt x="1225056" y="615219"/>
                </a:lnTo>
                <a:lnTo>
                  <a:pt x="1220250" y="565757"/>
                </a:lnTo>
                <a:lnTo>
                  <a:pt x="1212036" y="516969"/>
                </a:lnTo>
                <a:lnTo>
                  <a:pt x="1199506" y="470562"/>
                </a:lnTo>
                <a:lnTo>
                  <a:pt x="1181750" y="428244"/>
                </a:lnTo>
                <a:lnTo>
                  <a:pt x="1157859" y="391722"/>
                </a:lnTo>
                <a:lnTo>
                  <a:pt x="1126925" y="362705"/>
                </a:lnTo>
                <a:lnTo>
                  <a:pt x="1088037" y="342900"/>
                </a:lnTo>
                <a:lnTo>
                  <a:pt x="1055521" y="346406"/>
                </a:lnTo>
                <a:lnTo>
                  <a:pt x="1004062" y="356133"/>
                </a:lnTo>
                <a:lnTo>
                  <a:pt x="968845" y="380561"/>
                </a:lnTo>
                <a:lnTo>
                  <a:pt x="965942" y="387397"/>
                </a:lnTo>
                <a:lnTo>
                  <a:pt x="963063" y="389447"/>
                </a:lnTo>
                <a:lnTo>
                  <a:pt x="955576" y="389509"/>
                </a:lnTo>
                <a:close/>
              </a:path>
            </a:pathLst>
          </a:custGeom>
          <a:ln w="1905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80200" y="3419475"/>
            <a:ext cx="330200" cy="171450"/>
          </a:xfrm>
          <a:custGeom>
            <a:avLst/>
            <a:gdLst/>
            <a:ahLst/>
            <a:cxnLst/>
            <a:rect l="l" t="t" r="r" b="b"/>
            <a:pathLst>
              <a:path w="330200" h="171450">
                <a:moveTo>
                  <a:pt x="158750" y="0"/>
                </a:moveTo>
                <a:lnTo>
                  <a:pt x="158750" y="171450"/>
                </a:lnTo>
                <a:lnTo>
                  <a:pt x="273050" y="114300"/>
                </a:lnTo>
                <a:lnTo>
                  <a:pt x="187325" y="114300"/>
                </a:lnTo>
                <a:lnTo>
                  <a:pt x="187325" y="57150"/>
                </a:lnTo>
                <a:lnTo>
                  <a:pt x="273050" y="57150"/>
                </a:lnTo>
                <a:lnTo>
                  <a:pt x="158750" y="0"/>
                </a:lnTo>
                <a:close/>
              </a:path>
              <a:path w="330200" h="171450">
                <a:moveTo>
                  <a:pt x="1587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58750" y="114300"/>
                </a:lnTo>
                <a:lnTo>
                  <a:pt x="158750" y="57150"/>
                </a:lnTo>
                <a:close/>
              </a:path>
              <a:path w="330200" h="171450">
                <a:moveTo>
                  <a:pt x="273050" y="57150"/>
                </a:moveTo>
                <a:lnTo>
                  <a:pt x="187325" y="57150"/>
                </a:lnTo>
                <a:lnTo>
                  <a:pt x="187325" y="114300"/>
                </a:lnTo>
                <a:lnTo>
                  <a:pt x="273050" y="114300"/>
                </a:lnTo>
                <a:lnTo>
                  <a:pt x="330200" y="85725"/>
                </a:lnTo>
                <a:lnTo>
                  <a:pt x="2730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4419600" y="3419475"/>
            <a:ext cx="1251585" cy="1381125"/>
            <a:chOff x="4419600" y="3419475"/>
            <a:chExt cx="1251585" cy="1381125"/>
          </a:xfrm>
        </p:grpSpPr>
        <p:sp>
          <p:nvSpPr>
            <p:cNvPr id="83" name="object 83"/>
            <p:cNvSpPr/>
            <p:nvPr/>
          </p:nvSpPr>
          <p:spPr>
            <a:xfrm>
              <a:off x="4419600" y="3419475"/>
              <a:ext cx="355600" cy="171450"/>
            </a:xfrm>
            <a:custGeom>
              <a:avLst/>
              <a:gdLst/>
              <a:ahLst/>
              <a:cxnLst/>
              <a:rect l="l" t="t" r="r" b="b"/>
              <a:pathLst>
                <a:path w="355600" h="171450">
                  <a:moveTo>
                    <a:pt x="184150" y="0"/>
                  </a:moveTo>
                  <a:lnTo>
                    <a:pt x="184150" y="171450"/>
                  </a:lnTo>
                  <a:lnTo>
                    <a:pt x="298450" y="114300"/>
                  </a:lnTo>
                  <a:lnTo>
                    <a:pt x="212725" y="114300"/>
                  </a:lnTo>
                  <a:lnTo>
                    <a:pt x="212725" y="57150"/>
                  </a:lnTo>
                  <a:lnTo>
                    <a:pt x="298450" y="57150"/>
                  </a:lnTo>
                  <a:lnTo>
                    <a:pt x="184150" y="0"/>
                  </a:lnTo>
                  <a:close/>
                </a:path>
                <a:path w="355600" h="171450">
                  <a:moveTo>
                    <a:pt x="184150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184150" y="114300"/>
                  </a:lnTo>
                  <a:lnTo>
                    <a:pt x="184150" y="57150"/>
                  </a:lnTo>
                  <a:close/>
                </a:path>
                <a:path w="355600" h="171450">
                  <a:moveTo>
                    <a:pt x="298450" y="57150"/>
                  </a:moveTo>
                  <a:lnTo>
                    <a:pt x="212725" y="57150"/>
                  </a:lnTo>
                  <a:lnTo>
                    <a:pt x="212725" y="114300"/>
                  </a:lnTo>
                  <a:lnTo>
                    <a:pt x="298450" y="114300"/>
                  </a:lnTo>
                  <a:lnTo>
                    <a:pt x="355600" y="85725"/>
                  </a:lnTo>
                  <a:lnTo>
                    <a:pt x="2984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99227" y="4495800"/>
              <a:ext cx="171450" cy="304800"/>
            </a:xfrm>
            <a:custGeom>
              <a:avLst/>
              <a:gdLst/>
              <a:ahLst/>
              <a:cxnLst/>
              <a:rect l="l" t="t" r="r" b="b"/>
              <a:pathLst>
                <a:path w="171450" h="304800">
                  <a:moveTo>
                    <a:pt x="114300" y="142875"/>
                  </a:moveTo>
                  <a:lnTo>
                    <a:pt x="57150" y="142875"/>
                  </a:lnTo>
                  <a:lnTo>
                    <a:pt x="57150" y="304800"/>
                  </a:lnTo>
                  <a:lnTo>
                    <a:pt x="114300" y="304800"/>
                  </a:lnTo>
                  <a:lnTo>
                    <a:pt x="114300" y="142875"/>
                  </a:lnTo>
                  <a:close/>
                </a:path>
                <a:path w="171450" h="304800">
                  <a:moveTo>
                    <a:pt x="85725" y="0"/>
                  </a:moveTo>
                  <a:lnTo>
                    <a:pt x="0" y="171450"/>
                  </a:lnTo>
                  <a:lnTo>
                    <a:pt x="57150" y="171450"/>
                  </a:lnTo>
                  <a:lnTo>
                    <a:pt x="57150" y="142875"/>
                  </a:lnTo>
                  <a:lnTo>
                    <a:pt x="157162" y="142875"/>
                  </a:lnTo>
                  <a:lnTo>
                    <a:pt x="85725" y="0"/>
                  </a:lnTo>
                  <a:close/>
                </a:path>
                <a:path w="171450" h="304800">
                  <a:moveTo>
                    <a:pt x="157162" y="142875"/>
                  </a:moveTo>
                  <a:lnTo>
                    <a:pt x="114300" y="142875"/>
                  </a:lnTo>
                  <a:lnTo>
                    <a:pt x="114300" y="171450"/>
                  </a:lnTo>
                  <a:lnTo>
                    <a:pt x="171450" y="171450"/>
                  </a:lnTo>
                  <a:lnTo>
                    <a:pt x="157162" y="142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5534025" y="2687890"/>
          <a:ext cx="3241039" cy="2141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6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69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4 5 6 7 8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9 10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500" spc="-40" dirty="0">
                          <a:latin typeface="Arial"/>
                          <a:cs typeface="Arial"/>
                        </a:rPr>
                        <a:t>10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9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8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7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6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5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4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3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2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spc="-35" dirty="0">
                          <a:latin typeface="Arial"/>
                          <a:cs typeface="Arial"/>
                        </a:rPr>
                        <a:t>0 1 2 3 4 5 6 7 8</a:t>
                      </a:r>
                      <a:r>
                        <a:rPr sz="5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35" dirty="0">
                          <a:latin typeface="Arial"/>
                          <a:cs typeface="Arial"/>
                        </a:rPr>
                        <a:t>9 </a:t>
                      </a:r>
                      <a:r>
                        <a:rPr sz="500" spc="-40" dirty="0">
                          <a:latin typeface="Arial"/>
                          <a:cs typeface="Arial"/>
                        </a:rPr>
                        <a:t>10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4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6" name="object 86"/>
          <p:cNvGrpSpPr/>
          <p:nvPr/>
        </p:nvGrpSpPr>
        <p:grpSpPr>
          <a:xfrm>
            <a:off x="457834" y="2791460"/>
            <a:ext cx="1597025" cy="1505585"/>
            <a:chOff x="457834" y="2791460"/>
            <a:chExt cx="1597025" cy="1505585"/>
          </a:xfrm>
        </p:grpSpPr>
        <p:sp>
          <p:nvSpPr>
            <p:cNvPr id="87" name="object 87"/>
            <p:cNvSpPr/>
            <p:nvPr/>
          </p:nvSpPr>
          <p:spPr>
            <a:xfrm>
              <a:off x="479424" y="2797175"/>
              <a:ext cx="1570355" cy="1475105"/>
            </a:xfrm>
            <a:custGeom>
              <a:avLst/>
              <a:gdLst/>
              <a:ahLst/>
              <a:cxnLst/>
              <a:rect l="l" t="t" r="r" b="b"/>
              <a:pathLst>
                <a:path w="1570355" h="1475104">
                  <a:moveTo>
                    <a:pt x="0" y="1327150"/>
                  </a:moveTo>
                  <a:lnTo>
                    <a:pt x="1570101" y="1328801"/>
                  </a:lnTo>
                </a:path>
                <a:path w="1570355" h="1475104">
                  <a:moveTo>
                    <a:pt x="0" y="1179576"/>
                  </a:moveTo>
                  <a:lnTo>
                    <a:pt x="1570101" y="1181100"/>
                  </a:lnTo>
                </a:path>
                <a:path w="1570355" h="1475104">
                  <a:moveTo>
                    <a:pt x="0" y="1030351"/>
                  </a:moveTo>
                  <a:lnTo>
                    <a:pt x="1570101" y="1031875"/>
                  </a:lnTo>
                </a:path>
                <a:path w="1570355" h="1475104">
                  <a:moveTo>
                    <a:pt x="0" y="882650"/>
                  </a:moveTo>
                  <a:lnTo>
                    <a:pt x="1570101" y="884301"/>
                  </a:lnTo>
                </a:path>
                <a:path w="1570355" h="1475104">
                  <a:moveTo>
                    <a:pt x="0" y="735076"/>
                  </a:moveTo>
                  <a:lnTo>
                    <a:pt x="1570101" y="736600"/>
                  </a:lnTo>
                </a:path>
                <a:path w="1570355" h="1475104">
                  <a:moveTo>
                    <a:pt x="0" y="592201"/>
                  </a:moveTo>
                  <a:lnTo>
                    <a:pt x="1570101" y="593725"/>
                  </a:lnTo>
                </a:path>
                <a:path w="1570355" h="1475104">
                  <a:moveTo>
                    <a:pt x="0" y="444500"/>
                  </a:moveTo>
                  <a:lnTo>
                    <a:pt x="1570101" y="446150"/>
                  </a:lnTo>
                </a:path>
                <a:path w="1570355" h="1475104">
                  <a:moveTo>
                    <a:pt x="0" y="295275"/>
                  </a:moveTo>
                  <a:lnTo>
                    <a:pt x="1570101" y="296925"/>
                  </a:lnTo>
                </a:path>
                <a:path w="1570355" h="1475104">
                  <a:moveTo>
                    <a:pt x="0" y="147700"/>
                  </a:moveTo>
                  <a:lnTo>
                    <a:pt x="1570101" y="149225"/>
                  </a:lnTo>
                </a:path>
                <a:path w="1570355" h="1475104">
                  <a:moveTo>
                    <a:pt x="0" y="0"/>
                  </a:moveTo>
                  <a:lnTo>
                    <a:pt x="1570101" y="1650"/>
                  </a:lnTo>
                </a:path>
                <a:path w="1570355" h="1475104">
                  <a:moveTo>
                    <a:pt x="158750" y="0"/>
                  </a:moveTo>
                  <a:lnTo>
                    <a:pt x="160337" y="1474724"/>
                  </a:lnTo>
                </a:path>
                <a:path w="1570355" h="1475104">
                  <a:moveTo>
                    <a:pt x="311150" y="0"/>
                  </a:moveTo>
                  <a:lnTo>
                    <a:pt x="312737" y="1474724"/>
                  </a:lnTo>
                </a:path>
                <a:path w="1570355" h="1475104">
                  <a:moveTo>
                    <a:pt x="469900" y="0"/>
                  </a:moveTo>
                  <a:lnTo>
                    <a:pt x="471487" y="1474724"/>
                  </a:lnTo>
                </a:path>
                <a:path w="1570355" h="1475104">
                  <a:moveTo>
                    <a:pt x="628650" y="0"/>
                  </a:moveTo>
                  <a:lnTo>
                    <a:pt x="630237" y="1474724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66825" y="2797175"/>
              <a:ext cx="0" cy="1494155"/>
            </a:xfrm>
            <a:custGeom>
              <a:avLst/>
              <a:gdLst/>
              <a:ahLst/>
              <a:cxnLst/>
              <a:rect l="l" t="t" r="r" b="b"/>
              <a:pathLst>
                <a:path h="1494154">
                  <a:moveTo>
                    <a:pt x="0" y="0"/>
                  </a:moveTo>
                  <a:lnTo>
                    <a:pt x="0" y="149390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20876" y="2797175"/>
              <a:ext cx="471805" cy="1475105"/>
            </a:xfrm>
            <a:custGeom>
              <a:avLst/>
              <a:gdLst/>
              <a:ahLst/>
              <a:cxnLst/>
              <a:rect l="l" t="t" r="r" b="b"/>
              <a:pathLst>
                <a:path w="471805" h="1475104">
                  <a:moveTo>
                    <a:pt x="0" y="0"/>
                  </a:moveTo>
                  <a:lnTo>
                    <a:pt x="1524" y="1474724"/>
                  </a:lnTo>
                </a:path>
                <a:path w="471805" h="1475104">
                  <a:moveTo>
                    <a:pt x="157099" y="0"/>
                  </a:moveTo>
                  <a:lnTo>
                    <a:pt x="158750" y="1474724"/>
                  </a:lnTo>
                </a:path>
                <a:path w="471805" h="1475104">
                  <a:moveTo>
                    <a:pt x="315849" y="0"/>
                  </a:moveTo>
                  <a:lnTo>
                    <a:pt x="317500" y="1474724"/>
                  </a:lnTo>
                </a:path>
                <a:path w="471805" h="1475104">
                  <a:moveTo>
                    <a:pt x="469900" y="0"/>
                  </a:moveTo>
                  <a:lnTo>
                    <a:pt x="471424" y="1474724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49526" y="2797175"/>
              <a:ext cx="0" cy="1494155"/>
            </a:xfrm>
            <a:custGeom>
              <a:avLst/>
              <a:gdLst/>
              <a:ahLst/>
              <a:cxnLst/>
              <a:rect l="l" t="t" r="r" b="b"/>
              <a:pathLst>
                <a:path h="1494154">
                  <a:moveTo>
                    <a:pt x="0" y="0"/>
                  </a:moveTo>
                  <a:lnTo>
                    <a:pt x="0" y="149390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79424" y="2797175"/>
              <a:ext cx="1570355" cy="1475105"/>
            </a:xfrm>
            <a:custGeom>
              <a:avLst/>
              <a:gdLst/>
              <a:ahLst/>
              <a:cxnLst/>
              <a:rect l="l" t="t" r="r" b="b"/>
              <a:pathLst>
                <a:path w="1570355" h="1475104">
                  <a:moveTo>
                    <a:pt x="0" y="1474851"/>
                  </a:moveTo>
                  <a:lnTo>
                    <a:pt x="1570101" y="1474851"/>
                  </a:lnTo>
                  <a:lnTo>
                    <a:pt x="1570101" y="0"/>
                  </a:lnTo>
                  <a:lnTo>
                    <a:pt x="0" y="0"/>
                  </a:lnTo>
                  <a:lnTo>
                    <a:pt x="0" y="1474851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9424" y="2797175"/>
              <a:ext cx="1905" cy="1475105"/>
            </a:xfrm>
            <a:custGeom>
              <a:avLst/>
              <a:gdLst/>
              <a:ahLst/>
              <a:cxnLst/>
              <a:rect l="l" t="t" r="r" b="b"/>
              <a:pathLst>
                <a:path w="1904" h="1475104">
                  <a:moveTo>
                    <a:pt x="0" y="0"/>
                  </a:moveTo>
                  <a:lnTo>
                    <a:pt x="1587" y="1474724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3549" y="4272026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4">
                  <a:moveTo>
                    <a:pt x="-4767" y="762"/>
                  </a:moveTo>
                  <a:lnTo>
                    <a:pt x="20642" y="762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3549" y="4124325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4">
                  <a:moveTo>
                    <a:pt x="-4767" y="825"/>
                  </a:moveTo>
                  <a:lnTo>
                    <a:pt x="20642" y="825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8782" y="3828288"/>
              <a:ext cx="26034" cy="149225"/>
            </a:xfrm>
            <a:custGeom>
              <a:avLst/>
              <a:gdLst/>
              <a:ahLst/>
              <a:cxnLst/>
              <a:rect l="l" t="t" r="r" b="b"/>
              <a:pathLst>
                <a:path w="26034" h="149225">
                  <a:moveTo>
                    <a:pt x="0" y="149225"/>
                  </a:moveTo>
                  <a:lnTo>
                    <a:pt x="25409" y="149225"/>
                  </a:lnTo>
                </a:path>
                <a:path w="26034" h="149225">
                  <a:moveTo>
                    <a:pt x="0" y="0"/>
                  </a:moveTo>
                  <a:lnTo>
                    <a:pt x="25409" y="0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3549" y="3679825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4">
                  <a:moveTo>
                    <a:pt x="-4767" y="825"/>
                  </a:moveTo>
                  <a:lnTo>
                    <a:pt x="20642" y="825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8782" y="3390138"/>
              <a:ext cx="26034" cy="142875"/>
            </a:xfrm>
            <a:custGeom>
              <a:avLst/>
              <a:gdLst/>
              <a:ahLst/>
              <a:cxnLst/>
              <a:rect l="l" t="t" r="r" b="b"/>
              <a:pathLst>
                <a:path w="26034" h="142875">
                  <a:moveTo>
                    <a:pt x="0" y="142875"/>
                  </a:moveTo>
                  <a:lnTo>
                    <a:pt x="25409" y="142875"/>
                  </a:lnTo>
                </a:path>
                <a:path w="26034" h="142875">
                  <a:moveTo>
                    <a:pt x="0" y="0"/>
                  </a:moveTo>
                  <a:lnTo>
                    <a:pt x="25409" y="0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8782" y="3093275"/>
              <a:ext cx="26034" cy="149225"/>
            </a:xfrm>
            <a:custGeom>
              <a:avLst/>
              <a:gdLst/>
              <a:ahLst/>
              <a:cxnLst/>
              <a:rect l="l" t="t" r="r" b="b"/>
              <a:pathLst>
                <a:path w="26034" h="149225">
                  <a:moveTo>
                    <a:pt x="0" y="149225"/>
                  </a:moveTo>
                  <a:lnTo>
                    <a:pt x="25409" y="149225"/>
                  </a:lnTo>
                </a:path>
                <a:path w="26034" h="149225">
                  <a:moveTo>
                    <a:pt x="0" y="0"/>
                  </a:moveTo>
                  <a:lnTo>
                    <a:pt x="25409" y="0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3549" y="2944876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5">
                  <a:moveTo>
                    <a:pt x="-4767" y="762"/>
                  </a:moveTo>
                  <a:lnTo>
                    <a:pt x="20642" y="762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63549" y="2797175"/>
              <a:ext cx="15875" cy="1905"/>
            </a:xfrm>
            <a:custGeom>
              <a:avLst/>
              <a:gdLst/>
              <a:ahLst/>
              <a:cxnLst/>
              <a:rect l="l" t="t" r="r" b="b"/>
              <a:pathLst>
                <a:path w="15875" h="1905">
                  <a:moveTo>
                    <a:pt x="-4767" y="825"/>
                  </a:moveTo>
                  <a:lnTo>
                    <a:pt x="20642" y="825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79424" y="4272026"/>
              <a:ext cx="1570355" cy="1905"/>
            </a:xfrm>
            <a:custGeom>
              <a:avLst/>
              <a:gdLst/>
              <a:ahLst/>
              <a:cxnLst/>
              <a:rect l="l" t="t" r="r" b="b"/>
              <a:pathLst>
                <a:path w="1570355" h="1904">
                  <a:moveTo>
                    <a:pt x="0" y="0"/>
                  </a:moveTo>
                  <a:lnTo>
                    <a:pt x="1570101" y="1524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80218" y="4267258"/>
              <a:ext cx="311150" cy="29209"/>
            </a:xfrm>
            <a:custGeom>
              <a:avLst/>
              <a:gdLst/>
              <a:ahLst/>
              <a:cxnLst/>
              <a:rect l="l" t="t" r="r" b="b"/>
              <a:pathLst>
                <a:path w="311150" h="29210">
                  <a:moveTo>
                    <a:pt x="0" y="0"/>
                  </a:moveTo>
                  <a:lnTo>
                    <a:pt x="0" y="28584"/>
                  </a:lnTo>
                </a:path>
                <a:path w="311150" h="29210">
                  <a:moveTo>
                    <a:pt x="158750" y="0"/>
                  </a:moveTo>
                  <a:lnTo>
                    <a:pt x="158750" y="28584"/>
                  </a:lnTo>
                </a:path>
                <a:path w="311150" h="29210">
                  <a:moveTo>
                    <a:pt x="311150" y="0"/>
                  </a:moveTo>
                  <a:lnTo>
                    <a:pt x="311150" y="28584"/>
                  </a:lnTo>
                </a:path>
              </a:pathLst>
            </a:custGeom>
            <a:ln w="11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50118" y="4267258"/>
              <a:ext cx="158750" cy="29209"/>
            </a:xfrm>
            <a:custGeom>
              <a:avLst/>
              <a:gdLst/>
              <a:ahLst/>
              <a:cxnLst/>
              <a:rect l="l" t="t" r="r" b="b"/>
              <a:pathLst>
                <a:path w="158750" h="29210">
                  <a:moveTo>
                    <a:pt x="0" y="0"/>
                  </a:moveTo>
                  <a:lnTo>
                    <a:pt x="0" y="28584"/>
                  </a:lnTo>
                </a:path>
                <a:path w="158750" h="29210">
                  <a:moveTo>
                    <a:pt x="158750" y="0"/>
                  </a:moveTo>
                  <a:lnTo>
                    <a:pt x="158750" y="28584"/>
                  </a:lnTo>
                </a:path>
              </a:pathLst>
            </a:custGeom>
            <a:ln w="11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420876" y="4272026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5" h="19050">
                  <a:moveTo>
                    <a:pt x="762" y="-4767"/>
                  </a:moveTo>
                  <a:lnTo>
                    <a:pt x="762" y="23817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77974" y="4272026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5" h="19050">
                  <a:moveTo>
                    <a:pt x="825" y="-4767"/>
                  </a:moveTo>
                  <a:lnTo>
                    <a:pt x="825" y="23817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36724" y="4272026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5" h="19050">
                  <a:moveTo>
                    <a:pt x="825" y="-4767"/>
                  </a:moveTo>
                  <a:lnTo>
                    <a:pt x="825" y="23817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90776" y="4272026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5" h="19050">
                  <a:moveTo>
                    <a:pt x="762" y="-4767"/>
                  </a:moveTo>
                  <a:lnTo>
                    <a:pt x="762" y="23817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08045" y="3341682"/>
              <a:ext cx="84147" cy="952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36758" y="3781483"/>
              <a:ext cx="82559" cy="952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66795" y="3192457"/>
              <a:ext cx="82559" cy="9691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08045" y="3046407"/>
              <a:ext cx="84147" cy="952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695508" y="3489383"/>
              <a:ext cx="84083" cy="9678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66795" y="3489383"/>
              <a:ext cx="82559" cy="9678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68382" y="4065582"/>
              <a:ext cx="82559" cy="9525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93807" y="3489383"/>
              <a:ext cx="82559" cy="9678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304800" y="2667000"/>
            <a:ext cx="1828800" cy="1828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</a:pPr>
            <a:r>
              <a:rPr sz="600" dirty="0"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455"/>
              </a:spcBef>
            </a:pPr>
            <a:r>
              <a:rPr sz="600" dirty="0">
                <a:latin typeface="Times New Roman"/>
                <a:cs typeface="Times New Roman"/>
              </a:rPr>
              <a:t>9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459"/>
              </a:spcBef>
            </a:pPr>
            <a:r>
              <a:rPr sz="600" dirty="0"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455"/>
              </a:spcBef>
            </a:pPr>
            <a:r>
              <a:rPr sz="600" dirty="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395"/>
              </a:spcBef>
            </a:pPr>
            <a:r>
              <a:rPr sz="600" dirty="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455"/>
              </a:spcBef>
            </a:pPr>
            <a:r>
              <a:rPr sz="600" dirty="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459"/>
              </a:spcBef>
            </a:pPr>
            <a:r>
              <a:rPr sz="600" dirty="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430"/>
              </a:spcBef>
            </a:pPr>
            <a:r>
              <a:rPr sz="600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455"/>
              </a:spcBef>
            </a:pPr>
            <a:r>
              <a:rPr sz="600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445"/>
              </a:spcBef>
            </a:pPr>
            <a:r>
              <a:rPr sz="600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  <a:spcBef>
                <a:spcPts val="55"/>
              </a:spcBef>
            </a:pPr>
            <a:r>
              <a:rPr sz="600" dirty="0">
                <a:latin typeface="Times New Roman"/>
                <a:cs typeface="Times New Roman"/>
              </a:rPr>
              <a:t>0 1 2</a:t>
            </a:r>
            <a:r>
              <a:rPr sz="600" spc="13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3 4 5 6 7 8 9 10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900107" y="3097910"/>
            <a:ext cx="849630" cy="1036319"/>
            <a:chOff x="900107" y="3097910"/>
            <a:chExt cx="849630" cy="1036319"/>
          </a:xfrm>
        </p:grpSpPr>
        <p:sp>
          <p:nvSpPr>
            <p:cNvPr id="118" name="object 118"/>
            <p:cNvSpPr/>
            <p:nvPr/>
          </p:nvSpPr>
          <p:spPr>
            <a:xfrm>
              <a:off x="911225" y="3633850"/>
              <a:ext cx="73025" cy="87630"/>
            </a:xfrm>
            <a:custGeom>
              <a:avLst/>
              <a:gdLst/>
              <a:ahLst/>
              <a:cxnLst/>
              <a:rect l="l" t="t" r="r" b="b"/>
              <a:pathLst>
                <a:path w="73025" h="87629">
                  <a:moveTo>
                    <a:pt x="36512" y="0"/>
                  </a:moveTo>
                  <a:lnTo>
                    <a:pt x="0" y="43561"/>
                  </a:lnTo>
                  <a:lnTo>
                    <a:pt x="36512" y="87249"/>
                  </a:lnTo>
                  <a:lnTo>
                    <a:pt x="73025" y="43561"/>
                  </a:lnTo>
                  <a:lnTo>
                    <a:pt x="3651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11225" y="3633850"/>
              <a:ext cx="73025" cy="87630"/>
            </a:xfrm>
            <a:custGeom>
              <a:avLst/>
              <a:gdLst/>
              <a:ahLst/>
              <a:cxnLst/>
              <a:rect l="l" t="t" r="r" b="b"/>
              <a:pathLst>
                <a:path w="73025" h="87629">
                  <a:moveTo>
                    <a:pt x="36512" y="0"/>
                  </a:moveTo>
                  <a:lnTo>
                    <a:pt x="73025" y="43561"/>
                  </a:lnTo>
                  <a:lnTo>
                    <a:pt x="36512" y="87249"/>
                  </a:lnTo>
                  <a:lnTo>
                    <a:pt x="0" y="43561"/>
                  </a:lnTo>
                  <a:lnTo>
                    <a:pt x="36512" y="0"/>
                  </a:lnTo>
                  <a:close/>
                </a:path>
              </a:pathLst>
            </a:custGeom>
            <a:ln w="95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538351" y="3606799"/>
              <a:ext cx="73025" cy="85725"/>
            </a:xfrm>
            <a:custGeom>
              <a:avLst/>
              <a:gdLst/>
              <a:ahLst/>
              <a:cxnLst/>
              <a:rect l="l" t="t" r="r" b="b"/>
              <a:pathLst>
                <a:path w="73025" h="85725">
                  <a:moveTo>
                    <a:pt x="36449" y="0"/>
                  </a:moveTo>
                  <a:lnTo>
                    <a:pt x="0" y="42163"/>
                  </a:lnTo>
                  <a:lnTo>
                    <a:pt x="36449" y="85725"/>
                  </a:lnTo>
                  <a:lnTo>
                    <a:pt x="73025" y="42163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538351" y="3606799"/>
              <a:ext cx="73025" cy="85725"/>
            </a:xfrm>
            <a:custGeom>
              <a:avLst/>
              <a:gdLst/>
              <a:ahLst/>
              <a:cxnLst/>
              <a:rect l="l" t="t" r="r" b="b"/>
              <a:pathLst>
                <a:path w="73025" h="85725">
                  <a:moveTo>
                    <a:pt x="36449" y="0"/>
                  </a:moveTo>
                  <a:lnTo>
                    <a:pt x="73025" y="42163"/>
                  </a:lnTo>
                  <a:lnTo>
                    <a:pt x="36449" y="85725"/>
                  </a:lnTo>
                  <a:lnTo>
                    <a:pt x="0" y="42163"/>
                  </a:lnTo>
                  <a:lnTo>
                    <a:pt x="36449" y="0"/>
                  </a:lnTo>
                  <a:close/>
                </a:path>
              </a:pathLst>
            </a:custGeom>
            <a:ln w="95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04875" y="3641724"/>
              <a:ext cx="68580" cy="79375"/>
            </a:xfrm>
            <a:custGeom>
              <a:avLst/>
              <a:gdLst/>
              <a:ahLst/>
              <a:cxnLst/>
              <a:rect l="l" t="t" r="r" b="b"/>
              <a:pathLst>
                <a:path w="68580" h="79375">
                  <a:moveTo>
                    <a:pt x="34137" y="0"/>
                  </a:moveTo>
                  <a:lnTo>
                    <a:pt x="20847" y="3121"/>
                  </a:lnTo>
                  <a:lnTo>
                    <a:pt x="9996" y="11636"/>
                  </a:lnTo>
                  <a:lnTo>
                    <a:pt x="2681" y="24270"/>
                  </a:lnTo>
                  <a:lnTo>
                    <a:pt x="0" y="39750"/>
                  </a:lnTo>
                  <a:lnTo>
                    <a:pt x="2681" y="55157"/>
                  </a:lnTo>
                  <a:lnTo>
                    <a:pt x="9996" y="67754"/>
                  </a:lnTo>
                  <a:lnTo>
                    <a:pt x="20847" y="76255"/>
                  </a:lnTo>
                  <a:lnTo>
                    <a:pt x="34137" y="79375"/>
                  </a:lnTo>
                  <a:lnTo>
                    <a:pt x="47420" y="76255"/>
                  </a:lnTo>
                  <a:lnTo>
                    <a:pt x="58267" y="67754"/>
                  </a:lnTo>
                  <a:lnTo>
                    <a:pt x="65580" y="55157"/>
                  </a:lnTo>
                  <a:lnTo>
                    <a:pt x="68262" y="39750"/>
                  </a:lnTo>
                  <a:lnTo>
                    <a:pt x="65580" y="24270"/>
                  </a:lnTo>
                  <a:lnTo>
                    <a:pt x="58267" y="11636"/>
                  </a:lnTo>
                  <a:lnTo>
                    <a:pt x="47420" y="3121"/>
                  </a:lnTo>
                  <a:lnTo>
                    <a:pt x="341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04875" y="3641724"/>
              <a:ext cx="68580" cy="79375"/>
            </a:xfrm>
            <a:custGeom>
              <a:avLst/>
              <a:gdLst/>
              <a:ahLst/>
              <a:cxnLst/>
              <a:rect l="l" t="t" r="r" b="b"/>
              <a:pathLst>
                <a:path w="68580" h="79375">
                  <a:moveTo>
                    <a:pt x="0" y="39750"/>
                  </a:moveTo>
                  <a:lnTo>
                    <a:pt x="2681" y="24270"/>
                  </a:lnTo>
                  <a:lnTo>
                    <a:pt x="9996" y="11636"/>
                  </a:lnTo>
                  <a:lnTo>
                    <a:pt x="20847" y="3121"/>
                  </a:lnTo>
                  <a:lnTo>
                    <a:pt x="34137" y="0"/>
                  </a:lnTo>
                  <a:lnTo>
                    <a:pt x="47420" y="3121"/>
                  </a:lnTo>
                  <a:lnTo>
                    <a:pt x="58267" y="11636"/>
                  </a:lnTo>
                  <a:lnTo>
                    <a:pt x="65580" y="24270"/>
                  </a:lnTo>
                  <a:lnTo>
                    <a:pt x="68262" y="39750"/>
                  </a:lnTo>
                  <a:lnTo>
                    <a:pt x="65580" y="55157"/>
                  </a:lnTo>
                  <a:lnTo>
                    <a:pt x="58267" y="67754"/>
                  </a:lnTo>
                  <a:lnTo>
                    <a:pt x="47420" y="76255"/>
                  </a:lnTo>
                  <a:lnTo>
                    <a:pt x="34137" y="79375"/>
                  </a:lnTo>
                  <a:lnTo>
                    <a:pt x="20847" y="76255"/>
                  </a:lnTo>
                  <a:lnTo>
                    <a:pt x="9996" y="67754"/>
                  </a:lnTo>
                  <a:lnTo>
                    <a:pt x="2681" y="55157"/>
                  </a:lnTo>
                  <a:lnTo>
                    <a:pt x="0" y="3975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538351" y="3611625"/>
              <a:ext cx="68580" cy="81280"/>
            </a:xfrm>
            <a:custGeom>
              <a:avLst/>
              <a:gdLst/>
              <a:ahLst/>
              <a:cxnLst/>
              <a:rect l="l" t="t" r="r" b="b"/>
              <a:pathLst>
                <a:path w="68580" h="81279">
                  <a:moveTo>
                    <a:pt x="34036" y="0"/>
                  </a:moveTo>
                  <a:lnTo>
                    <a:pt x="20788" y="3167"/>
                  </a:lnTo>
                  <a:lnTo>
                    <a:pt x="9969" y="11811"/>
                  </a:lnTo>
                  <a:lnTo>
                    <a:pt x="2674" y="24645"/>
                  </a:lnTo>
                  <a:lnTo>
                    <a:pt x="0" y="40386"/>
                  </a:lnTo>
                  <a:lnTo>
                    <a:pt x="2674" y="56145"/>
                  </a:lnTo>
                  <a:lnTo>
                    <a:pt x="9969" y="69024"/>
                  </a:lnTo>
                  <a:lnTo>
                    <a:pt x="20788" y="77712"/>
                  </a:lnTo>
                  <a:lnTo>
                    <a:pt x="34036" y="80899"/>
                  </a:lnTo>
                  <a:lnTo>
                    <a:pt x="47357" y="77712"/>
                  </a:lnTo>
                  <a:lnTo>
                    <a:pt x="58213" y="69024"/>
                  </a:lnTo>
                  <a:lnTo>
                    <a:pt x="65522" y="56145"/>
                  </a:lnTo>
                  <a:lnTo>
                    <a:pt x="68199" y="40386"/>
                  </a:lnTo>
                  <a:lnTo>
                    <a:pt x="65522" y="24645"/>
                  </a:lnTo>
                  <a:lnTo>
                    <a:pt x="58213" y="11811"/>
                  </a:lnTo>
                  <a:lnTo>
                    <a:pt x="47357" y="3167"/>
                  </a:lnTo>
                  <a:lnTo>
                    <a:pt x="340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38351" y="3611625"/>
              <a:ext cx="68580" cy="81280"/>
            </a:xfrm>
            <a:custGeom>
              <a:avLst/>
              <a:gdLst/>
              <a:ahLst/>
              <a:cxnLst/>
              <a:rect l="l" t="t" r="r" b="b"/>
              <a:pathLst>
                <a:path w="68580" h="81279">
                  <a:moveTo>
                    <a:pt x="0" y="40386"/>
                  </a:moveTo>
                  <a:lnTo>
                    <a:pt x="2674" y="24645"/>
                  </a:lnTo>
                  <a:lnTo>
                    <a:pt x="9969" y="11811"/>
                  </a:lnTo>
                  <a:lnTo>
                    <a:pt x="20788" y="3167"/>
                  </a:lnTo>
                  <a:lnTo>
                    <a:pt x="34036" y="0"/>
                  </a:lnTo>
                  <a:lnTo>
                    <a:pt x="47357" y="3167"/>
                  </a:lnTo>
                  <a:lnTo>
                    <a:pt x="58213" y="11811"/>
                  </a:lnTo>
                  <a:lnTo>
                    <a:pt x="65522" y="24645"/>
                  </a:lnTo>
                  <a:lnTo>
                    <a:pt x="68199" y="40386"/>
                  </a:lnTo>
                  <a:lnTo>
                    <a:pt x="65522" y="56145"/>
                  </a:lnTo>
                  <a:lnTo>
                    <a:pt x="58213" y="69024"/>
                  </a:lnTo>
                  <a:lnTo>
                    <a:pt x="47357" y="77712"/>
                  </a:lnTo>
                  <a:lnTo>
                    <a:pt x="34036" y="80899"/>
                  </a:lnTo>
                  <a:lnTo>
                    <a:pt x="20788" y="77712"/>
                  </a:lnTo>
                  <a:lnTo>
                    <a:pt x="9969" y="69024"/>
                  </a:lnTo>
                  <a:lnTo>
                    <a:pt x="2674" y="56145"/>
                  </a:lnTo>
                  <a:lnTo>
                    <a:pt x="0" y="40386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20750" y="3097910"/>
              <a:ext cx="679450" cy="560070"/>
            </a:xfrm>
            <a:custGeom>
              <a:avLst/>
              <a:gdLst/>
              <a:ahLst/>
              <a:cxnLst/>
              <a:rect l="l" t="t" r="r" b="b"/>
              <a:pathLst>
                <a:path w="679450" h="560070">
                  <a:moveTo>
                    <a:pt x="679450" y="559689"/>
                  </a:moveTo>
                  <a:lnTo>
                    <a:pt x="664959" y="526034"/>
                  </a:lnTo>
                  <a:lnTo>
                    <a:pt x="645795" y="481457"/>
                  </a:lnTo>
                  <a:lnTo>
                    <a:pt x="627354" y="503275"/>
                  </a:lnTo>
                  <a:lnTo>
                    <a:pt x="31546" y="0"/>
                  </a:lnTo>
                  <a:lnTo>
                    <a:pt x="19253" y="14478"/>
                  </a:lnTo>
                  <a:lnTo>
                    <a:pt x="33223" y="26289"/>
                  </a:lnTo>
                  <a:lnTo>
                    <a:pt x="28575" y="26289"/>
                  </a:lnTo>
                  <a:lnTo>
                    <a:pt x="28575" y="483489"/>
                  </a:lnTo>
                  <a:lnTo>
                    <a:pt x="0" y="483489"/>
                  </a:lnTo>
                  <a:lnTo>
                    <a:pt x="38100" y="559689"/>
                  </a:lnTo>
                  <a:lnTo>
                    <a:pt x="69850" y="496189"/>
                  </a:lnTo>
                  <a:lnTo>
                    <a:pt x="76200" y="483489"/>
                  </a:lnTo>
                  <a:lnTo>
                    <a:pt x="47625" y="483489"/>
                  </a:lnTo>
                  <a:lnTo>
                    <a:pt x="47625" y="38455"/>
                  </a:lnTo>
                  <a:lnTo>
                    <a:pt x="615086" y="517804"/>
                  </a:lnTo>
                  <a:lnTo>
                    <a:pt x="596646" y="539623"/>
                  </a:lnTo>
                  <a:lnTo>
                    <a:pt x="679450" y="559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52500" y="3531234"/>
              <a:ext cx="153695" cy="20256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15402" y="3534028"/>
              <a:ext cx="485140" cy="143510"/>
            </a:xfrm>
            <a:custGeom>
              <a:avLst/>
              <a:gdLst/>
              <a:ahLst/>
              <a:cxnLst/>
              <a:rect l="l" t="t" r="r" b="b"/>
              <a:pathLst>
                <a:path w="485140" h="143510">
                  <a:moveTo>
                    <a:pt x="408439" y="115311"/>
                  </a:moveTo>
                  <a:lnTo>
                    <a:pt x="401866" y="143129"/>
                  </a:lnTo>
                  <a:lnTo>
                    <a:pt x="484797" y="123571"/>
                  </a:lnTo>
                  <a:lnTo>
                    <a:pt x="478408" y="118237"/>
                  </a:lnTo>
                  <a:lnTo>
                    <a:pt x="420789" y="118237"/>
                  </a:lnTo>
                  <a:lnTo>
                    <a:pt x="408439" y="115311"/>
                  </a:lnTo>
                  <a:close/>
                </a:path>
                <a:path w="485140" h="143510">
                  <a:moveTo>
                    <a:pt x="412824" y="96755"/>
                  </a:moveTo>
                  <a:lnTo>
                    <a:pt x="408439" y="115311"/>
                  </a:lnTo>
                  <a:lnTo>
                    <a:pt x="420789" y="118237"/>
                  </a:lnTo>
                  <a:lnTo>
                    <a:pt x="425234" y="99695"/>
                  </a:lnTo>
                  <a:lnTo>
                    <a:pt x="412824" y="96755"/>
                  </a:lnTo>
                  <a:close/>
                </a:path>
                <a:path w="485140" h="143510">
                  <a:moveTo>
                    <a:pt x="419392" y="68961"/>
                  </a:moveTo>
                  <a:lnTo>
                    <a:pt x="412824" y="96755"/>
                  </a:lnTo>
                  <a:lnTo>
                    <a:pt x="425234" y="99695"/>
                  </a:lnTo>
                  <a:lnTo>
                    <a:pt x="420789" y="118237"/>
                  </a:lnTo>
                  <a:lnTo>
                    <a:pt x="478408" y="118237"/>
                  </a:lnTo>
                  <a:lnTo>
                    <a:pt x="419392" y="68961"/>
                  </a:lnTo>
                  <a:close/>
                </a:path>
                <a:path w="485140" h="143510">
                  <a:moveTo>
                    <a:pt x="4394" y="0"/>
                  </a:moveTo>
                  <a:lnTo>
                    <a:pt x="0" y="18542"/>
                  </a:lnTo>
                  <a:lnTo>
                    <a:pt x="408439" y="115311"/>
                  </a:lnTo>
                  <a:lnTo>
                    <a:pt x="412824" y="96755"/>
                  </a:lnTo>
                  <a:lnTo>
                    <a:pt x="4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530350" y="3657599"/>
              <a:ext cx="76200" cy="1651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38847" y="3657599"/>
              <a:ext cx="661670" cy="476884"/>
            </a:xfrm>
            <a:custGeom>
              <a:avLst/>
              <a:gdLst/>
              <a:ahLst/>
              <a:cxnLst/>
              <a:rect l="l" t="t" r="r" b="b"/>
              <a:pathLst>
                <a:path w="661669" h="476885">
                  <a:moveTo>
                    <a:pt x="661352" y="0"/>
                  </a:moveTo>
                  <a:lnTo>
                    <a:pt x="580707" y="27432"/>
                  </a:lnTo>
                  <a:lnTo>
                    <a:pt x="601014" y="47510"/>
                  </a:lnTo>
                  <a:lnTo>
                    <a:pt x="519163" y="130492"/>
                  </a:lnTo>
                  <a:lnTo>
                    <a:pt x="77609" y="48920"/>
                  </a:lnTo>
                  <a:lnTo>
                    <a:pt x="78028" y="46609"/>
                  </a:lnTo>
                  <a:lnTo>
                    <a:pt x="82804" y="20828"/>
                  </a:lnTo>
                  <a:lnTo>
                    <a:pt x="952" y="44450"/>
                  </a:lnTo>
                  <a:lnTo>
                    <a:pt x="6908" y="48958"/>
                  </a:lnTo>
                  <a:lnTo>
                    <a:pt x="0" y="129286"/>
                  </a:lnTo>
                  <a:lnTo>
                    <a:pt x="26555" y="118770"/>
                  </a:lnTo>
                  <a:lnTo>
                    <a:pt x="157200" y="448056"/>
                  </a:lnTo>
                  <a:lnTo>
                    <a:pt x="174904" y="440944"/>
                  </a:lnTo>
                  <a:lnTo>
                    <a:pt x="44246" y="111760"/>
                  </a:lnTo>
                  <a:lnTo>
                    <a:pt x="70827" y="101219"/>
                  </a:lnTo>
                  <a:lnTo>
                    <a:pt x="69405" y="99949"/>
                  </a:lnTo>
                  <a:lnTo>
                    <a:pt x="41706" y="75209"/>
                  </a:lnTo>
                  <a:lnTo>
                    <a:pt x="68961" y="95758"/>
                  </a:lnTo>
                  <a:lnTo>
                    <a:pt x="74129" y="67716"/>
                  </a:lnTo>
                  <a:lnTo>
                    <a:pt x="502932" y="146939"/>
                  </a:lnTo>
                  <a:lnTo>
                    <a:pt x="191020" y="463169"/>
                  </a:lnTo>
                  <a:lnTo>
                    <a:pt x="204584" y="476631"/>
                  </a:lnTo>
                  <a:lnTo>
                    <a:pt x="525653" y="151142"/>
                  </a:lnTo>
                  <a:lnTo>
                    <a:pt x="583374" y="161798"/>
                  </a:lnTo>
                  <a:lnTo>
                    <a:pt x="586930" y="143002"/>
                  </a:lnTo>
                  <a:lnTo>
                    <a:pt x="541883" y="134683"/>
                  </a:lnTo>
                  <a:lnTo>
                    <a:pt x="614616" y="60960"/>
                  </a:lnTo>
                  <a:lnTo>
                    <a:pt x="634936" y="81026"/>
                  </a:lnTo>
                  <a:lnTo>
                    <a:pt x="648804" y="38481"/>
                  </a:lnTo>
                  <a:lnTo>
                    <a:pt x="661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355979" y="3527805"/>
              <a:ext cx="244221" cy="9867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11987" y="3240658"/>
              <a:ext cx="688340" cy="458470"/>
            </a:xfrm>
            <a:custGeom>
              <a:avLst/>
              <a:gdLst/>
              <a:ahLst/>
              <a:cxnLst/>
              <a:rect l="l" t="t" r="r" b="b"/>
              <a:pathLst>
                <a:path w="688340" h="458470">
                  <a:moveTo>
                    <a:pt x="688213" y="416941"/>
                  </a:moveTo>
                  <a:lnTo>
                    <a:pt x="673633" y="383667"/>
                  </a:lnTo>
                  <a:lnTo>
                    <a:pt x="654050" y="338963"/>
                  </a:lnTo>
                  <a:lnTo>
                    <a:pt x="637628" y="358673"/>
                  </a:lnTo>
                  <a:lnTo>
                    <a:pt x="632333" y="352552"/>
                  </a:lnTo>
                  <a:lnTo>
                    <a:pt x="630669" y="356590"/>
                  </a:lnTo>
                  <a:lnTo>
                    <a:pt x="623023" y="350240"/>
                  </a:lnTo>
                  <a:lnTo>
                    <a:pt x="623023" y="375107"/>
                  </a:lnTo>
                  <a:lnTo>
                    <a:pt x="622122" y="377291"/>
                  </a:lnTo>
                  <a:lnTo>
                    <a:pt x="620839" y="378828"/>
                  </a:lnTo>
                  <a:lnTo>
                    <a:pt x="378460" y="278523"/>
                  </a:lnTo>
                  <a:lnTo>
                    <a:pt x="378460" y="299072"/>
                  </a:lnTo>
                  <a:lnTo>
                    <a:pt x="70535" y="413296"/>
                  </a:lnTo>
                  <a:lnTo>
                    <a:pt x="60604" y="386461"/>
                  </a:lnTo>
                  <a:lnTo>
                    <a:pt x="50177" y="397611"/>
                  </a:lnTo>
                  <a:lnTo>
                    <a:pt x="65697" y="366560"/>
                  </a:lnTo>
                  <a:lnTo>
                    <a:pt x="69100" y="363855"/>
                  </a:lnTo>
                  <a:lnTo>
                    <a:pt x="67995" y="363347"/>
                  </a:lnTo>
                  <a:lnTo>
                    <a:pt x="67437" y="363093"/>
                  </a:lnTo>
                  <a:lnTo>
                    <a:pt x="72263" y="353441"/>
                  </a:lnTo>
                  <a:lnTo>
                    <a:pt x="78613" y="340741"/>
                  </a:lnTo>
                  <a:lnTo>
                    <a:pt x="50038" y="340741"/>
                  </a:lnTo>
                  <a:lnTo>
                    <a:pt x="50038" y="337108"/>
                  </a:lnTo>
                  <a:lnTo>
                    <a:pt x="117894" y="191236"/>
                  </a:lnTo>
                  <a:lnTo>
                    <a:pt x="378460" y="299072"/>
                  </a:lnTo>
                  <a:lnTo>
                    <a:pt x="378460" y="278523"/>
                  </a:lnTo>
                  <a:lnTo>
                    <a:pt x="125907" y="174002"/>
                  </a:lnTo>
                  <a:lnTo>
                    <a:pt x="197205" y="20751"/>
                  </a:lnTo>
                  <a:lnTo>
                    <a:pt x="623023" y="375107"/>
                  </a:lnTo>
                  <a:lnTo>
                    <a:pt x="623023" y="350240"/>
                  </a:lnTo>
                  <a:lnTo>
                    <a:pt x="202184" y="0"/>
                  </a:lnTo>
                  <a:lnTo>
                    <a:pt x="195186" y="8445"/>
                  </a:lnTo>
                  <a:lnTo>
                    <a:pt x="184277" y="3302"/>
                  </a:lnTo>
                  <a:lnTo>
                    <a:pt x="108280" y="166712"/>
                  </a:lnTo>
                  <a:lnTo>
                    <a:pt x="100266" y="163398"/>
                  </a:lnTo>
                  <a:lnTo>
                    <a:pt x="100266" y="183946"/>
                  </a:lnTo>
                  <a:lnTo>
                    <a:pt x="50038" y="291960"/>
                  </a:lnTo>
                  <a:lnTo>
                    <a:pt x="50038" y="163144"/>
                  </a:lnTo>
                  <a:lnTo>
                    <a:pt x="100266" y="183946"/>
                  </a:lnTo>
                  <a:lnTo>
                    <a:pt x="100266" y="163398"/>
                  </a:lnTo>
                  <a:lnTo>
                    <a:pt x="47332" y="141478"/>
                  </a:lnTo>
                  <a:lnTo>
                    <a:pt x="40043" y="159004"/>
                  </a:lnTo>
                  <a:lnTo>
                    <a:pt x="41871" y="159766"/>
                  </a:lnTo>
                  <a:lnTo>
                    <a:pt x="30988" y="159766"/>
                  </a:lnTo>
                  <a:lnTo>
                    <a:pt x="30988" y="332930"/>
                  </a:lnTo>
                  <a:lnTo>
                    <a:pt x="27343" y="340741"/>
                  </a:lnTo>
                  <a:lnTo>
                    <a:pt x="19367" y="340741"/>
                  </a:lnTo>
                  <a:lnTo>
                    <a:pt x="0" y="331736"/>
                  </a:lnTo>
                  <a:lnTo>
                    <a:pt x="2413" y="416941"/>
                  </a:lnTo>
                  <a:lnTo>
                    <a:pt x="29654" y="395262"/>
                  </a:lnTo>
                  <a:lnTo>
                    <a:pt x="37579" y="411086"/>
                  </a:lnTo>
                  <a:lnTo>
                    <a:pt x="2413" y="448691"/>
                  </a:lnTo>
                  <a:lnTo>
                    <a:pt x="87109" y="457962"/>
                  </a:lnTo>
                  <a:lnTo>
                    <a:pt x="78765" y="435483"/>
                  </a:lnTo>
                  <a:lnTo>
                    <a:pt x="77139" y="431088"/>
                  </a:lnTo>
                  <a:lnTo>
                    <a:pt x="399415" y="311531"/>
                  </a:lnTo>
                  <a:lnTo>
                    <a:pt x="397738" y="307060"/>
                  </a:lnTo>
                  <a:lnTo>
                    <a:pt x="608101" y="394119"/>
                  </a:lnTo>
                  <a:lnTo>
                    <a:pt x="605282" y="397510"/>
                  </a:lnTo>
                  <a:lnTo>
                    <a:pt x="613016" y="399326"/>
                  </a:lnTo>
                  <a:lnTo>
                    <a:pt x="603250" y="423037"/>
                  </a:lnTo>
                  <a:lnTo>
                    <a:pt x="688213" y="416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00200" y="3526535"/>
              <a:ext cx="149098" cy="13106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90600" y="3543426"/>
              <a:ext cx="728980" cy="140970"/>
            </a:xfrm>
            <a:custGeom>
              <a:avLst/>
              <a:gdLst/>
              <a:ahLst/>
              <a:cxnLst/>
              <a:rect l="l" t="t" r="r" b="b"/>
              <a:pathLst>
                <a:path w="728980" h="140970">
                  <a:moveTo>
                    <a:pt x="69989" y="65531"/>
                  </a:moveTo>
                  <a:lnTo>
                    <a:pt x="0" y="114173"/>
                  </a:lnTo>
                  <a:lnTo>
                    <a:pt x="80860" y="140970"/>
                  </a:lnTo>
                  <a:lnTo>
                    <a:pt x="77054" y="114554"/>
                  </a:lnTo>
                  <a:lnTo>
                    <a:pt x="64211" y="114554"/>
                  </a:lnTo>
                  <a:lnTo>
                    <a:pt x="61493" y="95631"/>
                  </a:lnTo>
                  <a:lnTo>
                    <a:pt x="74066" y="93820"/>
                  </a:lnTo>
                  <a:lnTo>
                    <a:pt x="69989" y="65531"/>
                  </a:lnTo>
                  <a:close/>
                </a:path>
                <a:path w="728980" h="140970">
                  <a:moveTo>
                    <a:pt x="74066" y="93820"/>
                  </a:moveTo>
                  <a:lnTo>
                    <a:pt x="61493" y="95631"/>
                  </a:lnTo>
                  <a:lnTo>
                    <a:pt x="64211" y="114554"/>
                  </a:lnTo>
                  <a:lnTo>
                    <a:pt x="76792" y="112740"/>
                  </a:lnTo>
                  <a:lnTo>
                    <a:pt x="74066" y="93820"/>
                  </a:lnTo>
                  <a:close/>
                </a:path>
                <a:path w="728980" h="140970">
                  <a:moveTo>
                    <a:pt x="76792" y="112740"/>
                  </a:moveTo>
                  <a:lnTo>
                    <a:pt x="64211" y="114554"/>
                  </a:lnTo>
                  <a:lnTo>
                    <a:pt x="77054" y="114554"/>
                  </a:lnTo>
                  <a:lnTo>
                    <a:pt x="76792" y="112740"/>
                  </a:lnTo>
                  <a:close/>
                </a:path>
                <a:path w="728980" h="140970">
                  <a:moveTo>
                    <a:pt x="725677" y="0"/>
                  </a:moveTo>
                  <a:lnTo>
                    <a:pt x="74066" y="93820"/>
                  </a:lnTo>
                  <a:lnTo>
                    <a:pt x="76792" y="112740"/>
                  </a:lnTo>
                  <a:lnTo>
                    <a:pt x="728472" y="18796"/>
                  </a:lnTo>
                  <a:lnTo>
                    <a:pt x="725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/>
          <p:nvPr/>
        </p:nvSpPr>
        <p:spPr>
          <a:xfrm>
            <a:off x="2209800" y="3419475"/>
            <a:ext cx="355600" cy="171450"/>
          </a:xfrm>
          <a:custGeom>
            <a:avLst/>
            <a:gdLst/>
            <a:ahLst/>
            <a:cxnLst/>
            <a:rect l="l" t="t" r="r" b="b"/>
            <a:pathLst>
              <a:path w="355600" h="171450">
                <a:moveTo>
                  <a:pt x="184150" y="0"/>
                </a:moveTo>
                <a:lnTo>
                  <a:pt x="184150" y="171450"/>
                </a:lnTo>
                <a:lnTo>
                  <a:pt x="298450" y="114300"/>
                </a:lnTo>
                <a:lnTo>
                  <a:pt x="212725" y="114300"/>
                </a:lnTo>
                <a:lnTo>
                  <a:pt x="212725" y="57150"/>
                </a:lnTo>
                <a:lnTo>
                  <a:pt x="298450" y="57150"/>
                </a:lnTo>
                <a:lnTo>
                  <a:pt x="184150" y="0"/>
                </a:lnTo>
                <a:close/>
              </a:path>
              <a:path w="355600" h="171450">
                <a:moveTo>
                  <a:pt x="1841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84150" y="114300"/>
                </a:lnTo>
                <a:lnTo>
                  <a:pt x="184150" y="57150"/>
                </a:lnTo>
                <a:close/>
              </a:path>
              <a:path w="355600" h="171450">
                <a:moveTo>
                  <a:pt x="298450" y="57150"/>
                </a:moveTo>
                <a:lnTo>
                  <a:pt x="212725" y="57150"/>
                </a:lnTo>
                <a:lnTo>
                  <a:pt x="212725" y="114300"/>
                </a:lnTo>
                <a:lnTo>
                  <a:pt x="298450" y="114300"/>
                </a:lnTo>
                <a:lnTo>
                  <a:pt x="355600" y="85725"/>
                </a:lnTo>
                <a:lnTo>
                  <a:pt x="2984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2157476" y="2150681"/>
            <a:ext cx="6610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50" dirty="0">
                <a:latin typeface="Arial"/>
                <a:cs typeface="Arial"/>
              </a:rPr>
              <a:t>Step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spc="-31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418454" y="2188781"/>
            <a:ext cx="6794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55" dirty="0">
                <a:latin typeface="Arial"/>
                <a:cs typeface="Arial"/>
              </a:rPr>
              <a:t>Step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16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706741" y="2226881"/>
            <a:ext cx="6807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50" dirty="0">
                <a:latin typeface="Arial"/>
                <a:cs typeface="Arial"/>
              </a:rPr>
              <a:t>Step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spc="-16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410071" y="4897437"/>
            <a:ext cx="6800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50" dirty="0">
                <a:latin typeface="Arial"/>
                <a:cs typeface="Arial"/>
              </a:rPr>
              <a:t>Step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spc="-16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272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40" dirty="0"/>
              <a:t>thuật</a:t>
            </a:r>
            <a:r>
              <a:rPr sz="3950" spc="409" dirty="0"/>
              <a:t> </a:t>
            </a:r>
            <a:r>
              <a:rPr sz="3950" spc="5" dirty="0"/>
              <a:t>k-means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5408295" cy="942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b="1" spc="10" dirty="0">
                <a:latin typeface="Arial"/>
                <a:cs typeface="Arial"/>
              </a:rPr>
              <a:t>Ví</a:t>
            </a:r>
            <a:r>
              <a:rPr sz="2900" b="1" spc="-60" dirty="0">
                <a:latin typeface="Arial"/>
                <a:cs typeface="Arial"/>
              </a:rPr>
              <a:t> </a:t>
            </a:r>
            <a:r>
              <a:rPr sz="2900" b="1" spc="15" dirty="0">
                <a:latin typeface="Arial"/>
                <a:cs typeface="Arial"/>
              </a:rPr>
              <a:t>dụ:</a:t>
            </a:r>
            <a:r>
              <a:rPr sz="2900" b="1" spc="-6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Cho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dữ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liệu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như</a:t>
            </a:r>
            <a:r>
              <a:rPr sz="2900" spc="-15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sau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17" y="4621212"/>
            <a:ext cx="698436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0" dirty="0">
                <a:latin typeface="Arial"/>
                <a:cs typeface="Arial"/>
              </a:rPr>
              <a:t>Dùng </a:t>
            </a:r>
            <a:r>
              <a:rPr sz="2600" spc="-25" dirty="0">
                <a:latin typeface="Arial"/>
                <a:cs typeface="Arial"/>
              </a:rPr>
              <a:t>thuật toán </a:t>
            </a:r>
            <a:r>
              <a:rPr sz="2600" spc="-10" dirty="0">
                <a:latin typeface="Arial"/>
                <a:cs typeface="Arial"/>
              </a:rPr>
              <a:t>k-mean </a:t>
            </a:r>
            <a:r>
              <a:rPr sz="2600" spc="-5" dirty="0">
                <a:latin typeface="Arial"/>
                <a:cs typeface="Arial"/>
              </a:rPr>
              <a:t>để </a:t>
            </a:r>
            <a:r>
              <a:rPr sz="2600" spc="-15" dirty="0">
                <a:latin typeface="Arial"/>
                <a:cs typeface="Arial"/>
              </a:rPr>
              <a:t>Phân </a:t>
            </a:r>
            <a:r>
              <a:rPr sz="2600" spc="10" dirty="0">
                <a:latin typeface="Arial"/>
                <a:cs typeface="Arial"/>
              </a:rPr>
              <a:t>cụm </a:t>
            </a:r>
            <a:r>
              <a:rPr sz="2600" spc="-5" dirty="0">
                <a:latin typeface="Arial"/>
                <a:cs typeface="Arial"/>
              </a:rPr>
              <a:t>với </a:t>
            </a:r>
            <a:r>
              <a:rPr sz="2600" spc="10" dirty="0">
                <a:latin typeface="Arial"/>
                <a:cs typeface="Arial"/>
              </a:rPr>
              <a:t>k </a:t>
            </a:r>
            <a:r>
              <a:rPr sz="2600" spc="15" dirty="0">
                <a:latin typeface="Arial"/>
                <a:cs typeface="Arial"/>
              </a:rPr>
              <a:t>=</a:t>
            </a:r>
            <a:r>
              <a:rPr sz="2600" spc="34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94050" y="2203450"/>
          <a:ext cx="33528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1.5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3.2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1.3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2.8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1621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/>
              <a:t>Nội</a:t>
            </a:r>
            <a:r>
              <a:rPr sz="4200" spc="-20" dirty="0"/>
              <a:t> </a:t>
            </a:r>
            <a:r>
              <a:rPr sz="4200" spc="-10" dirty="0"/>
              <a:t>dung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487169"/>
            <a:ext cx="6880859" cy="303911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5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1. </a:t>
            </a:r>
            <a:r>
              <a:rPr sz="2750" spc="-15" dirty="0">
                <a:latin typeface="Arial"/>
                <a:cs typeface="Arial"/>
              </a:rPr>
              <a:t>Giới thiệu </a:t>
            </a:r>
            <a:r>
              <a:rPr sz="2750" spc="-45" dirty="0">
                <a:latin typeface="Arial"/>
                <a:cs typeface="Arial"/>
              </a:rPr>
              <a:t>về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0" dirty="0">
                <a:latin typeface="Arial"/>
                <a:cs typeface="Arial"/>
              </a:rPr>
              <a:t>phá dữ</a:t>
            </a:r>
            <a:r>
              <a:rPr sz="2750" spc="570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2. </a:t>
            </a:r>
            <a:r>
              <a:rPr sz="2750" spc="25" dirty="0">
                <a:latin typeface="Arial"/>
                <a:cs typeface="Arial"/>
              </a:rPr>
              <a:t>Dữ </a:t>
            </a:r>
            <a:r>
              <a:rPr sz="2750" spc="-50" dirty="0">
                <a:latin typeface="Arial"/>
                <a:cs typeface="Arial"/>
              </a:rPr>
              <a:t>liệu  </a:t>
            </a:r>
            <a:r>
              <a:rPr sz="2750" spc="-45" dirty="0">
                <a:latin typeface="Arial"/>
                <a:cs typeface="Arial"/>
              </a:rPr>
              <a:t>và </a:t>
            </a:r>
            <a:r>
              <a:rPr sz="2750" spc="-30" dirty="0">
                <a:latin typeface="Arial"/>
                <a:cs typeface="Arial"/>
              </a:rPr>
              <a:t>tiền </a:t>
            </a:r>
            <a:r>
              <a:rPr sz="2750" spc="-40" dirty="0">
                <a:latin typeface="Arial"/>
                <a:cs typeface="Arial"/>
              </a:rPr>
              <a:t>xử lý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38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5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3. </a:t>
            </a: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-30" dirty="0">
                <a:latin typeface="Arial"/>
                <a:cs typeface="Arial"/>
              </a:rPr>
              <a:t>lớp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26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4.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5" dirty="0">
                <a:latin typeface="Arial"/>
                <a:cs typeface="Arial"/>
              </a:rPr>
              <a:t>phá </a:t>
            </a:r>
            <a:r>
              <a:rPr sz="2750" spc="-20" dirty="0">
                <a:latin typeface="Arial"/>
                <a:cs typeface="Arial"/>
              </a:rPr>
              <a:t>luật </a:t>
            </a:r>
            <a:r>
              <a:rPr sz="2750" spc="5" dirty="0">
                <a:latin typeface="Arial"/>
                <a:cs typeface="Arial"/>
              </a:rPr>
              <a:t>kết</a:t>
            </a:r>
            <a:r>
              <a:rPr sz="2750" spc="229" dirty="0">
                <a:latin typeface="Arial"/>
                <a:cs typeface="Arial"/>
              </a:rPr>
              <a:t> </a:t>
            </a:r>
            <a:r>
              <a:rPr sz="2750" spc="15" dirty="0">
                <a:latin typeface="Arial"/>
                <a:cs typeface="Arial"/>
              </a:rPr>
              <a:t>hợp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5. </a:t>
            </a:r>
            <a:r>
              <a:rPr sz="2750" spc="15" dirty="0">
                <a:latin typeface="Arial"/>
                <a:cs typeface="Arial"/>
              </a:rPr>
              <a:t>Phân</a:t>
            </a:r>
            <a:r>
              <a:rPr sz="2750" spc="20" dirty="0">
                <a:latin typeface="Arial"/>
                <a:cs typeface="Arial"/>
              </a:rPr>
              <a:t> </a:t>
            </a:r>
            <a:r>
              <a:rPr sz="2750" spc="35" dirty="0">
                <a:latin typeface="Arial"/>
                <a:cs typeface="Arial"/>
              </a:rPr>
              <a:t>cụm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042" y="1278509"/>
            <a:ext cx="9715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272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40" dirty="0"/>
              <a:t>thuật</a:t>
            </a:r>
            <a:r>
              <a:rPr sz="3950" spc="409" dirty="0"/>
              <a:t> </a:t>
            </a:r>
            <a:r>
              <a:rPr sz="3950" spc="5" dirty="0"/>
              <a:t>k-means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3161163" y="1779302"/>
            <a:ext cx="2362200" cy="1856105"/>
            <a:chOff x="3161163" y="1779302"/>
            <a:chExt cx="2362200" cy="1856105"/>
          </a:xfrm>
        </p:grpSpPr>
        <p:sp>
          <p:nvSpPr>
            <p:cNvPr id="4" name="object 4"/>
            <p:cNvSpPr/>
            <p:nvPr/>
          </p:nvSpPr>
          <p:spPr>
            <a:xfrm>
              <a:off x="3161798" y="3630493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58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15613" y="3632754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61798" y="1779937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5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4059" y="178217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97625" y="36071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9887" y="36094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42667" y="3636567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latin typeface="Arial"/>
                <a:cs typeface="Arial"/>
              </a:rPr>
              <a:t>-2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63969" y="3606563"/>
            <a:ext cx="10160" cy="24765"/>
            <a:chOff x="3563969" y="3606563"/>
            <a:chExt cx="10160" cy="24765"/>
          </a:xfrm>
        </p:grpSpPr>
        <p:sp>
          <p:nvSpPr>
            <p:cNvPr id="12" name="object 12"/>
            <p:cNvSpPr/>
            <p:nvPr/>
          </p:nvSpPr>
          <p:spPr>
            <a:xfrm>
              <a:off x="3564604" y="36071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6837" y="36094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81625" y="3636567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15" dirty="0">
                <a:latin typeface="Arial"/>
                <a:cs typeface="Arial"/>
              </a:rPr>
              <a:t>-</a:t>
            </a:r>
            <a:r>
              <a:rPr sz="600" spc="-10" dirty="0">
                <a:latin typeface="Arial"/>
                <a:cs typeface="Arial"/>
              </a:rPr>
              <a:t>1</a:t>
            </a:r>
            <a:r>
              <a:rPr sz="600" spc="-2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30920" y="3606563"/>
            <a:ext cx="10160" cy="24765"/>
            <a:chOff x="3830920" y="3606563"/>
            <a:chExt cx="10160" cy="24765"/>
          </a:xfrm>
        </p:grpSpPr>
        <p:sp>
          <p:nvSpPr>
            <p:cNvPr id="16" name="object 16"/>
            <p:cNvSpPr/>
            <p:nvPr/>
          </p:nvSpPr>
          <p:spPr>
            <a:xfrm>
              <a:off x="3831555" y="36071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3788" y="36094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76771" y="3636567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latin typeface="Arial"/>
                <a:cs typeface="Arial"/>
              </a:rPr>
              <a:t>-1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93335" y="3606563"/>
            <a:ext cx="10160" cy="24765"/>
            <a:chOff x="4093335" y="3606563"/>
            <a:chExt cx="10160" cy="24765"/>
          </a:xfrm>
        </p:grpSpPr>
        <p:sp>
          <p:nvSpPr>
            <p:cNvPr id="20" name="object 20"/>
            <p:cNvSpPr/>
            <p:nvPr/>
          </p:nvSpPr>
          <p:spPr>
            <a:xfrm>
              <a:off x="4093970" y="36071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96273" y="36094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11060" y="3636567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15" dirty="0">
                <a:latin typeface="Arial"/>
                <a:cs typeface="Arial"/>
              </a:rPr>
              <a:t>-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spc="-2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60355" y="3606563"/>
            <a:ext cx="277495" cy="24765"/>
            <a:chOff x="4360355" y="3606563"/>
            <a:chExt cx="277495" cy="24765"/>
          </a:xfrm>
        </p:grpSpPr>
        <p:sp>
          <p:nvSpPr>
            <p:cNvPr id="24" name="object 24"/>
            <p:cNvSpPr/>
            <p:nvPr/>
          </p:nvSpPr>
          <p:spPr>
            <a:xfrm>
              <a:off x="4360990" y="36071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63223" y="36094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27941" y="36071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0174" y="36094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63735" y="3636567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94257" y="3606563"/>
            <a:ext cx="10160" cy="24765"/>
            <a:chOff x="4894257" y="3606563"/>
            <a:chExt cx="10160" cy="24765"/>
          </a:xfrm>
        </p:grpSpPr>
        <p:sp>
          <p:nvSpPr>
            <p:cNvPr id="30" name="object 30"/>
            <p:cNvSpPr/>
            <p:nvPr/>
          </p:nvSpPr>
          <p:spPr>
            <a:xfrm>
              <a:off x="4894892" y="36071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7195" y="36094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863557" y="363656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61417" y="3606563"/>
            <a:ext cx="10160" cy="24765"/>
            <a:chOff x="5161417" y="3606563"/>
            <a:chExt cx="10160" cy="24765"/>
          </a:xfrm>
        </p:grpSpPr>
        <p:sp>
          <p:nvSpPr>
            <p:cNvPr id="34" name="object 34"/>
            <p:cNvSpPr/>
            <p:nvPr/>
          </p:nvSpPr>
          <p:spPr>
            <a:xfrm>
              <a:off x="5162052" y="36071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64285" y="36094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97707" y="3636567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1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28367" y="3606563"/>
            <a:ext cx="10160" cy="24765"/>
            <a:chOff x="5428367" y="3606563"/>
            <a:chExt cx="10160" cy="24765"/>
          </a:xfrm>
        </p:grpSpPr>
        <p:sp>
          <p:nvSpPr>
            <p:cNvPr id="38" name="object 38"/>
            <p:cNvSpPr/>
            <p:nvPr/>
          </p:nvSpPr>
          <p:spPr>
            <a:xfrm>
              <a:off x="5429002" y="36071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31236" y="36094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397529" y="363656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61798" y="1751262"/>
            <a:ext cx="1897380" cy="1903730"/>
            <a:chOff x="3161798" y="1751262"/>
            <a:chExt cx="1897380" cy="1903730"/>
          </a:xfrm>
        </p:grpSpPr>
        <p:sp>
          <p:nvSpPr>
            <p:cNvPr id="42" name="object 42"/>
            <p:cNvSpPr/>
            <p:nvPr/>
          </p:nvSpPr>
          <p:spPr>
            <a:xfrm>
              <a:off x="3161798" y="338691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87363" y="338917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61798" y="312457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87363" y="312680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61798" y="285750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87363" y="285973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61798" y="259043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87363" y="259273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61798" y="23234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87363" y="232566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61798" y="205635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87363" y="205859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61798" y="178928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87363" y="179158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08245" y="3607198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0" y="0"/>
                  </a:moveTo>
                  <a:lnTo>
                    <a:pt x="13720" y="1684"/>
                  </a:lnTo>
                  <a:lnTo>
                    <a:pt x="6368" y="6433"/>
                  </a:lnTo>
                  <a:lnTo>
                    <a:pt x="1659" y="13789"/>
                  </a:lnTo>
                  <a:lnTo>
                    <a:pt x="0" y="23295"/>
                  </a:lnTo>
                  <a:lnTo>
                    <a:pt x="1659" y="32905"/>
                  </a:lnTo>
                  <a:lnTo>
                    <a:pt x="6368" y="40312"/>
                  </a:lnTo>
                  <a:lnTo>
                    <a:pt x="13720" y="45079"/>
                  </a:lnTo>
                  <a:lnTo>
                    <a:pt x="23310" y="46765"/>
                  </a:lnTo>
                  <a:lnTo>
                    <a:pt x="32921" y="45079"/>
                  </a:lnTo>
                  <a:lnTo>
                    <a:pt x="40321" y="40312"/>
                  </a:lnTo>
                  <a:lnTo>
                    <a:pt x="45078" y="32905"/>
                  </a:lnTo>
                  <a:lnTo>
                    <a:pt x="46760" y="23295"/>
                  </a:lnTo>
                  <a:lnTo>
                    <a:pt x="45078" y="13789"/>
                  </a:lnTo>
                  <a:lnTo>
                    <a:pt x="40321" y="6433"/>
                  </a:lnTo>
                  <a:lnTo>
                    <a:pt x="32921" y="1684"/>
                  </a:lnTo>
                  <a:lnTo>
                    <a:pt x="233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08245" y="3607198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5"/>
                  </a:moveTo>
                  <a:lnTo>
                    <a:pt x="1659" y="32905"/>
                  </a:lnTo>
                  <a:lnTo>
                    <a:pt x="6368" y="40312"/>
                  </a:lnTo>
                  <a:lnTo>
                    <a:pt x="13720" y="45079"/>
                  </a:lnTo>
                  <a:lnTo>
                    <a:pt x="23310" y="46765"/>
                  </a:lnTo>
                  <a:lnTo>
                    <a:pt x="32921" y="45079"/>
                  </a:lnTo>
                  <a:lnTo>
                    <a:pt x="40321" y="40312"/>
                  </a:lnTo>
                  <a:lnTo>
                    <a:pt x="45078" y="32905"/>
                  </a:lnTo>
                  <a:lnTo>
                    <a:pt x="46760" y="23295"/>
                  </a:lnTo>
                  <a:lnTo>
                    <a:pt x="45078" y="13789"/>
                  </a:lnTo>
                  <a:lnTo>
                    <a:pt x="40321" y="6433"/>
                  </a:lnTo>
                  <a:lnTo>
                    <a:pt x="32921" y="1684"/>
                  </a:lnTo>
                  <a:lnTo>
                    <a:pt x="23310" y="0"/>
                  </a:lnTo>
                  <a:lnTo>
                    <a:pt x="13720" y="1684"/>
                  </a:lnTo>
                  <a:lnTo>
                    <a:pt x="6368" y="6433"/>
                  </a:lnTo>
                  <a:lnTo>
                    <a:pt x="1659" y="13789"/>
                  </a:lnTo>
                  <a:lnTo>
                    <a:pt x="0" y="2329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32972" y="334484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49" y="0"/>
                  </a:moveTo>
                  <a:lnTo>
                    <a:pt x="13838" y="1659"/>
                  </a:lnTo>
                  <a:lnTo>
                    <a:pt x="6438" y="6365"/>
                  </a:lnTo>
                  <a:lnTo>
                    <a:pt x="1681" y="13713"/>
                  </a:lnTo>
                  <a:lnTo>
                    <a:pt x="0" y="23295"/>
                  </a:lnTo>
                  <a:lnTo>
                    <a:pt x="1681" y="32902"/>
                  </a:lnTo>
                  <a:lnTo>
                    <a:pt x="6438" y="40310"/>
                  </a:lnTo>
                  <a:lnTo>
                    <a:pt x="13838" y="45078"/>
                  </a:lnTo>
                  <a:lnTo>
                    <a:pt x="23449" y="46765"/>
                  </a:lnTo>
                  <a:lnTo>
                    <a:pt x="33072" y="45078"/>
                  </a:lnTo>
                  <a:lnTo>
                    <a:pt x="40496" y="40310"/>
                  </a:lnTo>
                  <a:lnTo>
                    <a:pt x="45276" y="32902"/>
                  </a:lnTo>
                  <a:lnTo>
                    <a:pt x="46969" y="23295"/>
                  </a:lnTo>
                  <a:lnTo>
                    <a:pt x="45276" y="13713"/>
                  </a:lnTo>
                  <a:lnTo>
                    <a:pt x="40496" y="6365"/>
                  </a:lnTo>
                  <a:lnTo>
                    <a:pt x="33072" y="1659"/>
                  </a:lnTo>
                  <a:lnTo>
                    <a:pt x="234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10876" y="3152205"/>
              <a:ext cx="352305" cy="361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32972" y="334484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5"/>
                  </a:moveTo>
                  <a:lnTo>
                    <a:pt x="1681" y="32902"/>
                  </a:lnTo>
                  <a:lnTo>
                    <a:pt x="6438" y="40310"/>
                  </a:lnTo>
                  <a:lnTo>
                    <a:pt x="13838" y="45078"/>
                  </a:lnTo>
                  <a:lnTo>
                    <a:pt x="23449" y="46765"/>
                  </a:lnTo>
                  <a:lnTo>
                    <a:pt x="33072" y="45078"/>
                  </a:lnTo>
                  <a:lnTo>
                    <a:pt x="40496" y="40310"/>
                  </a:lnTo>
                  <a:lnTo>
                    <a:pt x="45276" y="32902"/>
                  </a:lnTo>
                  <a:lnTo>
                    <a:pt x="46969" y="23295"/>
                  </a:lnTo>
                  <a:lnTo>
                    <a:pt x="45276" y="13713"/>
                  </a:lnTo>
                  <a:lnTo>
                    <a:pt x="40496" y="6365"/>
                  </a:lnTo>
                  <a:lnTo>
                    <a:pt x="33072" y="1659"/>
                  </a:lnTo>
                  <a:lnTo>
                    <a:pt x="23449" y="0"/>
                  </a:lnTo>
                  <a:lnTo>
                    <a:pt x="13838" y="1659"/>
                  </a:lnTo>
                  <a:lnTo>
                    <a:pt x="6438" y="6365"/>
                  </a:lnTo>
                  <a:lnTo>
                    <a:pt x="1681" y="13713"/>
                  </a:lnTo>
                  <a:lnTo>
                    <a:pt x="0" y="23295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67368" y="303555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19" y="0"/>
                  </a:moveTo>
                  <a:lnTo>
                    <a:pt x="13897" y="1680"/>
                  </a:lnTo>
                  <a:lnTo>
                    <a:pt x="6473" y="6436"/>
                  </a:lnTo>
                  <a:lnTo>
                    <a:pt x="1692" y="13833"/>
                  </a:lnTo>
                  <a:lnTo>
                    <a:pt x="0" y="23442"/>
                  </a:lnTo>
                  <a:lnTo>
                    <a:pt x="1692" y="33028"/>
                  </a:lnTo>
                  <a:lnTo>
                    <a:pt x="6473" y="40378"/>
                  </a:lnTo>
                  <a:lnTo>
                    <a:pt x="13897" y="45085"/>
                  </a:lnTo>
                  <a:lnTo>
                    <a:pt x="23519" y="46744"/>
                  </a:lnTo>
                  <a:lnTo>
                    <a:pt x="33131" y="45085"/>
                  </a:lnTo>
                  <a:lnTo>
                    <a:pt x="40531" y="40378"/>
                  </a:lnTo>
                  <a:lnTo>
                    <a:pt x="45287" y="33028"/>
                  </a:lnTo>
                  <a:lnTo>
                    <a:pt x="46969" y="23442"/>
                  </a:lnTo>
                  <a:lnTo>
                    <a:pt x="45287" y="13833"/>
                  </a:lnTo>
                  <a:lnTo>
                    <a:pt x="40531" y="6436"/>
                  </a:lnTo>
                  <a:lnTo>
                    <a:pt x="33131" y="1680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67368" y="303555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2"/>
                  </a:moveTo>
                  <a:lnTo>
                    <a:pt x="1692" y="33028"/>
                  </a:lnTo>
                  <a:lnTo>
                    <a:pt x="6473" y="40378"/>
                  </a:lnTo>
                  <a:lnTo>
                    <a:pt x="13897" y="45085"/>
                  </a:lnTo>
                  <a:lnTo>
                    <a:pt x="23519" y="46744"/>
                  </a:lnTo>
                  <a:lnTo>
                    <a:pt x="33131" y="45085"/>
                  </a:lnTo>
                  <a:lnTo>
                    <a:pt x="40531" y="40378"/>
                  </a:lnTo>
                  <a:lnTo>
                    <a:pt x="45287" y="33028"/>
                  </a:lnTo>
                  <a:lnTo>
                    <a:pt x="46969" y="23442"/>
                  </a:lnTo>
                  <a:lnTo>
                    <a:pt x="45287" y="13833"/>
                  </a:lnTo>
                  <a:lnTo>
                    <a:pt x="40531" y="6436"/>
                  </a:lnTo>
                  <a:lnTo>
                    <a:pt x="33131" y="1680"/>
                  </a:lnTo>
                  <a:lnTo>
                    <a:pt x="23519" y="0"/>
                  </a:lnTo>
                  <a:lnTo>
                    <a:pt x="13897" y="1680"/>
                  </a:lnTo>
                  <a:lnTo>
                    <a:pt x="6473" y="6436"/>
                  </a:lnTo>
                  <a:lnTo>
                    <a:pt x="1692" y="13833"/>
                  </a:lnTo>
                  <a:lnTo>
                    <a:pt x="0" y="23442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17457" y="23281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19" y="0"/>
                  </a:moveTo>
                  <a:lnTo>
                    <a:pt x="0" y="28186"/>
                  </a:lnTo>
                  <a:lnTo>
                    <a:pt x="23519" y="56163"/>
                  </a:lnTo>
                  <a:lnTo>
                    <a:pt x="46969" y="28186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17457" y="23281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19" y="56163"/>
                  </a:moveTo>
                  <a:lnTo>
                    <a:pt x="46969" y="28186"/>
                  </a:lnTo>
                  <a:lnTo>
                    <a:pt x="23519" y="0"/>
                  </a:lnTo>
                  <a:lnTo>
                    <a:pt x="0" y="28186"/>
                  </a:lnTo>
                  <a:lnTo>
                    <a:pt x="23519" y="56163"/>
                  </a:lnTo>
                  <a:close/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66880" y="1891915"/>
              <a:ext cx="905189" cy="994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40622" y="175642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0" y="0"/>
                  </a:moveTo>
                  <a:lnTo>
                    <a:pt x="0" y="28186"/>
                  </a:lnTo>
                  <a:lnTo>
                    <a:pt x="23310" y="56372"/>
                  </a:lnTo>
                  <a:lnTo>
                    <a:pt x="46760" y="28186"/>
                  </a:lnTo>
                  <a:lnTo>
                    <a:pt x="2331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40622" y="175642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0" y="56372"/>
                  </a:moveTo>
                  <a:lnTo>
                    <a:pt x="46760" y="28186"/>
                  </a:lnTo>
                  <a:lnTo>
                    <a:pt x="23310" y="0"/>
                  </a:lnTo>
                  <a:lnTo>
                    <a:pt x="0" y="28186"/>
                  </a:lnTo>
                  <a:lnTo>
                    <a:pt x="23310" y="56372"/>
                  </a:lnTo>
                  <a:close/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96981" y="175175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49" y="0"/>
                  </a:moveTo>
                  <a:lnTo>
                    <a:pt x="0" y="28186"/>
                  </a:lnTo>
                  <a:lnTo>
                    <a:pt x="23449" y="56302"/>
                  </a:lnTo>
                  <a:lnTo>
                    <a:pt x="46760" y="28186"/>
                  </a:lnTo>
                  <a:lnTo>
                    <a:pt x="23449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96981" y="175175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49" y="56302"/>
                  </a:moveTo>
                  <a:lnTo>
                    <a:pt x="46760" y="28186"/>
                  </a:lnTo>
                  <a:lnTo>
                    <a:pt x="23449" y="0"/>
                  </a:lnTo>
                  <a:lnTo>
                    <a:pt x="0" y="28186"/>
                  </a:lnTo>
                  <a:lnTo>
                    <a:pt x="23449" y="56302"/>
                  </a:lnTo>
                  <a:close/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15577" y="302146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0" y="0"/>
                  </a:moveTo>
                  <a:lnTo>
                    <a:pt x="0" y="28186"/>
                  </a:lnTo>
                  <a:lnTo>
                    <a:pt x="23310" y="56302"/>
                  </a:lnTo>
                  <a:lnTo>
                    <a:pt x="46760" y="28186"/>
                  </a:lnTo>
                  <a:lnTo>
                    <a:pt x="2331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15577" y="302146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0" y="56302"/>
                  </a:moveTo>
                  <a:lnTo>
                    <a:pt x="46760" y="28186"/>
                  </a:lnTo>
                  <a:lnTo>
                    <a:pt x="23310" y="0"/>
                  </a:lnTo>
                  <a:lnTo>
                    <a:pt x="0" y="28186"/>
                  </a:lnTo>
                  <a:lnTo>
                    <a:pt x="23310" y="56302"/>
                  </a:lnTo>
                  <a:close/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26343" y="3251136"/>
              <a:ext cx="332740" cy="337820"/>
            </a:xfrm>
            <a:custGeom>
              <a:avLst/>
              <a:gdLst/>
              <a:ahLst/>
              <a:cxnLst/>
              <a:rect l="l" t="t" r="r" b="b"/>
              <a:pathLst>
                <a:path w="332739" h="337820">
                  <a:moveTo>
                    <a:pt x="37388" y="0"/>
                  </a:moveTo>
                  <a:lnTo>
                    <a:pt x="0" y="0"/>
                  </a:lnTo>
                  <a:lnTo>
                    <a:pt x="0" y="37376"/>
                  </a:lnTo>
                  <a:lnTo>
                    <a:pt x="37388" y="37376"/>
                  </a:lnTo>
                  <a:lnTo>
                    <a:pt x="37388" y="0"/>
                  </a:lnTo>
                  <a:close/>
                </a:path>
                <a:path w="332739" h="337820">
                  <a:moveTo>
                    <a:pt x="65620" y="98234"/>
                  </a:moveTo>
                  <a:lnTo>
                    <a:pt x="51485" y="98234"/>
                  </a:lnTo>
                  <a:lnTo>
                    <a:pt x="51485" y="93700"/>
                  </a:lnTo>
                  <a:lnTo>
                    <a:pt x="14097" y="93700"/>
                  </a:lnTo>
                  <a:lnTo>
                    <a:pt x="14097" y="131089"/>
                  </a:lnTo>
                  <a:lnTo>
                    <a:pt x="28054" y="131089"/>
                  </a:lnTo>
                  <a:lnTo>
                    <a:pt x="28054" y="135788"/>
                  </a:lnTo>
                  <a:lnTo>
                    <a:pt x="65620" y="135788"/>
                  </a:lnTo>
                  <a:lnTo>
                    <a:pt x="65620" y="98234"/>
                  </a:lnTo>
                  <a:close/>
                </a:path>
                <a:path w="332739" h="337820">
                  <a:moveTo>
                    <a:pt x="117094" y="60858"/>
                  </a:moveTo>
                  <a:lnTo>
                    <a:pt x="79692" y="60858"/>
                  </a:lnTo>
                  <a:lnTo>
                    <a:pt x="79692" y="98234"/>
                  </a:lnTo>
                  <a:lnTo>
                    <a:pt x="117094" y="98234"/>
                  </a:lnTo>
                  <a:lnTo>
                    <a:pt x="117094" y="60858"/>
                  </a:lnTo>
                  <a:close/>
                </a:path>
                <a:path w="332739" h="337820">
                  <a:moveTo>
                    <a:pt x="131152" y="252971"/>
                  </a:moveTo>
                  <a:lnTo>
                    <a:pt x="126441" y="252971"/>
                  </a:lnTo>
                  <a:lnTo>
                    <a:pt x="93586" y="252971"/>
                  </a:lnTo>
                  <a:lnTo>
                    <a:pt x="89052" y="252971"/>
                  </a:lnTo>
                  <a:lnTo>
                    <a:pt x="89052" y="290347"/>
                  </a:lnTo>
                  <a:lnTo>
                    <a:pt x="93586" y="290347"/>
                  </a:lnTo>
                  <a:lnTo>
                    <a:pt x="126441" y="290347"/>
                  </a:lnTo>
                  <a:lnTo>
                    <a:pt x="131152" y="290347"/>
                  </a:lnTo>
                  <a:lnTo>
                    <a:pt x="131152" y="252971"/>
                  </a:lnTo>
                  <a:close/>
                </a:path>
                <a:path w="332739" h="337820">
                  <a:moveTo>
                    <a:pt x="173278" y="187413"/>
                  </a:moveTo>
                  <a:lnTo>
                    <a:pt x="135877" y="187413"/>
                  </a:lnTo>
                  <a:lnTo>
                    <a:pt x="135877" y="224802"/>
                  </a:lnTo>
                  <a:lnTo>
                    <a:pt x="173278" y="224802"/>
                  </a:lnTo>
                  <a:lnTo>
                    <a:pt x="173278" y="187413"/>
                  </a:lnTo>
                  <a:close/>
                </a:path>
                <a:path w="332739" h="337820">
                  <a:moveTo>
                    <a:pt x="192049" y="107619"/>
                  </a:moveTo>
                  <a:lnTo>
                    <a:pt x="168529" y="107619"/>
                  </a:lnTo>
                  <a:lnTo>
                    <a:pt x="168529" y="74930"/>
                  </a:lnTo>
                  <a:lnTo>
                    <a:pt x="131140" y="74930"/>
                  </a:lnTo>
                  <a:lnTo>
                    <a:pt x="131140" y="107619"/>
                  </a:lnTo>
                  <a:lnTo>
                    <a:pt x="121780" y="107619"/>
                  </a:lnTo>
                  <a:lnTo>
                    <a:pt x="93586" y="107619"/>
                  </a:lnTo>
                  <a:lnTo>
                    <a:pt x="93586" y="140474"/>
                  </a:lnTo>
                  <a:lnTo>
                    <a:pt x="60921" y="140474"/>
                  </a:lnTo>
                  <a:lnTo>
                    <a:pt x="60921" y="178028"/>
                  </a:lnTo>
                  <a:lnTo>
                    <a:pt x="98323" y="178028"/>
                  </a:lnTo>
                  <a:lnTo>
                    <a:pt x="98323" y="145173"/>
                  </a:lnTo>
                  <a:lnTo>
                    <a:pt x="121780" y="145173"/>
                  </a:lnTo>
                  <a:lnTo>
                    <a:pt x="131152" y="145173"/>
                  </a:lnTo>
                  <a:lnTo>
                    <a:pt x="135877" y="145173"/>
                  </a:lnTo>
                  <a:lnTo>
                    <a:pt x="135877" y="159258"/>
                  </a:lnTo>
                  <a:lnTo>
                    <a:pt x="173278" y="159258"/>
                  </a:lnTo>
                  <a:lnTo>
                    <a:pt x="173278" y="145173"/>
                  </a:lnTo>
                  <a:lnTo>
                    <a:pt x="192049" y="145173"/>
                  </a:lnTo>
                  <a:lnTo>
                    <a:pt x="192049" y="107619"/>
                  </a:lnTo>
                  <a:close/>
                </a:path>
                <a:path w="332739" h="337820">
                  <a:moveTo>
                    <a:pt x="210781" y="295046"/>
                  </a:moveTo>
                  <a:lnTo>
                    <a:pt x="173215" y="295046"/>
                  </a:lnTo>
                  <a:lnTo>
                    <a:pt x="173215" y="332600"/>
                  </a:lnTo>
                  <a:lnTo>
                    <a:pt x="210781" y="332600"/>
                  </a:lnTo>
                  <a:lnTo>
                    <a:pt x="210781" y="295046"/>
                  </a:lnTo>
                  <a:close/>
                </a:path>
                <a:path w="332739" h="337820">
                  <a:moveTo>
                    <a:pt x="210781" y="9207"/>
                  </a:moveTo>
                  <a:lnTo>
                    <a:pt x="173215" y="9207"/>
                  </a:lnTo>
                  <a:lnTo>
                    <a:pt x="173215" y="27990"/>
                  </a:lnTo>
                  <a:lnTo>
                    <a:pt x="163855" y="27990"/>
                  </a:lnTo>
                  <a:lnTo>
                    <a:pt x="163855" y="23291"/>
                  </a:lnTo>
                  <a:lnTo>
                    <a:pt x="126453" y="23291"/>
                  </a:lnTo>
                  <a:lnTo>
                    <a:pt x="126453" y="60845"/>
                  </a:lnTo>
                  <a:lnTo>
                    <a:pt x="149910" y="60845"/>
                  </a:lnTo>
                  <a:lnTo>
                    <a:pt x="149910" y="65544"/>
                  </a:lnTo>
                  <a:lnTo>
                    <a:pt x="187299" y="65544"/>
                  </a:lnTo>
                  <a:lnTo>
                    <a:pt x="187299" y="46761"/>
                  </a:lnTo>
                  <a:lnTo>
                    <a:pt x="210781" y="46761"/>
                  </a:lnTo>
                  <a:lnTo>
                    <a:pt x="210781" y="9207"/>
                  </a:lnTo>
                  <a:close/>
                </a:path>
                <a:path w="332739" h="337820">
                  <a:moveTo>
                    <a:pt x="248234" y="145173"/>
                  </a:moveTo>
                  <a:lnTo>
                    <a:pt x="210832" y="145173"/>
                  </a:lnTo>
                  <a:lnTo>
                    <a:pt x="210832" y="182727"/>
                  </a:lnTo>
                  <a:lnTo>
                    <a:pt x="248234" y="182727"/>
                  </a:lnTo>
                  <a:lnTo>
                    <a:pt x="248234" y="145173"/>
                  </a:lnTo>
                  <a:close/>
                </a:path>
                <a:path w="332739" h="337820">
                  <a:moveTo>
                    <a:pt x="309092" y="23291"/>
                  </a:moveTo>
                  <a:lnTo>
                    <a:pt x="271691" y="23291"/>
                  </a:lnTo>
                  <a:lnTo>
                    <a:pt x="271691" y="46761"/>
                  </a:lnTo>
                  <a:lnTo>
                    <a:pt x="248234" y="46761"/>
                  </a:lnTo>
                  <a:lnTo>
                    <a:pt x="248234" y="42075"/>
                  </a:lnTo>
                  <a:lnTo>
                    <a:pt x="210832" y="42075"/>
                  </a:lnTo>
                  <a:lnTo>
                    <a:pt x="210832" y="79629"/>
                  </a:lnTo>
                  <a:lnTo>
                    <a:pt x="243497" y="79629"/>
                  </a:lnTo>
                  <a:lnTo>
                    <a:pt x="243497" y="107619"/>
                  </a:lnTo>
                  <a:lnTo>
                    <a:pt x="281063" y="107619"/>
                  </a:lnTo>
                  <a:lnTo>
                    <a:pt x="281063" y="102920"/>
                  </a:lnTo>
                  <a:lnTo>
                    <a:pt x="285737" y="102920"/>
                  </a:lnTo>
                  <a:lnTo>
                    <a:pt x="285737" y="84315"/>
                  </a:lnTo>
                  <a:lnTo>
                    <a:pt x="285737" y="65544"/>
                  </a:lnTo>
                  <a:lnTo>
                    <a:pt x="285737" y="60845"/>
                  </a:lnTo>
                  <a:lnTo>
                    <a:pt x="309092" y="60845"/>
                  </a:lnTo>
                  <a:lnTo>
                    <a:pt x="309092" y="23291"/>
                  </a:lnTo>
                  <a:close/>
                </a:path>
                <a:path w="332739" h="337820">
                  <a:moveTo>
                    <a:pt x="323189" y="74930"/>
                  </a:moveTo>
                  <a:lnTo>
                    <a:pt x="285788" y="74930"/>
                  </a:lnTo>
                  <a:lnTo>
                    <a:pt x="285788" y="112306"/>
                  </a:lnTo>
                  <a:lnTo>
                    <a:pt x="323189" y="112306"/>
                  </a:lnTo>
                  <a:lnTo>
                    <a:pt x="323189" y="74930"/>
                  </a:lnTo>
                  <a:close/>
                </a:path>
                <a:path w="332739" h="337820">
                  <a:moveTo>
                    <a:pt x="332536" y="299745"/>
                  </a:moveTo>
                  <a:lnTo>
                    <a:pt x="295148" y="299745"/>
                  </a:lnTo>
                  <a:lnTo>
                    <a:pt x="295148" y="337299"/>
                  </a:lnTo>
                  <a:lnTo>
                    <a:pt x="332536" y="337299"/>
                  </a:lnTo>
                  <a:lnTo>
                    <a:pt x="332536" y="29974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292108" y="3636567"/>
            <a:ext cx="104775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530">
              <a:lnSpc>
                <a:spcPts val="695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994"/>
              </a:lnSpc>
            </a:pPr>
            <a:r>
              <a:rPr sz="850" spc="-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22483" y="2263909"/>
            <a:ext cx="132715" cy="1179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spc="-10" dirty="0">
                <a:latin typeface="Arial"/>
                <a:cs typeface="Arial"/>
              </a:rPr>
              <a:t>1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</a:pPr>
            <a:r>
              <a:rPr sz="600" spc="-1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spc="-10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</a:pPr>
            <a:r>
              <a:rPr sz="600" spc="-1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22483" y="199690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2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83355" y="172983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901567" y="2669024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498344" y="4062127"/>
            <a:ext cx="2362200" cy="1856105"/>
            <a:chOff x="5498344" y="4062127"/>
            <a:chExt cx="2362200" cy="1856105"/>
          </a:xfrm>
        </p:grpSpPr>
        <p:sp>
          <p:nvSpPr>
            <p:cNvPr id="79" name="object 79"/>
            <p:cNvSpPr/>
            <p:nvPr/>
          </p:nvSpPr>
          <p:spPr>
            <a:xfrm>
              <a:off x="5498979" y="5913318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58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852794" y="591557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98979" y="4062762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5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01240" y="406499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34806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37068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01785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904018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168736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70969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579848" y="5919393"/>
            <a:ext cx="63309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1460" algn="l"/>
                <a:tab pos="546735" algn="l"/>
              </a:tabLst>
            </a:pPr>
            <a:r>
              <a:rPr sz="600" spc="20" dirty="0">
                <a:latin typeface="Arial"/>
                <a:cs typeface="Arial"/>
              </a:rPr>
              <a:t>-</a:t>
            </a:r>
            <a:r>
              <a:rPr sz="600" spc="-10" dirty="0">
                <a:latin typeface="Arial"/>
                <a:cs typeface="Arial"/>
              </a:rPr>
              <a:t>2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15" dirty="0">
                <a:latin typeface="Arial"/>
                <a:cs typeface="Arial"/>
              </a:rPr>
              <a:t>-</a:t>
            </a:r>
            <a:r>
              <a:rPr sz="600" spc="-10" dirty="0">
                <a:latin typeface="Arial"/>
                <a:cs typeface="Arial"/>
              </a:rPr>
              <a:t>1</a:t>
            </a:r>
            <a:r>
              <a:rPr sz="600" spc="-2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20" dirty="0">
                <a:latin typeface="Arial"/>
                <a:cs typeface="Arial"/>
              </a:rPr>
              <a:t>-1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498979" y="4034087"/>
            <a:ext cx="2274570" cy="1903730"/>
            <a:chOff x="5498979" y="4034087"/>
            <a:chExt cx="2274570" cy="1903730"/>
          </a:xfrm>
        </p:grpSpPr>
        <p:sp>
          <p:nvSpPr>
            <p:cNvPr id="91" name="object 91"/>
            <p:cNvSpPr/>
            <p:nvPr/>
          </p:nvSpPr>
          <p:spPr>
            <a:xfrm>
              <a:off x="6431151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433454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98171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00404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65122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67355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32073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34376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9233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01466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66184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768417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498979" y="566973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524544" y="56719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498979" y="54074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524544" y="540963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498979" y="51403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524544" y="514256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498979" y="487325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524544" y="48755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98979" y="460625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24544" y="460848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498979" y="433918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24544" y="434141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498979" y="407211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24544" y="40744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45426" y="58900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0" y="0"/>
                  </a:moveTo>
                  <a:lnTo>
                    <a:pt x="13720" y="1684"/>
                  </a:lnTo>
                  <a:lnTo>
                    <a:pt x="6368" y="6433"/>
                  </a:lnTo>
                  <a:lnTo>
                    <a:pt x="1659" y="13789"/>
                  </a:lnTo>
                  <a:lnTo>
                    <a:pt x="0" y="23295"/>
                  </a:lnTo>
                  <a:lnTo>
                    <a:pt x="1659" y="32905"/>
                  </a:lnTo>
                  <a:lnTo>
                    <a:pt x="6368" y="40312"/>
                  </a:lnTo>
                  <a:lnTo>
                    <a:pt x="13720" y="45079"/>
                  </a:lnTo>
                  <a:lnTo>
                    <a:pt x="23310" y="46765"/>
                  </a:lnTo>
                  <a:lnTo>
                    <a:pt x="32921" y="45079"/>
                  </a:lnTo>
                  <a:lnTo>
                    <a:pt x="40321" y="40312"/>
                  </a:lnTo>
                  <a:lnTo>
                    <a:pt x="45078" y="32905"/>
                  </a:lnTo>
                  <a:lnTo>
                    <a:pt x="46760" y="23295"/>
                  </a:lnTo>
                  <a:lnTo>
                    <a:pt x="45078" y="13789"/>
                  </a:lnTo>
                  <a:lnTo>
                    <a:pt x="40321" y="6433"/>
                  </a:lnTo>
                  <a:lnTo>
                    <a:pt x="32921" y="1684"/>
                  </a:lnTo>
                  <a:lnTo>
                    <a:pt x="2331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145426" y="58900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5"/>
                  </a:moveTo>
                  <a:lnTo>
                    <a:pt x="1659" y="32905"/>
                  </a:lnTo>
                  <a:lnTo>
                    <a:pt x="6368" y="40312"/>
                  </a:lnTo>
                  <a:lnTo>
                    <a:pt x="13720" y="45079"/>
                  </a:lnTo>
                  <a:lnTo>
                    <a:pt x="23310" y="46765"/>
                  </a:lnTo>
                  <a:lnTo>
                    <a:pt x="32921" y="45079"/>
                  </a:lnTo>
                  <a:lnTo>
                    <a:pt x="40321" y="40312"/>
                  </a:lnTo>
                  <a:lnTo>
                    <a:pt x="45078" y="32905"/>
                  </a:lnTo>
                  <a:lnTo>
                    <a:pt x="46760" y="23295"/>
                  </a:lnTo>
                  <a:lnTo>
                    <a:pt x="45078" y="13789"/>
                  </a:lnTo>
                  <a:lnTo>
                    <a:pt x="40321" y="6433"/>
                  </a:lnTo>
                  <a:lnTo>
                    <a:pt x="32921" y="1684"/>
                  </a:lnTo>
                  <a:lnTo>
                    <a:pt x="23310" y="0"/>
                  </a:lnTo>
                  <a:lnTo>
                    <a:pt x="13720" y="1684"/>
                  </a:lnTo>
                  <a:lnTo>
                    <a:pt x="6368" y="6433"/>
                  </a:lnTo>
                  <a:lnTo>
                    <a:pt x="1659" y="13789"/>
                  </a:lnTo>
                  <a:lnTo>
                    <a:pt x="0" y="23295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370153" y="5627667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49" y="0"/>
                  </a:moveTo>
                  <a:lnTo>
                    <a:pt x="13838" y="1659"/>
                  </a:lnTo>
                  <a:lnTo>
                    <a:pt x="6438" y="6365"/>
                  </a:lnTo>
                  <a:lnTo>
                    <a:pt x="1681" y="13713"/>
                  </a:lnTo>
                  <a:lnTo>
                    <a:pt x="0" y="23295"/>
                  </a:lnTo>
                  <a:lnTo>
                    <a:pt x="1681" y="32902"/>
                  </a:lnTo>
                  <a:lnTo>
                    <a:pt x="6438" y="40310"/>
                  </a:lnTo>
                  <a:lnTo>
                    <a:pt x="13838" y="45078"/>
                  </a:lnTo>
                  <a:lnTo>
                    <a:pt x="23449" y="46765"/>
                  </a:lnTo>
                  <a:lnTo>
                    <a:pt x="33072" y="45078"/>
                  </a:lnTo>
                  <a:lnTo>
                    <a:pt x="40496" y="40310"/>
                  </a:lnTo>
                  <a:lnTo>
                    <a:pt x="45276" y="32902"/>
                  </a:lnTo>
                  <a:lnTo>
                    <a:pt x="46969" y="23295"/>
                  </a:lnTo>
                  <a:lnTo>
                    <a:pt x="45276" y="13713"/>
                  </a:lnTo>
                  <a:lnTo>
                    <a:pt x="40496" y="6365"/>
                  </a:lnTo>
                  <a:lnTo>
                    <a:pt x="33072" y="1659"/>
                  </a:lnTo>
                  <a:lnTo>
                    <a:pt x="23449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948057" y="5435030"/>
              <a:ext cx="352305" cy="3617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370153" y="5627667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5"/>
                  </a:moveTo>
                  <a:lnTo>
                    <a:pt x="1681" y="32902"/>
                  </a:lnTo>
                  <a:lnTo>
                    <a:pt x="6438" y="40310"/>
                  </a:lnTo>
                  <a:lnTo>
                    <a:pt x="13838" y="45078"/>
                  </a:lnTo>
                  <a:lnTo>
                    <a:pt x="23449" y="46765"/>
                  </a:lnTo>
                  <a:lnTo>
                    <a:pt x="33072" y="45078"/>
                  </a:lnTo>
                  <a:lnTo>
                    <a:pt x="40496" y="40310"/>
                  </a:lnTo>
                  <a:lnTo>
                    <a:pt x="45276" y="32902"/>
                  </a:lnTo>
                  <a:lnTo>
                    <a:pt x="46969" y="23295"/>
                  </a:lnTo>
                  <a:lnTo>
                    <a:pt x="45276" y="13713"/>
                  </a:lnTo>
                  <a:lnTo>
                    <a:pt x="40496" y="6365"/>
                  </a:lnTo>
                  <a:lnTo>
                    <a:pt x="33072" y="1659"/>
                  </a:lnTo>
                  <a:lnTo>
                    <a:pt x="23449" y="0"/>
                  </a:lnTo>
                  <a:lnTo>
                    <a:pt x="13838" y="1659"/>
                  </a:lnTo>
                  <a:lnTo>
                    <a:pt x="6438" y="6365"/>
                  </a:lnTo>
                  <a:lnTo>
                    <a:pt x="1681" y="13713"/>
                  </a:lnTo>
                  <a:lnTo>
                    <a:pt x="0" y="23295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304550" y="5318378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19" y="0"/>
                  </a:moveTo>
                  <a:lnTo>
                    <a:pt x="13897" y="1680"/>
                  </a:lnTo>
                  <a:lnTo>
                    <a:pt x="6473" y="6436"/>
                  </a:lnTo>
                  <a:lnTo>
                    <a:pt x="1692" y="13833"/>
                  </a:lnTo>
                  <a:lnTo>
                    <a:pt x="0" y="23442"/>
                  </a:lnTo>
                  <a:lnTo>
                    <a:pt x="1692" y="33028"/>
                  </a:lnTo>
                  <a:lnTo>
                    <a:pt x="6473" y="40378"/>
                  </a:lnTo>
                  <a:lnTo>
                    <a:pt x="13897" y="45085"/>
                  </a:lnTo>
                  <a:lnTo>
                    <a:pt x="23519" y="46744"/>
                  </a:lnTo>
                  <a:lnTo>
                    <a:pt x="33131" y="45085"/>
                  </a:lnTo>
                  <a:lnTo>
                    <a:pt x="40531" y="40378"/>
                  </a:lnTo>
                  <a:lnTo>
                    <a:pt x="45287" y="33028"/>
                  </a:lnTo>
                  <a:lnTo>
                    <a:pt x="46969" y="23442"/>
                  </a:lnTo>
                  <a:lnTo>
                    <a:pt x="45287" y="13833"/>
                  </a:lnTo>
                  <a:lnTo>
                    <a:pt x="40531" y="6436"/>
                  </a:lnTo>
                  <a:lnTo>
                    <a:pt x="33131" y="1680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04550" y="5318378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2"/>
                  </a:moveTo>
                  <a:lnTo>
                    <a:pt x="1692" y="33028"/>
                  </a:lnTo>
                  <a:lnTo>
                    <a:pt x="6473" y="40378"/>
                  </a:lnTo>
                  <a:lnTo>
                    <a:pt x="13897" y="45085"/>
                  </a:lnTo>
                  <a:lnTo>
                    <a:pt x="23519" y="46744"/>
                  </a:lnTo>
                  <a:lnTo>
                    <a:pt x="33131" y="45085"/>
                  </a:lnTo>
                  <a:lnTo>
                    <a:pt x="40531" y="40378"/>
                  </a:lnTo>
                  <a:lnTo>
                    <a:pt x="45287" y="33028"/>
                  </a:lnTo>
                  <a:lnTo>
                    <a:pt x="46969" y="23442"/>
                  </a:lnTo>
                  <a:lnTo>
                    <a:pt x="45287" y="13833"/>
                  </a:lnTo>
                  <a:lnTo>
                    <a:pt x="40531" y="6436"/>
                  </a:lnTo>
                  <a:lnTo>
                    <a:pt x="33131" y="1680"/>
                  </a:lnTo>
                  <a:lnTo>
                    <a:pt x="23519" y="0"/>
                  </a:lnTo>
                  <a:lnTo>
                    <a:pt x="13897" y="1680"/>
                  </a:lnTo>
                  <a:lnTo>
                    <a:pt x="6473" y="6436"/>
                  </a:lnTo>
                  <a:lnTo>
                    <a:pt x="1692" y="13833"/>
                  </a:lnTo>
                  <a:lnTo>
                    <a:pt x="0" y="23442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154638" y="461093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19" y="0"/>
                  </a:moveTo>
                  <a:lnTo>
                    <a:pt x="0" y="28186"/>
                  </a:lnTo>
                  <a:lnTo>
                    <a:pt x="23519" y="56163"/>
                  </a:lnTo>
                  <a:lnTo>
                    <a:pt x="46969" y="28186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54638" y="461093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19" y="56163"/>
                  </a:moveTo>
                  <a:lnTo>
                    <a:pt x="46969" y="28186"/>
                  </a:lnTo>
                  <a:lnTo>
                    <a:pt x="23519" y="0"/>
                  </a:lnTo>
                  <a:lnTo>
                    <a:pt x="0" y="28186"/>
                  </a:lnTo>
                  <a:lnTo>
                    <a:pt x="23519" y="5616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304061" y="4174740"/>
              <a:ext cx="905189" cy="994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777803" y="403925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0" y="0"/>
                  </a:moveTo>
                  <a:lnTo>
                    <a:pt x="0" y="28186"/>
                  </a:lnTo>
                  <a:lnTo>
                    <a:pt x="23310" y="56372"/>
                  </a:lnTo>
                  <a:lnTo>
                    <a:pt x="46760" y="28186"/>
                  </a:lnTo>
                  <a:lnTo>
                    <a:pt x="2331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777803" y="403925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0" y="56372"/>
                  </a:moveTo>
                  <a:lnTo>
                    <a:pt x="46760" y="28186"/>
                  </a:lnTo>
                  <a:lnTo>
                    <a:pt x="23310" y="0"/>
                  </a:lnTo>
                  <a:lnTo>
                    <a:pt x="0" y="28186"/>
                  </a:lnTo>
                  <a:lnTo>
                    <a:pt x="23310" y="56372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534162" y="4034576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49" y="0"/>
                  </a:moveTo>
                  <a:lnTo>
                    <a:pt x="0" y="28186"/>
                  </a:lnTo>
                  <a:lnTo>
                    <a:pt x="23449" y="56302"/>
                  </a:lnTo>
                  <a:lnTo>
                    <a:pt x="46760" y="28186"/>
                  </a:lnTo>
                  <a:lnTo>
                    <a:pt x="23449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534162" y="4034576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49" y="56302"/>
                  </a:moveTo>
                  <a:lnTo>
                    <a:pt x="46760" y="28186"/>
                  </a:lnTo>
                  <a:lnTo>
                    <a:pt x="23449" y="0"/>
                  </a:lnTo>
                  <a:lnTo>
                    <a:pt x="0" y="28186"/>
                  </a:lnTo>
                  <a:lnTo>
                    <a:pt x="23449" y="563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852758" y="530428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0" y="0"/>
                  </a:moveTo>
                  <a:lnTo>
                    <a:pt x="0" y="28186"/>
                  </a:lnTo>
                  <a:lnTo>
                    <a:pt x="23310" y="56302"/>
                  </a:lnTo>
                  <a:lnTo>
                    <a:pt x="46760" y="28186"/>
                  </a:lnTo>
                  <a:lnTo>
                    <a:pt x="2331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52758" y="530428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0" y="56302"/>
                  </a:moveTo>
                  <a:lnTo>
                    <a:pt x="46760" y="28186"/>
                  </a:lnTo>
                  <a:lnTo>
                    <a:pt x="23310" y="0"/>
                  </a:lnTo>
                  <a:lnTo>
                    <a:pt x="0" y="28186"/>
                  </a:lnTo>
                  <a:lnTo>
                    <a:pt x="23310" y="56302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063524" y="5533961"/>
              <a:ext cx="332740" cy="337820"/>
            </a:xfrm>
            <a:custGeom>
              <a:avLst/>
              <a:gdLst/>
              <a:ahLst/>
              <a:cxnLst/>
              <a:rect l="l" t="t" r="r" b="b"/>
              <a:pathLst>
                <a:path w="332740" h="337820">
                  <a:moveTo>
                    <a:pt x="37388" y="0"/>
                  </a:moveTo>
                  <a:lnTo>
                    <a:pt x="0" y="0"/>
                  </a:lnTo>
                  <a:lnTo>
                    <a:pt x="0" y="37376"/>
                  </a:lnTo>
                  <a:lnTo>
                    <a:pt x="37388" y="37376"/>
                  </a:lnTo>
                  <a:lnTo>
                    <a:pt x="37388" y="0"/>
                  </a:lnTo>
                  <a:close/>
                </a:path>
                <a:path w="332740" h="337820">
                  <a:moveTo>
                    <a:pt x="65620" y="98234"/>
                  </a:moveTo>
                  <a:lnTo>
                    <a:pt x="51485" y="98234"/>
                  </a:lnTo>
                  <a:lnTo>
                    <a:pt x="51485" y="93700"/>
                  </a:lnTo>
                  <a:lnTo>
                    <a:pt x="14097" y="93700"/>
                  </a:lnTo>
                  <a:lnTo>
                    <a:pt x="14097" y="131089"/>
                  </a:lnTo>
                  <a:lnTo>
                    <a:pt x="28054" y="131089"/>
                  </a:lnTo>
                  <a:lnTo>
                    <a:pt x="28054" y="135788"/>
                  </a:lnTo>
                  <a:lnTo>
                    <a:pt x="65620" y="135788"/>
                  </a:lnTo>
                  <a:lnTo>
                    <a:pt x="65620" y="98234"/>
                  </a:lnTo>
                  <a:close/>
                </a:path>
                <a:path w="332740" h="337820">
                  <a:moveTo>
                    <a:pt x="117094" y="60858"/>
                  </a:moveTo>
                  <a:lnTo>
                    <a:pt x="79692" y="60858"/>
                  </a:lnTo>
                  <a:lnTo>
                    <a:pt x="79692" y="98234"/>
                  </a:lnTo>
                  <a:lnTo>
                    <a:pt x="117094" y="98234"/>
                  </a:lnTo>
                  <a:lnTo>
                    <a:pt x="117094" y="60858"/>
                  </a:lnTo>
                  <a:close/>
                </a:path>
                <a:path w="332740" h="337820">
                  <a:moveTo>
                    <a:pt x="131152" y="252971"/>
                  </a:moveTo>
                  <a:lnTo>
                    <a:pt x="126441" y="252971"/>
                  </a:lnTo>
                  <a:lnTo>
                    <a:pt x="93586" y="252971"/>
                  </a:lnTo>
                  <a:lnTo>
                    <a:pt x="89052" y="252971"/>
                  </a:lnTo>
                  <a:lnTo>
                    <a:pt x="89052" y="290347"/>
                  </a:lnTo>
                  <a:lnTo>
                    <a:pt x="93586" y="290347"/>
                  </a:lnTo>
                  <a:lnTo>
                    <a:pt x="126441" y="290347"/>
                  </a:lnTo>
                  <a:lnTo>
                    <a:pt x="131152" y="290347"/>
                  </a:lnTo>
                  <a:lnTo>
                    <a:pt x="131152" y="252971"/>
                  </a:lnTo>
                  <a:close/>
                </a:path>
                <a:path w="332740" h="337820">
                  <a:moveTo>
                    <a:pt x="173278" y="187413"/>
                  </a:moveTo>
                  <a:lnTo>
                    <a:pt x="135877" y="187413"/>
                  </a:lnTo>
                  <a:lnTo>
                    <a:pt x="135877" y="224802"/>
                  </a:lnTo>
                  <a:lnTo>
                    <a:pt x="173278" y="224802"/>
                  </a:lnTo>
                  <a:lnTo>
                    <a:pt x="173278" y="187413"/>
                  </a:lnTo>
                  <a:close/>
                </a:path>
                <a:path w="332740" h="337820">
                  <a:moveTo>
                    <a:pt x="192049" y="107619"/>
                  </a:moveTo>
                  <a:lnTo>
                    <a:pt x="168529" y="107619"/>
                  </a:lnTo>
                  <a:lnTo>
                    <a:pt x="168529" y="74930"/>
                  </a:lnTo>
                  <a:lnTo>
                    <a:pt x="131140" y="74930"/>
                  </a:lnTo>
                  <a:lnTo>
                    <a:pt x="131140" y="107619"/>
                  </a:lnTo>
                  <a:lnTo>
                    <a:pt x="121780" y="107619"/>
                  </a:lnTo>
                  <a:lnTo>
                    <a:pt x="93586" y="107619"/>
                  </a:lnTo>
                  <a:lnTo>
                    <a:pt x="93586" y="140474"/>
                  </a:lnTo>
                  <a:lnTo>
                    <a:pt x="60921" y="140474"/>
                  </a:lnTo>
                  <a:lnTo>
                    <a:pt x="60921" y="178028"/>
                  </a:lnTo>
                  <a:lnTo>
                    <a:pt x="98323" y="178028"/>
                  </a:lnTo>
                  <a:lnTo>
                    <a:pt x="98323" y="145173"/>
                  </a:lnTo>
                  <a:lnTo>
                    <a:pt x="121780" y="145173"/>
                  </a:lnTo>
                  <a:lnTo>
                    <a:pt x="131152" y="145173"/>
                  </a:lnTo>
                  <a:lnTo>
                    <a:pt x="135877" y="145173"/>
                  </a:lnTo>
                  <a:lnTo>
                    <a:pt x="135877" y="159258"/>
                  </a:lnTo>
                  <a:lnTo>
                    <a:pt x="173278" y="159258"/>
                  </a:lnTo>
                  <a:lnTo>
                    <a:pt x="173278" y="145173"/>
                  </a:lnTo>
                  <a:lnTo>
                    <a:pt x="192049" y="145173"/>
                  </a:lnTo>
                  <a:lnTo>
                    <a:pt x="192049" y="107619"/>
                  </a:lnTo>
                  <a:close/>
                </a:path>
                <a:path w="332740" h="337820">
                  <a:moveTo>
                    <a:pt x="210781" y="295046"/>
                  </a:moveTo>
                  <a:lnTo>
                    <a:pt x="173215" y="295046"/>
                  </a:lnTo>
                  <a:lnTo>
                    <a:pt x="173215" y="332600"/>
                  </a:lnTo>
                  <a:lnTo>
                    <a:pt x="210781" y="332600"/>
                  </a:lnTo>
                  <a:lnTo>
                    <a:pt x="210781" y="295046"/>
                  </a:lnTo>
                  <a:close/>
                </a:path>
                <a:path w="332740" h="337820">
                  <a:moveTo>
                    <a:pt x="210781" y="9207"/>
                  </a:moveTo>
                  <a:lnTo>
                    <a:pt x="173215" y="9207"/>
                  </a:lnTo>
                  <a:lnTo>
                    <a:pt x="173215" y="27990"/>
                  </a:lnTo>
                  <a:lnTo>
                    <a:pt x="163855" y="27990"/>
                  </a:lnTo>
                  <a:lnTo>
                    <a:pt x="163855" y="23291"/>
                  </a:lnTo>
                  <a:lnTo>
                    <a:pt x="126453" y="23291"/>
                  </a:lnTo>
                  <a:lnTo>
                    <a:pt x="126453" y="60845"/>
                  </a:lnTo>
                  <a:lnTo>
                    <a:pt x="149910" y="60845"/>
                  </a:lnTo>
                  <a:lnTo>
                    <a:pt x="149910" y="65544"/>
                  </a:lnTo>
                  <a:lnTo>
                    <a:pt x="187299" y="65544"/>
                  </a:lnTo>
                  <a:lnTo>
                    <a:pt x="187299" y="46761"/>
                  </a:lnTo>
                  <a:lnTo>
                    <a:pt x="210781" y="46761"/>
                  </a:lnTo>
                  <a:lnTo>
                    <a:pt x="210781" y="9207"/>
                  </a:lnTo>
                  <a:close/>
                </a:path>
                <a:path w="332740" h="337820">
                  <a:moveTo>
                    <a:pt x="248234" y="145173"/>
                  </a:moveTo>
                  <a:lnTo>
                    <a:pt x="210832" y="145173"/>
                  </a:lnTo>
                  <a:lnTo>
                    <a:pt x="210832" y="182727"/>
                  </a:lnTo>
                  <a:lnTo>
                    <a:pt x="248234" y="182727"/>
                  </a:lnTo>
                  <a:lnTo>
                    <a:pt x="248234" y="145173"/>
                  </a:lnTo>
                  <a:close/>
                </a:path>
                <a:path w="332740" h="337820">
                  <a:moveTo>
                    <a:pt x="309092" y="23291"/>
                  </a:moveTo>
                  <a:lnTo>
                    <a:pt x="271691" y="23291"/>
                  </a:lnTo>
                  <a:lnTo>
                    <a:pt x="271691" y="46761"/>
                  </a:lnTo>
                  <a:lnTo>
                    <a:pt x="248234" y="46761"/>
                  </a:lnTo>
                  <a:lnTo>
                    <a:pt x="248234" y="42075"/>
                  </a:lnTo>
                  <a:lnTo>
                    <a:pt x="210832" y="42075"/>
                  </a:lnTo>
                  <a:lnTo>
                    <a:pt x="210832" y="79629"/>
                  </a:lnTo>
                  <a:lnTo>
                    <a:pt x="243497" y="79629"/>
                  </a:lnTo>
                  <a:lnTo>
                    <a:pt x="243497" y="107619"/>
                  </a:lnTo>
                  <a:lnTo>
                    <a:pt x="281063" y="107619"/>
                  </a:lnTo>
                  <a:lnTo>
                    <a:pt x="281063" y="102920"/>
                  </a:lnTo>
                  <a:lnTo>
                    <a:pt x="285737" y="102920"/>
                  </a:lnTo>
                  <a:lnTo>
                    <a:pt x="285737" y="84315"/>
                  </a:lnTo>
                  <a:lnTo>
                    <a:pt x="285737" y="65544"/>
                  </a:lnTo>
                  <a:lnTo>
                    <a:pt x="285737" y="60845"/>
                  </a:lnTo>
                  <a:lnTo>
                    <a:pt x="309092" y="60845"/>
                  </a:lnTo>
                  <a:lnTo>
                    <a:pt x="309092" y="23291"/>
                  </a:lnTo>
                  <a:close/>
                </a:path>
                <a:path w="332740" h="337820">
                  <a:moveTo>
                    <a:pt x="323189" y="74930"/>
                  </a:moveTo>
                  <a:lnTo>
                    <a:pt x="285788" y="74930"/>
                  </a:lnTo>
                  <a:lnTo>
                    <a:pt x="285788" y="112306"/>
                  </a:lnTo>
                  <a:lnTo>
                    <a:pt x="323189" y="112306"/>
                  </a:lnTo>
                  <a:lnTo>
                    <a:pt x="323189" y="74930"/>
                  </a:lnTo>
                  <a:close/>
                </a:path>
                <a:path w="332740" h="337820">
                  <a:moveTo>
                    <a:pt x="332536" y="299745"/>
                  </a:moveTo>
                  <a:lnTo>
                    <a:pt x="295148" y="299745"/>
                  </a:lnTo>
                  <a:lnTo>
                    <a:pt x="295148" y="337299"/>
                  </a:lnTo>
                  <a:lnTo>
                    <a:pt x="332536" y="337299"/>
                  </a:lnTo>
                  <a:lnTo>
                    <a:pt x="332536" y="299745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6348241" y="5919393"/>
            <a:ext cx="145415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  <a:tab pos="565150" algn="l"/>
                <a:tab pos="864869" algn="l"/>
                <a:tab pos="1099185" algn="l"/>
                <a:tab pos="1398905" algn="l"/>
              </a:tabLst>
            </a:pPr>
            <a:r>
              <a:rPr sz="600" spc="15" dirty="0">
                <a:latin typeface="Arial"/>
                <a:cs typeface="Arial"/>
              </a:rPr>
              <a:t>-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spc="-2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1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1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  <a:p>
            <a:pPr marL="293370">
              <a:lnSpc>
                <a:spcPts val="994"/>
              </a:lnSpc>
            </a:pPr>
            <a:r>
              <a:rPr sz="850" spc="-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420536" y="561026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359664" y="5347880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420536" y="5080878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359664" y="481380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1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420536" y="454673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359664" y="4279731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2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420536" y="4012659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238748" y="4951849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494654" y="6142354"/>
            <a:ext cx="2535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Sub-optimal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1383544" y="4062127"/>
            <a:ext cx="2362200" cy="1856105"/>
            <a:chOff x="1383544" y="4062127"/>
            <a:chExt cx="2362200" cy="1856105"/>
          </a:xfrm>
        </p:grpSpPr>
        <p:sp>
          <p:nvSpPr>
            <p:cNvPr id="145" name="object 145"/>
            <p:cNvSpPr/>
            <p:nvPr/>
          </p:nvSpPr>
          <p:spPr>
            <a:xfrm>
              <a:off x="1384179" y="5913318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58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737994" y="591557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384179" y="4062762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5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386440" y="406499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520007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522268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86985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789219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053936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056169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465048" y="5919393"/>
            <a:ext cx="63309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1460" algn="l"/>
                <a:tab pos="546735" algn="l"/>
              </a:tabLst>
            </a:pPr>
            <a:r>
              <a:rPr sz="600" spc="20" dirty="0">
                <a:latin typeface="Arial"/>
                <a:cs typeface="Arial"/>
              </a:rPr>
              <a:t>-</a:t>
            </a:r>
            <a:r>
              <a:rPr sz="600" spc="-10" dirty="0">
                <a:latin typeface="Arial"/>
                <a:cs typeface="Arial"/>
              </a:rPr>
              <a:t>2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15" dirty="0">
                <a:latin typeface="Arial"/>
                <a:cs typeface="Arial"/>
              </a:rPr>
              <a:t>-</a:t>
            </a:r>
            <a:r>
              <a:rPr sz="600" spc="-10" dirty="0">
                <a:latin typeface="Arial"/>
                <a:cs typeface="Arial"/>
              </a:rPr>
              <a:t>1</a:t>
            </a:r>
            <a:r>
              <a:rPr sz="600" spc="-2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20" dirty="0">
                <a:latin typeface="Arial"/>
                <a:cs typeface="Arial"/>
              </a:rPr>
              <a:t>-1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2315715" y="5889388"/>
            <a:ext cx="1345565" cy="24765"/>
            <a:chOff x="2315715" y="5889388"/>
            <a:chExt cx="1345565" cy="24765"/>
          </a:xfrm>
        </p:grpSpPr>
        <p:sp>
          <p:nvSpPr>
            <p:cNvPr id="157" name="object 157"/>
            <p:cNvSpPr/>
            <p:nvPr/>
          </p:nvSpPr>
          <p:spPr>
            <a:xfrm>
              <a:off x="2316350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318653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83371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585604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50322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52555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117272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119576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384433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386666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651383" y="5890023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653617" y="589228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5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3619910" y="5919393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1384179" y="4034087"/>
            <a:ext cx="1897380" cy="1903730"/>
            <a:chOff x="1384179" y="4034087"/>
            <a:chExt cx="1897380" cy="1903730"/>
          </a:xfrm>
        </p:grpSpPr>
        <p:sp>
          <p:nvSpPr>
            <p:cNvPr id="171" name="object 171"/>
            <p:cNvSpPr/>
            <p:nvPr/>
          </p:nvSpPr>
          <p:spPr>
            <a:xfrm>
              <a:off x="1384179" y="566973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409744" y="56719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384179" y="54074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409744" y="540963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384179" y="51403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09744" y="514256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384179" y="487325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09744" y="48755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384179" y="460625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409744" y="460848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384179" y="433918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409744" y="434141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384179" y="407211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409744" y="40744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030626" y="58900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0" y="0"/>
                  </a:moveTo>
                  <a:lnTo>
                    <a:pt x="13720" y="1684"/>
                  </a:lnTo>
                  <a:lnTo>
                    <a:pt x="6368" y="6433"/>
                  </a:lnTo>
                  <a:lnTo>
                    <a:pt x="1659" y="13789"/>
                  </a:lnTo>
                  <a:lnTo>
                    <a:pt x="0" y="23295"/>
                  </a:lnTo>
                  <a:lnTo>
                    <a:pt x="1659" y="32905"/>
                  </a:lnTo>
                  <a:lnTo>
                    <a:pt x="6368" y="40312"/>
                  </a:lnTo>
                  <a:lnTo>
                    <a:pt x="13720" y="45079"/>
                  </a:lnTo>
                  <a:lnTo>
                    <a:pt x="23310" y="46765"/>
                  </a:lnTo>
                  <a:lnTo>
                    <a:pt x="32921" y="45079"/>
                  </a:lnTo>
                  <a:lnTo>
                    <a:pt x="40321" y="40312"/>
                  </a:lnTo>
                  <a:lnTo>
                    <a:pt x="45078" y="32905"/>
                  </a:lnTo>
                  <a:lnTo>
                    <a:pt x="46760" y="23295"/>
                  </a:lnTo>
                  <a:lnTo>
                    <a:pt x="45078" y="13789"/>
                  </a:lnTo>
                  <a:lnTo>
                    <a:pt x="40321" y="6433"/>
                  </a:lnTo>
                  <a:lnTo>
                    <a:pt x="32921" y="1684"/>
                  </a:lnTo>
                  <a:lnTo>
                    <a:pt x="2331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030626" y="58900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5"/>
                  </a:moveTo>
                  <a:lnTo>
                    <a:pt x="1659" y="32905"/>
                  </a:lnTo>
                  <a:lnTo>
                    <a:pt x="6368" y="40312"/>
                  </a:lnTo>
                  <a:lnTo>
                    <a:pt x="13720" y="45079"/>
                  </a:lnTo>
                  <a:lnTo>
                    <a:pt x="23310" y="46765"/>
                  </a:lnTo>
                  <a:lnTo>
                    <a:pt x="32921" y="45079"/>
                  </a:lnTo>
                  <a:lnTo>
                    <a:pt x="40321" y="40312"/>
                  </a:lnTo>
                  <a:lnTo>
                    <a:pt x="45078" y="32905"/>
                  </a:lnTo>
                  <a:lnTo>
                    <a:pt x="46760" y="23295"/>
                  </a:lnTo>
                  <a:lnTo>
                    <a:pt x="45078" y="13789"/>
                  </a:lnTo>
                  <a:lnTo>
                    <a:pt x="40321" y="6433"/>
                  </a:lnTo>
                  <a:lnTo>
                    <a:pt x="32921" y="1684"/>
                  </a:lnTo>
                  <a:lnTo>
                    <a:pt x="23310" y="0"/>
                  </a:lnTo>
                  <a:lnTo>
                    <a:pt x="13720" y="1684"/>
                  </a:lnTo>
                  <a:lnTo>
                    <a:pt x="6368" y="6433"/>
                  </a:lnTo>
                  <a:lnTo>
                    <a:pt x="1659" y="13789"/>
                  </a:lnTo>
                  <a:lnTo>
                    <a:pt x="0" y="23295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255353" y="5627667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49" y="0"/>
                  </a:moveTo>
                  <a:lnTo>
                    <a:pt x="13838" y="1659"/>
                  </a:lnTo>
                  <a:lnTo>
                    <a:pt x="6438" y="6365"/>
                  </a:lnTo>
                  <a:lnTo>
                    <a:pt x="1681" y="13713"/>
                  </a:lnTo>
                  <a:lnTo>
                    <a:pt x="0" y="23295"/>
                  </a:lnTo>
                  <a:lnTo>
                    <a:pt x="1681" y="32902"/>
                  </a:lnTo>
                  <a:lnTo>
                    <a:pt x="6438" y="40310"/>
                  </a:lnTo>
                  <a:lnTo>
                    <a:pt x="13838" y="45078"/>
                  </a:lnTo>
                  <a:lnTo>
                    <a:pt x="23449" y="46765"/>
                  </a:lnTo>
                  <a:lnTo>
                    <a:pt x="33072" y="45078"/>
                  </a:lnTo>
                  <a:lnTo>
                    <a:pt x="40496" y="40310"/>
                  </a:lnTo>
                  <a:lnTo>
                    <a:pt x="45276" y="32902"/>
                  </a:lnTo>
                  <a:lnTo>
                    <a:pt x="46969" y="23295"/>
                  </a:lnTo>
                  <a:lnTo>
                    <a:pt x="45276" y="13713"/>
                  </a:lnTo>
                  <a:lnTo>
                    <a:pt x="40496" y="6365"/>
                  </a:lnTo>
                  <a:lnTo>
                    <a:pt x="33072" y="1659"/>
                  </a:lnTo>
                  <a:lnTo>
                    <a:pt x="23449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33257" y="5435030"/>
              <a:ext cx="352305" cy="3617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255353" y="5627667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5"/>
                  </a:moveTo>
                  <a:lnTo>
                    <a:pt x="1681" y="32902"/>
                  </a:lnTo>
                  <a:lnTo>
                    <a:pt x="6438" y="40310"/>
                  </a:lnTo>
                  <a:lnTo>
                    <a:pt x="13838" y="45078"/>
                  </a:lnTo>
                  <a:lnTo>
                    <a:pt x="23449" y="46765"/>
                  </a:lnTo>
                  <a:lnTo>
                    <a:pt x="33072" y="45078"/>
                  </a:lnTo>
                  <a:lnTo>
                    <a:pt x="40496" y="40310"/>
                  </a:lnTo>
                  <a:lnTo>
                    <a:pt x="45276" y="32902"/>
                  </a:lnTo>
                  <a:lnTo>
                    <a:pt x="46969" y="23295"/>
                  </a:lnTo>
                  <a:lnTo>
                    <a:pt x="45276" y="13713"/>
                  </a:lnTo>
                  <a:lnTo>
                    <a:pt x="40496" y="6365"/>
                  </a:lnTo>
                  <a:lnTo>
                    <a:pt x="33072" y="1659"/>
                  </a:lnTo>
                  <a:lnTo>
                    <a:pt x="23449" y="0"/>
                  </a:lnTo>
                  <a:lnTo>
                    <a:pt x="13838" y="1659"/>
                  </a:lnTo>
                  <a:lnTo>
                    <a:pt x="6438" y="6365"/>
                  </a:lnTo>
                  <a:lnTo>
                    <a:pt x="1681" y="13713"/>
                  </a:lnTo>
                  <a:lnTo>
                    <a:pt x="0" y="23295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189749" y="5318378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19" y="0"/>
                  </a:moveTo>
                  <a:lnTo>
                    <a:pt x="13897" y="1680"/>
                  </a:lnTo>
                  <a:lnTo>
                    <a:pt x="6473" y="6436"/>
                  </a:lnTo>
                  <a:lnTo>
                    <a:pt x="1692" y="13833"/>
                  </a:lnTo>
                  <a:lnTo>
                    <a:pt x="0" y="23442"/>
                  </a:lnTo>
                  <a:lnTo>
                    <a:pt x="1692" y="33028"/>
                  </a:lnTo>
                  <a:lnTo>
                    <a:pt x="6473" y="40378"/>
                  </a:lnTo>
                  <a:lnTo>
                    <a:pt x="13897" y="45085"/>
                  </a:lnTo>
                  <a:lnTo>
                    <a:pt x="23519" y="46744"/>
                  </a:lnTo>
                  <a:lnTo>
                    <a:pt x="33131" y="45085"/>
                  </a:lnTo>
                  <a:lnTo>
                    <a:pt x="40531" y="40378"/>
                  </a:lnTo>
                  <a:lnTo>
                    <a:pt x="45287" y="33028"/>
                  </a:lnTo>
                  <a:lnTo>
                    <a:pt x="46969" y="23442"/>
                  </a:lnTo>
                  <a:lnTo>
                    <a:pt x="45287" y="13833"/>
                  </a:lnTo>
                  <a:lnTo>
                    <a:pt x="40531" y="6436"/>
                  </a:lnTo>
                  <a:lnTo>
                    <a:pt x="33131" y="1680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189749" y="5318378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2"/>
                  </a:moveTo>
                  <a:lnTo>
                    <a:pt x="1692" y="33028"/>
                  </a:lnTo>
                  <a:lnTo>
                    <a:pt x="6473" y="40378"/>
                  </a:lnTo>
                  <a:lnTo>
                    <a:pt x="13897" y="45085"/>
                  </a:lnTo>
                  <a:lnTo>
                    <a:pt x="23519" y="46744"/>
                  </a:lnTo>
                  <a:lnTo>
                    <a:pt x="33131" y="45085"/>
                  </a:lnTo>
                  <a:lnTo>
                    <a:pt x="40531" y="40378"/>
                  </a:lnTo>
                  <a:lnTo>
                    <a:pt x="45287" y="33028"/>
                  </a:lnTo>
                  <a:lnTo>
                    <a:pt x="46969" y="23442"/>
                  </a:lnTo>
                  <a:lnTo>
                    <a:pt x="45287" y="13833"/>
                  </a:lnTo>
                  <a:lnTo>
                    <a:pt x="40531" y="6436"/>
                  </a:lnTo>
                  <a:lnTo>
                    <a:pt x="33131" y="1680"/>
                  </a:lnTo>
                  <a:lnTo>
                    <a:pt x="23519" y="0"/>
                  </a:lnTo>
                  <a:lnTo>
                    <a:pt x="13897" y="1680"/>
                  </a:lnTo>
                  <a:lnTo>
                    <a:pt x="6473" y="6436"/>
                  </a:lnTo>
                  <a:lnTo>
                    <a:pt x="1692" y="13833"/>
                  </a:lnTo>
                  <a:lnTo>
                    <a:pt x="0" y="23442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039838" y="461093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19" y="0"/>
                  </a:moveTo>
                  <a:lnTo>
                    <a:pt x="0" y="28186"/>
                  </a:lnTo>
                  <a:lnTo>
                    <a:pt x="23519" y="56163"/>
                  </a:lnTo>
                  <a:lnTo>
                    <a:pt x="46969" y="28186"/>
                  </a:lnTo>
                  <a:lnTo>
                    <a:pt x="23519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039838" y="461093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19" y="56163"/>
                  </a:moveTo>
                  <a:lnTo>
                    <a:pt x="46969" y="28186"/>
                  </a:lnTo>
                  <a:lnTo>
                    <a:pt x="23519" y="0"/>
                  </a:lnTo>
                  <a:lnTo>
                    <a:pt x="0" y="28186"/>
                  </a:lnTo>
                  <a:lnTo>
                    <a:pt x="23519" y="5616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189261" y="4174740"/>
              <a:ext cx="905189" cy="994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663003" y="403925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0" y="0"/>
                  </a:moveTo>
                  <a:lnTo>
                    <a:pt x="0" y="28186"/>
                  </a:lnTo>
                  <a:lnTo>
                    <a:pt x="23310" y="56372"/>
                  </a:lnTo>
                  <a:lnTo>
                    <a:pt x="46760" y="28186"/>
                  </a:lnTo>
                  <a:lnTo>
                    <a:pt x="2331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663003" y="4039250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0" y="56372"/>
                  </a:moveTo>
                  <a:lnTo>
                    <a:pt x="46760" y="28186"/>
                  </a:lnTo>
                  <a:lnTo>
                    <a:pt x="23310" y="0"/>
                  </a:lnTo>
                  <a:lnTo>
                    <a:pt x="0" y="28186"/>
                  </a:lnTo>
                  <a:lnTo>
                    <a:pt x="23310" y="56372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419362" y="4034576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49" y="0"/>
                  </a:moveTo>
                  <a:lnTo>
                    <a:pt x="0" y="28186"/>
                  </a:lnTo>
                  <a:lnTo>
                    <a:pt x="23449" y="56302"/>
                  </a:lnTo>
                  <a:lnTo>
                    <a:pt x="46760" y="28186"/>
                  </a:lnTo>
                  <a:lnTo>
                    <a:pt x="23449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419362" y="4034576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49" y="56302"/>
                  </a:moveTo>
                  <a:lnTo>
                    <a:pt x="46760" y="28186"/>
                  </a:lnTo>
                  <a:lnTo>
                    <a:pt x="23449" y="0"/>
                  </a:lnTo>
                  <a:lnTo>
                    <a:pt x="0" y="28186"/>
                  </a:lnTo>
                  <a:lnTo>
                    <a:pt x="23449" y="56302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737958" y="530428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0" y="0"/>
                  </a:moveTo>
                  <a:lnTo>
                    <a:pt x="0" y="28186"/>
                  </a:lnTo>
                  <a:lnTo>
                    <a:pt x="23310" y="56302"/>
                  </a:lnTo>
                  <a:lnTo>
                    <a:pt x="46760" y="28186"/>
                  </a:lnTo>
                  <a:lnTo>
                    <a:pt x="23310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737958" y="530428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0" y="56302"/>
                  </a:moveTo>
                  <a:lnTo>
                    <a:pt x="46760" y="28186"/>
                  </a:lnTo>
                  <a:lnTo>
                    <a:pt x="23310" y="0"/>
                  </a:lnTo>
                  <a:lnTo>
                    <a:pt x="0" y="28186"/>
                  </a:lnTo>
                  <a:lnTo>
                    <a:pt x="23310" y="563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948724" y="5533961"/>
              <a:ext cx="332740" cy="337820"/>
            </a:xfrm>
            <a:custGeom>
              <a:avLst/>
              <a:gdLst/>
              <a:ahLst/>
              <a:cxnLst/>
              <a:rect l="l" t="t" r="r" b="b"/>
              <a:pathLst>
                <a:path w="332739" h="337820">
                  <a:moveTo>
                    <a:pt x="37388" y="0"/>
                  </a:moveTo>
                  <a:lnTo>
                    <a:pt x="0" y="0"/>
                  </a:lnTo>
                  <a:lnTo>
                    <a:pt x="0" y="37376"/>
                  </a:lnTo>
                  <a:lnTo>
                    <a:pt x="37388" y="37376"/>
                  </a:lnTo>
                  <a:lnTo>
                    <a:pt x="37388" y="0"/>
                  </a:lnTo>
                  <a:close/>
                </a:path>
                <a:path w="332739" h="337820">
                  <a:moveTo>
                    <a:pt x="65620" y="98234"/>
                  </a:moveTo>
                  <a:lnTo>
                    <a:pt x="51485" y="98234"/>
                  </a:lnTo>
                  <a:lnTo>
                    <a:pt x="51485" y="93700"/>
                  </a:lnTo>
                  <a:lnTo>
                    <a:pt x="14097" y="93700"/>
                  </a:lnTo>
                  <a:lnTo>
                    <a:pt x="14097" y="131089"/>
                  </a:lnTo>
                  <a:lnTo>
                    <a:pt x="28054" y="131089"/>
                  </a:lnTo>
                  <a:lnTo>
                    <a:pt x="28054" y="135788"/>
                  </a:lnTo>
                  <a:lnTo>
                    <a:pt x="65620" y="135788"/>
                  </a:lnTo>
                  <a:lnTo>
                    <a:pt x="65620" y="98234"/>
                  </a:lnTo>
                  <a:close/>
                </a:path>
                <a:path w="332739" h="337820">
                  <a:moveTo>
                    <a:pt x="117094" y="60858"/>
                  </a:moveTo>
                  <a:lnTo>
                    <a:pt x="79692" y="60858"/>
                  </a:lnTo>
                  <a:lnTo>
                    <a:pt x="79692" y="98234"/>
                  </a:lnTo>
                  <a:lnTo>
                    <a:pt x="117094" y="98234"/>
                  </a:lnTo>
                  <a:lnTo>
                    <a:pt x="117094" y="60858"/>
                  </a:lnTo>
                  <a:close/>
                </a:path>
                <a:path w="332739" h="337820">
                  <a:moveTo>
                    <a:pt x="131152" y="252971"/>
                  </a:moveTo>
                  <a:lnTo>
                    <a:pt x="126441" y="252971"/>
                  </a:lnTo>
                  <a:lnTo>
                    <a:pt x="93586" y="252971"/>
                  </a:lnTo>
                  <a:lnTo>
                    <a:pt x="89052" y="252971"/>
                  </a:lnTo>
                  <a:lnTo>
                    <a:pt x="89052" y="290347"/>
                  </a:lnTo>
                  <a:lnTo>
                    <a:pt x="93586" y="290347"/>
                  </a:lnTo>
                  <a:lnTo>
                    <a:pt x="126441" y="290347"/>
                  </a:lnTo>
                  <a:lnTo>
                    <a:pt x="131152" y="290347"/>
                  </a:lnTo>
                  <a:lnTo>
                    <a:pt x="131152" y="252971"/>
                  </a:lnTo>
                  <a:close/>
                </a:path>
                <a:path w="332739" h="337820">
                  <a:moveTo>
                    <a:pt x="173278" y="187413"/>
                  </a:moveTo>
                  <a:lnTo>
                    <a:pt x="135877" y="187413"/>
                  </a:lnTo>
                  <a:lnTo>
                    <a:pt x="135877" y="224802"/>
                  </a:lnTo>
                  <a:lnTo>
                    <a:pt x="173278" y="224802"/>
                  </a:lnTo>
                  <a:lnTo>
                    <a:pt x="173278" y="187413"/>
                  </a:lnTo>
                  <a:close/>
                </a:path>
                <a:path w="332739" h="337820">
                  <a:moveTo>
                    <a:pt x="192049" y="107619"/>
                  </a:moveTo>
                  <a:lnTo>
                    <a:pt x="168529" y="107619"/>
                  </a:lnTo>
                  <a:lnTo>
                    <a:pt x="168529" y="74930"/>
                  </a:lnTo>
                  <a:lnTo>
                    <a:pt x="131140" y="74930"/>
                  </a:lnTo>
                  <a:lnTo>
                    <a:pt x="131140" y="107619"/>
                  </a:lnTo>
                  <a:lnTo>
                    <a:pt x="121780" y="107619"/>
                  </a:lnTo>
                  <a:lnTo>
                    <a:pt x="93586" y="107619"/>
                  </a:lnTo>
                  <a:lnTo>
                    <a:pt x="93586" y="140474"/>
                  </a:lnTo>
                  <a:lnTo>
                    <a:pt x="60921" y="140474"/>
                  </a:lnTo>
                  <a:lnTo>
                    <a:pt x="60921" y="178028"/>
                  </a:lnTo>
                  <a:lnTo>
                    <a:pt x="98323" y="178028"/>
                  </a:lnTo>
                  <a:lnTo>
                    <a:pt x="98323" y="145173"/>
                  </a:lnTo>
                  <a:lnTo>
                    <a:pt x="121780" y="145173"/>
                  </a:lnTo>
                  <a:lnTo>
                    <a:pt x="131152" y="145173"/>
                  </a:lnTo>
                  <a:lnTo>
                    <a:pt x="135877" y="145173"/>
                  </a:lnTo>
                  <a:lnTo>
                    <a:pt x="135877" y="159258"/>
                  </a:lnTo>
                  <a:lnTo>
                    <a:pt x="173278" y="159258"/>
                  </a:lnTo>
                  <a:lnTo>
                    <a:pt x="173278" y="145173"/>
                  </a:lnTo>
                  <a:lnTo>
                    <a:pt x="192049" y="145173"/>
                  </a:lnTo>
                  <a:lnTo>
                    <a:pt x="192049" y="107619"/>
                  </a:lnTo>
                  <a:close/>
                </a:path>
                <a:path w="332739" h="337820">
                  <a:moveTo>
                    <a:pt x="210781" y="295046"/>
                  </a:moveTo>
                  <a:lnTo>
                    <a:pt x="173215" y="295046"/>
                  </a:lnTo>
                  <a:lnTo>
                    <a:pt x="173215" y="332600"/>
                  </a:lnTo>
                  <a:lnTo>
                    <a:pt x="210781" y="332600"/>
                  </a:lnTo>
                  <a:lnTo>
                    <a:pt x="210781" y="295046"/>
                  </a:lnTo>
                  <a:close/>
                </a:path>
                <a:path w="332739" h="337820">
                  <a:moveTo>
                    <a:pt x="210781" y="9207"/>
                  </a:moveTo>
                  <a:lnTo>
                    <a:pt x="173215" y="9207"/>
                  </a:lnTo>
                  <a:lnTo>
                    <a:pt x="173215" y="27990"/>
                  </a:lnTo>
                  <a:lnTo>
                    <a:pt x="163855" y="27990"/>
                  </a:lnTo>
                  <a:lnTo>
                    <a:pt x="163855" y="23291"/>
                  </a:lnTo>
                  <a:lnTo>
                    <a:pt x="126453" y="23291"/>
                  </a:lnTo>
                  <a:lnTo>
                    <a:pt x="126453" y="60845"/>
                  </a:lnTo>
                  <a:lnTo>
                    <a:pt x="149910" y="60845"/>
                  </a:lnTo>
                  <a:lnTo>
                    <a:pt x="149910" y="65544"/>
                  </a:lnTo>
                  <a:lnTo>
                    <a:pt x="187299" y="65544"/>
                  </a:lnTo>
                  <a:lnTo>
                    <a:pt x="187299" y="46761"/>
                  </a:lnTo>
                  <a:lnTo>
                    <a:pt x="210781" y="46761"/>
                  </a:lnTo>
                  <a:lnTo>
                    <a:pt x="210781" y="9207"/>
                  </a:lnTo>
                  <a:close/>
                </a:path>
                <a:path w="332739" h="337820">
                  <a:moveTo>
                    <a:pt x="248234" y="145173"/>
                  </a:moveTo>
                  <a:lnTo>
                    <a:pt x="210832" y="145173"/>
                  </a:lnTo>
                  <a:lnTo>
                    <a:pt x="210832" y="182727"/>
                  </a:lnTo>
                  <a:lnTo>
                    <a:pt x="248234" y="182727"/>
                  </a:lnTo>
                  <a:lnTo>
                    <a:pt x="248234" y="145173"/>
                  </a:lnTo>
                  <a:close/>
                </a:path>
                <a:path w="332739" h="337820">
                  <a:moveTo>
                    <a:pt x="309092" y="23291"/>
                  </a:moveTo>
                  <a:lnTo>
                    <a:pt x="271691" y="23291"/>
                  </a:lnTo>
                  <a:lnTo>
                    <a:pt x="271691" y="46761"/>
                  </a:lnTo>
                  <a:lnTo>
                    <a:pt x="248234" y="46761"/>
                  </a:lnTo>
                  <a:lnTo>
                    <a:pt x="248234" y="42075"/>
                  </a:lnTo>
                  <a:lnTo>
                    <a:pt x="210832" y="42075"/>
                  </a:lnTo>
                  <a:lnTo>
                    <a:pt x="210832" y="79629"/>
                  </a:lnTo>
                  <a:lnTo>
                    <a:pt x="243497" y="79629"/>
                  </a:lnTo>
                  <a:lnTo>
                    <a:pt x="243497" y="107619"/>
                  </a:lnTo>
                  <a:lnTo>
                    <a:pt x="281063" y="107619"/>
                  </a:lnTo>
                  <a:lnTo>
                    <a:pt x="281063" y="102920"/>
                  </a:lnTo>
                  <a:lnTo>
                    <a:pt x="285737" y="102920"/>
                  </a:lnTo>
                  <a:lnTo>
                    <a:pt x="285737" y="84315"/>
                  </a:lnTo>
                  <a:lnTo>
                    <a:pt x="285737" y="65544"/>
                  </a:lnTo>
                  <a:lnTo>
                    <a:pt x="285737" y="60845"/>
                  </a:lnTo>
                  <a:lnTo>
                    <a:pt x="309092" y="60845"/>
                  </a:lnTo>
                  <a:lnTo>
                    <a:pt x="309092" y="23291"/>
                  </a:lnTo>
                  <a:close/>
                </a:path>
                <a:path w="332739" h="337820">
                  <a:moveTo>
                    <a:pt x="323189" y="74930"/>
                  </a:moveTo>
                  <a:lnTo>
                    <a:pt x="285788" y="74930"/>
                  </a:lnTo>
                  <a:lnTo>
                    <a:pt x="285788" y="112306"/>
                  </a:lnTo>
                  <a:lnTo>
                    <a:pt x="323189" y="112306"/>
                  </a:lnTo>
                  <a:lnTo>
                    <a:pt x="323189" y="74930"/>
                  </a:lnTo>
                  <a:close/>
                </a:path>
                <a:path w="332739" h="337820">
                  <a:moveTo>
                    <a:pt x="332536" y="299745"/>
                  </a:moveTo>
                  <a:lnTo>
                    <a:pt x="295148" y="299745"/>
                  </a:lnTo>
                  <a:lnTo>
                    <a:pt x="295148" y="337299"/>
                  </a:lnTo>
                  <a:lnTo>
                    <a:pt x="332536" y="337299"/>
                  </a:lnTo>
                  <a:lnTo>
                    <a:pt x="332536" y="299745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2233441" y="5919393"/>
            <a:ext cx="121920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  <a:tab pos="565150" algn="l"/>
                <a:tab pos="864869" algn="l"/>
                <a:tab pos="1099185" algn="l"/>
              </a:tabLst>
            </a:pPr>
            <a:r>
              <a:rPr sz="600" spc="15" dirty="0">
                <a:latin typeface="Arial"/>
                <a:cs typeface="Arial"/>
              </a:rPr>
              <a:t>-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spc="-2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1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1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  <a:p>
            <a:pPr marL="293370">
              <a:lnSpc>
                <a:spcPts val="994"/>
              </a:lnSpc>
            </a:pPr>
            <a:r>
              <a:rPr sz="850" spc="-5" dirty="0">
                <a:latin typeface="Arial"/>
                <a:cs typeface="Arial"/>
              </a:rPr>
              <a:t>x</a:t>
            </a:r>
            <a:endParaRPr sz="85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1305736" y="561026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244864" y="5347880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305736" y="5080878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244864" y="481380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1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305736" y="454673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1244864" y="4279731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2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spc="-10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1305736" y="4012659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10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1123948" y="4951849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528063" y="6142354"/>
            <a:ext cx="2068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Optimal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342001" y="1778698"/>
            <a:ext cx="1660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Original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1031875"/>
            <a:ext cx="8553450" cy="4304030"/>
            <a:chOff x="590550" y="1031875"/>
            <a:chExt cx="8553450" cy="4304030"/>
          </a:xfrm>
        </p:grpSpPr>
        <p:sp>
          <p:nvSpPr>
            <p:cNvPr id="3" name="object 3"/>
            <p:cNvSpPr/>
            <p:nvPr/>
          </p:nvSpPr>
          <p:spPr>
            <a:xfrm>
              <a:off x="3190875" y="3266694"/>
              <a:ext cx="128650" cy="128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00476" y="4116958"/>
              <a:ext cx="128524" cy="128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5952" y="2483358"/>
              <a:ext cx="128524" cy="128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7779" y="2911475"/>
              <a:ext cx="128650" cy="1286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9352" y="2900807"/>
              <a:ext cx="128524" cy="1285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8826" y="3683126"/>
              <a:ext cx="128650" cy="128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3951" y="3196082"/>
              <a:ext cx="128650" cy="1286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8752" y="2788157"/>
              <a:ext cx="128524" cy="128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1689" y="2428621"/>
              <a:ext cx="128650" cy="1286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7752" y="3321557"/>
              <a:ext cx="128524" cy="128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0244" y="3958082"/>
              <a:ext cx="128524" cy="128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6553" y="2711957"/>
              <a:ext cx="128524" cy="128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6553" y="3321557"/>
              <a:ext cx="128524" cy="128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8582" y="2068956"/>
              <a:ext cx="5476875" cy="3267075"/>
            </a:xfrm>
            <a:custGeom>
              <a:avLst/>
              <a:gdLst/>
              <a:ahLst/>
              <a:cxnLst/>
              <a:rect l="l" t="t" r="r" b="b"/>
              <a:pathLst>
                <a:path w="5476875" h="3267075">
                  <a:moveTo>
                    <a:pt x="5476621" y="3200527"/>
                  </a:moveTo>
                  <a:lnTo>
                    <a:pt x="5452034" y="3186176"/>
                  </a:lnTo>
                  <a:lnTo>
                    <a:pt x="5362956" y="3134233"/>
                  </a:lnTo>
                  <a:lnTo>
                    <a:pt x="5354193" y="3136519"/>
                  </a:lnTo>
                  <a:lnTo>
                    <a:pt x="5350256" y="3143250"/>
                  </a:lnTo>
                  <a:lnTo>
                    <a:pt x="5346192" y="3150108"/>
                  </a:lnTo>
                  <a:lnTo>
                    <a:pt x="5348478" y="3158871"/>
                  </a:lnTo>
                  <a:lnTo>
                    <a:pt x="5395315" y="3186176"/>
                  </a:lnTo>
                  <a:lnTo>
                    <a:pt x="80645" y="3186176"/>
                  </a:lnTo>
                  <a:lnTo>
                    <a:pt x="80645" y="81254"/>
                  </a:lnTo>
                  <a:lnTo>
                    <a:pt x="104013" y="121285"/>
                  </a:lnTo>
                  <a:lnTo>
                    <a:pt x="107950" y="128143"/>
                  </a:lnTo>
                  <a:lnTo>
                    <a:pt x="116713" y="130429"/>
                  </a:lnTo>
                  <a:lnTo>
                    <a:pt x="123571" y="126492"/>
                  </a:lnTo>
                  <a:lnTo>
                    <a:pt x="130429" y="122428"/>
                  </a:lnTo>
                  <a:lnTo>
                    <a:pt x="132715" y="113792"/>
                  </a:lnTo>
                  <a:lnTo>
                    <a:pt x="128778" y="106934"/>
                  </a:lnTo>
                  <a:lnTo>
                    <a:pt x="82931" y="28321"/>
                  </a:lnTo>
                  <a:lnTo>
                    <a:pt x="66421" y="0"/>
                  </a:lnTo>
                  <a:lnTo>
                    <a:pt x="4064" y="106934"/>
                  </a:lnTo>
                  <a:lnTo>
                    <a:pt x="0" y="113792"/>
                  </a:lnTo>
                  <a:lnTo>
                    <a:pt x="2413" y="122428"/>
                  </a:lnTo>
                  <a:lnTo>
                    <a:pt x="9144" y="126492"/>
                  </a:lnTo>
                  <a:lnTo>
                    <a:pt x="16002" y="130429"/>
                  </a:lnTo>
                  <a:lnTo>
                    <a:pt x="24765" y="128143"/>
                  </a:lnTo>
                  <a:lnTo>
                    <a:pt x="28689" y="121285"/>
                  </a:lnTo>
                  <a:lnTo>
                    <a:pt x="52057" y="81254"/>
                  </a:lnTo>
                  <a:lnTo>
                    <a:pt x="52057" y="3200539"/>
                  </a:lnTo>
                  <a:lnTo>
                    <a:pt x="66421" y="3200539"/>
                  </a:lnTo>
                  <a:lnTo>
                    <a:pt x="66421" y="3214751"/>
                  </a:lnTo>
                  <a:lnTo>
                    <a:pt x="5395468" y="3214751"/>
                  </a:lnTo>
                  <a:lnTo>
                    <a:pt x="5355336" y="3238119"/>
                  </a:lnTo>
                  <a:lnTo>
                    <a:pt x="5348478" y="3242183"/>
                  </a:lnTo>
                  <a:lnTo>
                    <a:pt x="5346192" y="3250946"/>
                  </a:lnTo>
                  <a:lnTo>
                    <a:pt x="5350256" y="3257677"/>
                  </a:lnTo>
                  <a:lnTo>
                    <a:pt x="5354193" y="3264535"/>
                  </a:lnTo>
                  <a:lnTo>
                    <a:pt x="5362956" y="3266821"/>
                  </a:lnTo>
                  <a:lnTo>
                    <a:pt x="5452249" y="3214751"/>
                  </a:lnTo>
                  <a:lnTo>
                    <a:pt x="5476621" y="3200527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2559" y="4279138"/>
              <a:ext cx="130175" cy="1285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6759" y="3897883"/>
              <a:ext cx="130175" cy="128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53203" y="4333875"/>
              <a:ext cx="128524" cy="1286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27242" y="3140836"/>
              <a:ext cx="130175" cy="1285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1213" y="3454019"/>
              <a:ext cx="130175" cy="1285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3678" y="3508755"/>
              <a:ext cx="130175" cy="1285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50153" y="3092957"/>
              <a:ext cx="130175" cy="12865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02553" y="4007357"/>
              <a:ext cx="130175" cy="12865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91475" y="1952371"/>
              <a:ext cx="130175" cy="1286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272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40" dirty="0"/>
              <a:t>thuật</a:t>
            </a:r>
            <a:r>
              <a:rPr sz="3950" spc="409" dirty="0"/>
              <a:t> </a:t>
            </a:r>
            <a:r>
              <a:rPr sz="3950" spc="5" dirty="0"/>
              <a:t>k-means</a:t>
            </a:r>
            <a:endParaRPr sz="3950"/>
          </a:p>
        </p:txBody>
      </p:sp>
      <p:sp>
        <p:nvSpPr>
          <p:cNvPr id="27" name="object 2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2801" y="5376545"/>
            <a:ext cx="7785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Arial"/>
                <a:cs typeface="Arial"/>
              </a:rPr>
              <a:t>Attrib1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0419" y="1973897"/>
            <a:ext cx="7785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Arial"/>
                <a:cs typeface="Arial"/>
              </a:rPr>
              <a:t>Attrib2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81200" y="1572641"/>
            <a:ext cx="6820534" cy="3696970"/>
          </a:xfrm>
          <a:custGeom>
            <a:avLst/>
            <a:gdLst/>
            <a:ahLst/>
            <a:cxnLst/>
            <a:rect l="l" t="t" r="r" b="b"/>
            <a:pathLst>
              <a:path w="6820534" h="3696970">
                <a:moveTo>
                  <a:pt x="0" y="1687195"/>
                </a:moveTo>
                <a:lnTo>
                  <a:pt x="866" y="1636865"/>
                </a:lnTo>
                <a:lnTo>
                  <a:pt x="3443" y="1587014"/>
                </a:lnTo>
                <a:lnTo>
                  <a:pt x="7701" y="1537677"/>
                </a:lnTo>
                <a:lnTo>
                  <a:pt x="13608" y="1488886"/>
                </a:lnTo>
                <a:lnTo>
                  <a:pt x="21133" y="1440677"/>
                </a:lnTo>
                <a:lnTo>
                  <a:pt x="30245" y="1393083"/>
                </a:lnTo>
                <a:lnTo>
                  <a:pt x="40914" y="1346137"/>
                </a:lnTo>
                <a:lnTo>
                  <a:pt x="53107" y="1299875"/>
                </a:lnTo>
                <a:lnTo>
                  <a:pt x="66795" y="1254329"/>
                </a:lnTo>
                <a:lnTo>
                  <a:pt x="81945" y="1209535"/>
                </a:lnTo>
                <a:lnTo>
                  <a:pt x="98528" y="1165525"/>
                </a:lnTo>
                <a:lnTo>
                  <a:pt x="116511" y="1122334"/>
                </a:lnTo>
                <a:lnTo>
                  <a:pt x="135864" y="1079997"/>
                </a:lnTo>
                <a:lnTo>
                  <a:pt x="156555" y="1038546"/>
                </a:lnTo>
                <a:lnTo>
                  <a:pt x="178555" y="998016"/>
                </a:lnTo>
                <a:lnTo>
                  <a:pt x="201831" y="958441"/>
                </a:lnTo>
                <a:lnTo>
                  <a:pt x="226353" y="919854"/>
                </a:lnTo>
                <a:lnTo>
                  <a:pt x="252089" y="882291"/>
                </a:lnTo>
                <a:lnTo>
                  <a:pt x="279008" y="845784"/>
                </a:lnTo>
                <a:lnTo>
                  <a:pt x="307081" y="810368"/>
                </a:lnTo>
                <a:lnTo>
                  <a:pt x="336274" y="776077"/>
                </a:lnTo>
                <a:lnTo>
                  <a:pt x="366558" y="742945"/>
                </a:lnTo>
                <a:lnTo>
                  <a:pt x="397901" y="711006"/>
                </a:lnTo>
                <a:lnTo>
                  <a:pt x="430272" y="680293"/>
                </a:lnTo>
                <a:lnTo>
                  <a:pt x="463640" y="650841"/>
                </a:lnTo>
                <a:lnTo>
                  <a:pt x="497975" y="622683"/>
                </a:lnTo>
                <a:lnTo>
                  <a:pt x="533245" y="595855"/>
                </a:lnTo>
                <a:lnTo>
                  <a:pt x="569418" y="570389"/>
                </a:lnTo>
                <a:lnTo>
                  <a:pt x="606465" y="546319"/>
                </a:lnTo>
                <a:lnTo>
                  <a:pt x="644353" y="523681"/>
                </a:lnTo>
                <a:lnTo>
                  <a:pt x="683053" y="502507"/>
                </a:lnTo>
                <a:lnTo>
                  <a:pt x="722532" y="482831"/>
                </a:lnTo>
                <a:lnTo>
                  <a:pt x="762759" y="464688"/>
                </a:lnTo>
                <a:lnTo>
                  <a:pt x="803705" y="448112"/>
                </a:lnTo>
                <a:lnTo>
                  <a:pt x="845337" y="433137"/>
                </a:lnTo>
                <a:lnTo>
                  <a:pt x="887625" y="419796"/>
                </a:lnTo>
                <a:lnTo>
                  <a:pt x="930537" y="408123"/>
                </a:lnTo>
                <a:lnTo>
                  <a:pt x="974043" y="398153"/>
                </a:lnTo>
                <a:lnTo>
                  <a:pt x="1018111" y="389920"/>
                </a:lnTo>
                <a:lnTo>
                  <a:pt x="1062711" y="383457"/>
                </a:lnTo>
                <a:lnTo>
                  <a:pt x="1107811" y="378798"/>
                </a:lnTo>
                <a:lnTo>
                  <a:pt x="1153380" y="375978"/>
                </a:lnTo>
                <a:lnTo>
                  <a:pt x="1199388" y="375031"/>
                </a:lnTo>
                <a:lnTo>
                  <a:pt x="1245395" y="375978"/>
                </a:lnTo>
                <a:lnTo>
                  <a:pt x="1290965" y="378798"/>
                </a:lnTo>
                <a:lnTo>
                  <a:pt x="1336066" y="383457"/>
                </a:lnTo>
                <a:lnTo>
                  <a:pt x="1380667" y="389920"/>
                </a:lnTo>
                <a:lnTo>
                  <a:pt x="1424737" y="398153"/>
                </a:lnTo>
                <a:lnTo>
                  <a:pt x="1468244" y="408123"/>
                </a:lnTo>
                <a:lnTo>
                  <a:pt x="1511159" y="419796"/>
                </a:lnTo>
                <a:lnTo>
                  <a:pt x="1553449" y="433137"/>
                </a:lnTo>
                <a:lnTo>
                  <a:pt x="1595084" y="448112"/>
                </a:lnTo>
                <a:lnTo>
                  <a:pt x="1636033" y="464688"/>
                </a:lnTo>
                <a:lnTo>
                  <a:pt x="1676264" y="482831"/>
                </a:lnTo>
                <a:lnTo>
                  <a:pt x="1715747" y="502507"/>
                </a:lnTo>
                <a:lnTo>
                  <a:pt x="1754450" y="523681"/>
                </a:lnTo>
                <a:lnTo>
                  <a:pt x="1792342" y="546319"/>
                </a:lnTo>
                <a:lnTo>
                  <a:pt x="1829392" y="570389"/>
                </a:lnTo>
                <a:lnTo>
                  <a:pt x="1865570" y="595855"/>
                </a:lnTo>
                <a:lnTo>
                  <a:pt x="1900844" y="622683"/>
                </a:lnTo>
                <a:lnTo>
                  <a:pt x="1935183" y="650841"/>
                </a:lnTo>
                <a:lnTo>
                  <a:pt x="1968555" y="680293"/>
                </a:lnTo>
                <a:lnTo>
                  <a:pt x="2000931" y="711006"/>
                </a:lnTo>
                <a:lnTo>
                  <a:pt x="2032279" y="742945"/>
                </a:lnTo>
                <a:lnTo>
                  <a:pt x="2062567" y="776077"/>
                </a:lnTo>
                <a:lnTo>
                  <a:pt x="2091765" y="810368"/>
                </a:lnTo>
                <a:lnTo>
                  <a:pt x="2119841" y="845784"/>
                </a:lnTo>
                <a:lnTo>
                  <a:pt x="2146765" y="882291"/>
                </a:lnTo>
                <a:lnTo>
                  <a:pt x="2172506" y="919854"/>
                </a:lnTo>
                <a:lnTo>
                  <a:pt x="2197031" y="958441"/>
                </a:lnTo>
                <a:lnTo>
                  <a:pt x="2220312" y="998016"/>
                </a:lnTo>
                <a:lnTo>
                  <a:pt x="2242315" y="1038546"/>
                </a:lnTo>
                <a:lnTo>
                  <a:pt x="2263010" y="1079997"/>
                </a:lnTo>
                <a:lnTo>
                  <a:pt x="2282367" y="1122334"/>
                </a:lnTo>
                <a:lnTo>
                  <a:pt x="2300354" y="1165525"/>
                </a:lnTo>
                <a:lnTo>
                  <a:pt x="2316939" y="1209535"/>
                </a:lnTo>
                <a:lnTo>
                  <a:pt x="2332093" y="1254329"/>
                </a:lnTo>
                <a:lnTo>
                  <a:pt x="2345783" y="1299875"/>
                </a:lnTo>
                <a:lnTo>
                  <a:pt x="2357979" y="1346137"/>
                </a:lnTo>
                <a:lnTo>
                  <a:pt x="2368650" y="1393083"/>
                </a:lnTo>
                <a:lnTo>
                  <a:pt x="2377764" y="1440677"/>
                </a:lnTo>
                <a:lnTo>
                  <a:pt x="2385291" y="1488886"/>
                </a:lnTo>
                <a:lnTo>
                  <a:pt x="2391200" y="1537677"/>
                </a:lnTo>
                <a:lnTo>
                  <a:pt x="2395458" y="1587014"/>
                </a:lnTo>
                <a:lnTo>
                  <a:pt x="2398036" y="1636865"/>
                </a:lnTo>
                <a:lnTo>
                  <a:pt x="2398903" y="1687195"/>
                </a:lnTo>
                <a:lnTo>
                  <a:pt x="2398036" y="1737524"/>
                </a:lnTo>
                <a:lnTo>
                  <a:pt x="2395458" y="1787375"/>
                </a:lnTo>
                <a:lnTo>
                  <a:pt x="2391200" y="1836712"/>
                </a:lnTo>
                <a:lnTo>
                  <a:pt x="2385291" y="1885503"/>
                </a:lnTo>
                <a:lnTo>
                  <a:pt x="2377764" y="1933712"/>
                </a:lnTo>
                <a:lnTo>
                  <a:pt x="2368650" y="1981306"/>
                </a:lnTo>
                <a:lnTo>
                  <a:pt x="2357979" y="2028252"/>
                </a:lnTo>
                <a:lnTo>
                  <a:pt x="2345783" y="2074514"/>
                </a:lnTo>
                <a:lnTo>
                  <a:pt x="2332093" y="2120060"/>
                </a:lnTo>
                <a:lnTo>
                  <a:pt x="2316939" y="2164854"/>
                </a:lnTo>
                <a:lnTo>
                  <a:pt x="2300354" y="2208864"/>
                </a:lnTo>
                <a:lnTo>
                  <a:pt x="2282367" y="2252055"/>
                </a:lnTo>
                <a:lnTo>
                  <a:pt x="2263010" y="2294392"/>
                </a:lnTo>
                <a:lnTo>
                  <a:pt x="2242315" y="2335843"/>
                </a:lnTo>
                <a:lnTo>
                  <a:pt x="2220312" y="2376373"/>
                </a:lnTo>
                <a:lnTo>
                  <a:pt x="2197031" y="2415948"/>
                </a:lnTo>
                <a:lnTo>
                  <a:pt x="2172506" y="2454535"/>
                </a:lnTo>
                <a:lnTo>
                  <a:pt x="2146765" y="2492098"/>
                </a:lnTo>
                <a:lnTo>
                  <a:pt x="2119841" y="2528605"/>
                </a:lnTo>
                <a:lnTo>
                  <a:pt x="2091765" y="2564021"/>
                </a:lnTo>
                <a:lnTo>
                  <a:pt x="2062567" y="2598312"/>
                </a:lnTo>
                <a:lnTo>
                  <a:pt x="2032279" y="2631444"/>
                </a:lnTo>
                <a:lnTo>
                  <a:pt x="2000931" y="2663383"/>
                </a:lnTo>
                <a:lnTo>
                  <a:pt x="1968555" y="2694096"/>
                </a:lnTo>
                <a:lnTo>
                  <a:pt x="1935183" y="2723548"/>
                </a:lnTo>
                <a:lnTo>
                  <a:pt x="1900844" y="2751706"/>
                </a:lnTo>
                <a:lnTo>
                  <a:pt x="1865570" y="2778534"/>
                </a:lnTo>
                <a:lnTo>
                  <a:pt x="1829392" y="2804000"/>
                </a:lnTo>
                <a:lnTo>
                  <a:pt x="1792342" y="2828070"/>
                </a:lnTo>
                <a:lnTo>
                  <a:pt x="1754450" y="2850708"/>
                </a:lnTo>
                <a:lnTo>
                  <a:pt x="1715747" y="2871882"/>
                </a:lnTo>
                <a:lnTo>
                  <a:pt x="1676264" y="2891558"/>
                </a:lnTo>
                <a:lnTo>
                  <a:pt x="1636033" y="2909701"/>
                </a:lnTo>
                <a:lnTo>
                  <a:pt x="1595084" y="2926277"/>
                </a:lnTo>
                <a:lnTo>
                  <a:pt x="1553449" y="2941252"/>
                </a:lnTo>
                <a:lnTo>
                  <a:pt x="1511159" y="2954593"/>
                </a:lnTo>
                <a:lnTo>
                  <a:pt x="1468244" y="2966266"/>
                </a:lnTo>
                <a:lnTo>
                  <a:pt x="1424737" y="2976236"/>
                </a:lnTo>
                <a:lnTo>
                  <a:pt x="1380667" y="2984469"/>
                </a:lnTo>
                <a:lnTo>
                  <a:pt x="1336066" y="2990932"/>
                </a:lnTo>
                <a:lnTo>
                  <a:pt x="1290965" y="2995591"/>
                </a:lnTo>
                <a:lnTo>
                  <a:pt x="1245395" y="2998411"/>
                </a:lnTo>
                <a:lnTo>
                  <a:pt x="1199388" y="2999359"/>
                </a:lnTo>
                <a:lnTo>
                  <a:pt x="1153380" y="2998411"/>
                </a:lnTo>
                <a:lnTo>
                  <a:pt x="1107811" y="2995591"/>
                </a:lnTo>
                <a:lnTo>
                  <a:pt x="1062711" y="2990932"/>
                </a:lnTo>
                <a:lnTo>
                  <a:pt x="1018111" y="2984469"/>
                </a:lnTo>
                <a:lnTo>
                  <a:pt x="974043" y="2976236"/>
                </a:lnTo>
                <a:lnTo>
                  <a:pt x="930537" y="2966266"/>
                </a:lnTo>
                <a:lnTo>
                  <a:pt x="887625" y="2954593"/>
                </a:lnTo>
                <a:lnTo>
                  <a:pt x="845337" y="2941252"/>
                </a:lnTo>
                <a:lnTo>
                  <a:pt x="803705" y="2926277"/>
                </a:lnTo>
                <a:lnTo>
                  <a:pt x="762759" y="2909701"/>
                </a:lnTo>
                <a:lnTo>
                  <a:pt x="722532" y="2891558"/>
                </a:lnTo>
                <a:lnTo>
                  <a:pt x="683053" y="2871882"/>
                </a:lnTo>
                <a:lnTo>
                  <a:pt x="644353" y="2850708"/>
                </a:lnTo>
                <a:lnTo>
                  <a:pt x="606465" y="2828070"/>
                </a:lnTo>
                <a:lnTo>
                  <a:pt x="569418" y="2804000"/>
                </a:lnTo>
                <a:lnTo>
                  <a:pt x="533245" y="2778534"/>
                </a:lnTo>
                <a:lnTo>
                  <a:pt x="497975" y="2751706"/>
                </a:lnTo>
                <a:lnTo>
                  <a:pt x="463640" y="2723548"/>
                </a:lnTo>
                <a:lnTo>
                  <a:pt x="430272" y="2694096"/>
                </a:lnTo>
                <a:lnTo>
                  <a:pt x="397901" y="2663383"/>
                </a:lnTo>
                <a:lnTo>
                  <a:pt x="366558" y="2631444"/>
                </a:lnTo>
                <a:lnTo>
                  <a:pt x="336274" y="2598312"/>
                </a:lnTo>
                <a:lnTo>
                  <a:pt x="307081" y="2564021"/>
                </a:lnTo>
                <a:lnTo>
                  <a:pt x="279008" y="2528605"/>
                </a:lnTo>
                <a:lnTo>
                  <a:pt x="252089" y="2492098"/>
                </a:lnTo>
                <a:lnTo>
                  <a:pt x="226353" y="2454535"/>
                </a:lnTo>
                <a:lnTo>
                  <a:pt x="201831" y="2415948"/>
                </a:lnTo>
                <a:lnTo>
                  <a:pt x="178555" y="2376373"/>
                </a:lnTo>
                <a:lnTo>
                  <a:pt x="156555" y="2335843"/>
                </a:lnTo>
                <a:lnTo>
                  <a:pt x="135864" y="2294392"/>
                </a:lnTo>
                <a:lnTo>
                  <a:pt x="116511" y="2252055"/>
                </a:lnTo>
                <a:lnTo>
                  <a:pt x="98528" y="2208864"/>
                </a:lnTo>
                <a:lnTo>
                  <a:pt x="81945" y="2164854"/>
                </a:lnTo>
                <a:lnTo>
                  <a:pt x="66795" y="2120060"/>
                </a:lnTo>
                <a:lnTo>
                  <a:pt x="53107" y="2074514"/>
                </a:lnTo>
                <a:lnTo>
                  <a:pt x="40914" y="2028252"/>
                </a:lnTo>
                <a:lnTo>
                  <a:pt x="30245" y="1981306"/>
                </a:lnTo>
                <a:lnTo>
                  <a:pt x="21133" y="1933712"/>
                </a:lnTo>
                <a:lnTo>
                  <a:pt x="13608" y="1885503"/>
                </a:lnTo>
                <a:lnTo>
                  <a:pt x="7701" y="1836712"/>
                </a:lnTo>
                <a:lnTo>
                  <a:pt x="3443" y="1787375"/>
                </a:lnTo>
                <a:lnTo>
                  <a:pt x="866" y="1737524"/>
                </a:lnTo>
                <a:lnTo>
                  <a:pt x="0" y="1687195"/>
                </a:lnTo>
                <a:close/>
              </a:path>
              <a:path w="6820534" h="3696970">
                <a:moveTo>
                  <a:pt x="2398903" y="2389505"/>
                </a:moveTo>
                <a:lnTo>
                  <a:pt x="2400011" y="2345236"/>
                </a:lnTo>
                <a:lnTo>
                  <a:pt x="2403305" y="2301450"/>
                </a:lnTo>
                <a:lnTo>
                  <a:pt x="2408740" y="2258183"/>
                </a:lnTo>
                <a:lnTo>
                  <a:pt x="2416272" y="2215476"/>
                </a:lnTo>
                <a:lnTo>
                  <a:pt x="2425854" y="2173365"/>
                </a:lnTo>
                <a:lnTo>
                  <a:pt x="2437443" y="2131890"/>
                </a:lnTo>
                <a:lnTo>
                  <a:pt x="2450993" y="2091088"/>
                </a:lnTo>
                <a:lnTo>
                  <a:pt x="2466459" y="2050998"/>
                </a:lnTo>
                <a:lnTo>
                  <a:pt x="2483796" y="2011657"/>
                </a:lnTo>
                <a:lnTo>
                  <a:pt x="2502960" y="1973105"/>
                </a:lnTo>
                <a:lnTo>
                  <a:pt x="2523904" y="1935380"/>
                </a:lnTo>
                <a:lnTo>
                  <a:pt x="2546585" y="1898519"/>
                </a:lnTo>
                <a:lnTo>
                  <a:pt x="2570957" y="1862561"/>
                </a:lnTo>
                <a:lnTo>
                  <a:pt x="2596975" y="1827545"/>
                </a:lnTo>
                <a:lnTo>
                  <a:pt x="2624595" y="1793508"/>
                </a:lnTo>
                <a:lnTo>
                  <a:pt x="2653770" y="1760489"/>
                </a:lnTo>
                <a:lnTo>
                  <a:pt x="2684457" y="1728526"/>
                </a:lnTo>
                <a:lnTo>
                  <a:pt x="2716610" y="1697658"/>
                </a:lnTo>
                <a:lnTo>
                  <a:pt x="2750185" y="1667922"/>
                </a:lnTo>
                <a:lnTo>
                  <a:pt x="2785135" y="1639358"/>
                </a:lnTo>
                <a:lnTo>
                  <a:pt x="2821417" y="1612002"/>
                </a:lnTo>
                <a:lnTo>
                  <a:pt x="2858985" y="1585894"/>
                </a:lnTo>
                <a:lnTo>
                  <a:pt x="2897794" y="1561072"/>
                </a:lnTo>
                <a:lnTo>
                  <a:pt x="2937800" y="1537574"/>
                </a:lnTo>
                <a:lnTo>
                  <a:pt x="2978957" y="1515438"/>
                </a:lnTo>
                <a:lnTo>
                  <a:pt x="3021220" y="1494703"/>
                </a:lnTo>
                <a:lnTo>
                  <a:pt x="3064544" y="1475407"/>
                </a:lnTo>
                <a:lnTo>
                  <a:pt x="3108885" y="1457588"/>
                </a:lnTo>
                <a:lnTo>
                  <a:pt x="3154197" y="1441284"/>
                </a:lnTo>
                <a:lnTo>
                  <a:pt x="3200436" y="1426534"/>
                </a:lnTo>
                <a:lnTo>
                  <a:pt x="3247555" y="1413376"/>
                </a:lnTo>
                <a:lnTo>
                  <a:pt x="3295511" y="1401848"/>
                </a:lnTo>
                <a:lnTo>
                  <a:pt x="3344259" y="1391989"/>
                </a:lnTo>
                <a:lnTo>
                  <a:pt x="3393752" y="1383836"/>
                </a:lnTo>
                <a:lnTo>
                  <a:pt x="3443947" y="1377429"/>
                </a:lnTo>
                <a:lnTo>
                  <a:pt x="3494799" y="1372805"/>
                </a:lnTo>
                <a:lnTo>
                  <a:pt x="3546261" y="1370002"/>
                </a:lnTo>
                <a:lnTo>
                  <a:pt x="3598291" y="1369060"/>
                </a:lnTo>
                <a:lnTo>
                  <a:pt x="3650320" y="1370002"/>
                </a:lnTo>
                <a:lnTo>
                  <a:pt x="3701782" y="1372805"/>
                </a:lnTo>
                <a:lnTo>
                  <a:pt x="3752634" y="1377429"/>
                </a:lnTo>
                <a:lnTo>
                  <a:pt x="3802829" y="1383836"/>
                </a:lnTo>
                <a:lnTo>
                  <a:pt x="3852322" y="1391989"/>
                </a:lnTo>
                <a:lnTo>
                  <a:pt x="3901070" y="1401848"/>
                </a:lnTo>
                <a:lnTo>
                  <a:pt x="3949026" y="1413376"/>
                </a:lnTo>
                <a:lnTo>
                  <a:pt x="3996145" y="1426534"/>
                </a:lnTo>
                <a:lnTo>
                  <a:pt x="4042384" y="1441284"/>
                </a:lnTo>
                <a:lnTo>
                  <a:pt x="4087696" y="1457588"/>
                </a:lnTo>
                <a:lnTo>
                  <a:pt x="4132037" y="1475407"/>
                </a:lnTo>
                <a:lnTo>
                  <a:pt x="4175361" y="1494703"/>
                </a:lnTo>
                <a:lnTo>
                  <a:pt x="4217624" y="1515438"/>
                </a:lnTo>
                <a:lnTo>
                  <a:pt x="4258781" y="1537574"/>
                </a:lnTo>
                <a:lnTo>
                  <a:pt x="4298787" y="1561072"/>
                </a:lnTo>
                <a:lnTo>
                  <a:pt x="4337596" y="1585894"/>
                </a:lnTo>
                <a:lnTo>
                  <a:pt x="4375164" y="1612002"/>
                </a:lnTo>
                <a:lnTo>
                  <a:pt x="4411446" y="1639358"/>
                </a:lnTo>
                <a:lnTo>
                  <a:pt x="4446396" y="1667922"/>
                </a:lnTo>
                <a:lnTo>
                  <a:pt x="4479971" y="1697658"/>
                </a:lnTo>
                <a:lnTo>
                  <a:pt x="4512124" y="1728526"/>
                </a:lnTo>
                <a:lnTo>
                  <a:pt x="4542811" y="1760489"/>
                </a:lnTo>
                <a:lnTo>
                  <a:pt x="4571986" y="1793508"/>
                </a:lnTo>
                <a:lnTo>
                  <a:pt x="4599606" y="1827545"/>
                </a:lnTo>
                <a:lnTo>
                  <a:pt x="4625624" y="1862561"/>
                </a:lnTo>
                <a:lnTo>
                  <a:pt x="4649996" y="1898519"/>
                </a:lnTo>
                <a:lnTo>
                  <a:pt x="4672677" y="1935380"/>
                </a:lnTo>
                <a:lnTo>
                  <a:pt x="4693621" y="1973105"/>
                </a:lnTo>
                <a:lnTo>
                  <a:pt x="4712785" y="2011657"/>
                </a:lnTo>
                <a:lnTo>
                  <a:pt x="4730122" y="2050998"/>
                </a:lnTo>
                <a:lnTo>
                  <a:pt x="4745588" y="2091088"/>
                </a:lnTo>
                <a:lnTo>
                  <a:pt x="4759138" y="2131890"/>
                </a:lnTo>
                <a:lnTo>
                  <a:pt x="4770727" y="2173365"/>
                </a:lnTo>
                <a:lnTo>
                  <a:pt x="4780309" y="2215476"/>
                </a:lnTo>
                <a:lnTo>
                  <a:pt x="4787841" y="2258183"/>
                </a:lnTo>
                <a:lnTo>
                  <a:pt x="4793276" y="2301450"/>
                </a:lnTo>
                <a:lnTo>
                  <a:pt x="4796570" y="2345236"/>
                </a:lnTo>
                <a:lnTo>
                  <a:pt x="4797679" y="2389505"/>
                </a:lnTo>
                <a:lnTo>
                  <a:pt x="4796570" y="2433773"/>
                </a:lnTo>
                <a:lnTo>
                  <a:pt x="4793276" y="2477560"/>
                </a:lnTo>
                <a:lnTo>
                  <a:pt x="4787841" y="2520828"/>
                </a:lnTo>
                <a:lnTo>
                  <a:pt x="4780309" y="2563537"/>
                </a:lnTo>
                <a:lnTo>
                  <a:pt x="4770727" y="2605650"/>
                </a:lnTo>
                <a:lnTo>
                  <a:pt x="4759138" y="2647128"/>
                </a:lnTo>
                <a:lnTo>
                  <a:pt x="4745588" y="2687932"/>
                </a:lnTo>
                <a:lnTo>
                  <a:pt x="4730122" y="2728026"/>
                </a:lnTo>
                <a:lnTo>
                  <a:pt x="4712785" y="2767370"/>
                </a:lnTo>
                <a:lnTo>
                  <a:pt x="4693621" y="2805926"/>
                </a:lnTo>
                <a:lnTo>
                  <a:pt x="4672677" y="2843655"/>
                </a:lnTo>
                <a:lnTo>
                  <a:pt x="4649996" y="2880520"/>
                </a:lnTo>
                <a:lnTo>
                  <a:pt x="4625624" y="2916482"/>
                </a:lnTo>
                <a:lnTo>
                  <a:pt x="4599606" y="2951503"/>
                </a:lnTo>
                <a:lnTo>
                  <a:pt x="4571986" y="2985545"/>
                </a:lnTo>
                <a:lnTo>
                  <a:pt x="4542811" y="3018569"/>
                </a:lnTo>
                <a:lnTo>
                  <a:pt x="4512124" y="3050536"/>
                </a:lnTo>
                <a:lnTo>
                  <a:pt x="4479971" y="3081410"/>
                </a:lnTo>
                <a:lnTo>
                  <a:pt x="4446396" y="3111150"/>
                </a:lnTo>
                <a:lnTo>
                  <a:pt x="4411446" y="3139720"/>
                </a:lnTo>
                <a:lnTo>
                  <a:pt x="4375164" y="3167080"/>
                </a:lnTo>
                <a:lnTo>
                  <a:pt x="4337596" y="3193193"/>
                </a:lnTo>
                <a:lnTo>
                  <a:pt x="4298787" y="3218020"/>
                </a:lnTo>
                <a:lnTo>
                  <a:pt x="4258781" y="3241523"/>
                </a:lnTo>
                <a:lnTo>
                  <a:pt x="4217624" y="3263663"/>
                </a:lnTo>
                <a:lnTo>
                  <a:pt x="4175361" y="3284403"/>
                </a:lnTo>
                <a:lnTo>
                  <a:pt x="4132037" y="3303703"/>
                </a:lnTo>
                <a:lnTo>
                  <a:pt x="4087696" y="3321526"/>
                </a:lnTo>
                <a:lnTo>
                  <a:pt x="4042384" y="3337834"/>
                </a:lnTo>
                <a:lnTo>
                  <a:pt x="3996145" y="3352587"/>
                </a:lnTo>
                <a:lnTo>
                  <a:pt x="3949026" y="3365749"/>
                </a:lnTo>
                <a:lnTo>
                  <a:pt x="3901070" y="3377279"/>
                </a:lnTo>
                <a:lnTo>
                  <a:pt x="3852322" y="3387141"/>
                </a:lnTo>
                <a:lnTo>
                  <a:pt x="3802829" y="3395296"/>
                </a:lnTo>
                <a:lnTo>
                  <a:pt x="3752634" y="3401705"/>
                </a:lnTo>
                <a:lnTo>
                  <a:pt x="3701782" y="3406330"/>
                </a:lnTo>
                <a:lnTo>
                  <a:pt x="3650320" y="3409134"/>
                </a:lnTo>
                <a:lnTo>
                  <a:pt x="3598291" y="3410077"/>
                </a:lnTo>
                <a:lnTo>
                  <a:pt x="3546261" y="3409134"/>
                </a:lnTo>
                <a:lnTo>
                  <a:pt x="3494799" y="3406330"/>
                </a:lnTo>
                <a:lnTo>
                  <a:pt x="3443947" y="3401705"/>
                </a:lnTo>
                <a:lnTo>
                  <a:pt x="3393752" y="3395296"/>
                </a:lnTo>
                <a:lnTo>
                  <a:pt x="3344259" y="3387141"/>
                </a:lnTo>
                <a:lnTo>
                  <a:pt x="3295511" y="3377279"/>
                </a:lnTo>
                <a:lnTo>
                  <a:pt x="3247555" y="3365749"/>
                </a:lnTo>
                <a:lnTo>
                  <a:pt x="3200436" y="3352587"/>
                </a:lnTo>
                <a:lnTo>
                  <a:pt x="3154197" y="3337834"/>
                </a:lnTo>
                <a:lnTo>
                  <a:pt x="3108885" y="3321526"/>
                </a:lnTo>
                <a:lnTo>
                  <a:pt x="3064544" y="3303703"/>
                </a:lnTo>
                <a:lnTo>
                  <a:pt x="3021220" y="3284403"/>
                </a:lnTo>
                <a:lnTo>
                  <a:pt x="2978957" y="3263663"/>
                </a:lnTo>
                <a:lnTo>
                  <a:pt x="2937800" y="3241523"/>
                </a:lnTo>
                <a:lnTo>
                  <a:pt x="2897794" y="3218020"/>
                </a:lnTo>
                <a:lnTo>
                  <a:pt x="2858985" y="3193193"/>
                </a:lnTo>
                <a:lnTo>
                  <a:pt x="2821417" y="3167080"/>
                </a:lnTo>
                <a:lnTo>
                  <a:pt x="2785135" y="3139720"/>
                </a:lnTo>
                <a:lnTo>
                  <a:pt x="2750185" y="3111150"/>
                </a:lnTo>
                <a:lnTo>
                  <a:pt x="2716610" y="3081410"/>
                </a:lnTo>
                <a:lnTo>
                  <a:pt x="2684457" y="3050536"/>
                </a:lnTo>
                <a:lnTo>
                  <a:pt x="2653770" y="3018569"/>
                </a:lnTo>
                <a:lnTo>
                  <a:pt x="2624595" y="2985545"/>
                </a:lnTo>
                <a:lnTo>
                  <a:pt x="2596975" y="2951503"/>
                </a:lnTo>
                <a:lnTo>
                  <a:pt x="2570957" y="2916482"/>
                </a:lnTo>
                <a:lnTo>
                  <a:pt x="2546585" y="2880520"/>
                </a:lnTo>
                <a:lnTo>
                  <a:pt x="2523904" y="2843655"/>
                </a:lnTo>
                <a:lnTo>
                  <a:pt x="2502960" y="2805926"/>
                </a:lnTo>
                <a:lnTo>
                  <a:pt x="2483796" y="2767370"/>
                </a:lnTo>
                <a:lnTo>
                  <a:pt x="2466459" y="2728026"/>
                </a:lnTo>
                <a:lnTo>
                  <a:pt x="2450993" y="2687932"/>
                </a:lnTo>
                <a:lnTo>
                  <a:pt x="2437443" y="2647128"/>
                </a:lnTo>
                <a:lnTo>
                  <a:pt x="2425854" y="2605650"/>
                </a:lnTo>
                <a:lnTo>
                  <a:pt x="2416272" y="2563537"/>
                </a:lnTo>
                <a:lnTo>
                  <a:pt x="2408740" y="2520828"/>
                </a:lnTo>
                <a:lnTo>
                  <a:pt x="2403305" y="2477560"/>
                </a:lnTo>
                <a:lnTo>
                  <a:pt x="2400011" y="2433773"/>
                </a:lnTo>
                <a:lnTo>
                  <a:pt x="2398903" y="2389505"/>
                </a:lnTo>
                <a:close/>
              </a:path>
              <a:path w="6820534" h="3696970">
                <a:moveTo>
                  <a:pt x="0" y="2167001"/>
                </a:moveTo>
                <a:lnTo>
                  <a:pt x="731" y="2121892"/>
                </a:lnTo>
                <a:lnTo>
                  <a:pt x="2913" y="2077108"/>
                </a:lnTo>
                <a:lnTo>
                  <a:pt x="6524" y="2032666"/>
                </a:lnTo>
                <a:lnTo>
                  <a:pt x="11545" y="1988584"/>
                </a:lnTo>
                <a:lnTo>
                  <a:pt x="17956" y="1944880"/>
                </a:lnTo>
                <a:lnTo>
                  <a:pt x="25736" y="1901572"/>
                </a:lnTo>
                <a:lnTo>
                  <a:pt x="34865" y="1858677"/>
                </a:lnTo>
                <a:lnTo>
                  <a:pt x="45324" y="1816215"/>
                </a:lnTo>
                <a:lnTo>
                  <a:pt x="57092" y="1774201"/>
                </a:lnTo>
                <a:lnTo>
                  <a:pt x="70148" y="1732656"/>
                </a:lnTo>
                <a:lnTo>
                  <a:pt x="84474" y="1691596"/>
                </a:lnTo>
                <a:lnTo>
                  <a:pt x="100048" y="1651039"/>
                </a:lnTo>
                <a:lnTo>
                  <a:pt x="116850" y="1611004"/>
                </a:lnTo>
                <a:lnTo>
                  <a:pt x="134862" y="1571507"/>
                </a:lnTo>
                <a:lnTo>
                  <a:pt x="154061" y="1532569"/>
                </a:lnTo>
                <a:lnTo>
                  <a:pt x="174429" y="1494205"/>
                </a:lnTo>
                <a:lnTo>
                  <a:pt x="195944" y="1456434"/>
                </a:lnTo>
                <a:lnTo>
                  <a:pt x="218588" y="1419275"/>
                </a:lnTo>
                <a:lnTo>
                  <a:pt x="242339" y="1382744"/>
                </a:lnTo>
                <a:lnTo>
                  <a:pt x="267179" y="1346860"/>
                </a:lnTo>
                <a:lnTo>
                  <a:pt x="293085" y="1311641"/>
                </a:lnTo>
                <a:lnTo>
                  <a:pt x="320039" y="1277105"/>
                </a:lnTo>
                <a:lnTo>
                  <a:pt x="348021" y="1243270"/>
                </a:lnTo>
                <a:lnTo>
                  <a:pt x="377010" y="1210153"/>
                </a:lnTo>
                <a:lnTo>
                  <a:pt x="406985" y="1177773"/>
                </a:lnTo>
                <a:lnTo>
                  <a:pt x="437928" y="1146147"/>
                </a:lnTo>
                <a:lnTo>
                  <a:pt x="469818" y="1115293"/>
                </a:lnTo>
                <a:lnTo>
                  <a:pt x="502634" y="1085230"/>
                </a:lnTo>
                <a:lnTo>
                  <a:pt x="536357" y="1055976"/>
                </a:lnTo>
                <a:lnTo>
                  <a:pt x="570966" y="1027547"/>
                </a:lnTo>
                <a:lnTo>
                  <a:pt x="606441" y="999963"/>
                </a:lnTo>
                <a:lnTo>
                  <a:pt x="642763" y="973240"/>
                </a:lnTo>
                <a:lnTo>
                  <a:pt x="679911" y="947398"/>
                </a:lnTo>
                <a:lnTo>
                  <a:pt x="717865" y="922454"/>
                </a:lnTo>
                <a:lnTo>
                  <a:pt x="756604" y="898426"/>
                </a:lnTo>
                <a:lnTo>
                  <a:pt x="796110" y="875331"/>
                </a:lnTo>
                <a:lnTo>
                  <a:pt x="836361" y="853188"/>
                </a:lnTo>
                <a:lnTo>
                  <a:pt x="877337" y="832015"/>
                </a:lnTo>
                <a:lnTo>
                  <a:pt x="919019" y="811829"/>
                </a:lnTo>
                <a:lnTo>
                  <a:pt x="961386" y="792649"/>
                </a:lnTo>
                <a:lnTo>
                  <a:pt x="1004418" y="774493"/>
                </a:lnTo>
                <a:lnTo>
                  <a:pt x="1048095" y="757378"/>
                </a:lnTo>
                <a:lnTo>
                  <a:pt x="1092397" y="741322"/>
                </a:lnTo>
                <a:lnTo>
                  <a:pt x="1137303" y="726344"/>
                </a:lnTo>
                <a:lnTo>
                  <a:pt x="1182794" y="712461"/>
                </a:lnTo>
                <a:lnTo>
                  <a:pt x="1228850" y="699690"/>
                </a:lnTo>
                <a:lnTo>
                  <a:pt x="1275450" y="688051"/>
                </a:lnTo>
                <a:lnTo>
                  <a:pt x="1322574" y="677562"/>
                </a:lnTo>
                <a:lnTo>
                  <a:pt x="1370202" y="668239"/>
                </a:lnTo>
                <a:lnTo>
                  <a:pt x="1418314" y="660100"/>
                </a:lnTo>
                <a:lnTo>
                  <a:pt x="1466890" y="653165"/>
                </a:lnTo>
                <a:lnTo>
                  <a:pt x="1515910" y="647451"/>
                </a:lnTo>
                <a:lnTo>
                  <a:pt x="1565353" y="642975"/>
                </a:lnTo>
                <a:lnTo>
                  <a:pt x="1615200" y="639755"/>
                </a:lnTo>
                <a:lnTo>
                  <a:pt x="1665430" y="637811"/>
                </a:lnTo>
                <a:lnTo>
                  <a:pt x="1716024" y="637159"/>
                </a:lnTo>
                <a:lnTo>
                  <a:pt x="1766617" y="637811"/>
                </a:lnTo>
                <a:lnTo>
                  <a:pt x="1816847" y="639755"/>
                </a:lnTo>
                <a:lnTo>
                  <a:pt x="1866694" y="642975"/>
                </a:lnTo>
                <a:lnTo>
                  <a:pt x="1916137" y="647451"/>
                </a:lnTo>
                <a:lnTo>
                  <a:pt x="1965157" y="653165"/>
                </a:lnTo>
                <a:lnTo>
                  <a:pt x="2013733" y="660100"/>
                </a:lnTo>
                <a:lnTo>
                  <a:pt x="2061845" y="668239"/>
                </a:lnTo>
                <a:lnTo>
                  <a:pt x="2109473" y="677562"/>
                </a:lnTo>
                <a:lnTo>
                  <a:pt x="2156597" y="688051"/>
                </a:lnTo>
                <a:lnTo>
                  <a:pt x="2203197" y="699690"/>
                </a:lnTo>
                <a:lnTo>
                  <a:pt x="2249253" y="712461"/>
                </a:lnTo>
                <a:lnTo>
                  <a:pt x="2294744" y="726344"/>
                </a:lnTo>
                <a:lnTo>
                  <a:pt x="2339650" y="741322"/>
                </a:lnTo>
                <a:lnTo>
                  <a:pt x="2383952" y="757378"/>
                </a:lnTo>
                <a:lnTo>
                  <a:pt x="2427629" y="774493"/>
                </a:lnTo>
                <a:lnTo>
                  <a:pt x="2470661" y="792649"/>
                </a:lnTo>
                <a:lnTo>
                  <a:pt x="2513028" y="811829"/>
                </a:lnTo>
                <a:lnTo>
                  <a:pt x="2554710" y="832015"/>
                </a:lnTo>
                <a:lnTo>
                  <a:pt x="2595686" y="853188"/>
                </a:lnTo>
                <a:lnTo>
                  <a:pt x="2635937" y="875331"/>
                </a:lnTo>
                <a:lnTo>
                  <a:pt x="2675443" y="898426"/>
                </a:lnTo>
                <a:lnTo>
                  <a:pt x="2714182" y="922454"/>
                </a:lnTo>
                <a:lnTo>
                  <a:pt x="2752136" y="947398"/>
                </a:lnTo>
                <a:lnTo>
                  <a:pt x="2789284" y="973240"/>
                </a:lnTo>
                <a:lnTo>
                  <a:pt x="2825606" y="999963"/>
                </a:lnTo>
                <a:lnTo>
                  <a:pt x="2861081" y="1027547"/>
                </a:lnTo>
                <a:lnTo>
                  <a:pt x="2895690" y="1055976"/>
                </a:lnTo>
                <a:lnTo>
                  <a:pt x="2929413" y="1085230"/>
                </a:lnTo>
                <a:lnTo>
                  <a:pt x="2962229" y="1115293"/>
                </a:lnTo>
                <a:lnTo>
                  <a:pt x="2994119" y="1146147"/>
                </a:lnTo>
                <a:lnTo>
                  <a:pt x="3025062" y="1177773"/>
                </a:lnTo>
                <a:lnTo>
                  <a:pt x="3055037" y="1210153"/>
                </a:lnTo>
                <a:lnTo>
                  <a:pt x="3084026" y="1243270"/>
                </a:lnTo>
                <a:lnTo>
                  <a:pt x="3112008" y="1277105"/>
                </a:lnTo>
                <a:lnTo>
                  <a:pt x="3138962" y="1311641"/>
                </a:lnTo>
                <a:lnTo>
                  <a:pt x="3164868" y="1346860"/>
                </a:lnTo>
                <a:lnTo>
                  <a:pt x="3189708" y="1382744"/>
                </a:lnTo>
                <a:lnTo>
                  <a:pt x="3213459" y="1419275"/>
                </a:lnTo>
                <a:lnTo>
                  <a:pt x="3236103" y="1456434"/>
                </a:lnTo>
                <a:lnTo>
                  <a:pt x="3257618" y="1494205"/>
                </a:lnTo>
                <a:lnTo>
                  <a:pt x="3277986" y="1532569"/>
                </a:lnTo>
                <a:lnTo>
                  <a:pt x="3297185" y="1571507"/>
                </a:lnTo>
                <a:lnTo>
                  <a:pt x="3315197" y="1611004"/>
                </a:lnTo>
                <a:lnTo>
                  <a:pt x="3331999" y="1651039"/>
                </a:lnTo>
                <a:lnTo>
                  <a:pt x="3347573" y="1691596"/>
                </a:lnTo>
                <a:lnTo>
                  <a:pt x="3361899" y="1732656"/>
                </a:lnTo>
                <a:lnTo>
                  <a:pt x="3374955" y="1774201"/>
                </a:lnTo>
                <a:lnTo>
                  <a:pt x="3386723" y="1816215"/>
                </a:lnTo>
                <a:lnTo>
                  <a:pt x="3397182" y="1858677"/>
                </a:lnTo>
                <a:lnTo>
                  <a:pt x="3406311" y="1901572"/>
                </a:lnTo>
                <a:lnTo>
                  <a:pt x="3414091" y="1944880"/>
                </a:lnTo>
                <a:lnTo>
                  <a:pt x="3420502" y="1988584"/>
                </a:lnTo>
                <a:lnTo>
                  <a:pt x="3425523" y="2032666"/>
                </a:lnTo>
                <a:lnTo>
                  <a:pt x="3429134" y="2077108"/>
                </a:lnTo>
                <a:lnTo>
                  <a:pt x="3431316" y="2121892"/>
                </a:lnTo>
                <a:lnTo>
                  <a:pt x="3432048" y="2167001"/>
                </a:lnTo>
                <a:lnTo>
                  <a:pt x="3431316" y="2212109"/>
                </a:lnTo>
                <a:lnTo>
                  <a:pt x="3429134" y="2256893"/>
                </a:lnTo>
                <a:lnTo>
                  <a:pt x="3425523" y="2301335"/>
                </a:lnTo>
                <a:lnTo>
                  <a:pt x="3420502" y="2345417"/>
                </a:lnTo>
                <a:lnTo>
                  <a:pt x="3414091" y="2389121"/>
                </a:lnTo>
                <a:lnTo>
                  <a:pt x="3406311" y="2432429"/>
                </a:lnTo>
                <a:lnTo>
                  <a:pt x="3397182" y="2475324"/>
                </a:lnTo>
                <a:lnTo>
                  <a:pt x="3386723" y="2517786"/>
                </a:lnTo>
                <a:lnTo>
                  <a:pt x="3374955" y="2559800"/>
                </a:lnTo>
                <a:lnTo>
                  <a:pt x="3361899" y="2601345"/>
                </a:lnTo>
                <a:lnTo>
                  <a:pt x="3347573" y="2642405"/>
                </a:lnTo>
                <a:lnTo>
                  <a:pt x="3331999" y="2682962"/>
                </a:lnTo>
                <a:lnTo>
                  <a:pt x="3315197" y="2722997"/>
                </a:lnTo>
                <a:lnTo>
                  <a:pt x="3297185" y="2762494"/>
                </a:lnTo>
                <a:lnTo>
                  <a:pt x="3277986" y="2801432"/>
                </a:lnTo>
                <a:lnTo>
                  <a:pt x="3257618" y="2839796"/>
                </a:lnTo>
                <a:lnTo>
                  <a:pt x="3236103" y="2877567"/>
                </a:lnTo>
                <a:lnTo>
                  <a:pt x="3213459" y="2914726"/>
                </a:lnTo>
                <a:lnTo>
                  <a:pt x="3189708" y="2951257"/>
                </a:lnTo>
                <a:lnTo>
                  <a:pt x="3164868" y="2987141"/>
                </a:lnTo>
                <a:lnTo>
                  <a:pt x="3138962" y="3022360"/>
                </a:lnTo>
                <a:lnTo>
                  <a:pt x="3112008" y="3056896"/>
                </a:lnTo>
                <a:lnTo>
                  <a:pt x="3084026" y="3090731"/>
                </a:lnTo>
                <a:lnTo>
                  <a:pt x="3055037" y="3123848"/>
                </a:lnTo>
                <a:lnTo>
                  <a:pt x="3025062" y="3156228"/>
                </a:lnTo>
                <a:lnTo>
                  <a:pt x="2994119" y="3187854"/>
                </a:lnTo>
                <a:lnTo>
                  <a:pt x="2962229" y="3218708"/>
                </a:lnTo>
                <a:lnTo>
                  <a:pt x="2929413" y="3248771"/>
                </a:lnTo>
                <a:lnTo>
                  <a:pt x="2895690" y="3278025"/>
                </a:lnTo>
                <a:lnTo>
                  <a:pt x="2861081" y="3306454"/>
                </a:lnTo>
                <a:lnTo>
                  <a:pt x="2825606" y="3334038"/>
                </a:lnTo>
                <a:lnTo>
                  <a:pt x="2789284" y="3360761"/>
                </a:lnTo>
                <a:lnTo>
                  <a:pt x="2752136" y="3386603"/>
                </a:lnTo>
                <a:lnTo>
                  <a:pt x="2714182" y="3411547"/>
                </a:lnTo>
                <a:lnTo>
                  <a:pt x="2675443" y="3435575"/>
                </a:lnTo>
                <a:lnTo>
                  <a:pt x="2635937" y="3458670"/>
                </a:lnTo>
                <a:lnTo>
                  <a:pt x="2595686" y="3480813"/>
                </a:lnTo>
                <a:lnTo>
                  <a:pt x="2554710" y="3501986"/>
                </a:lnTo>
                <a:lnTo>
                  <a:pt x="2513028" y="3522172"/>
                </a:lnTo>
                <a:lnTo>
                  <a:pt x="2470661" y="3541352"/>
                </a:lnTo>
                <a:lnTo>
                  <a:pt x="2427629" y="3559508"/>
                </a:lnTo>
                <a:lnTo>
                  <a:pt x="2383952" y="3576623"/>
                </a:lnTo>
                <a:lnTo>
                  <a:pt x="2339650" y="3592679"/>
                </a:lnTo>
                <a:lnTo>
                  <a:pt x="2294744" y="3607657"/>
                </a:lnTo>
                <a:lnTo>
                  <a:pt x="2249253" y="3621540"/>
                </a:lnTo>
                <a:lnTo>
                  <a:pt x="2203197" y="3634311"/>
                </a:lnTo>
                <a:lnTo>
                  <a:pt x="2156597" y="3645950"/>
                </a:lnTo>
                <a:lnTo>
                  <a:pt x="2109473" y="3656439"/>
                </a:lnTo>
                <a:lnTo>
                  <a:pt x="2061845" y="3665762"/>
                </a:lnTo>
                <a:lnTo>
                  <a:pt x="2013733" y="3673901"/>
                </a:lnTo>
                <a:lnTo>
                  <a:pt x="1965157" y="3680836"/>
                </a:lnTo>
                <a:lnTo>
                  <a:pt x="1916137" y="3686550"/>
                </a:lnTo>
                <a:lnTo>
                  <a:pt x="1866694" y="3691026"/>
                </a:lnTo>
                <a:lnTo>
                  <a:pt x="1816847" y="3694246"/>
                </a:lnTo>
                <a:lnTo>
                  <a:pt x="1766617" y="3696190"/>
                </a:lnTo>
                <a:lnTo>
                  <a:pt x="1716024" y="3696843"/>
                </a:lnTo>
                <a:lnTo>
                  <a:pt x="1665430" y="3696190"/>
                </a:lnTo>
                <a:lnTo>
                  <a:pt x="1615200" y="3694246"/>
                </a:lnTo>
                <a:lnTo>
                  <a:pt x="1565353" y="3691026"/>
                </a:lnTo>
                <a:lnTo>
                  <a:pt x="1515910" y="3686550"/>
                </a:lnTo>
                <a:lnTo>
                  <a:pt x="1466890" y="3680836"/>
                </a:lnTo>
                <a:lnTo>
                  <a:pt x="1418314" y="3673901"/>
                </a:lnTo>
                <a:lnTo>
                  <a:pt x="1370202" y="3665762"/>
                </a:lnTo>
                <a:lnTo>
                  <a:pt x="1322574" y="3656439"/>
                </a:lnTo>
                <a:lnTo>
                  <a:pt x="1275450" y="3645950"/>
                </a:lnTo>
                <a:lnTo>
                  <a:pt x="1228850" y="3634311"/>
                </a:lnTo>
                <a:lnTo>
                  <a:pt x="1182794" y="3621540"/>
                </a:lnTo>
                <a:lnTo>
                  <a:pt x="1137303" y="3607657"/>
                </a:lnTo>
                <a:lnTo>
                  <a:pt x="1092397" y="3592679"/>
                </a:lnTo>
                <a:lnTo>
                  <a:pt x="1048095" y="3576623"/>
                </a:lnTo>
                <a:lnTo>
                  <a:pt x="1004418" y="3559508"/>
                </a:lnTo>
                <a:lnTo>
                  <a:pt x="961386" y="3541352"/>
                </a:lnTo>
                <a:lnTo>
                  <a:pt x="919019" y="3522172"/>
                </a:lnTo>
                <a:lnTo>
                  <a:pt x="877337" y="3501986"/>
                </a:lnTo>
                <a:lnTo>
                  <a:pt x="836361" y="3480813"/>
                </a:lnTo>
                <a:lnTo>
                  <a:pt x="796110" y="3458670"/>
                </a:lnTo>
                <a:lnTo>
                  <a:pt x="756604" y="3435575"/>
                </a:lnTo>
                <a:lnTo>
                  <a:pt x="717865" y="3411547"/>
                </a:lnTo>
                <a:lnTo>
                  <a:pt x="679911" y="3386603"/>
                </a:lnTo>
                <a:lnTo>
                  <a:pt x="642763" y="3360761"/>
                </a:lnTo>
                <a:lnTo>
                  <a:pt x="606441" y="3334038"/>
                </a:lnTo>
                <a:lnTo>
                  <a:pt x="570966" y="3306454"/>
                </a:lnTo>
                <a:lnTo>
                  <a:pt x="536357" y="3278025"/>
                </a:lnTo>
                <a:lnTo>
                  <a:pt x="502634" y="3248771"/>
                </a:lnTo>
                <a:lnTo>
                  <a:pt x="469818" y="3218708"/>
                </a:lnTo>
                <a:lnTo>
                  <a:pt x="437928" y="3187854"/>
                </a:lnTo>
                <a:lnTo>
                  <a:pt x="406985" y="3156228"/>
                </a:lnTo>
                <a:lnTo>
                  <a:pt x="377010" y="3123848"/>
                </a:lnTo>
                <a:lnTo>
                  <a:pt x="348021" y="3090731"/>
                </a:lnTo>
                <a:lnTo>
                  <a:pt x="320039" y="3056896"/>
                </a:lnTo>
                <a:lnTo>
                  <a:pt x="293085" y="3022360"/>
                </a:lnTo>
                <a:lnTo>
                  <a:pt x="267179" y="2987141"/>
                </a:lnTo>
                <a:lnTo>
                  <a:pt x="242339" y="2951257"/>
                </a:lnTo>
                <a:lnTo>
                  <a:pt x="218588" y="2914726"/>
                </a:lnTo>
                <a:lnTo>
                  <a:pt x="195944" y="2877567"/>
                </a:lnTo>
                <a:lnTo>
                  <a:pt x="174429" y="2839796"/>
                </a:lnTo>
                <a:lnTo>
                  <a:pt x="154061" y="2801432"/>
                </a:lnTo>
                <a:lnTo>
                  <a:pt x="134862" y="2762494"/>
                </a:lnTo>
                <a:lnTo>
                  <a:pt x="116850" y="2722997"/>
                </a:lnTo>
                <a:lnTo>
                  <a:pt x="100048" y="2682962"/>
                </a:lnTo>
                <a:lnTo>
                  <a:pt x="84474" y="2642405"/>
                </a:lnTo>
                <a:lnTo>
                  <a:pt x="70148" y="2601345"/>
                </a:lnTo>
                <a:lnTo>
                  <a:pt x="57092" y="2559800"/>
                </a:lnTo>
                <a:lnTo>
                  <a:pt x="45324" y="2517786"/>
                </a:lnTo>
                <a:lnTo>
                  <a:pt x="34865" y="2475324"/>
                </a:lnTo>
                <a:lnTo>
                  <a:pt x="25736" y="2432429"/>
                </a:lnTo>
                <a:lnTo>
                  <a:pt x="17956" y="2389121"/>
                </a:lnTo>
                <a:lnTo>
                  <a:pt x="11545" y="2345417"/>
                </a:lnTo>
                <a:lnTo>
                  <a:pt x="6524" y="2301335"/>
                </a:lnTo>
                <a:lnTo>
                  <a:pt x="2913" y="2256893"/>
                </a:lnTo>
                <a:lnTo>
                  <a:pt x="731" y="2212109"/>
                </a:lnTo>
                <a:lnTo>
                  <a:pt x="0" y="2167001"/>
                </a:lnTo>
                <a:close/>
              </a:path>
              <a:path w="6820534" h="3696970">
                <a:moveTo>
                  <a:pt x="3387979" y="1529842"/>
                </a:moveTo>
                <a:lnTo>
                  <a:pt x="3388710" y="1484740"/>
                </a:lnTo>
                <a:lnTo>
                  <a:pt x="3390891" y="1439962"/>
                </a:lnTo>
                <a:lnTo>
                  <a:pt x="3394502" y="1395526"/>
                </a:lnTo>
                <a:lnTo>
                  <a:pt x="3399522" y="1351449"/>
                </a:lnTo>
                <a:lnTo>
                  <a:pt x="3405932" y="1307750"/>
                </a:lnTo>
                <a:lnTo>
                  <a:pt x="3413711" y="1264446"/>
                </a:lnTo>
                <a:lnTo>
                  <a:pt x="3422839" y="1221555"/>
                </a:lnTo>
                <a:lnTo>
                  <a:pt x="3433296" y="1179096"/>
                </a:lnTo>
                <a:lnTo>
                  <a:pt x="3445062" y="1137086"/>
                </a:lnTo>
                <a:lnTo>
                  <a:pt x="3458117" y="1095543"/>
                </a:lnTo>
                <a:lnTo>
                  <a:pt x="3472441" y="1054485"/>
                </a:lnTo>
                <a:lnTo>
                  <a:pt x="3488013" y="1013930"/>
                </a:lnTo>
                <a:lnTo>
                  <a:pt x="3504814" y="973897"/>
                </a:lnTo>
                <a:lnTo>
                  <a:pt x="3522823" y="934402"/>
                </a:lnTo>
                <a:lnTo>
                  <a:pt x="3542020" y="895464"/>
                </a:lnTo>
                <a:lnTo>
                  <a:pt x="3562385" y="857101"/>
                </a:lnTo>
                <a:lnTo>
                  <a:pt x="3583899" y="819331"/>
                </a:lnTo>
                <a:lnTo>
                  <a:pt x="3606540" y="782172"/>
                </a:lnTo>
                <a:lnTo>
                  <a:pt x="3630289" y="745641"/>
                </a:lnTo>
                <a:lnTo>
                  <a:pt x="3655126" y="709758"/>
                </a:lnTo>
                <a:lnTo>
                  <a:pt x="3681031" y="674538"/>
                </a:lnTo>
                <a:lnTo>
                  <a:pt x="3707983" y="640001"/>
                </a:lnTo>
                <a:lnTo>
                  <a:pt x="3735962" y="606165"/>
                </a:lnTo>
                <a:lnTo>
                  <a:pt x="3764949" y="573047"/>
                </a:lnTo>
                <a:lnTo>
                  <a:pt x="3794922" y="540666"/>
                </a:lnTo>
                <a:lnTo>
                  <a:pt x="3825863" y="509039"/>
                </a:lnTo>
                <a:lnTo>
                  <a:pt x="3857751" y="478184"/>
                </a:lnTo>
                <a:lnTo>
                  <a:pt x="3890565" y="448119"/>
                </a:lnTo>
                <a:lnTo>
                  <a:pt x="3924286" y="418863"/>
                </a:lnTo>
                <a:lnTo>
                  <a:pt x="3958894" y="390432"/>
                </a:lnTo>
                <a:lnTo>
                  <a:pt x="3994368" y="362846"/>
                </a:lnTo>
                <a:lnTo>
                  <a:pt x="4030689" y="336121"/>
                </a:lnTo>
                <a:lnTo>
                  <a:pt x="4067836" y="310277"/>
                </a:lnTo>
                <a:lnTo>
                  <a:pt x="4105789" y="285331"/>
                </a:lnTo>
                <a:lnTo>
                  <a:pt x="4144528" y="261300"/>
                </a:lnTo>
                <a:lnTo>
                  <a:pt x="4184033" y="238203"/>
                </a:lnTo>
                <a:lnTo>
                  <a:pt x="4224283" y="216058"/>
                </a:lnTo>
                <a:lnTo>
                  <a:pt x="4265260" y="194883"/>
                </a:lnTo>
                <a:lnTo>
                  <a:pt x="4306942" y="174695"/>
                </a:lnTo>
                <a:lnTo>
                  <a:pt x="4349309" y="155513"/>
                </a:lnTo>
                <a:lnTo>
                  <a:pt x="4392342" y="137354"/>
                </a:lnTo>
                <a:lnTo>
                  <a:pt x="4436020" y="120237"/>
                </a:lnTo>
                <a:lnTo>
                  <a:pt x="4480323" y="104179"/>
                </a:lnTo>
                <a:lnTo>
                  <a:pt x="4525232" y="89198"/>
                </a:lnTo>
                <a:lnTo>
                  <a:pt x="4570725" y="75313"/>
                </a:lnTo>
                <a:lnTo>
                  <a:pt x="4616783" y="62541"/>
                </a:lnTo>
                <a:lnTo>
                  <a:pt x="4663386" y="50901"/>
                </a:lnTo>
                <a:lnTo>
                  <a:pt x="4710513" y="40409"/>
                </a:lnTo>
                <a:lnTo>
                  <a:pt x="4758145" y="31085"/>
                </a:lnTo>
                <a:lnTo>
                  <a:pt x="4806261" y="22945"/>
                </a:lnTo>
                <a:lnTo>
                  <a:pt x="4854841" y="16009"/>
                </a:lnTo>
                <a:lnTo>
                  <a:pt x="4903865" y="10293"/>
                </a:lnTo>
                <a:lnTo>
                  <a:pt x="4953314" y="5817"/>
                </a:lnTo>
                <a:lnTo>
                  <a:pt x="5003166" y="2597"/>
                </a:lnTo>
                <a:lnTo>
                  <a:pt x="5053403" y="652"/>
                </a:lnTo>
                <a:lnTo>
                  <a:pt x="5104003" y="0"/>
                </a:lnTo>
                <a:lnTo>
                  <a:pt x="5154596" y="652"/>
                </a:lnTo>
                <a:lnTo>
                  <a:pt x="5204826" y="2597"/>
                </a:lnTo>
                <a:lnTo>
                  <a:pt x="5254673" y="5817"/>
                </a:lnTo>
                <a:lnTo>
                  <a:pt x="5304116" y="10293"/>
                </a:lnTo>
                <a:lnTo>
                  <a:pt x="5353136" y="16009"/>
                </a:lnTo>
                <a:lnTo>
                  <a:pt x="5401712" y="22945"/>
                </a:lnTo>
                <a:lnTo>
                  <a:pt x="5449824" y="31085"/>
                </a:lnTo>
                <a:lnTo>
                  <a:pt x="5497452" y="40409"/>
                </a:lnTo>
                <a:lnTo>
                  <a:pt x="5544576" y="50901"/>
                </a:lnTo>
                <a:lnTo>
                  <a:pt x="5591176" y="62541"/>
                </a:lnTo>
                <a:lnTo>
                  <a:pt x="5637232" y="75313"/>
                </a:lnTo>
                <a:lnTo>
                  <a:pt x="5682723" y="89198"/>
                </a:lnTo>
                <a:lnTo>
                  <a:pt x="5727629" y="104179"/>
                </a:lnTo>
                <a:lnTo>
                  <a:pt x="5771931" y="120237"/>
                </a:lnTo>
                <a:lnTo>
                  <a:pt x="5815608" y="137354"/>
                </a:lnTo>
                <a:lnTo>
                  <a:pt x="5858640" y="155513"/>
                </a:lnTo>
                <a:lnTo>
                  <a:pt x="5901007" y="174695"/>
                </a:lnTo>
                <a:lnTo>
                  <a:pt x="5942689" y="194883"/>
                </a:lnTo>
                <a:lnTo>
                  <a:pt x="5983665" y="216058"/>
                </a:lnTo>
                <a:lnTo>
                  <a:pt x="6023916" y="238203"/>
                </a:lnTo>
                <a:lnTo>
                  <a:pt x="6063422" y="261300"/>
                </a:lnTo>
                <a:lnTo>
                  <a:pt x="6102161" y="285331"/>
                </a:lnTo>
                <a:lnTo>
                  <a:pt x="6140115" y="310277"/>
                </a:lnTo>
                <a:lnTo>
                  <a:pt x="6177263" y="336121"/>
                </a:lnTo>
                <a:lnTo>
                  <a:pt x="6213585" y="362846"/>
                </a:lnTo>
                <a:lnTo>
                  <a:pt x="6249060" y="390432"/>
                </a:lnTo>
                <a:lnTo>
                  <a:pt x="6283669" y="418863"/>
                </a:lnTo>
                <a:lnTo>
                  <a:pt x="6317392" y="448119"/>
                </a:lnTo>
                <a:lnTo>
                  <a:pt x="6350208" y="478184"/>
                </a:lnTo>
                <a:lnTo>
                  <a:pt x="6382098" y="509039"/>
                </a:lnTo>
                <a:lnTo>
                  <a:pt x="6413041" y="540666"/>
                </a:lnTo>
                <a:lnTo>
                  <a:pt x="6443016" y="573047"/>
                </a:lnTo>
                <a:lnTo>
                  <a:pt x="6472005" y="606165"/>
                </a:lnTo>
                <a:lnTo>
                  <a:pt x="6499987" y="640001"/>
                </a:lnTo>
                <a:lnTo>
                  <a:pt x="6526941" y="674538"/>
                </a:lnTo>
                <a:lnTo>
                  <a:pt x="6552847" y="709758"/>
                </a:lnTo>
                <a:lnTo>
                  <a:pt x="6577687" y="745641"/>
                </a:lnTo>
                <a:lnTo>
                  <a:pt x="6601438" y="782172"/>
                </a:lnTo>
                <a:lnTo>
                  <a:pt x="6624082" y="819331"/>
                </a:lnTo>
                <a:lnTo>
                  <a:pt x="6645597" y="857101"/>
                </a:lnTo>
                <a:lnTo>
                  <a:pt x="6665965" y="895464"/>
                </a:lnTo>
                <a:lnTo>
                  <a:pt x="6685164" y="934402"/>
                </a:lnTo>
                <a:lnTo>
                  <a:pt x="6703176" y="973897"/>
                </a:lnTo>
                <a:lnTo>
                  <a:pt x="6719978" y="1013930"/>
                </a:lnTo>
                <a:lnTo>
                  <a:pt x="6735552" y="1054485"/>
                </a:lnTo>
                <a:lnTo>
                  <a:pt x="6749878" y="1095543"/>
                </a:lnTo>
                <a:lnTo>
                  <a:pt x="6762934" y="1137086"/>
                </a:lnTo>
                <a:lnTo>
                  <a:pt x="6774702" y="1179096"/>
                </a:lnTo>
                <a:lnTo>
                  <a:pt x="6785161" y="1221555"/>
                </a:lnTo>
                <a:lnTo>
                  <a:pt x="6794290" y="1264446"/>
                </a:lnTo>
                <a:lnTo>
                  <a:pt x="6802070" y="1307750"/>
                </a:lnTo>
                <a:lnTo>
                  <a:pt x="6808481" y="1351449"/>
                </a:lnTo>
                <a:lnTo>
                  <a:pt x="6813502" y="1395526"/>
                </a:lnTo>
                <a:lnTo>
                  <a:pt x="6817113" y="1439962"/>
                </a:lnTo>
                <a:lnTo>
                  <a:pt x="6819295" y="1484740"/>
                </a:lnTo>
                <a:lnTo>
                  <a:pt x="6820027" y="1529842"/>
                </a:lnTo>
                <a:lnTo>
                  <a:pt x="6819295" y="1574950"/>
                </a:lnTo>
                <a:lnTo>
                  <a:pt x="6817113" y="1619734"/>
                </a:lnTo>
                <a:lnTo>
                  <a:pt x="6813502" y="1664176"/>
                </a:lnTo>
                <a:lnTo>
                  <a:pt x="6808481" y="1708258"/>
                </a:lnTo>
                <a:lnTo>
                  <a:pt x="6802070" y="1751962"/>
                </a:lnTo>
                <a:lnTo>
                  <a:pt x="6794290" y="1795270"/>
                </a:lnTo>
                <a:lnTo>
                  <a:pt x="6785161" y="1838165"/>
                </a:lnTo>
                <a:lnTo>
                  <a:pt x="6774702" y="1880627"/>
                </a:lnTo>
                <a:lnTo>
                  <a:pt x="6762934" y="1922641"/>
                </a:lnTo>
                <a:lnTo>
                  <a:pt x="6749878" y="1964186"/>
                </a:lnTo>
                <a:lnTo>
                  <a:pt x="6735552" y="2005246"/>
                </a:lnTo>
                <a:lnTo>
                  <a:pt x="6719978" y="2045803"/>
                </a:lnTo>
                <a:lnTo>
                  <a:pt x="6703176" y="2085838"/>
                </a:lnTo>
                <a:lnTo>
                  <a:pt x="6685164" y="2125335"/>
                </a:lnTo>
                <a:lnTo>
                  <a:pt x="6665965" y="2164273"/>
                </a:lnTo>
                <a:lnTo>
                  <a:pt x="6645597" y="2202637"/>
                </a:lnTo>
                <a:lnTo>
                  <a:pt x="6624082" y="2240408"/>
                </a:lnTo>
                <a:lnTo>
                  <a:pt x="6601438" y="2277567"/>
                </a:lnTo>
                <a:lnTo>
                  <a:pt x="6577687" y="2314098"/>
                </a:lnTo>
                <a:lnTo>
                  <a:pt x="6552847" y="2349982"/>
                </a:lnTo>
                <a:lnTo>
                  <a:pt x="6526941" y="2385201"/>
                </a:lnTo>
                <a:lnTo>
                  <a:pt x="6499987" y="2419737"/>
                </a:lnTo>
                <a:lnTo>
                  <a:pt x="6472005" y="2453572"/>
                </a:lnTo>
                <a:lnTo>
                  <a:pt x="6443016" y="2486689"/>
                </a:lnTo>
                <a:lnTo>
                  <a:pt x="6413041" y="2519069"/>
                </a:lnTo>
                <a:lnTo>
                  <a:pt x="6382098" y="2550695"/>
                </a:lnTo>
                <a:lnTo>
                  <a:pt x="6350208" y="2581549"/>
                </a:lnTo>
                <a:lnTo>
                  <a:pt x="6317392" y="2611612"/>
                </a:lnTo>
                <a:lnTo>
                  <a:pt x="6283669" y="2640866"/>
                </a:lnTo>
                <a:lnTo>
                  <a:pt x="6249060" y="2669295"/>
                </a:lnTo>
                <a:lnTo>
                  <a:pt x="6213585" y="2696879"/>
                </a:lnTo>
                <a:lnTo>
                  <a:pt x="6177263" y="2723602"/>
                </a:lnTo>
                <a:lnTo>
                  <a:pt x="6140115" y="2749444"/>
                </a:lnTo>
                <a:lnTo>
                  <a:pt x="6102161" y="2774388"/>
                </a:lnTo>
                <a:lnTo>
                  <a:pt x="6063422" y="2798416"/>
                </a:lnTo>
                <a:lnTo>
                  <a:pt x="6023916" y="2821511"/>
                </a:lnTo>
                <a:lnTo>
                  <a:pt x="5983665" y="2843654"/>
                </a:lnTo>
                <a:lnTo>
                  <a:pt x="5942689" y="2864827"/>
                </a:lnTo>
                <a:lnTo>
                  <a:pt x="5901007" y="2885013"/>
                </a:lnTo>
                <a:lnTo>
                  <a:pt x="5858640" y="2904193"/>
                </a:lnTo>
                <a:lnTo>
                  <a:pt x="5815608" y="2922349"/>
                </a:lnTo>
                <a:lnTo>
                  <a:pt x="5771931" y="2939464"/>
                </a:lnTo>
                <a:lnTo>
                  <a:pt x="5727629" y="2955520"/>
                </a:lnTo>
                <a:lnTo>
                  <a:pt x="5682723" y="2970498"/>
                </a:lnTo>
                <a:lnTo>
                  <a:pt x="5637232" y="2984381"/>
                </a:lnTo>
                <a:lnTo>
                  <a:pt x="5591176" y="2997152"/>
                </a:lnTo>
                <a:lnTo>
                  <a:pt x="5544576" y="3008791"/>
                </a:lnTo>
                <a:lnTo>
                  <a:pt x="5497452" y="3019280"/>
                </a:lnTo>
                <a:lnTo>
                  <a:pt x="5449824" y="3028603"/>
                </a:lnTo>
                <a:lnTo>
                  <a:pt x="5401712" y="3036742"/>
                </a:lnTo>
                <a:lnTo>
                  <a:pt x="5353136" y="3043677"/>
                </a:lnTo>
                <a:lnTo>
                  <a:pt x="5304116" y="3049391"/>
                </a:lnTo>
                <a:lnTo>
                  <a:pt x="5254673" y="3053867"/>
                </a:lnTo>
                <a:lnTo>
                  <a:pt x="5204826" y="3057087"/>
                </a:lnTo>
                <a:lnTo>
                  <a:pt x="5154596" y="3059031"/>
                </a:lnTo>
                <a:lnTo>
                  <a:pt x="5104003" y="3059684"/>
                </a:lnTo>
                <a:lnTo>
                  <a:pt x="5053403" y="3059031"/>
                </a:lnTo>
                <a:lnTo>
                  <a:pt x="5003166" y="3057087"/>
                </a:lnTo>
                <a:lnTo>
                  <a:pt x="4953314" y="3053867"/>
                </a:lnTo>
                <a:lnTo>
                  <a:pt x="4903865" y="3049391"/>
                </a:lnTo>
                <a:lnTo>
                  <a:pt x="4854841" y="3043677"/>
                </a:lnTo>
                <a:lnTo>
                  <a:pt x="4806261" y="3036742"/>
                </a:lnTo>
                <a:lnTo>
                  <a:pt x="4758145" y="3028603"/>
                </a:lnTo>
                <a:lnTo>
                  <a:pt x="4710513" y="3019280"/>
                </a:lnTo>
                <a:lnTo>
                  <a:pt x="4663386" y="3008791"/>
                </a:lnTo>
                <a:lnTo>
                  <a:pt x="4616783" y="2997152"/>
                </a:lnTo>
                <a:lnTo>
                  <a:pt x="4570725" y="2984381"/>
                </a:lnTo>
                <a:lnTo>
                  <a:pt x="4525232" y="2970498"/>
                </a:lnTo>
                <a:lnTo>
                  <a:pt x="4480323" y="2955520"/>
                </a:lnTo>
                <a:lnTo>
                  <a:pt x="4436020" y="2939464"/>
                </a:lnTo>
                <a:lnTo>
                  <a:pt x="4392342" y="2922349"/>
                </a:lnTo>
                <a:lnTo>
                  <a:pt x="4349309" y="2904193"/>
                </a:lnTo>
                <a:lnTo>
                  <a:pt x="4306942" y="2885013"/>
                </a:lnTo>
                <a:lnTo>
                  <a:pt x="4265260" y="2864827"/>
                </a:lnTo>
                <a:lnTo>
                  <a:pt x="4224283" y="2843654"/>
                </a:lnTo>
                <a:lnTo>
                  <a:pt x="4184033" y="2821511"/>
                </a:lnTo>
                <a:lnTo>
                  <a:pt x="4144528" y="2798416"/>
                </a:lnTo>
                <a:lnTo>
                  <a:pt x="4105789" y="2774388"/>
                </a:lnTo>
                <a:lnTo>
                  <a:pt x="4067836" y="2749444"/>
                </a:lnTo>
                <a:lnTo>
                  <a:pt x="4030689" y="2723602"/>
                </a:lnTo>
                <a:lnTo>
                  <a:pt x="3994368" y="2696879"/>
                </a:lnTo>
                <a:lnTo>
                  <a:pt x="3958894" y="2669295"/>
                </a:lnTo>
                <a:lnTo>
                  <a:pt x="3924286" y="2640866"/>
                </a:lnTo>
                <a:lnTo>
                  <a:pt x="3890565" y="2611612"/>
                </a:lnTo>
                <a:lnTo>
                  <a:pt x="3857751" y="2581549"/>
                </a:lnTo>
                <a:lnTo>
                  <a:pt x="3825863" y="2550695"/>
                </a:lnTo>
                <a:lnTo>
                  <a:pt x="3794922" y="2519069"/>
                </a:lnTo>
                <a:lnTo>
                  <a:pt x="3764949" y="2486689"/>
                </a:lnTo>
                <a:lnTo>
                  <a:pt x="3735962" y="2453572"/>
                </a:lnTo>
                <a:lnTo>
                  <a:pt x="3707983" y="2419737"/>
                </a:lnTo>
                <a:lnTo>
                  <a:pt x="3681031" y="2385201"/>
                </a:lnTo>
                <a:lnTo>
                  <a:pt x="3655126" y="2349982"/>
                </a:lnTo>
                <a:lnTo>
                  <a:pt x="3630289" y="2314098"/>
                </a:lnTo>
                <a:lnTo>
                  <a:pt x="3606540" y="2277567"/>
                </a:lnTo>
                <a:lnTo>
                  <a:pt x="3583899" y="2240408"/>
                </a:lnTo>
                <a:lnTo>
                  <a:pt x="3562385" y="2202637"/>
                </a:lnTo>
                <a:lnTo>
                  <a:pt x="3542020" y="2164273"/>
                </a:lnTo>
                <a:lnTo>
                  <a:pt x="3522823" y="2125335"/>
                </a:lnTo>
                <a:lnTo>
                  <a:pt x="3504814" y="2085838"/>
                </a:lnTo>
                <a:lnTo>
                  <a:pt x="3488013" y="2045803"/>
                </a:lnTo>
                <a:lnTo>
                  <a:pt x="3472441" y="2005246"/>
                </a:lnTo>
                <a:lnTo>
                  <a:pt x="3458117" y="1964186"/>
                </a:lnTo>
                <a:lnTo>
                  <a:pt x="3445062" y="1922641"/>
                </a:lnTo>
                <a:lnTo>
                  <a:pt x="3433296" y="1880627"/>
                </a:lnTo>
                <a:lnTo>
                  <a:pt x="3422839" y="1838165"/>
                </a:lnTo>
                <a:lnTo>
                  <a:pt x="3413711" y="1795270"/>
                </a:lnTo>
                <a:lnTo>
                  <a:pt x="3405932" y="1751962"/>
                </a:lnTo>
                <a:lnTo>
                  <a:pt x="3399522" y="1708258"/>
                </a:lnTo>
                <a:lnTo>
                  <a:pt x="3394502" y="1664176"/>
                </a:lnTo>
                <a:lnTo>
                  <a:pt x="3390891" y="1619734"/>
                </a:lnTo>
                <a:lnTo>
                  <a:pt x="3388710" y="1574950"/>
                </a:lnTo>
                <a:lnTo>
                  <a:pt x="3387979" y="1529842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775" y="381635"/>
            <a:ext cx="4272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40" dirty="0"/>
              <a:t>thuật</a:t>
            </a:r>
            <a:r>
              <a:rPr sz="3950" spc="415" dirty="0"/>
              <a:t> </a:t>
            </a:r>
            <a:r>
              <a:rPr sz="3950" spc="5" dirty="0"/>
              <a:t>k-means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88975" y="2306637"/>
            <a:ext cx="3693795" cy="26295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37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spc="25" dirty="0">
                <a:latin typeface="Arial"/>
                <a:cs typeface="Arial"/>
              </a:rPr>
              <a:t>Tương </a:t>
            </a:r>
            <a:r>
              <a:rPr sz="2750" spc="30" dirty="0">
                <a:latin typeface="Arial"/>
                <a:cs typeface="Arial"/>
              </a:rPr>
              <a:t>đối</a:t>
            </a:r>
            <a:r>
              <a:rPr sz="2750" spc="15" dirty="0">
                <a:latin typeface="Arial"/>
                <a:cs typeface="Arial"/>
              </a:rPr>
              <a:t> </a:t>
            </a:r>
            <a:r>
              <a:rPr sz="2750" spc="20" dirty="0">
                <a:latin typeface="Arial"/>
                <a:cs typeface="Arial"/>
              </a:rPr>
              <a:t>nhanh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8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spc="25" dirty="0">
                <a:latin typeface="Arial"/>
                <a:cs typeface="Arial"/>
              </a:rPr>
              <a:t>Độ </a:t>
            </a:r>
            <a:r>
              <a:rPr sz="2750" spc="30" dirty="0">
                <a:latin typeface="Arial"/>
                <a:cs typeface="Arial"/>
              </a:rPr>
              <a:t>phức </a:t>
            </a:r>
            <a:r>
              <a:rPr sz="2750" spc="-10" dirty="0">
                <a:latin typeface="Arial"/>
                <a:cs typeface="Arial"/>
              </a:rPr>
              <a:t>tạp</a:t>
            </a:r>
            <a:r>
              <a:rPr sz="2750" spc="35" dirty="0">
                <a:latin typeface="Arial"/>
                <a:cs typeface="Arial"/>
              </a:rPr>
              <a:t> </a:t>
            </a:r>
            <a:r>
              <a:rPr sz="2750" spc="15" dirty="0">
                <a:latin typeface="Arial"/>
                <a:cs typeface="Arial"/>
              </a:rPr>
              <a:t>O(tkn)</a:t>
            </a:r>
            <a:endParaRPr sz="2750">
              <a:latin typeface="Arial"/>
              <a:cs typeface="Arial"/>
            </a:endParaRPr>
          </a:p>
          <a:p>
            <a:pPr marL="336550" marR="5080" indent="-324485">
              <a:lnSpc>
                <a:spcPct val="102400"/>
              </a:lnSpc>
              <a:spcBef>
                <a:spcPts val="12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spc="5" dirty="0">
                <a:latin typeface="Arial"/>
                <a:cs typeface="Arial"/>
              </a:rPr>
              <a:t>K-means </a:t>
            </a:r>
            <a:r>
              <a:rPr sz="2750" spc="15" dirty="0">
                <a:latin typeface="Arial"/>
                <a:cs typeface="Arial"/>
              </a:rPr>
              <a:t>thường  </a:t>
            </a:r>
            <a:r>
              <a:rPr sz="2750" spc="35" dirty="0">
                <a:latin typeface="Arial"/>
                <a:cs typeface="Arial"/>
              </a:rPr>
              <a:t>phù </a:t>
            </a:r>
            <a:r>
              <a:rPr sz="2750" spc="15" dirty="0">
                <a:latin typeface="Arial"/>
                <a:cs typeface="Arial"/>
              </a:rPr>
              <a:t>hợp </a:t>
            </a:r>
            <a:r>
              <a:rPr sz="2750" spc="-35" dirty="0">
                <a:latin typeface="Arial"/>
                <a:cs typeface="Arial"/>
              </a:rPr>
              <a:t>với </a:t>
            </a:r>
            <a:r>
              <a:rPr sz="2750" spc="10" dirty="0">
                <a:latin typeface="Arial"/>
                <a:cs typeface="Arial"/>
              </a:rPr>
              <a:t>các </a:t>
            </a:r>
            <a:r>
              <a:rPr sz="2750" spc="35" dirty="0">
                <a:latin typeface="Arial"/>
                <a:cs typeface="Arial"/>
              </a:rPr>
              <a:t>cụm  </a:t>
            </a:r>
            <a:r>
              <a:rPr sz="2750" dirty="0">
                <a:latin typeface="Arial"/>
                <a:cs typeface="Arial"/>
              </a:rPr>
              <a:t>hình</a:t>
            </a:r>
            <a:r>
              <a:rPr sz="2750" spc="85" dirty="0">
                <a:latin typeface="Arial"/>
                <a:cs typeface="Arial"/>
              </a:rPr>
              <a:t> </a:t>
            </a:r>
            <a:r>
              <a:rPr sz="2750" spc="10" dirty="0">
                <a:latin typeface="Arial"/>
                <a:cs typeface="Arial"/>
              </a:rPr>
              <a:t>cầu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4420" y="2440368"/>
            <a:ext cx="3540760" cy="2849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6550" marR="5080" indent="-324485">
              <a:lnSpc>
                <a:spcPct val="119000"/>
              </a:lnSpc>
              <a:spcBef>
                <a:spcPts val="9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000" spc="10" dirty="0">
                <a:latin typeface="Arial"/>
                <a:cs typeface="Arial"/>
              </a:rPr>
              <a:t>Không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đảm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bảo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tối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ưu  </a:t>
            </a:r>
            <a:r>
              <a:rPr sz="2000" spc="15" dirty="0">
                <a:latin typeface="Arial"/>
                <a:cs typeface="Arial"/>
              </a:rPr>
              <a:t>toàn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cục,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phụ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thuộc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0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000" spc="-10" dirty="0">
                <a:latin typeface="Arial"/>
                <a:cs typeface="Arial"/>
              </a:rPr>
              <a:t>Phải </a:t>
            </a:r>
            <a:r>
              <a:rPr sz="2000" spc="-30" dirty="0">
                <a:latin typeface="Arial"/>
                <a:cs typeface="Arial"/>
              </a:rPr>
              <a:t>xác </a:t>
            </a:r>
            <a:r>
              <a:rPr sz="2000" spc="5" dirty="0">
                <a:latin typeface="Arial"/>
                <a:cs typeface="Arial"/>
              </a:rPr>
              <a:t>định </a:t>
            </a:r>
            <a:r>
              <a:rPr sz="2000" spc="25" dirty="0">
                <a:latin typeface="Arial"/>
                <a:cs typeface="Arial"/>
              </a:rPr>
              <a:t>số cụm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trước</a:t>
            </a:r>
            <a:endParaRPr sz="2000">
              <a:latin typeface="Arial"/>
              <a:cs typeface="Arial"/>
            </a:endParaRPr>
          </a:p>
          <a:p>
            <a:pPr marL="336550" marR="386080" indent="-324485">
              <a:lnSpc>
                <a:spcPct val="118900"/>
              </a:lnSpc>
              <a:spcBef>
                <a:spcPts val="75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000" spc="10" dirty="0">
                <a:latin typeface="Arial"/>
                <a:cs typeface="Arial"/>
              </a:rPr>
              <a:t>Không </a:t>
            </a:r>
            <a:r>
              <a:rPr sz="2000" spc="20" dirty="0">
                <a:latin typeface="Arial"/>
                <a:cs typeface="Arial"/>
              </a:rPr>
              <a:t>thể </a:t>
            </a:r>
            <a:r>
              <a:rPr sz="2000" spc="-45" dirty="0">
                <a:latin typeface="Arial"/>
                <a:cs typeface="Arial"/>
              </a:rPr>
              <a:t>xử </a:t>
            </a:r>
            <a:r>
              <a:rPr sz="2000" spc="5" dirty="0">
                <a:latin typeface="Arial"/>
                <a:cs typeface="Arial"/>
              </a:rPr>
              <a:t>lý nhiễu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  </a:t>
            </a:r>
            <a:r>
              <a:rPr sz="2000" spc="5" dirty="0">
                <a:latin typeface="Arial"/>
                <a:cs typeface="Arial"/>
              </a:rPr>
              <a:t>ngoại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lai</a:t>
            </a:r>
            <a:endParaRPr sz="2000">
              <a:latin typeface="Arial"/>
              <a:cs typeface="Arial"/>
            </a:endParaRPr>
          </a:p>
          <a:p>
            <a:pPr marL="336550" marR="271780" indent="-324485">
              <a:lnSpc>
                <a:spcPct val="119000"/>
              </a:lnSpc>
              <a:spcBef>
                <a:spcPts val="74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000" spc="20" dirty="0">
                <a:latin typeface="Arial"/>
                <a:cs typeface="Arial"/>
              </a:rPr>
              <a:t>Chỉ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áp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dụng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khi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tính  </a:t>
            </a:r>
            <a:r>
              <a:rPr sz="2000" spc="15" dirty="0">
                <a:latin typeface="Arial"/>
                <a:cs typeface="Arial"/>
              </a:rPr>
              <a:t>được trọng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tâm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63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9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Ưu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điểm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rgbClr val="D7B15C"/>
          </a:solidFill>
        </p:spPr>
        <p:txBody>
          <a:bodyPr vert="horz" wrap="square" lIns="0" tIns="1638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290"/>
              </a:spcBef>
            </a:pP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Nhược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điểm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6640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40" dirty="0"/>
              <a:t>thuật</a:t>
            </a:r>
            <a:r>
              <a:rPr sz="3950" spc="395" dirty="0"/>
              <a:t> </a:t>
            </a:r>
            <a:r>
              <a:rPr sz="3950" spc="5" dirty="0"/>
              <a:t>k-medoids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5811646" y="5070602"/>
            <a:ext cx="25400" cy="302895"/>
          </a:xfrm>
          <a:custGeom>
            <a:avLst/>
            <a:gdLst/>
            <a:ahLst/>
            <a:cxnLst/>
            <a:rect l="l" t="t" r="r" b="b"/>
            <a:pathLst>
              <a:path w="25400" h="302895">
                <a:moveTo>
                  <a:pt x="25018" y="0"/>
                </a:moveTo>
                <a:lnTo>
                  <a:pt x="0" y="0"/>
                </a:lnTo>
                <a:lnTo>
                  <a:pt x="0" y="302895"/>
                </a:lnTo>
                <a:lnTo>
                  <a:pt x="25018" y="302895"/>
                </a:lnTo>
                <a:lnTo>
                  <a:pt x="25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9621" y="5070602"/>
            <a:ext cx="25400" cy="302895"/>
          </a:xfrm>
          <a:custGeom>
            <a:avLst/>
            <a:gdLst/>
            <a:ahLst/>
            <a:cxnLst/>
            <a:rect l="l" t="t" r="r" b="b"/>
            <a:pathLst>
              <a:path w="25400" h="302895">
                <a:moveTo>
                  <a:pt x="25018" y="0"/>
                </a:moveTo>
                <a:lnTo>
                  <a:pt x="0" y="0"/>
                </a:lnTo>
                <a:lnTo>
                  <a:pt x="0" y="302895"/>
                </a:lnTo>
                <a:lnTo>
                  <a:pt x="25018" y="302895"/>
                </a:lnTo>
                <a:lnTo>
                  <a:pt x="25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775" y="1155292"/>
            <a:ext cx="8578215" cy="46475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2000">
              <a:latin typeface="Times New Roman"/>
              <a:cs typeface="Times New Roman"/>
            </a:endParaRPr>
          </a:p>
          <a:p>
            <a:pPr marL="9239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900" b="1" spc="20" dirty="0">
                <a:latin typeface="Arial"/>
                <a:cs typeface="Arial"/>
              </a:rPr>
              <a:t>Ý</a:t>
            </a:r>
            <a:r>
              <a:rPr sz="2900" b="1" spc="-65" dirty="0">
                <a:latin typeface="Arial"/>
                <a:cs typeface="Arial"/>
              </a:rPr>
              <a:t> </a:t>
            </a:r>
            <a:r>
              <a:rPr sz="2900" b="1" spc="15" dirty="0">
                <a:latin typeface="Arial"/>
                <a:cs typeface="Arial"/>
              </a:rPr>
              <a:t>tưởng:</a:t>
            </a:r>
            <a:endParaRPr sz="2900">
              <a:latin typeface="Arial"/>
              <a:cs typeface="Arial"/>
            </a:endParaRPr>
          </a:p>
          <a:p>
            <a:pPr marL="1238885" marR="59690" lvl="1" indent="-276860">
              <a:lnSpc>
                <a:spcPct val="99900"/>
              </a:lnSpc>
              <a:spcBef>
                <a:spcPts val="575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-35" dirty="0">
                <a:latin typeface="Arial"/>
                <a:cs typeface="Arial"/>
              </a:rPr>
              <a:t>Trong </a:t>
            </a:r>
            <a:r>
              <a:rPr sz="2600" spc="-15" dirty="0">
                <a:latin typeface="Arial"/>
                <a:cs typeface="Arial"/>
              </a:rPr>
              <a:t>k-means </a:t>
            </a:r>
            <a:r>
              <a:rPr sz="2600" spc="-30" dirty="0">
                <a:latin typeface="Arial"/>
                <a:cs typeface="Arial"/>
              </a:rPr>
              <a:t>mỗi </a:t>
            </a:r>
            <a:r>
              <a:rPr sz="2600" spc="-40" dirty="0">
                <a:latin typeface="Arial"/>
                <a:cs typeface="Arial"/>
              </a:rPr>
              <a:t>đối </a:t>
            </a:r>
            <a:r>
              <a:rPr sz="2600" spc="5" dirty="0">
                <a:latin typeface="Arial"/>
                <a:cs typeface="Arial"/>
              </a:rPr>
              <a:t>tượng </a:t>
            </a:r>
            <a:r>
              <a:rPr sz="2600" spc="-40" dirty="0">
                <a:latin typeface="Arial"/>
                <a:cs typeface="Arial"/>
              </a:rPr>
              <a:t>đại diện </a:t>
            </a:r>
            <a:r>
              <a:rPr sz="2600" spc="-35" dirty="0">
                <a:latin typeface="Arial"/>
                <a:cs typeface="Arial"/>
              </a:rPr>
              <a:t>bằng </a:t>
            </a:r>
            <a:r>
              <a:rPr sz="2600" spc="-114" dirty="0">
                <a:latin typeface="Arial"/>
                <a:cs typeface="Arial"/>
              </a:rPr>
              <a:t>trọng  </a:t>
            </a:r>
            <a:r>
              <a:rPr sz="2600" spc="5" dirty="0">
                <a:latin typeface="Arial"/>
                <a:cs typeface="Arial"/>
              </a:rPr>
              <a:t>tâm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15" dirty="0">
                <a:latin typeface="Arial"/>
                <a:cs typeface="Arial"/>
              </a:rPr>
              <a:t>cụm </a:t>
            </a:r>
            <a:r>
              <a:rPr sz="2600" spc="5" dirty="0">
                <a:latin typeface="Arial"/>
                <a:cs typeface="Arial"/>
              </a:rPr>
              <a:t>(được </a:t>
            </a:r>
            <a:r>
              <a:rPr sz="2600" spc="10" dirty="0">
                <a:latin typeface="Arial"/>
                <a:cs typeface="Arial"/>
              </a:rPr>
              <a:t>tính </a:t>
            </a:r>
            <a:r>
              <a:rPr sz="2600" spc="-35" dirty="0">
                <a:latin typeface="Arial"/>
                <a:cs typeface="Arial"/>
              </a:rPr>
              <a:t>bằng </a:t>
            </a:r>
            <a:r>
              <a:rPr sz="2600" spc="-20" dirty="0">
                <a:latin typeface="Arial"/>
                <a:cs typeface="Arial"/>
              </a:rPr>
              <a:t>giá </a:t>
            </a:r>
            <a:r>
              <a:rPr sz="2600" spc="20" dirty="0">
                <a:latin typeface="Arial"/>
                <a:cs typeface="Arial"/>
              </a:rPr>
              <a:t>trị </a:t>
            </a:r>
            <a:r>
              <a:rPr sz="2600" dirty="0">
                <a:latin typeface="Arial"/>
                <a:cs typeface="Arial"/>
              </a:rPr>
              <a:t>trung </a:t>
            </a:r>
            <a:r>
              <a:rPr sz="2600" spc="-5" dirty="0">
                <a:latin typeface="Arial"/>
                <a:cs typeface="Arial"/>
              </a:rPr>
              <a:t>bình  </a:t>
            </a:r>
            <a:r>
              <a:rPr sz="2600" spc="10" dirty="0">
                <a:latin typeface="Arial"/>
                <a:cs typeface="Arial"/>
              </a:rPr>
              <a:t>của các </a:t>
            </a:r>
            <a:r>
              <a:rPr sz="2600" spc="-40" dirty="0">
                <a:latin typeface="Arial"/>
                <a:cs typeface="Arial"/>
              </a:rPr>
              <a:t>đối </a:t>
            </a:r>
            <a:r>
              <a:rPr sz="2600" dirty="0">
                <a:latin typeface="Arial"/>
                <a:cs typeface="Arial"/>
              </a:rPr>
              <a:t>tượng </a:t>
            </a:r>
            <a:r>
              <a:rPr sz="2600" spc="-15" dirty="0">
                <a:latin typeface="Arial"/>
                <a:cs typeface="Arial"/>
              </a:rPr>
              <a:t>trong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cụm)</a:t>
            </a:r>
            <a:endParaRPr sz="2600">
              <a:latin typeface="Arial"/>
              <a:cs typeface="Arial"/>
            </a:endParaRPr>
          </a:p>
          <a:p>
            <a:pPr marL="1238885" marR="17780" lvl="1" indent="-276860">
              <a:lnSpc>
                <a:spcPct val="99900"/>
              </a:lnSpc>
              <a:spcBef>
                <a:spcPts val="640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-30" dirty="0">
                <a:latin typeface="Arial"/>
                <a:cs typeface="Arial"/>
              </a:rPr>
              <a:t>K-mediods </a:t>
            </a:r>
            <a:r>
              <a:rPr sz="2600" spc="-20" dirty="0">
                <a:latin typeface="Arial"/>
                <a:cs typeface="Arial"/>
              </a:rPr>
              <a:t>chọn </a:t>
            </a:r>
            <a:r>
              <a:rPr sz="2600" spc="-15" dirty="0">
                <a:latin typeface="Arial"/>
                <a:cs typeface="Arial"/>
              </a:rPr>
              <a:t>trọng </a:t>
            </a:r>
            <a:r>
              <a:rPr sz="2600" spc="5" dirty="0">
                <a:latin typeface="Arial"/>
                <a:cs typeface="Arial"/>
              </a:rPr>
              <a:t>tâm </a:t>
            </a:r>
            <a:r>
              <a:rPr sz="2600" spc="10" dirty="0">
                <a:latin typeface="Arial"/>
                <a:cs typeface="Arial"/>
              </a:rPr>
              <a:t>của cụm </a:t>
            </a:r>
            <a:r>
              <a:rPr sz="2600" spc="-20" dirty="0">
                <a:latin typeface="Arial"/>
                <a:cs typeface="Arial"/>
              </a:rPr>
              <a:t>là </a:t>
            </a:r>
            <a:r>
              <a:rPr sz="2600" spc="-30" dirty="0">
                <a:latin typeface="Arial"/>
                <a:cs typeface="Arial"/>
              </a:rPr>
              <a:t>một </a:t>
            </a:r>
            <a:r>
              <a:rPr sz="2600" spc="-40" dirty="0">
                <a:latin typeface="Arial"/>
                <a:cs typeface="Arial"/>
              </a:rPr>
              <a:t>điểm  </a:t>
            </a:r>
            <a:r>
              <a:rPr sz="2600" spc="-25" dirty="0">
                <a:latin typeface="Arial"/>
                <a:cs typeface="Arial"/>
              </a:rPr>
              <a:t>thuộc </a:t>
            </a:r>
            <a:r>
              <a:rPr sz="2600" spc="10" dirty="0">
                <a:latin typeface="Arial"/>
                <a:cs typeface="Arial"/>
              </a:rPr>
              <a:t>cụm </a:t>
            </a:r>
            <a:r>
              <a:rPr sz="2600" spc="-15" dirty="0">
                <a:latin typeface="Arial"/>
                <a:cs typeface="Arial"/>
              </a:rPr>
              <a:t>sao </a:t>
            </a:r>
            <a:r>
              <a:rPr sz="2600" spc="10" dirty="0">
                <a:latin typeface="Arial"/>
                <a:cs typeface="Arial"/>
              </a:rPr>
              <a:t>cho </a:t>
            </a:r>
            <a:r>
              <a:rPr sz="2600" spc="-25" dirty="0">
                <a:latin typeface="Arial"/>
                <a:cs typeface="Arial"/>
              </a:rPr>
              <a:t>tổng </a:t>
            </a:r>
            <a:r>
              <a:rPr sz="2600" spc="-35" dirty="0">
                <a:latin typeface="Arial"/>
                <a:cs typeface="Arial"/>
              </a:rPr>
              <a:t>khoảng </a:t>
            </a:r>
            <a:r>
              <a:rPr sz="2600" spc="15" dirty="0">
                <a:latin typeface="Arial"/>
                <a:cs typeface="Arial"/>
              </a:rPr>
              <a:t>cách </a:t>
            </a:r>
            <a:r>
              <a:rPr sz="2600" spc="20" dirty="0">
                <a:latin typeface="Arial"/>
                <a:cs typeface="Arial"/>
              </a:rPr>
              <a:t>từ </a:t>
            </a:r>
            <a:r>
              <a:rPr sz="2600" spc="-40" dirty="0">
                <a:latin typeface="Arial"/>
                <a:cs typeface="Arial"/>
              </a:rPr>
              <a:t>điểm </a:t>
            </a:r>
            <a:r>
              <a:rPr sz="2600" spc="10" dirty="0">
                <a:latin typeface="Arial"/>
                <a:cs typeface="Arial"/>
              </a:rPr>
              <a:t>còn  </a:t>
            </a:r>
            <a:r>
              <a:rPr sz="2600" spc="-50" dirty="0">
                <a:latin typeface="Arial"/>
                <a:cs typeface="Arial"/>
              </a:rPr>
              <a:t>lại </a:t>
            </a:r>
            <a:r>
              <a:rPr sz="2600" spc="-25" dirty="0">
                <a:latin typeface="Arial"/>
                <a:cs typeface="Arial"/>
              </a:rPr>
              <a:t>thuộc </a:t>
            </a:r>
            <a:r>
              <a:rPr sz="2600" spc="15" dirty="0">
                <a:latin typeface="Arial"/>
                <a:cs typeface="Arial"/>
              </a:rPr>
              <a:t>cụm tới </a:t>
            </a:r>
            <a:r>
              <a:rPr sz="2600" spc="-15" dirty="0">
                <a:latin typeface="Arial"/>
                <a:cs typeface="Arial"/>
              </a:rPr>
              <a:t>trọng </a:t>
            </a:r>
            <a:r>
              <a:rPr sz="2600" spc="5" dirty="0">
                <a:latin typeface="Arial"/>
                <a:cs typeface="Arial"/>
              </a:rPr>
              <a:t>tâm </a:t>
            </a:r>
            <a:r>
              <a:rPr sz="2600" spc="-20" dirty="0">
                <a:latin typeface="Arial"/>
                <a:cs typeface="Arial"/>
              </a:rPr>
              <a:t>là </a:t>
            </a:r>
            <a:r>
              <a:rPr sz="2600" spc="-10" dirty="0">
                <a:latin typeface="Arial"/>
                <a:cs typeface="Arial"/>
              </a:rPr>
              <a:t>nhỏ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nhất</a:t>
            </a:r>
            <a:endParaRPr sz="2600">
              <a:latin typeface="Arial"/>
              <a:cs typeface="Arial"/>
            </a:endParaRPr>
          </a:p>
          <a:p>
            <a:pPr marL="3822700">
              <a:lnSpc>
                <a:spcPts val="2045"/>
              </a:lnSpc>
            </a:pPr>
            <a:r>
              <a:rPr sz="1950" spc="-770" dirty="0">
                <a:latin typeface="WenQuanYi Micro Hei"/>
                <a:cs typeface="WenQuanYi Micro Hei"/>
              </a:rPr>
              <a:t>𝑘</a:t>
            </a:r>
            <a:endParaRPr sz="1950">
              <a:latin typeface="WenQuanYi Micro Hei"/>
              <a:cs typeface="WenQuanYi Micro Hei"/>
            </a:endParaRPr>
          </a:p>
          <a:p>
            <a:pPr marL="107314" algn="ctr">
              <a:lnSpc>
                <a:spcPct val="100000"/>
              </a:lnSpc>
              <a:spcBef>
                <a:spcPts val="915"/>
              </a:spcBef>
              <a:tabLst>
                <a:tab pos="1890395" algn="l"/>
              </a:tabLst>
            </a:pPr>
            <a:r>
              <a:rPr sz="2600" spc="-960" dirty="0">
                <a:latin typeface="WenQuanYi Micro Hei"/>
                <a:cs typeface="WenQuanYi Micro Hei"/>
              </a:rPr>
              <a:t>𝐸</a:t>
            </a:r>
            <a:r>
              <a:rPr sz="2600" spc="160" dirty="0">
                <a:latin typeface="WenQuanYi Micro Hei"/>
                <a:cs typeface="WenQuanYi Micro Hei"/>
              </a:rPr>
              <a:t> </a:t>
            </a:r>
            <a:r>
              <a:rPr sz="2600" spc="530" dirty="0">
                <a:latin typeface="WenQuanYi Micro Hei"/>
                <a:cs typeface="WenQuanYi Micro Hei"/>
              </a:rPr>
              <a:t>=	</a:t>
            </a:r>
            <a:r>
              <a:rPr sz="2600" spc="-1135" dirty="0">
                <a:latin typeface="WenQuanYi Micro Hei"/>
                <a:cs typeface="WenQuanYi Micro Hei"/>
              </a:rPr>
              <a:t>𝑝</a:t>
            </a:r>
            <a:r>
              <a:rPr sz="2600" spc="-50" dirty="0">
                <a:latin typeface="WenQuanYi Micro Hei"/>
                <a:cs typeface="WenQuanYi Micro Hei"/>
              </a:rPr>
              <a:t> </a:t>
            </a:r>
            <a:r>
              <a:rPr sz="2600" spc="530" dirty="0">
                <a:latin typeface="WenQuanYi Micro Hei"/>
                <a:cs typeface="WenQuanYi Micro Hei"/>
              </a:rPr>
              <a:t>−</a:t>
            </a:r>
            <a:r>
              <a:rPr sz="2600" spc="-165" dirty="0">
                <a:latin typeface="WenQuanYi Micro Hei"/>
                <a:cs typeface="WenQuanYi Micro Hei"/>
              </a:rPr>
              <a:t> </a:t>
            </a:r>
            <a:r>
              <a:rPr sz="2600" spc="-1260" dirty="0">
                <a:latin typeface="WenQuanYi Micro Hei"/>
                <a:cs typeface="WenQuanYi Micro Hei"/>
              </a:rPr>
              <a:t>𝑜</a:t>
            </a:r>
            <a:r>
              <a:rPr sz="2925" spc="-1889" baseline="-15669" dirty="0">
                <a:latin typeface="WenQuanYi Micro Hei"/>
                <a:cs typeface="WenQuanYi Micro Hei"/>
              </a:rPr>
              <a:t>𝑖</a:t>
            </a:r>
            <a:endParaRPr sz="2925" baseline="-15669">
              <a:latin typeface="WenQuanYi Micro Hei"/>
              <a:cs typeface="WenQuanYi Micro Hei"/>
            </a:endParaRPr>
          </a:p>
          <a:p>
            <a:pPr marL="3689350">
              <a:lnSpc>
                <a:spcPct val="100000"/>
              </a:lnSpc>
              <a:spcBef>
                <a:spcPts val="835"/>
              </a:spcBef>
            </a:pPr>
            <a:r>
              <a:rPr sz="1950" spc="-240" dirty="0">
                <a:latin typeface="WenQuanYi Micro Hei"/>
                <a:cs typeface="WenQuanYi Micro Hei"/>
              </a:rPr>
              <a:t>𝑖=1</a:t>
            </a:r>
            <a:r>
              <a:rPr sz="1950" spc="-65" dirty="0">
                <a:latin typeface="WenQuanYi Micro Hei"/>
                <a:cs typeface="WenQuanYi Micro Hei"/>
              </a:rPr>
              <a:t> </a:t>
            </a:r>
            <a:r>
              <a:rPr sz="1950" spc="-805" dirty="0">
                <a:latin typeface="WenQuanYi Micro Hei"/>
                <a:cs typeface="WenQuanYi Micro Hei"/>
              </a:rPr>
              <a:t>𝑝∈𝐶</a:t>
            </a:r>
            <a:r>
              <a:rPr sz="2325" spc="-1207" baseline="-16129" dirty="0">
                <a:latin typeface="WenQuanYi Micro Hei"/>
                <a:cs typeface="WenQuanYi Micro Hei"/>
              </a:rPr>
              <a:t>𝑖</a:t>
            </a:r>
            <a:endParaRPr sz="2325" baseline="-16129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040" y="1718880"/>
            <a:ext cx="7359762" cy="449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150" y="397510"/>
            <a:ext cx="46640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>
                <a:solidFill>
                  <a:srgbClr val="775F54"/>
                </a:solidFill>
                <a:latin typeface="Arial"/>
                <a:cs typeface="Arial"/>
              </a:rPr>
              <a:t>Giải </a:t>
            </a:r>
            <a:r>
              <a:rPr sz="3950" spc="-40" dirty="0">
                <a:solidFill>
                  <a:srgbClr val="775F54"/>
                </a:solidFill>
                <a:latin typeface="Arial"/>
                <a:cs typeface="Arial"/>
              </a:rPr>
              <a:t>thuật</a:t>
            </a:r>
            <a:r>
              <a:rPr sz="3950" spc="44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3950" dirty="0">
                <a:solidFill>
                  <a:srgbClr val="775F54"/>
                </a:solidFill>
                <a:latin typeface="Arial"/>
                <a:cs typeface="Arial"/>
              </a:rPr>
              <a:t>k-medoids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1031875"/>
            <a:ext cx="8553450" cy="2947035"/>
            <a:chOff x="590550" y="1031875"/>
            <a:chExt cx="8553450" cy="2947035"/>
          </a:xfrm>
        </p:grpSpPr>
        <p:sp>
          <p:nvSpPr>
            <p:cNvPr id="3" name="object 3"/>
            <p:cNvSpPr/>
            <p:nvPr/>
          </p:nvSpPr>
          <p:spPr>
            <a:xfrm>
              <a:off x="6711154" y="1719948"/>
              <a:ext cx="2395220" cy="2253615"/>
            </a:xfrm>
            <a:custGeom>
              <a:avLst/>
              <a:gdLst/>
              <a:ahLst/>
              <a:cxnLst/>
              <a:rect l="l" t="t" r="r" b="b"/>
              <a:pathLst>
                <a:path w="2395220" h="2253615">
                  <a:moveTo>
                    <a:pt x="0" y="2253169"/>
                  </a:moveTo>
                  <a:lnTo>
                    <a:pt x="2394688" y="2253169"/>
                  </a:lnTo>
                  <a:lnTo>
                    <a:pt x="2394688" y="0"/>
                  </a:lnTo>
                  <a:lnTo>
                    <a:pt x="0" y="0"/>
                  </a:lnTo>
                  <a:lnTo>
                    <a:pt x="0" y="2253169"/>
                  </a:lnTo>
                  <a:close/>
                </a:path>
              </a:pathLst>
            </a:custGeom>
            <a:ln w="10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66762" y="1909254"/>
              <a:ext cx="2003425" cy="1614805"/>
            </a:xfrm>
            <a:custGeom>
              <a:avLst/>
              <a:gdLst/>
              <a:ahLst/>
              <a:cxnLst/>
              <a:rect l="l" t="t" r="r" b="b"/>
              <a:pathLst>
                <a:path w="2003425" h="1614804">
                  <a:moveTo>
                    <a:pt x="0" y="1614474"/>
                  </a:moveTo>
                  <a:lnTo>
                    <a:pt x="2002926" y="1614474"/>
                  </a:lnTo>
                </a:path>
                <a:path w="2003425" h="1614804">
                  <a:moveTo>
                    <a:pt x="0" y="1430225"/>
                  </a:moveTo>
                  <a:lnTo>
                    <a:pt x="2002926" y="1430225"/>
                  </a:lnTo>
                </a:path>
                <a:path w="2003425" h="1614804">
                  <a:moveTo>
                    <a:pt x="0" y="1256763"/>
                  </a:moveTo>
                  <a:lnTo>
                    <a:pt x="2002926" y="1256763"/>
                  </a:lnTo>
                </a:path>
                <a:path w="2003425" h="1614804">
                  <a:moveTo>
                    <a:pt x="0" y="1072513"/>
                  </a:moveTo>
                  <a:lnTo>
                    <a:pt x="2002926" y="1072513"/>
                  </a:lnTo>
                </a:path>
                <a:path w="2003425" h="1614804">
                  <a:moveTo>
                    <a:pt x="0" y="899392"/>
                  </a:moveTo>
                  <a:lnTo>
                    <a:pt x="2002926" y="899392"/>
                  </a:lnTo>
                </a:path>
                <a:path w="2003425" h="1614804">
                  <a:moveTo>
                    <a:pt x="0" y="715057"/>
                  </a:moveTo>
                  <a:lnTo>
                    <a:pt x="2002926" y="715057"/>
                  </a:lnTo>
                </a:path>
                <a:path w="2003425" h="1614804">
                  <a:moveTo>
                    <a:pt x="0" y="541924"/>
                  </a:moveTo>
                  <a:lnTo>
                    <a:pt x="2002926" y="541924"/>
                  </a:lnTo>
                </a:path>
                <a:path w="2003425" h="1614804">
                  <a:moveTo>
                    <a:pt x="0" y="357711"/>
                  </a:moveTo>
                  <a:lnTo>
                    <a:pt x="2002926" y="357711"/>
                  </a:lnTo>
                </a:path>
                <a:path w="2003425" h="1614804">
                  <a:moveTo>
                    <a:pt x="0" y="184212"/>
                  </a:moveTo>
                  <a:lnTo>
                    <a:pt x="2002926" y="184212"/>
                  </a:lnTo>
                </a:path>
                <a:path w="2003425" h="1614804">
                  <a:moveTo>
                    <a:pt x="0" y="0"/>
                  </a:moveTo>
                  <a:lnTo>
                    <a:pt x="2002926" y="0"/>
                  </a:lnTo>
                </a:path>
              </a:pathLst>
            </a:custGeom>
            <a:ln w="10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3587" y="1909254"/>
              <a:ext cx="1807210" cy="1777364"/>
            </a:xfrm>
            <a:custGeom>
              <a:avLst/>
              <a:gdLst/>
              <a:ahLst/>
              <a:cxnLst/>
              <a:rect l="l" t="t" r="r" b="b"/>
              <a:pathLst>
                <a:path w="1807209" h="1777364">
                  <a:moveTo>
                    <a:pt x="0" y="0"/>
                  </a:moveTo>
                  <a:lnTo>
                    <a:pt x="0" y="1776857"/>
                  </a:lnTo>
                </a:path>
                <a:path w="1807209" h="1777364">
                  <a:moveTo>
                    <a:pt x="195996" y="0"/>
                  </a:moveTo>
                  <a:lnTo>
                    <a:pt x="195996" y="1776857"/>
                  </a:lnTo>
                </a:path>
                <a:path w="1807209" h="1777364">
                  <a:moveTo>
                    <a:pt x="402821" y="0"/>
                  </a:moveTo>
                  <a:lnTo>
                    <a:pt x="402821" y="1776857"/>
                  </a:lnTo>
                </a:path>
                <a:path w="1807209" h="1777364">
                  <a:moveTo>
                    <a:pt x="598818" y="0"/>
                  </a:moveTo>
                  <a:lnTo>
                    <a:pt x="598818" y="1776857"/>
                  </a:lnTo>
                </a:path>
                <a:path w="1807209" h="1777364">
                  <a:moveTo>
                    <a:pt x="805656" y="0"/>
                  </a:moveTo>
                  <a:lnTo>
                    <a:pt x="805656" y="1776857"/>
                  </a:lnTo>
                </a:path>
                <a:path w="1807209" h="1777364">
                  <a:moveTo>
                    <a:pt x="1001298" y="0"/>
                  </a:moveTo>
                  <a:lnTo>
                    <a:pt x="1001298" y="1776857"/>
                  </a:lnTo>
                </a:path>
                <a:path w="1807209" h="1777364">
                  <a:moveTo>
                    <a:pt x="1208196" y="0"/>
                  </a:moveTo>
                  <a:lnTo>
                    <a:pt x="1208196" y="1776857"/>
                  </a:lnTo>
                </a:path>
                <a:path w="1807209" h="1777364">
                  <a:moveTo>
                    <a:pt x="1404205" y="0"/>
                  </a:moveTo>
                  <a:lnTo>
                    <a:pt x="1404205" y="1776857"/>
                  </a:lnTo>
                </a:path>
                <a:path w="1807209" h="1777364">
                  <a:moveTo>
                    <a:pt x="1610982" y="0"/>
                  </a:moveTo>
                  <a:lnTo>
                    <a:pt x="1610982" y="1776857"/>
                  </a:lnTo>
                </a:path>
                <a:path w="1807209" h="1777364">
                  <a:moveTo>
                    <a:pt x="1806991" y="0"/>
                  </a:moveTo>
                  <a:lnTo>
                    <a:pt x="1806991" y="1776857"/>
                  </a:lnTo>
                </a:path>
              </a:pathLst>
            </a:custGeom>
            <a:ln w="10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6762" y="1909254"/>
              <a:ext cx="2014220" cy="1788160"/>
            </a:xfrm>
            <a:custGeom>
              <a:avLst/>
              <a:gdLst/>
              <a:ahLst/>
              <a:cxnLst/>
              <a:rect l="l" t="t" r="r" b="b"/>
              <a:pathLst>
                <a:path w="2014220" h="1788160">
                  <a:moveTo>
                    <a:pt x="0" y="0"/>
                  </a:moveTo>
                  <a:lnTo>
                    <a:pt x="2002926" y="0"/>
                  </a:lnTo>
                </a:path>
                <a:path w="2014220" h="1788160">
                  <a:moveTo>
                    <a:pt x="2013816" y="0"/>
                  </a:moveTo>
                  <a:lnTo>
                    <a:pt x="2013816" y="1776857"/>
                  </a:lnTo>
                </a:path>
                <a:path w="2014220" h="1788160">
                  <a:moveTo>
                    <a:pt x="2013816" y="1787644"/>
                  </a:moveTo>
                  <a:lnTo>
                    <a:pt x="10828" y="1787644"/>
                  </a:lnTo>
                </a:path>
                <a:path w="2014220" h="1788160">
                  <a:moveTo>
                    <a:pt x="0" y="1787644"/>
                  </a:moveTo>
                  <a:lnTo>
                    <a:pt x="0" y="11079"/>
                  </a:lnTo>
                </a:path>
              </a:pathLst>
            </a:custGeom>
            <a:ln w="10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66762" y="1909254"/>
              <a:ext cx="0" cy="1809750"/>
            </a:xfrm>
            <a:custGeom>
              <a:avLst/>
              <a:gdLst/>
              <a:ahLst/>
              <a:cxnLst/>
              <a:rect l="l" t="t" r="r" b="b"/>
              <a:pathLst>
                <a:path h="1809750">
                  <a:moveTo>
                    <a:pt x="0" y="0"/>
                  </a:moveTo>
                  <a:lnTo>
                    <a:pt x="0" y="1809511"/>
                  </a:lnTo>
                </a:path>
              </a:pathLst>
            </a:custGeom>
            <a:ln w="108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45081" y="1909254"/>
              <a:ext cx="2025014" cy="1788160"/>
            </a:xfrm>
            <a:custGeom>
              <a:avLst/>
              <a:gdLst/>
              <a:ahLst/>
              <a:cxnLst/>
              <a:rect l="l" t="t" r="r" b="b"/>
              <a:pathLst>
                <a:path w="2025015" h="1788160">
                  <a:moveTo>
                    <a:pt x="0" y="1787644"/>
                  </a:moveTo>
                  <a:lnTo>
                    <a:pt x="10840" y="1787644"/>
                  </a:lnTo>
                </a:path>
                <a:path w="2025015" h="1788160">
                  <a:moveTo>
                    <a:pt x="0" y="1614474"/>
                  </a:moveTo>
                  <a:lnTo>
                    <a:pt x="10840" y="1614474"/>
                  </a:lnTo>
                </a:path>
                <a:path w="2025015" h="1788160">
                  <a:moveTo>
                    <a:pt x="0" y="1430225"/>
                  </a:moveTo>
                  <a:lnTo>
                    <a:pt x="10840" y="1430225"/>
                  </a:lnTo>
                </a:path>
                <a:path w="2025015" h="1788160">
                  <a:moveTo>
                    <a:pt x="0" y="1256763"/>
                  </a:moveTo>
                  <a:lnTo>
                    <a:pt x="10840" y="1256763"/>
                  </a:lnTo>
                </a:path>
                <a:path w="2025015" h="1788160">
                  <a:moveTo>
                    <a:pt x="0" y="1072513"/>
                  </a:moveTo>
                  <a:lnTo>
                    <a:pt x="10840" y="1072513"/>
                  </a:lnTo>
                </a:path>
                <a:path w="2025015" h="1788160">
                  <a:moveTo>
                    <a:pt x="0" y="899392"/>
                  </a:moveTo>
                  <a:lnTo>
                    <a:pt x="10840" y="899392"/>
                  </a:lnTo>
                </a:path>
                <a:path w="2025015" h="1788160">
                  <a:moveTo>
                    <a:pt x="0" y="715057"/>
                  </a:moveTo>
                  <a:lnTo>
                    <a:pt x="10840" y="715057"/>
                  </a:lnTo>
                </a:path>
                <a:path w="2025015" h="1788160">
                  <a:moveTo>
                    <a:pt x="0" y="541924"/>
                  </a:moveTo>
                  <a:lnTo>
                    <a:pt x="10840" y="541924"/>
                  </a:lnTo>
                </a:path>
                <a:path w="2025015" h="1788160">
                  <a:moveTo>
                    <a:pt x="0" y="357711"/>
                  </a:moveTo>
                  <a:lnTo>
                    <a:pt x="10840" y="357711"/>
                  </a:lnTo>
                </a:path>
                <a:path w="2025015" h="1788160">
                  <a:moveTo>
                    <a:pt x="0" y="184212"/>
                  </a:moveTo>
                  <a:lnTo>
                    <a:pt x="10840" y="184212"/>
                  </a:lnTo>
                </a:path>
                <a:path w="2025015" h="1788160">
                  <a:moveTo>
                    <a:pt x="0" y="0"/>
                  </a:moveTo>
                  <a:lnTo>
                    <a:pt x="10840" y="0"/>
                  </a:lnTo>
                </a:path>
                <a:path w="2025015" h="1788160">
                  <a:moveTo>
                    <a:pt x="21680" y="1787644"/>
                  </a:moveTo>
                  <a:lnTo>
                    <a:pt x="2024607" y="1787644"/>
                  </a:lnTo>
                </a:path>
              </a:pathLst>
            </a:custGeom>
            <a:ln w="10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8168" y="3713220"/>
              <a:ext cx="1818005" cy="0"/>
            </a:xfrm>
            <a:custGeom>
              <a:avLst/>
              <a:gdLst/>
              <a:ahLst/>
              <a:cxnLst/>
              <a:rect l="l" t="t" r="r" b="b"/>
              <a:pathLst>
                <a:path w="1818004">
                  <a:moveTo>
                    <a:pt x="0" y="0"/>
                  </a:moveTo>
                  <a:lnTo>
                    <a:pt x="10838" y="0"/>
                  </a:lnTo>
                </a:path>
                <a:path w="1818004">
                  <a:moveTo>
                    <a:pt x="195996" y="0"/>
                  </a:moveTo>
                  <a:lnTo>
                    <a:pt x="206835" y="0"/>
                  </a:lnTo>
                </a:path>
                <a:path w="1818004">
                  <a:moveTo>
                    <a:pt x="402821" y="0"/>
                  </a:moveTo>
                  <a:lnTo>
                    <a:pt x="413660" y="0"/>
                  </a:lnTo>
                </a:path>
                <a:path w="1818004">
                  <a:moveTo>
                    <a:pt x="598818" y="0"/>
                  </a:moveTo>
                  <a:lnTo>
                    <a:pt x="609657" y="0"/>
                  </a:lnTo>
                </a:path>
                <a:path w="1818004">
                  <a:moveTo>
                    <a:pt x="805656" y="0"/>
                  </a:moveTo>
                  <a:lnTo>
                    <a:pt x="816494" y="0"/>
                  </a:lnTo>
                </a:path>
                <a:path w="1818004">
                  <a:moveTo>
                    <a:pt x="1001298" y="0"/>
                  </a:moveTo>
                  <a:lnTo>
                    <a:pt x="1012136" y="0"/>
                  </a:lnTo>
                </a:path>
                <a:path w="1818004">
                  <a:moveTo>
                    <a:pt x="1208196" y="0"/>
                  </a:moveTo>
                  <a:lnTo>
                    <a:pt x="1219035" y="0"/>
                  </a:lnTo>
                </a:path>
                <a:path w="1818004">
                  <a:moveTo>
                    <a:pt x="1404205" y="0"/>
                  </a:moveTo>
                  <a:lnTo>
                    <a:pt x="1415044" y="0"/>
                  </a:lnTo>
                </a:path>
                <a:path w="1818004">
                  <a:moveTo>
                    <a:pt x="1610982" y="0"/>
                  </a:moveTo>
                  <a:lnTo>
                    <a:pt x="1621820" y="0"/>
                  </a:lnTo>
                </a:path>
                <a:path w="1818004">
                  <a:moveTo>
                    <a:pt x="1806991" y="0"/>
                  </a:moveTo>
                  <a:lnTo>
                    <a:pt x="1817829" y="0"/>
                  </a:lnTo>
                </a:path>
              </a:pathLst>
            </a:custGeom>
            <a:ln w="11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94839" y="2900570"/>
              <a:ext cx="163153" cy="16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88014" y="2543175"/>
              <a:ext cx="163141" cy="1623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00153" y="3084820"/>
              <a:ext cx="163141" cy="1624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0835" y="2369676"/>
              <a:ext cx="163153" cy="162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94839" y="2185707"/>
              <a:ext cx="163153" cy="1623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96162" y="2727388"/>
              <a:ext cx="163141" cy="1624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3376" y="2900570"/>
              <a:ext cx="163141" cy="1626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3376" y="3258282"/>
              <a:ext cx="163141" cy="1624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00153" y="2900570"/>
              <a:ext cx="163141" cy="1626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00153" y="2543175"/>
              <a:ext cx="163141" cy="1623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6640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Giải </a:t>
            </a:r>
            <a:r>
              <a:rPr sz="3950" spc="-40" dirty="0"/>
              <a:t>thuật</a:t>
            </a:r>
            <a:r>
              <a:rPr sz="3950" spc="395" dirty="0"/>
              <a:t> </a:t>
            </a:r>
            <a:r>
              <a:rPr sz="3950" spc="5" dirty="0"/>
              <a:t>k-medoids</a:t>
            </a:r>
            <a:endParaRPr sz="3950"/>
          </a:p>
        </p:txBody>
      </p:sp>
      <p:sp>
        <p:nvSpPr>
          <p:cNvPr id="21" name="object 21"/>
          <p:cNvSpPr txBox="1"/>
          <p:nvPr/>
        </p:nvSpPr>
        <p:spPr>
          <a:xfrm>
            <a:off x="6861636" y="3646446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61636" y="3472984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1636" y="328873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1636" y="3115577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1636" y="2931328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1636" y="275786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1636" y="257358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61636" y="2400446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1636" y="2216233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61636" y="204273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9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28810" y="1858765"/>
            <a:ext cx="9080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30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37802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44626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0624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47461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43152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50026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46035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52811" y="3754600"/>
            <a:ext cx="25209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279" algn="l"/>
              </a:tabLst>
            </a:pPr>
            <a:r>
              <a:rPr sz="400" spc="15" dirty="0">
                <a:latin typeface="Arial"/>
                <a:cs typeface="Arial"/>
              </a:rPr>
              <a:t>7	8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55596" y="3754600"/>
            <a:ext cx="26479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6690" algn="l"/>
              </a:tabLst>
            </a:pPr>
            <a:r>
              <a:rPr sz="400" spc="15" dirty="0">
                <a:latin typeface="Arial"/>
                <a:cs typeface="Arial"/>
              </a:rPr>
              <a:t>9	</a:t>
            </a:r>
            <a:r>
              <a:rPr sz="400" spc="30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41947" y="1714233"/>
            <a:ext cx="8769985" cy="2265045"/>
            <a:chOff x="341947" y="1714233"/>
            <a:chExt cx="8769985" cy="2265045"/>
          </a:xfrm>
        </p:grpSpPr>
        <p:sp>
          <p:nvSpPr>
            <p:cNvPr id="42" name="object 42"/>
            <p:cNvSpPr/>
            <p:nvPr/>
          </p:nvSpPr>
          <p:spPr>
            <a:xfrm>
              <a:off x="6711154" y="1719948"/>
              <a:ext cx="2395220" cy="2253615"/>
            </a:xfrm>
            <a:custGeom>
              <a:avLst/>
              <a:gdLst/>
              <a:ahLst/>
              <a:cxnLst/>
              <a:rect l="l" t="t" r="r" b="b"/>
              <a:pathLst>
                <a:path w="2395220" h="2253615">
                  <a:moveTo>
                    <a:pt x="0" y="2253169"/>
                  </a:moveTo>
                  <a:lnTo>
                    <a:pt x="2394688" y="2253169"/>
                  </a:lnTo>
                  <a:lnTo>
                    <a:pt x="2394688" y="0"/>
                  </a:lnTo>
                  <a:lnTo>
                    <a:pt x="0" y="0"/>
                  </a:lnTo>
                  <a:lnTo>
                    <a:pt x="0" y="2253169"/>
                  </a:lnTo>
                  <a:close/>
                </a:path>
              </a:pathLst>
            </a:custGeom>
            <a:ln w="10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66125" y="2689225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0"/>
                  </a:moveTo>
                  <a:lnTo>
                    <a:pt x="0" y="20167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39000" y="2149475"/>
              <a:ext cx="1535430" cy="1349375"/>
            </a:xfrm>
            <a:custGeom>
              <a:avLst/>
              <a:gdLst/>
              <a:ahLst/>
              <a:cxnLst/>
              <a:rect l="l" t="t" r="r" b="b"/>
              <a:pathLst>
                <a:path w="1535429" h="1349375">
                  <a:moveTo>
                    <a:pt x="0" y="335025"/>
                  </a:moveTo>
                  <a:lnTo>
                    <a:pt x="3355" y="285516"/>
                  </a:lnTo>
                  <a:lnTo>
                    <a:pt x="13103" y="238262"/>
                  </a:lnTo>
                  <a:lnTo>
                    <a:pt x="28766" y="193783"/>
                  </a:lnTo>
                  <a:lnTo>
                    <a:pt x="49865" y="152596"/>
                  </a:lnTo>
                  <a:lnTo>
                    <a:pt x="75923" y="115220"/>
                  </a:lnTo>
                  <a:lnTo>
                    <a:pt x="106461" y="82173"/>
                  </a:lnTo>
                  <a:lnTo>
                    <a:pt x="141001" y="53972"/>
                  </a:lnTo>
                  <a:lnTo>
                    <a:pt x="179066" y="31136"/>
                  </a:lnTo>
                  <a:lnTo>
                    <a:pt x="220177" y="14183"/>
                  </a:lnTo>
                  <a:lnTo>
                    <a:pt x="263856" y="3632"/>
                  </a:lnTo>
                  <a:lnTo>
                    <a:pt x="309625" y="0"/>
                  </a:lnTo>
                  <a:lnTo>
                    <a:pt x="355363" y="3632"/>
                  </a:lnTo>
                  <a:lnTo>
                    <a:pt x="399017" y="14183"/>
                  </a:lnTo>
                  <a:lnTo>
                    <a:pt x="440107" y="31136"/>
                  </a:lnTo>
                  <a:lnTo>
                    <a:pt x="478156" y="53972"/>
                  </a:lnTo>
                  <a:lnTo>
                    <a:pt x="512684" y="82173"/>
                  </a:lnTo>
                  <a:lnTo>
                    <a:pt x="543213" y="115220"/>
                  </a:lnTo>
                  <a:lnTo>
                    <a:pt x="569265" y="152596"/>
                  </a:lnTo>
                  <a:lnTo>
                    <a:pt x="590361" y="193783"/>
                  </a:lnTo>
                  <a:lnTo>
                    <a:pt x="606021" y="238262"/>
                  </a:lnTo>
                  <a:lnTo>
                    <a:pt x="615769" y="285516"/>
                  </a:lnTo>
                  <a:lnTo>
                    <a:pt x="619125" y="335025"/>
                  </a:lnTo>
                  <a:lnTo>
                    <a:pt x="615769" y="384504"/>
                  </a:lnTo>
                  <a:lnTo>
                    <a:pt x="606021" y="431731"/>
                  </a:lnTo>
                  <a:lnTo>
                    <a:pt x="590361" y="476190"/>
                  </a:lnTo>
                  <a:lnTo>
                    <a:pt x="569265" y="517360"/>
                  </a:lnTo>
                  <a:lnTo>
                    <a:pt x="543213" y="554725"/>
                  </a:lnTo>
                  <a:lnTo>
                    <a:pt x="512684" y="587763"/>
                  </a:lnTo>
                  <a:lnTo>
                    <a:pt x="478156" y="615958"/>
                  </a:lnTo>
                  <a:lnTo>
                    <a:pt x="440107" y="638790"/>
                  </a:lnTo>
                  <a:lnTo>
                    <a:pt x="399017" y="655741"/>
                  </a:lnTo>
                  <a:lnTo>
                    <a:pt x="355363" y="666292"/>
                  </a:lnTo>
                  <a:lnTo>
                    <a:pt x="309625" y="669925"/>
                  </a:lnTo>
                  <a:lnTo>
                    <a:pt x="263856" y="666292"/>
                  </a:lnTo>
                  <a:lnTo>
                    <a:pt x="220177" y="655741"/>
                  </a:lnTo>
                  <a:lnTo>
                    <a:pt x="179066" y="638790"/>
                  </a:lnTo>
                  <a:lnTo>
                    <a:pt x="141001" y="615958"/>
                  </a:lnTo>
                  <a:lnTo>
                    <a:pt x="106461" y="587763"/>
                  </a:lnTo>
                  <a:lnTo>
                    <a:pt x="75923" y="554725"/>
                  </a:lnTo>
                  <a:lnTo>
                    <a:pt x="49865" y="517360"/>
                  </a:lnTo>
                  <a:lnTo>
                    <a:pt x="28766" y="476190"/>
                  </a:lnTo>
                  <a:lnTo>
                    <a:pt x="13103" y="431731"/>
                  </a:lnTo>
                  <a:lnTo>
                    <a:pt x="3355" y="384504"/>
                  </a:lnTo>
                  <a:lnTo>
                    <a:pt x="0" y="335025"/>
                  </a:lnTo>
                  <a:close/>
                </a:path>
                <a:path w="1535429" h="1349375">
                  <a:moveTo>
                    <a:pt x="257175" y="843026"/>
                  </a:moveTo>
                  <a:lnTo>
                    <a:pt x="259293" y="801478"/>
                  </a:lnTo>
                  <a:lnTo>
                    <a:pt x="265539" y="760857"/>
                  </a:lnTo>
                  <a:lnTo>
                    <a:pt x="275748" y="721293"/>
                  </a:lnTo>
                  <a:lnTo>
                    <a:pt x="289755" y="682916"/>
                  </a:lnTo>
                  <a:lnTo>
                    <a:pt x="307395" y="645856"/>
                  </a:lnTo>
                  <a:lnTo>
                    <a:pt x="328505" y="610243"/>
                  </a:lnTo>
                  <a:lnTo>
                    <a:pt x="352918" y="576208"/>
                  </a:lnTo>
                  <a:lnTo>
                    <a:pt x="380472" y="543881"/>
                  </a:lnTo>
                  <a:lnTo>
                    <a:pt x="411001" y="513391"/>
                  </a:lnTo>
                  <a:lnTo>
                    <a:pt x="444341" y="484870"/>
                  </a:lnTo>
                  <a:lnTo>
                    <a:pt x="480326" y="458447"/>
                  </a:lnTo>
                  <a:lnTo>
                    <a:pt x="518793" y="434252"/>
                  </a:lnTo>
                  <a:lnTo>
                    <a:pt x="559577" y="412416"/>
                  </a:lnTo>
                  <a:lnTo>
                    <a:pt x="602514" y="393070"/>
                  </a:lnTo>
                  <a:lnTo>
                    <a:pt x="647438" y="376342"/>
                  </a:lnTo>
                  <a:lnTo>
                    <a:pt x="694185" y="362364"/>
                  </a:lnTo>
                  <a:lnTo>
                    <a:pt x="742590" y="351265"/>
                  </a:lnTo>
                  <a:lnTo>
                    <a:pt x="792489" y="343177"/>
                  </a:lnTo>
                  <a:lnTo>
                    <a:pt x="843718" y="338228"/>
                  </a:lnTo>
                  <a:lnTo>
                    <a:pt x="896111" y="336550"/>
                  </a:lnTo>
                  <a:lnTo>
                    <a:pt x="948523" y="338228"/>
                  </a:lnTo>
                  <a:lnTo>
                    <a:pt x="999768" y="343177"/>
                  </a:lnTo>
                  <a:lnTo>
                    <a:pt x="1049682" y="351265"/>
                  </a:lnTo>
                  <a:lnTo>
                    <a:pt x="1098100" y="362364"/>
                  </a:lnTo>
                  <a:lnTo>
                    <a:pt x="1144859" y="376342"/>
                  </a:lnTo>
                  <a:lnTo>
                    <a:pt x="1189793" y="393070"/>
                  </a:lnTo>
                  <a:lnTo>
                    <a:pt x="1232738" y="412416"/>
                  </a:lnTo>
                  <a:lnTo>
                    <a:pt x="1273529" y="434252"/>
                  </a:lnTo>
                  <a:lnTo>
                    <a:pt x="1312002" y="458447"/>
                  </a:lnTo>
                  <a:lnTo>
                    <a:pt x="1347993" y="484870"/>
                  </a:lnTo>
                  <a:lnTo>
                    <a:pt x="1381337" y="513391"/>
                  </a:lnTo>
                  <a:lnTo>
                    <a:pt x="1411870" y="543881"/>
                  </a:lnTo>
                  <a:lnTo>
                    <a:pt x="1439426" y="576208"/>
                  </a:lnTo>
                  <a:lnTo>
                    <a:pt x="1463842" y="610243"/>
                  </a:lnTo>
                  <a:lnTo>
                    <a:pt x="1484953" y="645856"/>
                  </a:lnTo>
                  <a:lnTo>
                    <a:pt x="1502594" y="682916"/>
                  </a:lnTo>
                  <a:lnTo>
                    <a:pt x="1516602" y="721293"/>
                  </a:lnTo>
                  <a:lnTo>
                    <a:pt x="1526811" y="760857"/>
                  </a:lnTo>
                  <a:lnTo>
                    <a:pt x="1533057" y="801478"/>
                  </a:lnTo>
                  <a:lnTo>
                    <a:pt x="1535176" y="843026"/>
                  </a:lnTo>
                  <a:lnTo>
                    <a:pt x="1533057" y="884555"/>
                  </a:lnTo>
                  <a:lnTo>
                    <a:pt x="1526811" y="925159"/>
                  </a:lnTo>
                  <a:lnTo>
                    <a:pt x="1516602" y="964709"/>
                  </a:lnTo>
                  <a:lnTo>
                    <a:pt x="1502594" y="1003073"/>
                  </a:lnTo>
                  <a:lnTo>
                    <a:pt x="1484953" y="1040122"/>
                  </a:lnTo>
                  <a:lnTo>
                    <a:pt x="1463842" y="1075724"/>
                  </a:lnTo>
                  <a:lnTo>
                    <a:pt x="1439426" y="1109751"/>
                  </a:lnTo>
                  <a:lnTo>
                    <a:pt x="1411870" y="1142071"/>
                  </a:lnTo>
                  <a:lnTo>
                    <a:pt x="1381337" y="1172554"/>
                  </a:lnTo>
                  <a:lnTo>
                    <a:pt x="1347993" y="1201070"/>
                  </a:lnTo>
                  <a:lnTo>
                    <a:pt x="1312002" y="1227489"/>
                  </a:lnTo>
                  <a:lnTo>
                    <a:pt x="1273529" y="1251680"/>
                  </a:lnTo>
                  <a:lnTo>
                    <a:pt x="1232738" y="1273513"/>
                  </a:lnTo>
                  <a:lnTo>
                    <a:pt x="1189793" y="1292858"/>
                  </a:lnTo>
                  <a:lnTo>
                    <a:pt x="1144859" y="1309584"/>
                  </a:lnTo>
                  <a:lnTo>
                    <a:pt x="1098100" y="1323561"/>
                  </a:lnTo>
                  <a:lnTo>
                    <a:pt x="1049682" y="1334659"/>
                  </a:lnTo>
                  <a:lnTo>
                    <a:pt x="999768" y="1342747"/>
                  </a:lnTo>
                  <a:lnTo>
                    <a:pt x="948523" y="1347696"/>
                  </a:lnTo>
                  <a:lnTo>
                    <a:pt x="896111" y="1349375"/>
                  </a:lnTo>
                  <a:lnTo>
                    <a:pt x="843718" y="1347696"/>
                  </a:lnTo>
                  <a:lnTo>
                    <a:pt x="792489" y="1342747"/>
                  </a:lnTo>
                  <a:lnTo>
                    <a:pt x="742590" y="1334659"/>
                  </a:lnTo>
                  <a:lnTo>
                    <a:pt x="694185" y="1323561"/>
                  </a:lnTo>
                  <a:lnTo>
                    <a:pt x="647438" y="1309584"/>
                  </a:lnTo>
                  <a:lnTo>
                    <a:pt x="602514" y="1292858"/>
                  </a:lnTo>
                  <a:lnTo>
                    <a:pt x="559577" y="1273513"/>
                  </a:lnTo>
                  <a:lnTo>
                    <a:pt x="518793" y="1251680"/>
                  </a:lnTo>
                  <a:lnTo>
                    <a:pt x="480326" y="1227489"/>
                  </a:lnTo>
                  <a:lnTo>
                    <a:pt x="444341" y="1201070"/>
                  </a:lnTo>
                  <a:lnTo>
                    <a:pt x="411001" y="1172554"/>
                  </a:lnTo>
                  <a:lnTo>
                    <a:pt x="380472" y="1142071"/>
                  </a:lnTo>
                  <a:lnTo>
                    <a:pt x="352918" y="1109751"/>
                  </a:lnTo>
                  <a:lnTo>
                    <a:pt x="328505" y="1075724"/>
                  </a:lnTo>
                  <a:lnTo>
                    <a:pt x="307395" y="1040122"/>
                  </a:lnTo>
                  <a:lnTo>
                    <a:pt x="289755" y="1003073"/>
                  </a:lnTo>
                  <a:lnTo>
                    <a:pt x="275748" y="964709"/>
                  </a:lnTo>
                  <a:lnTo>
                    <a:pt x="265539" y="925159"/>
                  </a:lnTo>
                  <a:lnTo>
                    <a:pt x="259293" y="884555"/>
                  </a:lnTo>
                  <a:lnTo>
                    <a:pt x="257175" y="84302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9887" y="1903476"/>
              <a:ext cx="2016760" cy="1789430"/>
            </a:xfrm>
            <a:custGeom>
              <a:avLst/>
              <a:gdLst/>
              <a:ahLst/>
              <a:cxnLst/>
              <a:rect l="l" t="t" r="r" b="b"/>
              <a:pathLst>
                <a:path w="2016760" h="1789429">
                  <a:moveTo>
                    <a:pt x="0" y="1614424"/>
                  </a:moveTo>
                  <a:lnTo>
                    <a:pt x="2014537" y="1616075"/>
                  </a:lnTo>
                </a:path>
                <a:path w="2016760" h="1789429">
                  <a:moveTo>
                    <a:pt x="11112" y="1431925"/>
                  </a:moveTo>
                  <a:lnTo>
                    <a:pt x="2014537" y="1431925"/>
                  </a:lnTo>
                </a:path>
                <a:path w="2016760" h="1789429">
                  <a:moveTo>
                    <a:pt x="0" y="1257300"/>
                  </a:moveTo>
                  <a:lnTo>
                    <a:pt x="2014537" y="1258824"/>
                  </a:lnTo>
                </a:path>
                <a:path w="2016760" h="1789429">
                  <a:moveTo>
                    <a:pt x="11112" y="1088898"/>
                  </a:moveTo>
                  <a:lnTo>
                    <a:pt x="2014537" y="1074674"/>
                  </a:lnTo>
                </a:path>
                <a:path w="2016760" h="1789429">
                  <a:moveTo>
                    <a:pt x="0" y="900049"/>
                  </a:moveTo>
                  <a:lnTo>
                    <a:pt x="2014537" y="901700"/>
                  </a:lnTo>
                </a:path>
                <a:path w="2016760" h="1789429">
                  <a:moveTo>
                    <a:pt x="0" y="715899"/>
                  </a:moveTo>
                  <a:lnTo>
                    <a:pt x="2014537" y="717550"/>
                  </a:lnTo>
                </a:path>
                <a:path w="2016760" h="1789429">
                  <a:moveTo>
                    <a:pt x="0" y="542925"/>
                  </a:moveTo>
                  <a:lnTo>
                    <a:pt x="2014537" y="544449"/>
                  </a:lnTo>
                </a:path>
                <a:path w="2016760" h="1789429">
                  <a:moveTo>
                    <a:pt x="0" y="358775"/>
                  </a:moveTo>
                  <a:lnTo>
                    <a:pt x="2014537" y="360299"/>
                  </a:lnTo>
                </a:path>
                <a:path w="2016760" h="1789429">
                  <a:moveTo>
                    <a:pt x="0" y="184150"/>
                  </a:moveTo>
                  <a:lnTo>
                    <a:pt x="2014537" y="185674"/>
                  </a:lnTo>
                </a:path>
                <a:path w="2016760" h="1789429">
                  <a:moveTo>
                    <a:pt x="0" y="0"/>
                  </a:moveTo>
                  <a:lnTo>
                    <a:pt x="2014537" y="1524"/>
                  </a:lnTo>
                </a:path>
                <a:path w="2016760" h="1789429">
                  <a:moveTo>
                    <a:pt x="206375" y="0"/>
                  </a:moveTo>
                  <a:lnTo>
                    <a:pt x="207962" y="1789049"/>
                  </a:lnTo>
                </a:path>
                <a:path w="2016760" h="1789429">
                  <a:moveTo>
                    <a:pt x="403225" y="0"/>
                  </a:moveTo>
                  <a:lnTo>
                    <a:pt x="404812" y="1789049"/>
                  </a:lnTo>
                </a:path>
                <a:path w="2016760" h="1789429">
                  <a:moveTo>
                    <a:pt x="609600" y="0"/>
                  </a:moveTo>
                  <a:lnTo>
                    <a:pt x="611187" y="1789049"/>
                  </a:lnTo>
                </a:path>
                <a:path w="2016760" h="1789429">
                  <a:moveTo>
                    <a:pt x="812800" y="1524"/>
                  </a:moveTo>
                  <a:lnTo>
                    <a:pt x="808037" y="1789049"/>
                  </a:lnTo>
                </a:path>
                <a:path w="2016760" h="1789429">
                  <a:moveTo>
                    <a:pt x="1012888" y="0"/>
                  </a:moveTo>
                  <a:lnTo>
                    <a:pt x="1014412" y="1789049"/>
                  </a:lnTo>
                </a:path>
                <a:path w="2016760" h="1789429">
                  <a:moveTo>
                    <a:pt x="1208087" y="0"/>
                  </a:moveTo>
                  <a:lnTo>
                    <a:pt x="1209738" y="1789049"/>
                  </a:lnTo>
                </a:path>
                <a:path w="2016760" h="1789429">
                  <a:moveTo>
                    <a:pt x="1416113" y="0"/>
                  </a:moveTo>
                  <a:lnTo>
                    <a:pt x="1417637" y="1789049"/>
                  </a:lnTo>
                </a:path>
                <a:path w="2016760" h="1789429">
                  <a:moveTo>
                    <a:pt x="1611312" y="0"/>
                  </a:moveTo>
                  <a:lnTo>
                    <a:pt x="1612963" y="1789049"/>
                  </a:lnTo>
                </a:path>
                <a:path w="2016760" h="1789429">
                  <a:moveTo>
                    <a:pt x="1817687" y="0"/>
                  </a:moveTo>
                  <a:lnTo>
                    <a:pt x="1819338" y="1789049"/>
                  </a:lnTo>
                </a:path>
                <a:path w="2016760" h="1789429">
                  <a:moveTo>
                    <a:pt x="2014537" y="0"/>
                  </a:moveTo>
                  <a:lnTo>
                    <a:pt x="2016188" y="1789049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9887" y="1903476"/>
              <a:ext cx="2014855" cy="1789430"/>
            </a:xfrm>
            <a:custGeom>
              <a:avLst/>
              <a:gdLst/>
              <a:ahLst/>
              <a:cxnLst/>
              <a:rect l="l" t="t" r="r" b="b"/>
              <a:pathLst>
                <a:path w="2014855" h="1789429">
                  <a:moveTo>
                    <a:pt x="0" y="1789049"/>
                  </a:moveTo>
                  <a:lnTo>
                    <a:pt x="2014474" y="1789049"/>
                  </a:lnTo>
                  <a:lnTo>
                    <a:pt x="2014474" y="0"/>
                  </a:lnTo>
                  <a:lnTo>
                    <a:pt x="0" y="0"/>
                  </a:lnTo>
                  <a:lnTo>
                    <a:pt x="0" y="178904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887" y="1903476"/>
              <a:ext cx="1905" cy="1789430"/>
            </a:xfrm>
            <a:custGeom>
              <a:avLst/>
              <a:gdLst/>
              <a:ahLst/>
              <a:cxnLst/>
              <a:rect l="l" t="t" r="r" b="b"/>
              <a:pathLst>
                <a:path w="1904" h="1789429">
                  <a:moveTo>
                    <a:pt x="0" y="0"/>
                  </a:moveTo>
                  <a:lnTo>
                    <a:pt x="1587" y="1789049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7662" y="3692525"/>
              <a:ext cx="22225" cy="1905"/>
            </a:xfrm>
            <a:custGeom>
              <a:avLst/>
              <a:gdLst/>
              <a:ahLst/>
              <a:cxnLst/>
              <a:rect l="l" t="t" r="r" b="b"/>
              <a:pathLst>
                <a:path w="22225" h="1904">
                  <a:moveTo>
                    <a:pt x="-4767" y="762"/>
                  </a:moveTo>
                  <a:lnTo>
                    <a:pt x="26992" y="762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895" y="3334575"/>
              <a:ext cx="32384" cy="184150"/>
            </a:xfrm>
            <a:custGeom>
              <a:avLst/>
              <a:gdLst/>
              <a:ahLst/>
              <a:cxnLst/>
              <a:rect l="l" t="t" r="r" b="b"/>
              <a:pathLst>
                <a:path w="32385" h="184150">
                  <a:moveTo>
                    <a:pt x="0" y="184150"/>
                  </a:moveTo>
                  <a:lnTo>
                    <a:pt x="31759" y="184150"/>
                  </a:lnTo>
                </a:path>
                <a:path w="32385" h="184150">
                  <a:moveTo>
                    <a:pt x="0" y="0"/>
                  </a:moveTo>
                  <a:lnTo>
                    <a:pt x="31759" y="0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895" y="2977388"/>
              <a:ext cx="32384" cy="184150"/>
            </a:xfrm>
            <a:custGeom>
              <a:avLst/>
              <a:gdLst/>
              <a:ahLst/>
              <a:cxnLst/>
              <a:rect l="l" t="t" r="r" b="b"/>
              <a:pathLst>
                <a:path w="32385" h="184150">
                  <a:moveTo>
                    <a:pt x="0" y="184150"/>
                  </a:moveTo>
                  <a:lnTo>
                    <a:pt x="31759" y="184150"/>
                  </a:lnTo>
                </a:path>
                <a:path w="32385" h="184150">
                  <a:moveTo>
                    <a:pt x="0" y="0"/>
                  </a:moveTo>
                  <a:lnTo>
                    <a:pt x="31759" y="0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895" y="2620200"/>
              <a:ext cx="32384" cy="184150"/>
            </a:xfrm>
            <a:custGeom>
              <a:avLst/>
              <a:gdLst/>
              <a:ahLst/>
              <a:cxnLst/>
              <a:rect l="l" t="t" r="r" b="b"/>
              <a:pathLst>
                <a:path w="32385" h="184150">
                  <a:moveTo>
                    <a:pt x="0" y="184150"/>
                  </a:moveTo>
                  <a:lnTo>
                    <a:pt x="31759" y="184150"/>
                  </a:lnTo>
                </a:path>
                <a:path w="32385" h="184150">
                  <a:moveTo>
                    <a:pt x="0" y="0"/>
                  </a:moveTo>
                  <a:lnTo>
                    <a:pt x="31759" y="0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2895" y="1904238"/>
              <a:ext cx="32384" cy="542925"/>
            </a:xfrm>
            <a:custGeom>
              <a:avLst/>
              <a:gdLst/>
              <a:ahLst/>
              <a:cxnLst/>
              <a:rect l="l" t="t" r="r" b="b"/>
              <a:pathLst>
                <a:path w="32385" h="542925">
                  <a:moveTo>
                    <a:pt x="0" y="542925"/>
                  </a:moveTo>
                  <a:lnTo>
                    <a:pt x="31759" y="542925"/>
                  </a:lnTo>
                </a:path>
                <a:path w="32385" h="542925">
                  <a:moveTo>
                    <a:pt x="0" y="358775"/>
                  </a:moveTo>
                  <a:lnTo>
                    <a:pt x="31759" y="358775"/>
                  </a:lnTo>
                </a:path>
                <a:path w="32385" h="542925">
                  <a:moveTo>
                    <a:pt x="0" y="184150"/>
                  </a:moveTo>
                  <a:lnTo>
                    <a:pt x="31759" y="184150"/>
                  </a:lnTo>
                </a:path>
                <a:path w="32385" h="542925">
                  <a:moveTo>
                    <a:pt x="0" y="0"/>
                  </a:moveTo>
                  <a:lnTo>
                    <a:pt x="31759" y="0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887" y="3692525"/>
              <a:ext cx="2014855" cy="1905"/>
            </a:xfrm>
            <a:custGeom>
              <a:avLst/>
              <a:gdLst/>
              <a:ahLst/>
              <a:cxnLst/>
              <a:rect l="l" t="t" r="r" b="b"/>
              <a:pathLst>
                <a:path w="2014855" h="1904">
                  <a:moveTo>
                    <a:pt x="0" y="0"/>
                  </a:moveTo>
                  <a:lnTo>
                    <a:pt x="2014537" y="1524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681" y="3687757"/>
              <a:ext cx="403225" cy="30480"/>
            </a:xfrm>
            <a:custGeom>
              <a:avLst/>
              <a:gdLst/>
              <a:ahLst/>
              <a:cxnLst/>
              <a:rect l="l" t="t" r="r" b="b"/>
              <a:pathLst>
                <a:path w="403225" h="30479">
                  <a:moveTo>
                    <a:pt x="0" y="0"/>
                  </a:moveTo>
                  <a:lnTo>
                    <a:pt x="0" y="30235"/>
                  </a:lnTo>
                </a:path>
                <a:path w="403225" h="30479">
                  <a:moveTo>
                    <a:pt x="206375" y="0"/>
                  </a:moveTo>
                  <a:lnTo>
                    <a:pt x="206375" y="30235"/>
                  </a:lnTo>
                </a:path>
                <a:path w="403225" h="30479">
                  <a:moveTo>
                    <a:pt x="403225" y="0"/>
                  </a:moveTo>
                  <a:lnTo>
                    <a:pt x="403225" y="30235"/>
                  </a:lnTo>
                </a:path>
              </a:pathLst>
            </a:custGeom>
            <a:ln w="11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0281" y="3687757"/>
              <a:ext cx="196850" cy="30480"/>
            </a:xfrm>
            <a:custGeom>
              <a:avLst/>
              <a:gdLst/>
              <a:ahLst/>
              <a:cxnLst/>
              <a:rect l="l" t="t" r="r" b="b"/>
              <a:pathLst>
                <a:path w="196850" h="30479">
                  <a:moveTo>
                    <a:pt x="0" y="0"/>
                  </a:moveTo>
                  <a:lnTo>
                    <a:pt x="0" y="30235"/>
                  </a:lnTo>
                </a:path>
                <a:path w="196850" h="30479">
                  <a:moveTo>
                    <a:pt x="196850" y="0"/>
                  </a:moveTo>
                  <a:lnTo>
                    <a:pt x="196850" y="30235"/>
                  </a:lnTo>
                </a:path>
              </a:pathLst>
            </a:custGeom>
            <a:ln w="11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82776" y="3692525"/>
              <a:ext cx="1905" cy="20955"/>
            </a:xfrm>
            <a:custGeom>
              <a:avLst/>
              <a:gdLst/>
              <a:ahLst/>
              <a:cxnLst/>
              <a:rect l="l" t="t" r="r" b="b"/>
              <a:pathLst>
                <a:path w="1905" h="20954">
                  <a:moveTo>
                    <a:pt x="762" y="-4767"/>
                  </a:moveTo>
                  <a:lnTo>
                    <a:pt x="762" y="25468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77974" y="3692525"/>
              <a:ext cx="1905" cy="20955"/>
            </a:xfrm>
            <a:custGeom>
              <a:avLst/>
              <a:gdLst/>
              <a:ahLst/>
              <a:cxnLst/>
              <a:rect l="l" t="t" r="r" b="b"/>
              <a:pathLst>
                <a:path w="1905" h="20954">
                  <a:moveTo>
                    <a:pt x="825" y="-4767"/>
                  </a:moveTo>
                  <a:lnTo>
                    <a:pt x="825" y="25468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86001" y="3692525"/>
              <a:ext cx="1905" cy="20955"/>
            </a:xfrm>
            <a:custGeom>
              <a:avLst/>
              <a:gdLst/>
              <a:ahLst/>
              <a:cxnLst/>
              <a:rect l="l" t="t" r="r" b="b"/>
              <a:pathLst>
                <a:path w="1905" h="20954">
                  <a:moveTo>
                    <a:pt x="762" y="-4767"/>
                  </a:moveTo>
                  <a:lnTo>
                    <a:pt x="762" y="25468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82025" y="3687757"/>
              <a:ext cx="403225" cy="30480"/>
            </a:xfrm>
            <a:custGeom>
              <a:avLst/>
              <a:gdLst/>
              <a:ahLst/>
              <a:cxnLst/>
              <a:rect l="l" t="t" r="r" b="b"/>
              <a:pathLst>
                <a:path w="403225" h="30479">
                  <a:moveTo>
                    <a:pt x="0" y="0"/>
                  </a:moveTo>
                  <a:lnTo>
                    <a:pt x="0" y="30235"/>
                  </a:lnTo>
                </a:path>
                <a:path w="403225" h="30479">
                  <a:moveTo>
                    <a:pt x="206375" y="0"/>
                  </a:moveTo>
                  <a:lnTo>
                    <a:pt x="206375" y="30235"/>
                  </a:lnTo>
                </a:path>
                <a:path w="403225" h="30479">
                  <a:moveTo>
                    <a:pt x="403225" y="0"/>
                  </a:moveTo>
                  <a:lnTo>
                    <a:pt x="403225" y="30235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7731" y="2894869"/>
              <a:ext cx="163513" cy="1635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1355" y="2537618"/>
              <a:ext cx="163513" cy="1635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704244" y="3079019"/>
              <a:ext cx="163513" cy="1635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94581" y="2364644"/>
              <a:ext cx="163513" cy="16186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99443" y="2721768"/>
              <a:ext cx="163513" cy="1635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96218" y="3253644"/>
              <a:ext cx="163513" cy="16186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04244" y="2894869"/>
              <a:ext cx="163513" cy="1635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04244" y="2537618"/>
              <a:ext cx="163513" cy="1635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19062" y="1719326"/>
            <a:ext cx="2395855" cy="225425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5"/>
              </a:spcBef>
            </a:pPr>
            <a:r>
              <a:rPr sz="500" spc="10" dirty="0"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5"/>
              </a:spcBef>
            </a:pPr>
            <a:r>
              <a:rPr sz="500" spc="1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5"/>
              </a:spcBef>
            </a:pPr>
            <a:r>
              <a:rPr sz="500" spc="1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250"/>
              </a:spcBef>
              <a:tabLst>
                <a:tab pos="447675" algn="l"/>
                <a:tab pos="643255" algn="l"/>
                <a:tab pos="849630" algn="l"/>
                <a:tab pos="1047115" algn="l"/>
                <a:tab pos="1253490" algn="l"/>
                <a:tab pos="1449070" algn="l"/>
                <a:tab pos="1657350" algn="l"/>
                <a:tab pos="1852295" algn="l"/>
                <a:tab pos="2059305" algn="l"/>
                <a:tab pos="2234565" algn="l"/>
              </a:tabLst>
            </a:pPr>
            <a:r>
              <a:rPr sz="500" spc="15" dirty="0">
                <a:latin typeface="Arial"/>
                <a:cs typeface="Arial"/>
              </a:rPr>
              <a:t>0	1	2	3	4	5	6	7	8	9	</a:t>
            </a:r>
            <a:r>
              <a:rPr sz="500" spc="20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08843" y="1714233"/>
            <a:ext cx="4964430" cy="2265045"/>
            <a:chOff x="908843" y="1714233"/>
            <a:chExt cx="4964430" cy="2265045"/>
          </a:xfrm>
        </p:grpSpPr>
        <p:sp>
          <p:nvSpPr>
            <p:cNvPr id="70" name="object 70"/>
            <p:cNvSpPr/>
            <p:nvPr/>
          </p:nvSpPr>
          <p:spPr>
            <a:xfrm>
              <a:off x="908843" y="2205894"/>
              <a:ext cx="163513" cy="16186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98504" y="3062382"/>
              <a:ext cx="163513" cy="1635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90799" y="2019300"/>
              <a:ext cx="762000" cy="76200"/>
            </a:xfrm>
            <a:custGeom>
              <a:avLst/>
              <a:gdLst/>
              <a:ahLst/>
              <a:cxnLst/>
              <a:rect l="l" t="t" r="r" b="b"/>
              <a:pathLst>
                <a:path w="762000" h="76200">
                  <a:moveTo>
                    <a:pt x="685800" y="0"/>
                  </a:moveTo>
                  <a:lnTo>
                    <a:pt x="685800" y="76200"/>
                  </a:lnTo>
                  <a:lnTo>
                    <a:pt x="749300" y="44450"/>
                  </a:lnTo>
                  <a:lnTo>
                    <a:pt x="698500" y="44450"/>
                  </a:lnTo>
                  <a:lnTo>
                    <a:pt x="698500" y="31750"/>
                  </a:lnTo>
                  <a:lnTo>
                    <a:pt x="749300" y="31750"/>
                  </a:lnTo>
                  <a:lnTo>
                    <a:pt x="685800" y="0"/>
                  </a:lnTo>
                  <a:close/>
                </a:path>
                <a:path w="762000" h="76200">
                  <a:moveTo>
                    <a:pt x="685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5800" y="44450"/>
                  </a:lnTo>
                  <a:lnTo>
                    <a:pt x="685800" y="31750"/>
                  </a:lnTo>
                  <a:close/>
                </a:path>
                <a:path w="762000" h="76200">
                  <a:moveTo>
                    <a:pt x="749300" y="31750"/>
                  </a:moveTo>
                  <a:lnTo>
                    <a:pt x="698500" y="31750"/>
                  </a:lnTo>
                  <a:lnTo>
                    <a:pt x="698500" y="44450"/>
                  </a:lnTo>
                  <a:lnTo>
                    <a:pt x="749300" y="44450"/>
                  </a:lnTo>
                  <a:lnTo>
                    <a:pt x="762000" y="38100"/>
                  </a:lnTo>
                  <a:lnTo>
                    <a:pt x="749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72654" y="1719948"/>
              <a:ext cx="2395220" cy="2253615"/>
            </a:xfrm>
            <a:custGeom>
              <a:avLst/>
              <a:gdLst/>
              <a:ahLst/>
              <a:cxnLst/>
              <a:rect l="l" t="t" r="r" b="b"/>
              <a:pathLst>
                <a:path w="2395220" h="2253615">
                  <a:moveTo>
                    <a:pt x="0" y="2253169"/>
                  </a:moveTo>
                  <a:lnTo>
                    <a:pt x="2394688" y="2253169"/>
                  </a:lnTo>
                  <a:lnTo>
                    <a:pt x="2394688" y="0"/>
                  </a:lnTo>
                  <a:lnTo>
                    <a:pt x="0" y="0"/>
                  </a:lnTo>
                  <a:lnTo>
                    <a:pt x="0" y="2253169"/>
                  </a:lnTo>
                  <a:close/>
                </a:path>
              </a:pathLst>
            </a:custGeom>
            <a:ln w="10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56339" y="2900570"/>
              <a:ext cx="163153" cy="16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49513" y="2543175"/>
              <a:ext cx="163141" cy="1623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61652" y="3084820"/>
              <a:ext cx="163141" cy="1624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854876" y="2900570"/>
              <a:ext cx="163141" cy="1626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854876" y="3258282"/>
              <a:ext cx="163141" cy="1624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57661" y="2727388"/>
              <a:ext cx="163141" cy="1624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61652" y="2900570"/>
              <a:ext cx="163141" cy="1626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61652" y="2543175"/>
              <a:ext cx="163141" cy="1623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52336" y="2369676"/>
              <a:ext cx="163153" cy="162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56339" y="2185707"/>
              <a:ext cx="163153" cy="1623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73150" y="4058348"/>
            <a:ext cx="5092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0" dirty="0">
                <a:latin typeface="Tahoma"/>
                <a:cs typeface="Tahoma"/>
              </a:rPr>
              <a:t>K</a:t>
            </a:r>
            <a:r>
              <a:rPr sz="2000" spc="40" dirty="0">
                <a:latin typeface="Tahoma"/>
                <a:cs typeface="Tahoma"/>
              </a:rPr>
              <a:t>=</a:t>
            </a:r>
            <a:r>
              <a:rPr sz="2000" spc="15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672460" y="2398331"/>
            <a:ext cx="734695" cy="1092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35"/>
              </a:spcBef>
            </a:pPr>
            <a:r>
              <a:rPr sz="1400" spc="5" dirty="0">
                <a:latin typeface="Tahoma"/>
                <a:cs typeface="Tahoma"/>
              </a:rPr>
              <a:t>Arbitrary  </a:t>
            </a:r>
            <a:r>
              <a:rPr sz="1400" dirty="0">
                <a:latin typeface="Tahoma"/>
                <a:cs typeface="Tahoma"/>
              </a:rPr>
              <a:t>choose </a:t>
            </a:r>
            <a:r>
              <a:rPr sz="1400" spc="10" dirty="0">
                <a:latin typeface="Tahoma"/>
                <a:cs typeface="Tahoma"/>
              </a:rPr>
              <a:t>k  </a:t>
            </a:r>
            <a:r>
              <a:rPr sz="1400" spc="5" dirty="0">
                <a:latin typeface="Tahoma"/>
                <a:cs typeface="Tahoma"/>
              </a:rPr>
              <a:t>object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as  </a:t>
            </a:r>
            <a:r>
              <a:rPr sz="1400" spc="-5" dirty="0">
                <a:latin typeface="Tahoma"/>
                <a:cs typeface="Tahoma"/>
              </a:rPr>
              <a:t>initial  </a:t>
            </a:r>
            <a:r>
              <a:rPr sz="1400" spc="10" dirty="0">
                <a:latin typeface="Tahoma"/>
                <a:cs typeface="Tahoma"/>
              </a:rPr>
              <a:t>medoids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3722843" y="1903861"/>
          <a:ext cx="2015485" cy="1787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2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70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55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70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62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070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1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31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4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3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4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3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7" name="object 87"/>
          <p:cNvSpPr txBox="1"/>
          <p:nvPr/>
        </p:nvSpPr>
        <p:spPr>
          <a:xfrm>
            <a:off x="3623137" y="3646446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623137" y="3472984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23137" y="328873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623137" y="3115577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23137" y="2931328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623137" y="275786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23137" y="257358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623137" y="2400446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23137" y="2216233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623137" y="2042735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9</a:t>
            </a:r>
            <a:endParaRPr sz="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590309" y="1858765"/>
            <a:ext cx="9080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30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699302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906127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102124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08961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504652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711526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907535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114311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310320" y="3754600"/>
            <a:ext cx="5588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5" dirty="0"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517096" y="3754600"/>
            <a:ext cx="26479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6690" algn="l"/>
              </a:tabLst>
            </a:pPr>
            <a:r>
              <a:rPr sz="400" spc="15" dirty="0">
                <a:latin typeface="Arial"/>
                <a:cs typeface="Arial"/>
              </a:rPr>
              <a:t>9	</a:t>
            </a:r>
            <a:r>
              <a:rPr sz="400" spc="30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3467249" y="1714543"/>
            <a:ext cx="3238500" cy="2264410"/>
            <a:chOff x="3467249" y="1714543"/>
            <a:chExt cx="3238500" cy="2264410"/>
          </a:xfrm>
        </p:grpSpPr>
        <p:sp>
          <p:nvSpPr>
            <p:cNvPr id="109" name="object 109"/>
            <p:cNvSpPr/>
            <p:nvPr/>
          </p:nvSpPr>
          <p:spPr>
            <a:xfrm>
              <a:off x="3472654" y="1719948"/>
              <a:ext cx="2395220" cy="2253615"/>
            </a:xfrm>
            <a:custGeom>
              <a:avLst/>
              <a:gdLst/>
              <a:ahLst/>
              <a:cxnLst/>
              <a:rect l="l" t="t" r="r" b="b"/>
              <a:pathLst>
                <a:path w="2395220" h="2253615">
                  <a:moveTo>
                    <a:pt x="0" y="2253169"/>
                  </a:moveTo>
                  <a:lnTo>
                    <a:pt x="2394688" y="2253169"/>
                  </a:lnTo>
                  <a:lnTo>
                    <a:pt x="2394688" y="0"/>
                  </a:lnTo>
                  <a:lnTo>
                    <a:pt x="0" y="0"/>
                  </a:lnTo>
                  <a:lnTo>
                    <a:pt x="0" y="2253169"/>
                  </a:lnTo>
                  <a:close/>
                </a:path>
              </a:pathLst>
            </a:custGeom>
            <a:ln w="10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43600" y="2095500"/>
              <a:ext cx="762000" cy="76200"/>
            </a:xfrm>
            <a:custGeom>
              <a:avLst/>
              <a:gdLst/>
              <a:ahLst/>
              <a:cxnLst/>
              <a:rect l="l" t="t" r="r" b="b"/>
              <a:pathLst>
                <a:path w="762000" h="76200">
                  <a:moveTo>
                    <a:pt x="685800" y="0"/>
                  </a:moveTo>
                  <a:lnTo>
                    <a:pt x="685800" y="76200"/>
                  </a:lnTo>
                  <a:lnTo>
                    <a:pt x="749300" y="44450"/>
                  </a:lnTo>
                  <a:lnTo>
                    <a:pt x="698500" y="44450"/>
                  </a:lnTo>
                  <a:lnTo>
                    <a:pt x="698500" y="31750"/>
                  </a:lnTo>
                  <a:lnTo>
                    <a:pt x="749300" y="31750"/>
                  </a:lnTo>
                  <a:lnTo>
                    <a:pt x="685800" y="0"/>
                  </a:lnTo>
                  <a:close/>
                </a:path>
                <a:path w="762000" h="76200">
                  <a:moveTo>
                    <a:pt x="685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5800" y="44450"/>
                  </a:lnTo>
                  <a:lnTo>
                    <a:pt x="685800" y="31750"/>
                  </a:lnTo>
                  <a:close/>
                </a:path>
                <a:path w="762000" h="76200">
                  <a:moveTo>
                    <a:pt x="749300" y="31750"/>
                  </a:moveTo>
                  <a:lnTo>
                    <a:pt x="698500" y="31750"/>
                  </a:lnTo>
                  <a:lnTo>
                    <a:pt x="698500" y="44450"/>
                  </a:lnTo>
                  <a:lnTo>
                    <a:pt x="749300" y="44450"/>
                  </a:lnTo>
                  <a:lnTo>
                    <a:pt x="762000" y="38100"/>
                  </a:lnTo>
                  <a:lnTo>
                    <a:pt x="749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926709" y="2398331"/>
            <a:ext cx="5283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ssi</a:t>
            </a:r>
            <a:r>
              <a:rPr sz="1400" spc="45" dirty="0">
                <a:latin typeface="Tahoma"/>
                <a:cs typeface="Tahoma"/>
              </a:rPr>
              <a:t>g</a:t>
            </a:r>
            <a:r>
              <a:rPr sz="1400" spc="10" dirty="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926709" y="2608262"/>
            <a:ext cx="4038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a</a:t>
            </a:r>
            <a:r>
              <a:rPr sz="1400" spc="25" dirty="0">
                <a:latin typeface="Tahoma"/>
                <a:cs typeface="Tahoma"/>
              </a:rPr>
              <a:t>c</a:t>
            </a:r>
            <a:r>
              <a:rPr sz="1400" spc="10" dirty="0">
                <a:latin typeface="Tahoma"/>
                <a:cs typeface="Tahoma"/>
              </a:rPr>
              <a:t>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926709" y="2818066"/>
            <a:ext cx="8223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Tahoma"/>
                <a:cs typeface="Tahoma"/>
              </a:rPr>
              <a:t>remaining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926709" y="3037522"/>
            <a:ext cx="71691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spc="10" dirty="0">
                <a:latin typeface="Tahoma"/>
                <a:cs typeface="Tahoma"/>
              </a:rPr>
              <a:t>object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to  </a:t>
            </a:r>
            <a:r>
              <a:rPr sz="1400" spc="10" dirty="0">
                <a:latin typeface="Tahoma"/>
                <a:cs typeface="Tahoma"/>
              </a:rPr>
              <a:t>nearest  </a:t>
            </a:r>
            <a:r>
              <a:rPr sz="1400" spc="15" dirty="0">
                <a:latin typeface="Tahoma"/>
                <a:cs typeface="Tahoma"/>
              </a:rPr>
              <a:t>medoids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743700" y="40386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994906" y="4077398"/>
            <a:ext cx="2097405" cy="452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1664"/>
              </a:lnSpc>
              <a:spcBef>
                <a:spcPts val="125"/>
              </a:spcBef>
            </a:pPr>
            <a:r>
              <a:rPr sz="1400" spc="15" dirty="0">
                <a:latin typeface="Tahoma"/>
                <a:cs typeface="Tahoma"/>
              </a:rPr>
              <a:t>Randomly </a:t>
            </a:r>
            <a:r>
              <a:rPr sz="1400" dirty="0">
                <a:latin typeface="Tahoma"/>
                <a:cs typeface="Tahoma"/>
              </a:rPr>
              <a:t>select</a:t>
            </a:r>
            <a:r>
              <a:rPr sz="1400" spc="-2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ts val="1664"/>
              </a:lnSpc>
            </a:pPr>
            <a:r>
              <a:rPr sz="1400" spc="10" dirty="0">
                <a:latin typeface="Tahoma"/>
                <a:cs typeface="Tahoma"/>
              </a:rPr>
              <a:t>nonmedoid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object,O</a:t>
            </a:r>
            <a:r>
              <a:rPr sz="1350" baseline="-18518" dirty="0">
                <a:latin typeface="Tahoma"/>
                <a:cs typeface="Tahoma"/>
              </a:rPr>
              <a:t>ramdom</a:t>
            </a:r>
            <a:endParaRPr sz="1350" baseline="-18518">
              <a:latin typeface="Tahoma"/>
              <a:cs typeface="Tahoma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019800" y="46863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58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799709" y="4916487"/>
            <a:ext cx="958850" cy="6629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sz="1400" spc="10" dirty="0">
                <a:latin typeface="Tahoma"/>
                <a:cs typeface="Tahoma"/>
              </a:rPr>
              <a:t>Compute  </a:t>
            </a:r>
            <a:r>
              <a:rPr sz="1400" spc="-10" dirty="0">
                <a:latin typeface="Tahoma"/>
                <a:cs typeface="Tahoma"/>
              </a:rPr>
              <a:t>total </a:t>
            </a:r>
            <a:r>
              <a:rPr sz="1400" spc="-5" dirty="0">
                <a:latin typeface="Tahoma"/>
                <a:cs typeface="Tahoma"/>
              </a:rPr>
              <a:t>cost of  </a:t>
            </a:r>
            <a:r>
              <a:rPr sz="1400" spc="10" dirty="0">
                <a:latin typeface="Tahoma"/>
                <a:cs typeface="Tahoma"/>
              </a:rPr>
              <a:t>swapping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295900" y="4114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418079" y="5038661"/>
            <a:ext cx="1022985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6199"/>
              </a:lnSpc>
              <a:spcBef>
                <a:spcPts val="95"/>
              </a:spcBef>
            </a:pPr>
            <a:r>
              <a:rPr sz="1400" spc="20" dirty="0">
                <a:latin typeface="Tahoma"/>
                <a:cs typeface="Tahoma"/>
              </a:rPr>
              <a:t>Swapping</a:t>
            </a:r>
            <a:r>
              <a:rPr sz="1400" spc="-24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  </a:t>
            </a:r>
            <a:r>
              <a:rPr sz="2100" spc="30" baseline="11904" dirty="0">
                <a:latin typeface="Tahoma"/>
                <a:cs typeface="Tahoma"/>
              </a:rPr>
              <a:t>and</a:t>
            </a:r>
            <a:r>
              <a:rPr sz="2100" spc="-202" baseline="11904" dirty="0">
                <a:latin typeface="Tahoma"/>
                <a:cs typeface="Tahoma"/>
              </a:rPr>
              <a:t> </a:t>
            </a:r>
            <a:r>
              <a:rPr sz="2100" spc="-7" baseline="11904" dirty="0">
                <a:latin typeface="Tahoma"/>
                <a:cs typeface="Tahoma"/>
              </a:rPr>
              <a:t>O</a:t>
            </a:r>
            <a:r>
              <a:rPr sz="900" spc="-5" dirty="0">
                <a:latin typeface="Tahoma"/>
                <a:cs typeface="Tahoma"/>
              </a:rPr>
              <a:t>ramdom</a:t>
            </a:r>
            <a:endParaRPr sz="900">
              <a:latin typeface="Tahoma"/>
              <a:cs typeface="Tahoma"/>
            </a:endParaRPr>
          </a:p>
          <a:p>
            <a:pPr marL="38100" marR="106680">
              <a:lnSpc>
                <a:spcPts val="1650"/>
              </a:lnSpc>
              <a:spcBef>
                <a:spcPts val="650"/>
              </a:spcBef>
            </a:pPr>
            <a:r>
              <a:rPr sz="1400" dirty="0">
                <a:latin typeface="Tahoma"/>
                <a:cs typeface="Tahoma"/>
              </a:rPr>
              <a:t>If </a:t>
            </a:r>
            <a:r>
              <a:rPr sz="1400" spc="5" dirty="0">
                <a:latin typeface="Tahoma"/>
                <a:cs typeface="Tahoma"/>
              </a:rPr>
              <a:t>quality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  </a:t>
            </a:r>
            <a:r>
              <a:rPr sz="1400" spc="5" dirty="0">
                <a:latin typeface="Tahoma"/>
                <a:cs typeface="Tahoma"/>
              </a:rPr>
              <a:t>improved.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85432" y="4933569"/>
            <a:ext cx="1593215" cy="84645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15" dirty="0">
                <a:latin typeface="Tahoma"/>
                <a:cs typeface="Tahoma"/>
              </a:rPr>
              <a:t>Do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loop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-15" dirty="0">
                <a:latin typeface="Tahoma"/>
                <a:cs typeface="Tahoma"/>
              </a:rPr>
              <a:t>Until no change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6983094" y="4771135"/>
            <a:ext cx="1905000" cy="1646555"/>
            <a:chOff x="6983094" y="4771135"/>
            <a:chExt cx="1905000" cy="1646555"/>
          </a:xfrm>
        </p:grpSpPr>
        <p:sp>
          <p:nvSpPr>
            <p:cNvPr id="123" name="object 123"/>
            <p:cNvSpPr/>
            <p:nvPr/>
          </p:nvSpPr>
          <p:spPr>
            <a:xfrm>
              <a:off x="6988174" y="4776850"/>
              <a:ext cx="1894205" cy="1616075"/>
            </a:xfrm>
            <a:custGeom>
              <a:avLst/>
              <a:gdLst/>
              <a:ahLst/>
              <a:cxnLst/>
              <a:rect l="l" t="t" r="r" b="b"/>
              <a:pathLst>
                <a:path w="1894204" h="1616075">
                  <a:moveTo>
                    <a:pt x="60325" y="1458849"/>
                  </a:moveTo>
                  <a:lnTo>
                    <a:pt x="1892300" y="1460436"/>
                  </a:lnTo>
                </a:path>
                <a:path w="1894204" h="1616075">
                  <a:moveTo>
                    <a:pt x="60325" y="1292161"/>
                  </a:moveTo>
                  <a:lnTo>
                    <a:pt x="1892300" y="1293749"/>
                  </a:lnTo>
                </a:path>
                <a:path w="1894204" h="1616075">
                  <a:moveTo>
                    <a:pt x="60325" y="1136586"/>
                  </a:moveTo>
                  <a:lnTo>
                    <a:pt x="1892300" y="1138174"/>
                  </a:lnTo>
                </a:path>
                <a:path w="1894204" h="1616075">
                  <a:moveTo>
                    <a:pt x="69850" y="971486"/>
                  </a:moveTo>
                  <a:lnTo>
                    <a:pt x="1892300" y="971486"/>
                  </a:lnTo>
                </a:path>
                <a:path w="1894204" h="1616075">
                  <a:moveTo>
                    <a:pt x="60325" y="812736"/>
                  </a:moveTo>
                  <a:lnTo>
                    <a:pt x="1892300" y="814324"/>
                  </a:lnTo>
                </a:path>
                <a:path w="1894204" h="1616075">
                  <a:moveTo>
                    <a:pt x="0" y="647700"/>
                  </a:moveTo>
                  <a:lnTo>
                    <a:pt x="1892300" y="647700"/>
                  </a:lnTo>
                </a:path>
                <a:path w="1894204" h="1616075">
                  <a:moveTo>
                    <a:pt x="60325" y="490474"/>
                  </a:moveTo>
                  <a:lnTo>
                    <a:pt x="1892300" y="492125"/>
                  </a:lnTo>
                </a:path>
                <a:path w="1894204" h="1616075">
                  <a:moveTo>
                    <a:pt x="60325" y="323850"/>
                  </a:moveTo>
                  <a:lnTo>
                    <a:pt x="1892300" y="325374"/>
                  </a:lnTo>
                </a:path>
                <a:path w="1894204" h="1616075">
                  <a:moveTo>
                    <a:pt x="60325" y="166624"/>
                  </a:moveTo>
                  <a:lnTo>
                    <a:pt x="1892300" y="168275"/>
                  </a:lnTo>
                </a:path>
                <a:path w="1894204" h="1616075">
                  <a:moveTo>
                    <a:pt x="60325" y="0"/>
                  </a:moveTo>
                  <a:lnTo>
                    <a:pt x="1892300" y="1524"/>
                  </a:lnTo>
                </a:path>
                <a:path w="1894204" h="1616075">
                  <a:moveTo>
                    <a:pt x="249300" y="0"/>
                  </a:moveTo>
                  <a:lnTo>
                    <a:pt x="250825" y="1616011"/>
                  </a:lnTo>
                </a:path>
                <a:path w="1894204" h="1616075">
                  <a:moveTo>
                    <a:pt x="427100" y="0"/>
                  </a:moveTo>
                  <a:lnTo>
                    <a:pt x="428625" y="1616011"/>
                  </a:lnTo>
                </a:path>
                <a:path w="1894204" h="1616075">
                  <a:moveTo>
                    <a:pt x="614426" y="0"/>
                  </a:moveTo>
                  <a:lnTo>
                    <a:pt x="615950" y="1616011"/>
                  </a:lnTo>
                </a:path>
                <a:path w="1894204" h="1616075">
                  <a:moveTo>
                    <a:pt x="793750" y="0"/>
                  </a:moveTo>
                  <a:lnTo>
                    <a:pt x="795274" y="1616011"/>
                  </a:lnTo>
                </a:path>
                <a:path w="1894204" h="1616075">
                  <a:moveTo>
                    <a:pt x="981075" y="0"/>
                  </a:moveTo>
                  <a:lnTo>
                    <a:pt x="982599" y="1616011"/>
                  </a:lnTo>
                </a:path>
                <a:path w="1894204" h="1616075">
                  <a:moveTo>
                    <a:pt x="1158875" y="0"/>
                  </a:moveTo>
                  <a:lnTo>
                    <a:pt x="1160399" y="1616011"/>
                  </a:lnTo>
                </a:path>
                <a:path w="1894204" h="1616075">
                  <a:moveTo>
                    <a:pt x="1347851" y="0"/>
                  </a:moveTo>
                  <a:lnTo>
                    <a:pt x="1349375" y="1616011"/>
                  </a:lnTo>
                </a:path>
                <a:path w="1894204" h="1616075">
                  <a:moveTo>
                    <a:pt x="1525651" y="0"/>
                  </a:moveTo>
                  <a:lnTo>
                    <a:pt x="1527175" y="1616011"/>
                  </a:lnTo>
                </a:path>
                <a:path w="1894204" h="1616075">
                  <a:moveTo>
                    <a:pt x="1712976" y="0"/>
                  </a:moveTo>
                  <a:lnTo>
                    <a:pt x="1714500" y="1616011"/>
                  </a:lnTo>
                </a:path>
                <a:path w="1894204" h="1616075">
                  <a:moveTo>
                    <a:pt x="1892300" y="0"/>
                  </a:moveTo>
                  <a:lnTo>
                    <a:pt x="1893824" y="161601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048499" y="4776787"/>
              <a:ext cx="1831975" cy="1616075"/>
            </a:xfrm>
            <a:custGeom>
              <a:avLst/>
              <a:gdLst/>
              <a:ahLst/>
              <a:cxnLst/>
              <a:rect l="l" t="t" r="r" b="b"/>
              <a:pathLst>
                <a:path w="1831975" h="1616075">
                  <a:moveTo>
                    <a:pt x="0" y="1616075"/>
                  </a:moveTo>
                  <a:lnTo>
                    <a:pt x="1831975" y="1616075"/>
                  </a:lnTo>
                  <a:lnTo>
                    <a:pt x="1831975" y="0"/>
                  </a:lnTo>
                  <a:lnTo>
                    <a:pt x="0" y="0"/>
                  </a:lnTo>
                  <a:lnTo>
                    <a:pt x="0" y="16160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048499" y="4776850"/>
              <a:ext cx="1905" cy="1616075"/>
            </a:xfrm>
            <a:custGeom>
              <a:avLst/>
              <a:gdLst/>
              <a:ahLst/>
              <a:cxnLst/>
              <a:rect l="l" t="t" r="r" b="b"/>
              <a:pathLst>
                <a:path w="1904" h="1616075">
                  <a:moveTo>
                    <a:pt x="0" y="0"/>
                  </a:moveTo>
                  <a:lnTo>
                    <a:pt x="1524" y="161601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024682" y="6069806"/>
              <a:ext cx="29209" cy="323850"/>
            </a:xfrm>
            <a:custGeom>
              <a:avLst/>
              <a:gdLst/>
              <a:ahLst/>
              <a:cxnLst/>
              <a:rect l="l" t="t" r="r" b="b"/>
              <a:pathLst>
                <a:path w="29209" h="323850">
                  <a:moveTo>
                    <a:pt x="0" y="323850"/>
                  </a:moveTo>
                  <a:lnTo>
                    <a:pt x="28584" y="323850"/>
                  </a:lnTo>
                </a:path>
                <a:path w="29209" h="323850">
                  <a:moveTo>
                    <a:pt x="0" y="166687"/>
                  </a:moveTo>
                  <a:lnTo>
                    <a:pt x="28584" y="166687"/>
                  </a:lnTo>
                </a:path>
                <a:path w="29209" h="323850">
                  <a:moveTo>
                    <a:pt x="0" y="0"/>
                  </a:moveTo>
                  <a:lnTo>
                    <a:pt x="28584" y="0"/>
                  </a:lnTo>
                </a:path>
              </a:pathLst>
            </a:custGeom>
            <a:ln w="11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024682" y="5590381"/>
              <a:ext cx="29209" cy="323850"/>
            </a:xfrm>
            <a:custGeom>
              <a:avLst/>
              <a:gdLst/>
              <a:ahLst/>
              <a:cxnLst/>
              <a:rect l="l" t="t" r="r" b="b"/>
              <a:pathLst>
                <a:path w="29209" h="323850">
                  <a:moveTo>
                    <a:pt x="0" y="323850"/>
                  </a:moveTo>
                  <a:lnTo>
                    <a:pt x="28584" y="323850"/>
                  </a:lnTo>
                </a:path>
                <a:path w="29209" h="323850">
                  <a:moveTo>
                    <a:pt x="0" y="157162"/>
                  </a:moveTo>
                  <a:lnTo>
                    <a:pt x="28584" y="157162"/>
                  </a:lnTo>
                </a:path>
                <a:path w="29209" h="323850">
                  <a:moveTo>
                    <a:pt x="0" y="0"/>
                  </a:moveTo>
                  <a:lnTo>
                    <a:pt x="28584" y="0"/>
                  </a:lnTo>
                </a:path>
              </a:pathLst>
            </a:custGeom>
            <a:ln w="11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24682" y="5268150"/>
              <a:ext cx="29209" cy="155575"/>
            </a:xfrm>
            <a:custGeom>
              <a:avLst/>
              <a:gdLst/>
              <a:ahLst/>
              <a:cxnLst/>
              <a:rect l="l" t="t" r="r" b="b"/>
              <a:pathLst>
                <a:path w="29209" h="155575">
                  <a:moveTo>
                    <a:pt x="0" y="155575"/>
                  </a:moveTo>
                  <a:lnTo>
                    <a:pt x="28584" y="155575"/>
                  </a:lnTo>
                </a:path>
                <a:path w="29209" h="155575">
                  <a:moveTo>
                    <a:pt x="0" y="0"/>
                  </a:moveTo>
                  <a:lnTo>
                    <a:pt x="28584" y="0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029449" y="5100700"/>
              <a:ext cx="19050" cy="1905"/>
            </a:xfrm>
            <a:custGeom>
              <a:avLst/>
              <a:gdLst/>
              <a:ahLst/>
              <a:cxnLst/>
              <a:rect l="l" t="t" r="r" b="b"/>
              <a:pathLst>
                <a:path w="19050" h="1904">
                  <a:moveTo>
                    <a:pt x="-4767" y="762"/>
                  </a:moveTo>
                  <a:lnTo>
                    <a:pt x="23817" y="762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29449" y="4943474"/>
              <a:ext cx="19050" cy="1905"/>
            </a:xfrm>
            <a:custGeom>
              <a:avLst/>
              <a:gdLst/>
              <a:ahLst/>
              <a:cxnLst/>
              <a:rect l="l" t="t" r="r" b="b"/>
              <a:pathLst>
                <a:path w="19050" h="1904">
                  <a:moveTo>
                    <a:pt x="-4767" y="825"/>
                  </a:moveTo>
                  <a:lnTo>
                    <a:pt x="23817" y="825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029449" y="4776850"/>
              <a:ext cx="19050" cy="1905"/>
            </a:xfrm>
            <a:custGeom>
              <a:avLst/>
              <a:gdLst/>
              <a:ahLst/>
              <a:cxnLst/>
              <a:rect l="l" t="t" r="r" b="b"/>
              <a:pathLst>
                <a:path w="19050" h="1904">
                  <a:moveTo>
                    <a:pt x="-4767" y="762"/>
                  </a:moveTo>
                  <a:lnTo>
                    <a:pt x="23817" y="762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048499" y="6392862"/>
              <a:ext cx="1831975" cy="1905"/>
            </a:xfrm>
            <a:custGeom>
              <a:avLst/>
              <a:gdLst/>
              <a:ahLst/>
              <a:cxnLst/>
              <a:rect l="l" t="t" r="r" b="b"/>
              <a:pathLst>
                <a:path w="1831975" h="1904">
                  <a:moveTo>
                    <a:pt x="0" y="0"/>
                  </a:moveTo>
                  <a:lnTo>
                    <a:pt x="1831975" y="1587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049261" y="6388095"/>
              <a:ext cx="1831975" cy="29209"/>
            </a:xfrm>
            <a:custGeom>
              <a:avLst/>
              <a:gdLst/>
              <a:ahLst/>
              <a:cxnLst/>
              <a:rect l="l" t="t" r="r" b="b"/>
              <a:pathLst>
                <a:path w="1831975" h="29210">
                  <a:moveTo>
                    <a:pt x="0" y="0"/>
                  </a:moveTo>
                  <a:lnTo>
                    <a:pt x="0" y="28584"/>
                  </a:lnTo>
                </a:path>
                <a:path w="1831975" h="29210">
                  <a:moveTo>
                    <a:pt x="188976" y="0"/>
                  </a:moveTo>
                  <a:lnTo>
                    <a:pt x="188976" y="28584"/>
                  </a:lnTo>
                </a:path>
                <a:path w="1831975" h="29210">
                  <a:moveTo>
                    <a:pt x="366776" y="0"/>
                  </a:moveTo>
                  <a:lnTo>
                    <a:pt x="366776" y="28584"/>
                  </a:lnTo>
                </a:path>
                <a:path w="1831975" h="29210">
                  <a:moveTo>
                    <a:pt x="554101" y="0"/>
                  </a:moveTo>
                  <a:lnTo>
                    <a:pt x="554101" y="28584"/>
                  </a:lnTo>
                </a:path>
                <a:path w="1831975" h="29210">
                  <a:moveTo>
                    <a:pt x="733425" y="0"/>
                  </a:moveTo>
                  <a:lnTo>
                    <a:pt x="733425" y="28584"/>
                  </a:lnTo>
                </a:path>
                <a:path w="1831975" h="29210">
                  <a:moveTo>
                    <a:pt x="920750" y="0"/>
                  </a:moveTo>
                  <a:lnTo>
                    <a:pt x="920750" y="28584"/>
                  </a:lnTo>
                </a:path>
                <a:path w="1831975" h="29210">
                  <a:moveTo>
                    <a:pt x="1098550" y="0"/>
                  </a:moveTo>
                  <a:lnTo>
                    <a:pt x="1098550" y="28584"/>
                  </a:lnTo>
                </a:path>
                <a:path w="1831975" h="29210">
                  <a:moveTo>
                    <a:pt x="1287526" y="0"/>
                  </a:moveTo>
                  <a:lnTo>
                    <a:pt x="1287526" y="28584"/>
                  </a:lnTo>
                </a:path>
                <a:path w="1831975" h="29210">
                  <a:moveTo>
                    <a:pt x="1465326" y="0"/>
                  </a:moveTo>
                  <a:lnTo>
                    <a:pt x="1465326" y="28584"/>
                  </a:lnTo>
                </a:path>
                <a:path w="1831975" h="29210">
                  <a:moveTo>
                    <a:pt x="1652651" y="0"/>
                  </a:moveTo>
                  <a:lnTo>
                    <a:pt x="1652651" y="28584"/>
                  </a:lnTo>
                </a:path>
                <a:path w="1831975" h="29210">
                  <a:moveTo>
                    <a:pt x="1831975" y="0"/>
                  </a:moveTo>
                  <a:lnTo>
                    <a:pt x="1831975" y="28584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529507" y="5673720"/>
              <a:ext cx="147583" cy="1460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340658" y="5349933"/>
              <a:ext cx="149234" cy="1475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266175" y="584358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850" y="0"/>
                  </a:moveTo>
                  <a:lnTo>
                    <a:pt x="0" y="69850"/>
                  </a:lnTo>
                  <a:lnTo>
                    <a:pt x="69850" y="138112"/>
                  </a:lnTo>
                  <a:lnTo>
                    <a:pt x="138049" y="6985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266175" y="584358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850" y="0"/>
                  </a:moveTo>
                  <a:lnTo>
                    <a:pt x="138049" y="69850"/>
                  </a:lnTo>
                  <a:lnTo>
                    <a:pt x="69850" y="138112"/>
                  </a:lnTo>
                  <a:lnTo>
                    <a:pt x="0" y="69850"/>
                  </a:lnTo>
                  <a:lnTo>
                    <a:pt x="69850" y="0"/>
                  </a:lnTo>
                  <a:close/>
                </a:path>
              </a:pathLst>
            </a:custGeom>
            <a:ln w="95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707307" y="5194358"/>
              <a:ext cx="147583" cy="14605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29507" y="5027607"/>
              <a:ext cx="147583" cy="1460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439208" y="5516557"/>
              <a:ext cx="149234" cy="14605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074083" y="5995982"/>
              <a:ext cx="147583" cy="1460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66175" y="5678487"/>
              <a:ext cx="138430" cy="136525"/>
            </a:xfrm>
            <a:custGeom>
              <a:avLst/>
              <a:gdLst/>
              <a:ahLst/>
              <a:cxnLst/>
              <a:rect l="l" t="t" r="r" b="b"/>
              <a:pathLst>
                <a:path w="138429" h="136525">
                  <a:moveTo>
                    <a:pt x="69850" y="0"/>
                  </a:moveTo>
                  <a:lnTo>
                    <a:pt x="0" y="68262"/>
                  </a:lnTo>
                  <a:lnTo>
                    <a:pt x="69850" y="136525"/>
                  </a:lnTo>
                  <a:lnTo>
                    <a:pt x="138049" y="68262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266175" y="5678487"/>
              <a:ext cx="138430" cy="136525"/>
            </a:xfrm>
            <a:custGeom>
              <a:avLst/>
              <a:gdLst/>
              <a:ahLst/>
              <a:cxnLst/>
              <a:rect l="l" t="t" r="r" b="b"/>
              <a:pathLst>
                <a:path w="138429" h="136525">
                  <a:moveTo>
                    <a:pt x="69850" y="0"/>
                  </a:moveTo>
                  <a:lnTo>
                    <a:pt x="138049" y="68262"/>
                  </a:lnTo>
                  <a:lnTo>
                    <a:pt x="69850" y="136525"/>
                  </a:lnTo>
                  <a:lnTo>
                    <a:pt x="0" y="68262"/>
                  </a:lnTo>
                  <a:lnTo>
                    <a:pt x="69850" y="0"/>
                  </a:lnTo>
                  <a:close/>
                </a:path>
              </a:pathLst>
            </a:custGeom>
            <a:ln w="95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61408" y="5349933"/>
              <a:ext cx="147583" cy="14758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6821551" y="4611687"/>
            <a:ext cx="2176780" cy="20351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459"/>
              </a:spcBef>
            </a:pPr>
            <a:r>
              <a:rPr sz="500" spc="15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224790">
              <a:lnSpc>
                <a:spcPct val="100000"/>
              </a:lnSpc>
              <a:spcBef>
                <a:spcPts val="175"/>
              </a:spcBef>
              <a:tabLst>
                <a:tab pos="413384" algn="l"/>
                <a:tab pos="591185" algn="l"/>
                <a:tab pos="779145" algn="l"/>
                <a:tab pos="956944" algn="l"/>
                <a:tab pos="1146175" algn="l"/>
                <a:tab pos="1323975" algn="l"/>
                <a:tab pos="1511300" algn="l"/>
                <a:tab pos="1691005" algn="l"/>
                <a:tab pos="1878330" algn="l"/>
              </a:tabLst>
            </a:pPr>
            <a:r>
              <a:rPr sz="500" spc="10" dirty="0">
                <a:latin typeface="Arial"/>
                <a:cs typeface="Arial"/>
              </a:rPr>
              <a:t>0	1	2	3	4	5	6	7	8	9</a:t>
            </a:r>
            <a:r>
              <a:rPr sz="500" spc="15" dirty="0">
                <a:latin typeface="Arial"/>
                <a:cs typeface="Arial"/>
              </a:rPr>
              <a:t> 10</a:t>
            </a:r>
            <a:endParaRPr sz="5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8072432" y="5681657"/>
            <a:ext cx="147583" cy="1460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7" name="object 147"/>
          <p:cNvGrpSpPr/>
          <p:nvPr/>
        </p:nvGrpSpPr>
        <p:grpSpPr>
          <a:xfrm>
            <a:off x="3702177" y="4731384"/>
            <a:ext cx="1905000" cy="1646555"/>
            <a:chOff x="3702177" y="4731384"/>
            <a:chExt cx="1905000" cy="1646555"/>
          </a:xfrm>
        </p:grpSpPr>
        <p:sp>
          <p:nvSpPr>
            <p:cNvPr id="148" name="object 148"/>
            <p:cNvSpPr/>
            <p:nvPr/>
          </p:nvSpPr>
          <p:spPr>
            <a:xfrm>
              <a:off x="3707257" y="4737099"/>
              <a:ext cx="1894205" cy="1616075"/>
            </a:xfrm>
            <a:custGeom>
              <a:avLst/>
              <a:gdLst/>
              <a:ahLst/>
              <a:cxnLst/>
              <a:rect l="l" t="t" r="r" b="b"/>
              <a:pathLst>
                <a:path w="1894204" h="1616075">
                  <a:moveTo>
                    <a:pt x="60325" y="1458912"/>
                  </a:moveTo>
                  <a:lnTo>
                    <a:pt x="1892300" y="1460500"/>
                  </a:lnTo>
                </a:path>
                <a:path w="1894204" h="1616075">
                  <a:moveTo>
                    <a:pt x="60325" y="1292225"/>
                  </a:moveTo>
                  <a:lnTo>
                    <a:pt x="1892300" y="1293812"/>
                  </a:lnTo>
                </a:path>
                <a:path w="1894204" h="1616075">
                  <a:moveTo>
                    <a:pt x="60325" y="1136650"/>
                  </a:moveTo>
                  <a:lnTo>
                    <a:pt x="1892300" y="1138237"/>
                  </a:lnTo>
                </a:path>
                <a:path w="1894204" h="1616075">
                  <a:moveTo>
                    <a:pt x="69850" y="971550"/>
                  </a:moveTo>
                  <a:lnTo>
                    <a:pt x="1892300" y="971550"/>
                  </a:lnTo>
                </a:path>
                <a:path w="1894204" h="1616075">
                  <a:moveTo>
                    <a:pt x="60325" y="812800"/>
                  </a:moveTo>
                  <a:lnTo>
                    <a:pt x="1892300" y="814451"/>
                  </a:lnTo>
                </a:path>
                <a:path w="1894204" h="1616075">
                  <a:moveTo>
                    <a:pt x="0" y="647700"/>
                  </a:moveTo>
                  <a:lnTo>
                    <a:pt x="1892300" y="647700"/>
                  </a:lnTo>
                </a:path>
                <a:path w="1894204" h="1616075">
                  <a:moveTo>
                    <a:pt x="60325" y="490600"/>
                  </a:moveTo>
                  <a:lnTo>
                    <a:pt x="1892300" y="492125"/>
                  </a:lnTo>
                </a:path>
                <a:path w="1894204" h="1616075">
                  <a:moveTo>
                    <a:pt x="60325" y="323850"/>
                  </a:moveTo>
                  <a:lnTo>
                    <a:pt x="1892300" y="325374"/>
                  </a:lnTo>
                </a:path>
                <a:path w="1894204" h="1616075">
                  <a:moveTo>
                    <a:pt x="60325" y="166750"/>
                  </a:moveTo>
                  <a:lnTo>
                    <a:pt x="1892300" y="168275"/>
                  </a:lnTo>
                </a:path>
                <a:path w="1894204" h="1616075">
                  <a:moveTo>
                    <a:pt x="60325" y="0"/>
                  </a:moveTo>
                  <a:lnTo>
                    <a:pt x="1892300" y="1650"/>
                  </a:lnTo>
                </a:path>
                <a:path w="1894204" h="1616075">
                  <a:moveTo>
                    <a:pt x="249300" y="0"/>
                  </a:moveTo>
                  <a:lnTo>
                    <a:pt x="250825" y="1616075"/>
                  </a:lnTo>
                </a:path>
                <a:path w="1894204" h="1616075">
                  <a:moveTo>
                    <a:pt x="427100" y="0"/>
                  </a:moveTo>
                  <a:lnTo>
                    <a:pt x="428625" y="1616075"/>
                  </a:lnTo>
                </a:path>
                <a:path w="1894204" h="1616075">
                  <a:moveTo>
                    <a:pt x="614426" y="0"/>
                  </a:moveTo>
                  <a:lnTo>
                    <a:pt x="615950" y="1616075"/>
                  </a:lnTo>
                </a:path>
                <a:path w="1894204" h="1616075">
                  <a:moveTo>
                    <a:pt x="793750" y="0"/>
                  </a:moveTo>
                  <a:lnTo>
                    <a:pt x="795401" y="1616075"/>
                  </a:lnTo>
                </a:path>
                <a:path w="1894204" h="1616075">
                  <a:moveTo>
                    <a:pt x="981075" y="0"/>
                  </a:moveTo>
                  <a:lnTo>
                    <a:pt x="982726" y="1616075"/>
                  </a:lnTo>
                </a:path>
                <a:path w="1894204" h="1616075">
                  <a:moveTo>
                    <a:pt x="1158875" y="0"/>
                  </a:moveTo>
                  <a:lnTo>
                    <a:pt x="1160526" y="1616075"/>
                  </a:lnTo>
                </a:path>
                <a:path w="1894204" h="1616075">
                  <a:moveTo>
                    <a:pt x="1347851" y="0"/>
                  </a:moveTo>
                  <a:lnTo>
                    <a:pt x="1349375" y="1616075"/>
                  </a:lnTo>
                </a:path>
                <a:path w="1894204" h="1616075">
                  <a:moveTo>
                    <a:pt x="1525651" y="0"/>
                  </a:moveTo>
                  <a:lnTo>
                    <a:pt x="1527175" y="1616075"/>
                  </a:lnTo>
                </a:path>
                <a:path w="1894204" h="1616075">
                  <a:moveTo>
                    <a:pt x="1712976" y="0"/>
                  </a:moveTo>
                  <a:lnTo>
                    <a:pt x="1714500" y="1616075"/>
                  </a:lnTo>
                </a:path>
                <a:path w="1894204" h="1616075">
                  <a:moveTo>
                    <a:pt x="1892300" y="0"/>
                  </a:moveTo>
                  <a:lnTo>
                    <a:pt x="1893951" y="161607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767582" y="4737099"/>
              <a:ext cx="1831975" cy="1616075"/>
            </a:xfrm>
            <a:custGeom>
              <a:avLst/>
              <a:gdLst/>
              <a:ahLst/>
              <a:cxnLst/>
              <a:rect l="l" t="t" r="r" b="b"/>
              <a:pathLst>
                <a:path w="1831975" h="1616075">
                  <a:moveTo>
                    <a:pt x="0" y="1616075"/>
                  </a:moveTo>
                  <a:lnTo>
                    <a:pt x="1831975" y="1616075"/>
                  </a:lnTo>
                  <a:lnTo>
                    <a:pt x="1831975" y="0"/>
                  </a:lnTo>
                  <a:lnTo>
                    <a:pt x="0" y="0"/>
                  </a:lnTo>
                  <a:lnTo>
                    <a:pt x="0" y="16160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767582" y="4737099"/>
              <a:ext cx="1905" cy="1616075"/>
            </a:xfrm>
            <a:custGeom>
              <a:avLst/>
              <a:gdLst/>
              <a:ahLst/>
              <a:cxnLst/>
              <a:rect l="l" t="t" r="r" b="b"/>
              <a:pathLst>
                <a:path w="1904" h="1616075">
                  <a:moveTo>
                    <a:pt x="0" y="0"/>
                  </a:moveTo>
                  <a:lnTo>
                    <a:pt x="1650" y="161607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743764" y="6196806"/>
              <a:ext cx="29209" cy="157480"/>
            </a:xfrm>
            <a:custGeom>
              <a:avLst/>
              <a:gdLst/>
              <a:ahLst/>
              <a:cxnLst/>
              <a:rect l="l" t="t" r="r" b="b"/>
              <a:pathLst>
                <a:path w="29210" h="157479">
                  <a:moveTo>
                    <a:pt x="0" y="157162"/>
                  </a:moveTo>
                  <a:lnTo>
                    <a:pt x="28584" y="157162"/>
                  </a:lnTo>
                </a:path>
                <a:path w="29210" h="157479">
                  <a:moveTo>
                    <a:pt x="0" y="0"/>
                  </a:moveTo>
                  <a:lnTo>
                    <a:pt x="28584" y="0"/>
                  </a:lnTo>
                </a:path>
              </a:pathLst>
            </a:custGeom>
            <a:ln w="11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743764" y="5707856"/>
              <a:ext cx="29209" cy="322580"/>
            </a:xfrm>
            <a:custGeom>
              <a:avLst/>
              <a:gdLst/>
              <a:ahLst/>
              <a:cxnLst/>
              <a:rect l="l" t="t" r="r" b="b"/>
              <a:pathLst>
                <a:path w="29210" h="322579">
                  <a:moveTo>
                    <a:pt x="0" y="322262"/>
                  </a:moveTo>
                  <a:lnTo>
                    <a:pt x="28584" y="322262"/>
                  </a:lnTo>
                </a:path>
                <a:path w="29210" h="322579">
                  <a:moveTo>
                    <a:pt x="0" y="166687"/>
                  </a:moveTo>
                  <a:lnTo>
                    <a:pt x="28584" y="166687"/>
                  </a:lnTo>
                </a:path>
                <a:path w="29210" h="322579">
                  <a:moveTo>
                    <a:pt x="0" y="0"/>
                  </a:moveTo>
                  <a:lnTo>
                    <a:pt x="28584" y="0"/>
                  </a:lnTo>
                </a:path>
              </a:pathLst>
            </a:custGeom>
            <a:ln w="11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748532" y="5549899"/>
              <a:ext cx="19050" cy="1905"/>
            </a:xfrm>
            <a:custGeom>
              <a:avLst/>
              <a:gdLst/>
              <a:ahLst/>
              <a:cxnLst/>
              <a:rect l="l" t="t" r="r" b="b"/>
              <a:pathLst>
                <a:path w="19050" h="1904">
                  <a:moveTo>
                    <a:pt x="-4767" y="825"/>
                  </a:moveTo>
                  <a:lnTo>
                    <a:pt x="23817" y="825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748532" y="5383275"/>
              <a:ext cx="19050" cy="1905"/>
            </a:xfrm>
            <a:custGeom>
              <a:avLst/>
              <a:gdLst/>
              <a:ahLst/>
              <a:cxnLst/>
              <a:rect l="l" t="t" r="r" b="b"/>
              <a:pathLst>
                <a:path w="19050" h="1904">
                  <a:moveTo>
                    <a:pt x="-4767" y="762"/>
                  </a:moveTo>
                  <a:lnTo>
                    <a:pt x="23817" y="762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748532" y="5227700"/>
              <a:ext cx="19050" cy="1905"/>
            </a:xfrm>
            <a:custGeom>
              <a:avLst/>
              <a:gdLst/>
              <a:ahLst/>
              <a:cxnLst/>
              <a:rect l="l" t="t" r="r" b="b"/>
              <a:pathLst>
                <a:path w="19050" h="1904">
                  <a:moveTo>
                    <a:pt x="-4767" y="762"/>
                  </a:moveTo>
                  <a:lnTo>
                    <a:pt x="23817" y="762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743764" y="4904612"/>
              <a:ext cx="29209" cy="157480"/>
            </a:xfrm>
            <a:custGeom>
              <a:avLst/>
              <a:gdLst/>
              <a:ahLst/>
              <a:cxnLst/>
              <a:rect l="l" t="t" r="r" b="b"/>
              <a:pathLst>
                <a:path w="29210" h="157479">
                  <a:moveTo>
                    <a:pt x="0" y="157099"/>
                  </a:moveTo>
                  <a:lnTo>
                    <a:pt x="28584" y="157099"/>
                  </a:lnTo>
                </a:path>
                <a:path w="29210" h="157479">
                  <a:moveTo>
                    <a:pt x="0" y="0"/>
                  </a:moveTo>
                  <a:lnTo>
                    <a:pt x="28584" y="0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748532" y="4737099"/>
              <a:ext cx="19050" cy="1905"/>
            </a:xfrm>
            <a:custGeom>
              <a:avLst/>
              <a:gdLst/>
              <a:ahLst/>
              <a:cxnLst/>
              <a:rect l="l" t="t" r="r" b="b"/>
              <a:pathLst>
                <a:path w="19050" h="1904">
                  <a:moveTo>
                    <a:pt x="-4767" y="825"/>
                  </a:moveTo>
                  <a:lnTo>
                    <a:pt x="23817" y="825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767582" y="6353174"/>
              <a:ext cx="1831975" cy="1905"/>
            </a:xfrm>
            <a:custGeom>
              <a:avLst/>
              <a:gdLst/>
              <a:ahLst/>
              <a:cxnLst/>
              <a:rect l="l" t="t" r="r" b="b"/>
              <a:pathLst>
                <a:path w="1831975" h="1904">
                  <a:moveTo>
                    <a:pt x="0" y="0"/>
                  </a:moveTo>
                  <a:lnTo>
                    <a:pt x="1831975" y="1587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767582" y="6353174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4" h="19050">
                  <a:moveTo>
                    <a:pt x="825" y="-4767"/>
                  </a:moveTo>
                  <a:lnTo>
                    <a:pt x="825" y="23817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957320" y="6348407"/>
              <a:ext cx="365125" cy="29209"/>
            </a:xfrm>
            <a:custGeom>
              <a:avLst/>
              <a:gdLst/>
              <a:ahLst/>
              <a:cxnLst/>
              <a:rect l="l" t="t" r="r" b="b"/>
              <a:pathLst>
                <a:path w="365125" h="29210">
                  <a:moveTo>
                    <a:pt x="0" y="0"/>
                  </a:moveTo>
                  <a:lnTo>
                    <a:pt x="0" y="28584"/>
                  </a:lnTo>
                </a:path>
                <a:path w="365125" h="29210">
                  <a:moveTo>
                    <a:pt x="177800" y="0"/>
                  </a:moveTo>
                  <a:lnTo>
                    <a:pt x="177800" y="28584"/>
                  </a:lnTo>
                </a:path>
                <a:path w="365125" h="29210">
                  <a:moveTo>
                    <a:pt x="365125" y="0"/>
                  </a:moveTo>
                  <a:lnTo>
                    <a:pt x="365125" y="28584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501832" y="6348407"/>
              <a:ext cx="365125" cy="29209"/>
            </a:xfrm>
            <a:custGeom>
              <a:avLst/>
              <a:gdLst/>
              <a:ahLst/>
              <a:cxnLst/>
              <a:rect l="l" t="t" r="r" b="b"/>
              <a:pathLst>
                <a:path w="365125" h="29210">
                  <a:moveTo>
                    <a:pt x="0" y="0"/>
                  </a:moveTo>
                  <a:lnTo>
                    <a:pt x="0" y="28584"/>
                  </a:lnTo>
                </a:path>
                <a:path w="365125" h="29210">
                  <a:moveTo>
                    <a:pt x="187325" y="0"/>
                  </a:moveTo>
                  <a:lnTo>
                    <a:pt x="187325" y="28584"/>
                  </a:lnTo>
                </a:path>
                <a:path w="365125" h="29210">
                  <a:moveTo>
                    <a:pt x="365125" y="0"/>
                  </a:moveTo>
                  <a:lnTo>
                    <a:pt x="365125" y="28584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055870" y="6348407"/>
              <a:ext cx="365125" cy="29209"/>
            </a:xfrm>
            <a:custGeom>
              <a:avLst/>
              <a:gdLst/>
              <a:ahLst/>
              <a:cxnLst/>
              <a:rect l="l" t="t" r="r" b="b"/>
              <a:pathLst>
                <a:path w="365125" h="29210">
                  <a:moveTo>
                    <a:pt x="0" y="0"/>
                  </a:moveTo>
                  <a:lnTo>
                    <a:pt x="0" y="28584"/>
                  </a:lnTo>
                </a:path>
                <a:path w="365125" h="29210">
                  <a:moveTo>
                    <a:pt x="177800" y="0"/>
                  </a:moveTo>
                  <a:lnTo>
                    <a:pt x="177800" y="28584"/>
                  </a:lnTo>
                </a:path>
                <a:path w="365125" h="29210">
                  <a:moveTo>
                    <a:pt x="365125" y="0"/>
                  </a:moveTo>
                  <a:lnTo>
                    <a:pt x="365125" y="28584"/>
                  </a:lnTo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599557" y="6353174"/>
              <a:ext cx="1905" cy="19050"/>
            </a:xfrm>
            <a:custGeom>
              <a:avLst/>
              <a:gdLst/>
              <a:ahLst/>
              <a:cxnLst/>
              <a:rect l="l" t="t" r="r" b="b"/>
              <a:pathLst>
                <a:path w="1904" h="19050">
                  <a:moveTo>
                    <a:pt x="825" y="-4767"/>
                  </a:moveTo>
                  <a:lnTo>
                    <a:pt x="825" y="23817"/>
                  </a:lnTo>
                </a:path>
              </a:pathLst>
            </a:custGeom>
            <a:ln w="11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248589" y="5634032"/>
              <a:ext cx="147710" cy="14605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059740" y="5310182"/>
              <a:ext cx="149234" cy="14771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985258" y="580389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850" y="0"/>
                  </a:moveTo>
                  <a:lnTo>
                    <a:pt x="0" y="69850"/>
                  </a:lnTo>
                  <a:lnTo>
                    <a:pt x="69850" y="138112"/>
                  </a:lnTo>
                  <a:lnTo>
                    <a:pt x="138049" y="6985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985258" y="580389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850" y="0"/>
                  </a:moveTo>
                  <a:lnTo>
                    <a:pt x="138049" y="69850"/>
                  </a:lnTo>
                  <a:lnTo>
                    <a:pt x="69850" y="138112"/>
                  </a:lnTo>
                  <a:lnTo>
                    <a:pt x="0" y="69850"/>
                  </a:lnTo>
                  <a:lnTo>
                    <a:pt x="69850" y="0"/>
                  </a:lnTo>
                  <a:close/>
                </a:path>
              </a:pathLst>
            </a:custGeom>
            <a:ln w="95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426389" y="5154607"/>
              <a:ext cx="147710" cy="14605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248589" y="4987983"/>
              <a:ext cx="147710" cy="14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163058" y="5481700"/>
              <a:ext cx="139700" cy="136525"/>
            </a:xfrm>
            <a:custGeom>
              <a:avLst/>
              <a:gdLst/>
              <a:ahLst/>
              <a:cxnLst/>
              <a:rect l="l" t="t" r="r" b="b"/>
              <a:pathLst>
                <a:path w="139700" h="136525">
                  <a:moveTo>
                    <a:pt x="69850" y="0"/>
                  </a:moveTo>
                  <a:lnTo>
                    <a:pt x="0" y="68199"/>
                  </a:lnTo>
                  <a:lnTo>
                    <a:pt x="69850" y="136461"/>
                  </a:lnTo>
                  <a:lnTo>
                    <a:pt x="139700" y="68199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163058" y="5481700"/>
              <a:ext cx="139700" cy="136525"/>
            </a:xfrm>
            <a:custGeom>
              <a:avLst/>
              <a:gdLst/>
              <a:ahLst/>
              <a:cxnLst/>
              <a:rect l="l" t="t" r="r" b="b"/>
              <a:pathLst>
                <a:path w="139700" h="136525">
                  <a:moveTo>
                    <a:pt x="69850" y="0"/>
                  </a:moveTo>
                  <a:lnTo>
                    <a:pt x="139700" y="68199"/>
                  </a:lnTo>
                  <a:lnTo>
                    <a:pt x="69850" y="136461"/>
                  </a:lnTo>
                  <a:lnTo>
                    <a:pt x="0" y="68199"/>
                  </a:lnTo>
                  <a:lnTo>
                    <a:pt x="69850" y="0"/>
                  </a:lnTo>
                  <a:close/>
                </a:path>
              </a:pathLst>
            </a:custGeom>
            <a:ln w="95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94783" y="5638799"/>
              <a:ext cx="138430" cy="136525"/>
            </a:xfrm>
            <a:custGeom>
              <a:avLst/>
              <a:gdLst/>
              <a:ahLst/>
              <a:cxnLst/>
              <a:rect l="l" t="t" r="r" b="b"/>
              <a:pathLst>
                <a:path w="138429" h="136525">
                  <a:moveTo>
                    <a:pt x="69850" y="0"/>
                  </a:moveTo>
                  <a:lnTo>
                    <a:pt x="0" y="68262"/>
                  </a:lnTo>
                  <a:lnTo>
                    <a:pt x="69850" y="136525"/>
                  </a:lnTo>
                  <a:lnTo>
                    <a:pt x="138049" y="68262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994783" y="5638799"/>
              <a:ext cx="138430" cy="136525"/>
            </a:xfrm>
            <a:custGeom>
              <a:avLst/>
              <a:gdLst/>
              <a:ahLst/>
              <a:cxnLst/>
              <a:rect l="l" t="t" r="r" b="b"/>
              <a:pathLst>
                <a:path w="138429" h="136525">
                  <a:moveTo>
                    <a:pt x="69850" y="0"/>
                  </a:moveTo>
                  <a:lnTo>
                    <a:pt x="138049" y="68262"/>
                  </a:lnTo>
                  <a:lnTo>
                    <a:pt x="69850" y="136525"/>
                  </a:lnTo>
                  <a:lnTo>
                    <a:pt x="0" y="68262"/>
                  </a:lnTo>
                  <a:lnTo>
                    <a:pt x="69850" y="0"/>
                  </a:lnTo>
                  <a:close/>
                </a:path>
              </a:pathLst>
            </a:custGeom>
            <a:ln w="19050">
              <a:solidFill>
                <a:srgbClr val="9E82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985258" y="531494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850" y="0"/>
                  </a:moveTo>
                  <a:lnTo>
                    <a:pt x="0" y="68325"/>
                  </a:lnTo>
                  <a:lnTo>
                    <a:pt x="69850" y="138175"/>
                  </a:lnTo>
                  <a:lnTo>
                    <a:pt x="138049" y="68325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985258" y="531494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850" y="0"/>
                  </a:moveTo>
                  <a:lnTo>
                    <a:pt x="138049" y="68325"/>
                  </a:lnTo>
                  <a:lnTo>
                    <a:pt x="69850" y="138175"/>
                  </a:lnTo>
                  <a:lnTo>
                    <a:pt x="0" y="68325"/>
                  </a:lnTo>
                  <a:lnTo>
                    <a:pt x="69850" y="0"/>
                  </a:lnTo>
                  <a:close/>
                </a:path>
              </a:pathLst>
            </a:custGeom>
            <a:ln w="953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3540633" y="4572000"/>
            <a:ext cx="2176780" cy="20351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  <a:spcBef>
                <a:spcPts val="459"/>
              </a:spcBef>
            </a:pPr>
            <a:r>
              <a:rPr sz="500" spc="20" dirty="0"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7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5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175"/>
              </a:spcBef>
              <a:tabLst>
                <a:tab pos="410209" algn="l"/>
                <a:tab pos="588010" algn="l"/>
                <a:tab pos="775970" algn="l"/>
                <a:tab pos="953769" algn="l"/>
                <a:tab pos="1143000" algn="l"/>
                <a:tab pos="1320800" algn="l"/>
                <a:tab pos="1508125" algn="l"/>
                <a:tab pos="1687830" algn="l"/>
                <a:tab pos="1875155" algn="l"/>
              </a:tabLst>
            </a:pPr>
            <a:r>
              <a:rPr sz="500" spc="10" dirty="0">
                <a:latin typeface="Arial"/>
                <a:cs typeface="Arial"/>
              </a:rPr>
              <a:t>0	1	2	3	4	5	6	7	8	9</a:t>
            </a:r>
            <a:r>
              <a:rPr sz="500" spc="15" dirty="0">
                <a:latin typeface="Arial"/>
                <a:cs typeface="Arial"/>
              </a:rPr>
              <a:t> 10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3961315" y="4938707"/>
            <a:ext cx="1464310" cy="1389380"/>
            <a:chOff x="3961315" y="4938707"/>
            <a:chExt cx="1464310" cy="1389380"/>
          </a:xfrm>
        </p:grpSpPr>
        <p:sp>
          <p:nvSpPr>
            <p:cNvPr id="178" name="object 178"/>
            <p:cNvSpPr/>
            <p:nvPr/>
          </p:nvSpPr>
          <p:spPr>
            <a:xfrm>
              <a:off x="4800150" y="5633207"/>
              <a:ext cx="147710" cy="14764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795832" y="5949945"/>
              <a:ext cx="147583" cy="14764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966082" y="4943475"/>
              <a:ext cx="1454150" cy="1379855"/>
            </a:xfrm>
            <a:custGeom>
              <a:avLst/>
              <a:gdLst/>
              <a:ahLst/>
              <a:cxnLst/>
              <a:rect l="l" t="t" r="r" b="b"/>
              <a:pathLst>
                <a:path w="1454150" h="1379854">
                  <a:moveTo>
                    <a:pt x="0" y="528701"/>
                  </a:moveTo>
                  <a:lnTo>
                    <a:pt x="1922" y="471096"/>
                  </a:lnTo>
                  <a:lnTo>
                    <a:pt x="7557" y="415288"/>
                  </a:lnTo>
                  <a:lnTo>
                    <a:pt x="16704" y="361598"/>
                  </a:lnTo>
                  <a:lnTo>
                    <a:pt x="29163" y="310349"/>
                  </a:lnTo>
                  <a:lnTo>
                    <a:pt x="44736" y="261864"/>
                  </a:lnTo>
                  <a:lnTo>
                    <a:pt x="63223" y="216465"/>
                  </a:lnTo>
                  <a:lnTo>
                    <a:pt x="84424" y="174476"/>
                  </a:lnTo>
                  <a:lnTo>
                    <a:pt x="108139" y="136218"/>
                  </a:lnTo>
                  <a:lnTo>
                    <a:pt x="134169" y="102014"/>
                  </a:lnTo>
                  <a:lnTo>
                    <a:pt x="162315" y="72187"/>
                  </a:lnTo>
                  <a:lnTo>
                    <a:pt x="192376" y="47060"/>
                  </a:lnTo>
                  <a:lnTo>
                    <a:pt x="257447" y="12195"/>
                  </a:lnTo>
                  <a:lnTo>
                    <a:pt x="327787" y="0"/>
                  </a:lnTo>
                  <a:lnTo>
                    <a:pt x="363515" y="3102"/>
                  </a:lnTo>
                  <a:lnTo>
                    <a:pt x="431420" y="26955"/>
                  </a:lnTo>
                  <a:lnTo>
                    <a:pt x="493258" y="72187"/>
                  </a:lnTo>
                  <a:lnTo>
                    <a:pt x="521404" y="102014"/>
                  </a:lnTo>
                  <a:lnTo>
                    <a:pt x="547434" y="136218"/>
                  </a:lnTo>
                  <a:lnTo>
                    <a:pt x="571149" y="174476"/>
                  </a:lnTo>
                  <a:lnTo>
                    <a:pt x="592350" y="216465"/>
                  </a:lnTo>
                  <a:lnTo>
                    <a:pt x="610837" y="261864"/>
                  </a:lnTo>
                  <a:lnTo>
                    <a:pt x="626410" y="310349"/>
                  </a:lnTo>
                  <a:lnTo>
                    <a:pt x="638869" y="361598"/>
                  </a:lnTo>
                  <a:lnTo>
                    <a:pt x="648016" y="415288"/>
                  </a:lnTo>
                  <a:lnTo>
                    <a:pt x="653651" y="471096"/>
                  </a:lnTo>
                  <a:lnTo>
                    <a:pt x="655574" y="528701"/>
                  </a:lnTo>
                  <a:lnTo>
                    <a:pt x="653651" y="586290"/>
                  </a:lnTo>
                  <a:lnTo>
                    <a:pt x="648016" y="642084"/>
                  </a:lnTo>
                  <a:lnTo>
                    <a:pt x="638869" y="695761"/>
                  </a:lnTo>
                  <a:lnTo>
                    <a:pt x="626410" y="746997"/>
                  </a:lnTo>
                  <a:lnTo>
                    <a:pt x="610837" y="795470"/>
                  </a:lnTo>
                  <a:lnTo>
                    <a:pt x="592350" y="840858"/>
                  </a:lnTo>
                  <a:lnTo>
                    <a:pt x="571149" y="882838"/>
                  </a:lnTo>
                  <a:lnTo>
                    <a:pt x="547434" y="921087"/>
                  </a:lnTo>
                  <a:lnTo>
                    <a:pt x="521404" y="955283"/>
                  </a:lnTo>
                  <a:lnTo>
                    <a:pt x="493258" y="985103"/>
                  </a:lnTo>
                  <a:lnTo>
                    <a:pt x="463197" y="1010224"/>
                  </a:lnTo>
                  <a:lnTo>
                    <a:pt x="398126" y="1045082"/>
                  </a:lnTo>
                  <a:lnTo>
                    <a:pt x="327787" y="1057275"/>
                  </a:lnTo>
                  <a:lnTo>
                    <a:pt x="292058" y="1054173"/>
                  </a:lnTo>
                  <a:lnTo>
                    <a:pt x="224153" y="1030325"/>
                  </a:lnTo>
                  <a:lnTo>
                    <a:pt x="162315" y="985103"/>
                  </a:lnTo>
                  <a:lnTo>
                    <a:pt x="134169" y="955283"/>
                  </a:lnTo>
                  <a:lnTo>
                    <a:pt x="108139" y="921087"/>
                  </a:lnTo>
                  <a:lnTo>
                    <a:pt x="84424" y="882838"/>
                  </a:lnTo>
                  <a:lnTo>
                    <a:pt x="63223" y="840858"/>
                  </a:lnTo>
                  <a:lnTo>
                    <a:pt x="44736" y="795470"/>
                  </a:lnTo>
                  <a:lnTo>
                    <a:pt x="29163" y="746997"/>
                  </a:lnTo>
                  <a:lnTo>
                    <a:pt x="16704" y="695761"/>
                  </a:lnTo>
                  <a:lnTo>
                    <a:pt x="7557" y="642084"/>
                  </a:lnTo>
                  <a:lnTo>
                    <a:pt x="1922" y="586290"/>
                  </a:lnTo>
                  <a:lnTo>
                    <a:pt x="0" y="528701"/>
                  </a:lnTo>
                  <a:close/>
                </a:path>
                <a:path w="1454150" h="1379854">
                  <a:moveTo>
                    <a:pt x="731774" y="791362"/>
                  </a:moveTo>
                  <a:lnTo>
                    <a:pt x="733638" y="731216"/>
                  </a:lnTo>
                  <a:lnTo>
                    <a:pt x="739110" y="672810"/>
                  </a:lnTo>
                  <a:lnTo>
                    <a:pt x="748009" y="616439"/>
                  </a:lnTo>
                  <a:lnTo>
                    <a:pt x="760152" y="562398"/>
                  </a:lnTo>
                  <a:lnTo>
                    <a:pt x="775359" y="510983"/>
                  </a:lnTo>
                  <a:lnTo>
                    <a:pt x="793449" y="462489"/>
                  </a:lnTo>
                  <a:lnTo>
                    <a:pt x="814239" y="417212"/>
                  </a:lnTo>
                  <a:lnTo>
                    <a:pt x="837549" y="375446"/>
                  </a:lnTo>
                  <a:lnTo>
                    <a:pt x="863196" y="337488"/>
                  </a:lnTo>
                  <a:lnTo>
                    <a:pt x="891001" y="303633"/>
                  </a:lnTo>
                  <a:lnTo>
                    <a:pt x="920781" y="274176"/>
                  </a:lnTo>
                  <a:lnTo>
                    <a:pt x="952355" y="249412"/>
                  </a:lnTo>
                  <a:lnTo>
                    <a:pt x="985541" y="229637"/>
                  </a:lnTo>
                  <a:lnTo>
                    <a:pt x="1056026" y="206235"/>
                  </a:lnTo>
                  <a:lnTo>
                    <a:pt x="1092962" y="203200"/>
                  </a:lnTo>
                  <a:lnTo>
                    <a:pt x="1129897" y="206235"/>
                  </a:lnTo>
                  <a:lnTo>
                    <a:pt x="1200382" y="229637"/>
                  </a:lnTo>
                  <a:lnTo>
                    <a:pt x="1233568" y="249412"/>
                  </a:lnTo>
                  <a:lnTo>
                    <a:pt x="1265142" y="274176"/>
                  </a:lnTo>
                  <a:lnTo>
                    <a:pt x="1294922" y="303633"/>
                  </a:lnTo>
                  <a:lnTo>
                    <a:pt x="1322727" y="337488"/>
                  </a:lnTo>
                  <a:lnTo>
                    <a:pt x="1348374" y="375446"/>
                  </a:lnTo>
                  <a:lnTo>
                    <a:pt x="1371684" y="417212"/>
                  </a:lnTo>
                  <a:lnTo>
                    <a:pt x="1392474" y="462489"/>
                  </a:lnTo>
                  <a:lnTo>
                    <a:pt x="1410564" y="510983"/>
                  </a:lnTo>
                  <a:lnTo>
                    <a:pt x="1425771" y="562398"/>
                  </a:lnTo>
                  <a:lnTo>
                    <a:pt x="1437914" y="616439"/>
                  </a:lnTo>
                  <a:lnTo>
                    <a:pt x="1446813" y="672810"/>
                  </a:lnTo>
                  <a:lnTo>
                    <a:pt x="1452285" y="731216"/>
                  </a:lnTo>
                  <a:lnTo>
                    <a:pt x="1454150" y="791362"/>
                  </a:lnTo>
                  <a:lnTo>
                    <a:pt x="1452285" y="851499"/>
                  </a:lnTo>
                  <a:lnTo>
                    <a:pt x="1446813" y="909900"/>
                  </a:lnTo>
                  <a:lnTo>
                    <a:pt x="1437914" y="966267"/>
                  </a:lnTo>
                  <a:lnTo>
                    <a:pt x="1425771" y="1020306"/>
                  </a:lnTo>
                  <a:lnTo>
                    <a:pt x="1410564" y="1071721"/>
                  </a:lnTo>
                  <a:lnTo>
                    <a:pt x="1392474" y="1120216"/>
                  </a:lnTo>
                  <a:lnTo>
                    <a:pt x="1371684" y="1165496"/>
                  </a:lnTo>
                  <a:lnTo>
                    <a:pt x="1348374" y="1207265"/>
                  </a:lnTo>
                  <a:lnTo>
                    <a:pt x="1322727" y="1245227"/>
                  </a:lnTo>
                  <a:lnTo>
                    <a:pt x="1294922" y="1279086"/>
                  </a:lnTo>
                  <a:lnTo>
                    <a:pt x="1265142" y="1308548"/>
                  </a:lnTo>
                  <a:lnTo>
                    <a:pt x="1233568" y="1333315"/>
                  </a:lnTo>
                  <a:lnTo>
                    <a:pt x="1200382" y="1353094"/>
                  </a:lnTo>
                  <a:lnTo>
                    <a:pt x="1129897" y="1376500"/>
                  </a:lnTo>
                  <a:lnTo>
                    <a:pt x="1092962" y="1379537"/>
                  </a:lnTo>
                  <a:lnTo>
                    <a:pt x="1056026" y="1376500"/>
                  </a:lnTo>
                  <a:lnTo>
                    <a:pt x="985541" y="1353094"/>
                  </a:lnTo>
                  <a:lnTo>
                    <a:pt x="952355" y="1333315"/>
                  </a:lnTo>
                  <a:lnTo>
                    <a:pt x="920781" y="1308548"/>
                  </a:lnTo>
                  <a:lnTo>
                    <a:pt x="891001" y="1279086"/>
                  </a:lnTo>
                  <a:lnTo>
                    <a:pt x="863196" y="1245227"/>
                  </a:lnTo>
                  <a:lnTo>
                    <a:pt x="837549" y="1207265"/>
                  </a:lnTo>
                  <a:lnTo>
                    <a:pt x="814239" y="1165496"/>
                  </a:lnTo>
                  <a:lnTo>
                    <a:pt x="793449" y="1120216"/>
                  </a:lnTo>
                  <a:lnTo>
                    <a:pt x="775359" y="1071721"/>
                  </a:lnTo>
                  <a:lnTo>
                    <a:pt x="760152" y="1020306"/>
                  </a:lnTo>
                  <a:lnTo>
                    <a:pt x="748009" y="966267"/>
                  </a:lnTo>
                  <a:lnTo>
                    <a:pt x="739110" y="909900"/>
                  </a:lnTo>
                  <a:lnTo>
                    <a:pt x="733638" y="851499"/>
                  </a:lnTo>
                  <a:lnTo>
                    <a:pt x="731774" y="79136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10" dirty="0">
                <a:solidFill>
                  <a:srgbClr val="FFFFFF"/>
                </a:solidFill>
              </a:rPr>
              <a:t>Phương </a:t>
            </a:r>
            <a:r>
              <a:rPr sz="4400" spc="20" dirty="0">
                <a:solidFill>
                  <a:srgbClr val="FFFFFF"/>
                </a:solidFill>
              </a:rPr>
              <a:t>pháp phân</a:t>
            </a:r>
            <a:r>
              <a:rPr sz="4400" spc="-254" dirty="0">
                <a:solidFill>
                  <a:srgbClr val="FFFFFF"/>
                </a:solidFill>
              </a:rPr>
              <a:t> </a:t>
            </a:r>
            <a:r>
              <a:rPr sz="4400" spc="25" dirty="0">
                <a:solidFill>
                  <a:srgbClr val="FFFFFF"/>
                </a:solidFill>
              </a:rPr>
              <a:t>cấp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57505"/>
            <a:ext cx="55454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Hierarchical</a:t>
            </a:r>
            <a:r>
              <a:rPr sz="4400" spc="-285" dirty="0"/>
              <a:t> </a:t>
            </a:r>
            <a:r>
              <a:rPr sz="4400" spc="15" dirty="0"/>
              <a:t>clustering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549860"/>
            <a:ext cx="7872730" cy="315404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b="1" spc="20" dirty="0">
                <a:latin typeface="Arial"/>
                <a:cs typeface="Arial"/>
              </a:rPr>
              <a:t>Ý</a:t>
            </a:r>
            <a:r>
              <a:rPr sz="2900" b="1" spc="-65" dirty="0">
                <a:latin typeface="Arial"/>
                <a:cs typeface="Arial"/>
              </a:rPr>
              <a:t> </a:t>
            </a:r>
            <a:r>
              <a:rPr sz="2900" b="1" spc="15" dirty="0">
                <a:latin typeface="Arial"/>
                <a:cs typeface="Arial"/>
              </a:rPr>
              <a:t>tưởng:</a:t>
            </a:r>
            <a:endParaRPr sz="2900">
              <a:latin typeface="Arial"/>
              <a:cs typeface="Arial"/>
            </a:endParaRPr>
          </a:p>
          <a:p>
            <a:pPr marL="651510" marR="381635" lvl="1" indent="-276860">
              <a:lnSpc>
                <a:spcPct val="101099"/>
              </a:lnSpc>
              <a:spcBef>
                <a:spcPts val="540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35" dirty="0">
                <a:latin typeface="Arial"/>
                <a:cs typeface="Arial"/>
              </a:rPr>
              <a:t>Xuất </a:t>
            </a:r>
            <a:r>
              <a:rPr sz="2600" spc="-20" dirty="0">
                <a:latin typeface="Arial"/>
                <a:cs typeface="Arial"/>
              </a:rPr>
              <a:t>phát </a:t>
            </a:r>
            <a:r>
              <a:rPr sz="2600" spc="-30" dirty="0">
                <a:latin typeface="Arial"/>
                <a:cs typeface="Arial"/>
              </a:rPr>
              <a:t>mỗi </a:t>
            </a:r>
            <a:r>
              <a:rPr sz="2600" spc="15" dirty="0">
                <a:latin typeface="Arial"/>
                <a:cs typeface="Arial"/>
              </a:rPr>
              <a:t>cụm </a:t>
            </a:r>
            <a:r>
              <a:rPr sz="2600" spc="30" dirty="0">
                <a:latin typeface="Arial"/>
                <a:cs typeface="Arial"/>
              </a:rPr>
              <a:t>có </a:t>
            </a:r>
            <a:r>
              <a:rPr sz="2600" spc="-30" dirty="0">
                <a:latin typeface="Arial"/>
                <a:cs typeface="Arial"/>
              </a:rPr>
              <a:t>một </a:t>
            </a:r>
            <a:r>
              <a:rPr sz="2600" spc="-40" dirty="0">
                <a:latin typeface="Arial"/>
                <a:cs typeface="Arial"/>
              </a:rPr>
              <a:t>đối </a:t>
            </a:r>
            <a:r>
              <a:rPr sz="2600" spc="5" dirty="0">
                <a:latin typeface="Arial"/>
                <a:cs typeface="Arial"/>
              </a:rPr>
              <a:t>tượng </a:t>
            </a:r>
            <a:r>
              <a:rPr sz="2600" spc="-20" dirty="0">
                <a:latin typeface="Arial"/>
                <a:cs typeface="Arial"/>
              </a:rPr>
              <a:t>(nếu </a:t>
            </a:r>
            <a:r>
              <a:rPr sz="2600" spc="30" dirty="0">
                <a:latin typeface="Arial"/>
                <a:cs typeface="Arial"/>
              </a:rPr>
              <a:t>có </a:t>
            </a:r>
            <a:r>
              <a:rPr sz="2600" spc="-495" dirty="0">
                <a:latin typeface="Arial"/>
                <a:cs typeface="Arial"/>
              </a:rPr>
              <a:t>n  </a:t>
            </a:r>
            <a:r>
              <a:rPr sz="2600" spc="-40" dirty="0">
                <a:latin typeface="Arial"/>
                <a:cs typeface="Arial"/>
              </a:rPr>
              <a:t>đối </a:t>
            </a:r>
            <a:r>
              <a:rPr sz="2600" spc="5" dirty="0">
                <a:latin typeface="Arial"/>
                <a:cs typeface="Arial"/>
              </a:rPr>
              <a:t>tượng </a:t>
            </a:r>
            <a:r>
              <a:rPr sz="2600" dirty="0">
                <a:latin typeface="Arial"/>
                <a:cs typeface="Arial"/>
              </a:rPr>
              <a:t>thì </a:t>
            </a:r>
            <a:r>
              <a:rPr sz="2600" spc="30" dirty="0">
                <a:latin typeface="Arial"/>
                <a:cs typeface="Arial"/>
              </a:rPr>
              <a:t>sẽ có </a:t>
            </a:r>
            <a:r>
              <a:rPr sz="2600" spc="15" dirty="0">
                <a:latin typeface="Arial"/>
                <a:cs typeface="Arial"/>
              </a:rPr>
              <a:t>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cụm).</a:t>
            </a:r>
            <a:endParaRPr sz="2600">
              <a:latin typeface="Arial"/>
              <a:cs typeface="Arial"/>
            </a:endParaRPr>
          </a:p>
          <a:p>
            <a:pPr marL="651510" marR="657225" lvl="1" indent="-276860">
              <a:lnSpc>
                <a:spcPct val="101000"/>
              </a:lnSpc>
              <a:spcBef>
                <a:spcPts val="525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60" dirty="0">
                <a:latin typeface="Arial"/>
                <a:cs typeface="Arial"/>
              </a:rPr>
              <a:t>Tiếp </a:t>
            </a:r>
            <a:r>
              <a:rPr sz="2600" spc="-40" dirty="0">
                <a:latin typeface="Arial"/>
                <a:cs typeface="Arial"/>
              </a:rPr>
              <a:t>theo, </a:t>
            </a:r>
            <a:r>
              <a:rPr sz="2600" spc="-30" dirty="0">
                <a:latin typeface="Arial"/>
                <a:cs typeface="Arial"/>
              </a:rPr>
              <a:t>tiến </a:t>
            </a:r>
            <a:r>
              <a:rPr sz="2600" spc="-15" dirty="0">
                <a:latin typeface="Arial"/>
                <a:cs typeface="Arial"/>
              </a:rPr>
              <a:t>hành góp </a:t>
            </a:r>
            <a:r>
              <a:rPr sz="2600" spc="10" dirty="0">
                <a:latin typeface="Arial"/>
                <a:cs typeface="Arial"/>
              </a:rPr>
              <a:t>các cụm </a:t>
            </a:r>
            <a:r>
              <a:rPr sz="2600" spc="-15" dirty="0">
                <a:latin typeface="Arial"/>
                <a:cs typeface="Arial"/>
              </a:rPr>
              <a:t>cặp </a:t>
            </a:r>
            <a:r>
              <a:rPr sz="2600" spc="-40" dirty="0">
                <a:latin typeface="Arial"/>
                <a:cs typeface="Arial"/>
              </a:rPr>
              <a:t>hai </a:t>
            </a:r>
            <a:r>
              <a:rPr sz="2600" spc="-200" dirty="0">
                <a:latin typeface="Arial"/>
                <a:cs typeface="Arial"/>
              </a:rPr>
              <a:t>đối  </a:t>
            </a:r>
            <a:r>
              <a:rPr sz="2600" dirty="0">
                <a:latin typeface="Arial"/>
                <a:cs typeface="Arial"/>
              </a:rPr>
              <a:t>tượng </a:t>
            </a:r>
            <a:r>
              <a:rPr sz="2600" spc="25" dirty="0">
                <a:latin typeface="Arial"/>
                <a:cs typeface="Arial"/>
              </a:rPr>
              <a:t>có </a:t>
            </a:r>
            <a:r>
              <a:rPr sz="2600" spc="-35" dirty="0">
                <a:latin typeface="Arial"/>
                <a:cs typeface="Arial"/>
              </a:rPr>
              <a:t>khoảng </a:t>
            </a:r>
            <a:r>
              <a:rPr sz="2600" spc="15" dirty="0">
                <a:latin typeface="Arial"/>
                <a:cs typeface="Arial"/>
              </a:rPr>
              <a:t>cách </a:t>
            </a:r>
            <a:r>
              <a:rPr sz="2600" spc="-5" dirty="0">
                <a:latin typeface="Arial"/>
                <a:cs typeface="Arial"/>
              </a:rPr>
              <a:t>bé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nhất.</a:t>
            </a:r>
            <a:endParaRPr sz="2600">
              <a:latin typeface="Arial"/>
              <a:cs typeface="Arial"/>
            </a:endParaRPr>
          </a:p>
          <a:p>
            <a:pPr marL="651510" marR="5080" lvl="1" indent="-276860">
              <a:lnSpc>
                <a:spcPts val="3080"/>
              </a:lnSpc>
              <a:spcBef>
                <a:spcPts val="775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5" dirty="0">
                <a:latin typeface="Arial"/>
                <a:cs typeface="Arial"/>
              </a:rPr>
              <a:t>Quá </a:t>
            </a:r>
            <a:r>
              <a:rPr sz="2600" spc="10" dirty="0">
                <a:latin typeface="Arial"/>
                <a:cs typeface="Arial"/>
              </a:rPr>
              <a:t>trình </a:t>
            </a:r>
            <a:r>
              <a:rPr sz="2600" spc="-15" dirty="0">
                <a:latin typeface="Arial"/>
                <a:cs typeface="Arial"/>
              </a:rPr>
              <a:t>ghép cặp </a:t>
            </a:r>
            <a:r>
              <a:rPr sz="2600" spc="-30" dirty="0">
                <a:latin typeface="Arial"/>
                <a:cs typeface="Arial"/>
              </a:rPr>
              <a:t>tiến </a:t>
            </a:r>
            <a:r>
              <a:rPr sz="2600" spc="-15" dirty="0">
                <a:latin typeface="Arial"/>
                <a:cs typeface="Arial"/>
              </a:rPr>
              <a:t>hành </a:t>
            </a:r>
            <a:r>
              <a:rPr sz="2600" spc="-50" dirty="0">
                <a:latin typeface="Arial"/>
                <a:cs typeface="Arial"/>
              </a:rPr>
              <a:t>lặp </a:t>
            </a:r>
            <a:r>
              <a:rPr sz="2600" spc="10" dirty="0">
                <a:latin typeface="Arial"/>
                <a:cs typeface="Arial"/>
              </a:rPr>
              <a:t>cho </a:t>
            </a:r>
            <a:r>
              <a:rPr sz="2600" spc="-40" dirty="0">
                <a:latin typeface="Arial"/>
                <a:cs typeface="Arial"/>
              </a:rPr>
              <a:t>đến </a:t>
            </a:r>
            <a:r>
              <a:rPr sz="2600" spc="5" dirty="0">
                <a:latin typeface="Arial"/>
                <a:cs typeface="Arial"/>
              </a:rPr>
              <a:t>khi </a:t>
            </a:r>
            <a:r>
              <a:rPr sz="2600" spc="-145" dirty="0">
                <a:latin typeface="Arial"/>
                <a:cs typeface="Arial"/>
              </a:rPr>
              <a:t>các  </a:t>
            </a:r>
            <a:r>
              <a:rPr sz="2600" spc="10" dirty="0">
                <a:latin typeface="Arial"/>
                <a:cs typeface="Arial"/>
              </a:rPr>
              <a:t>cụm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spc="-15" dirty="0">
                <a:latin typeface="Arial"/>
                <a:cs typeface="Arial"/>
              </a:rPr>
              <a:t>ghép </a:t>
            </a:r>
            <a:r>
              <a:rPr sz="2600" spc="-10" dirty="0">
                <a:latin typeface="Arial"/>
                <a:cs typeface="Arial"/>
              </a:rPr>
              <a:t>thành </a:t>
            </a:r>
            <a:r>
              <a:rPr sz="2600" spc="-30" dirty="0">
                <a:latin typeface="Arial"/>
                <a:cs typeface="Arial"/>
              </a:rPr>
              <a:t>một </a:t>
            </a:r>
            <a:r>
              <a:rPr sz="2600" spc="10" dirty="0">
                <a:latin typeface="Arial"/>
                <a:cs typeface="Arial"/>
              </a:rPr>
              <a:t>cụm </a:t>
            </a:r>
            <a:r>
              <a:rPr sz="2600" spc="-15" dirty="0">
                <a:latin typeface="Arial"/>
                <a:cs typeface="Arial"/>
              </a:rPr>
              <a:t>duy</a:t>
            </a:r>
            <a:r>
              <a:rPr sz="2600" spc="10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nhất.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52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23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1625980"/>
            <a:ext cx="7610475" cy="40830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36550" marR="17780" indent="-324485" algn="just">
              <a:lnSpc>
                <a:spcPct val="102400"/>
              </a:lnSpc>
              <a:spcBef>
                <a:spcPts val="5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7185" algn="l"/>
              </a:tabLst>
            </a:pP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35" dirty="0">
                <a:latin typeface="Arial"/>
                <a:cs typeface="Arial"/>
              </a:rPr>
              <a:t>cụm </a:t>
            </a:r>
            <a:r>
              <a:rPr sz="2750" spc="30" dirty="0">
                <a:latin typeface="Arial"/>
                <a:cs typeface="Arial"/>
              </a:rPr>
              <a:t>dữ </a:t>
            </a:r>
            <a:r>
              <a:rPr sz="2750" spc="-50" dirty="0">
                <a:latin typeface="Arial"/>
                <a:cs typeface="Arial"/>
              </a:rPr>
              <a:t>liệu </a:t>
            </a:r>
            <a:r>
              <a:rPr sz="2750" spc="15" dirty="0">
                <a:latin typeface="Arial"/>
                <a:cs typeface="Arial"/>
              </a:rPr>
              <a:t>bằng phân </a:t>
            </a:r>
            <a:r>
              <a:rPr sz="2750" spc="10" dirty="0">
                <a:latin typeface="Arial"/>
                <a:cs typeface="Arial"/>
              </a:rPr>
              <a:t>cấp </a:t>
            </a:r>
            <a:r>
              <a:rPr sz="2750" dirty="0">
                <a:latin typeface="Arial"/>
                <a:cs typeface="Arial"/>
              </a:rPr>
              <a:t>(hierarchical  </a:t>
            </a:r>
            <a:r>
              <a:rPr sz="2750" spc="-10" dirty="0">
                <a:latin typeface="Arial"/>
                <a:cs typeface="Arial"/>
              </a:rPr>
              <a:t>clustering): </a:t>
            </a:r>
            <a:r>
              <a:rPr sz="2750" spc="35" dirty="0">
                <a:latin typeface="Arial"/>
                <a:cs typeface="Arial"/>
              </a:rPr>
              <a:t>nhóm </a:t>
            </a:r>
            <a:r>
              <a:rPr sz="2750" spc="10" dirty="0">
                <a:latin typeface="Arial"/>
                <a:cs typeface="Arial"/>
              </a:rPr>
              <a:t>các </a:t>
            </a:r>
            <a:r>
              <a:rPr sz="2750" spc="30" dirty="0">
                <a:latin typeface="Arial"/>
                <a:cs typeface="Arial"/>
              </a:rPr>
              <a:t>đối </a:t>
            </a:r>
            <a:r>
              <a:rPr sz="2750" spc="10" dirty="0">
                <a:latin typeface="Arial"/>
                <a:cs typeface="Arial"/>
              </a:rPr>
              <a:t>tượng </a:t>
            </a:r>
            <a:r>
              <a:rPr sz="2750" spc="-40" dirty="0">
                <a:latin typeface="Arial"/>
                <a:cs typeface="Arial"/>
              </a:rPr>
              <a:t>vào </a:t>
            </a:r>
            <a:r>
              <a:rPr sz="2750" spc="10" dirty="0">
                <a:latin typeface="Arial"/>
                <a:cs typeface="Arial"/>
              </a:rPr>
              <a:t>cây </a:t>
            </a:r>
            <a:r>
              <a:rPr sz="2750" spc="15" dirty="0">
                <a:latin typeface="Arial"/>
                <a:cs typeface="Arial"/>
              </a:rPr>
              <a:t>phân  </a:t>
            </a:r>
            <a:r>
              <a:rPr sz="2750" spc="5" dirty="0">
                <a:latin typeface="Arial"/>
                <a:cs typeface="Arial"/>
              </a:rPr>
              <a:t>cấp </a:t>
            </a:r>
            <a:r>
              <a:rPr sz="2750" spc="30" dirty="0">
                <a:latin typeface="Arial"/>
                <a:cs typeface="Arial"/>
              </a:rPr>
              <a:t>của </a:t>
            </a:r>
            <a:r>
              <a:rPr sz="2750" spc="5" dirty="0">
                <a:latin typeface="Arial"/>
                <a:cs typeface="Arial"/>
              </a:rPr>
              <a:t>các</a:t>
            </a:r>
            <a:r>
              <a:rPr sz="2750" spc="75" dirty="0">
                <a:latin typeface="Arial"/>
                <a:cs typeface="Arial"/>
              </a:rPr>
              <a:t> </a:t>
            </a:r>
            <a:r>
              <a:rPr sz="2750" spc="35" dirty="0">
                <a:latin typeface="Arial"/>
                <a:cs typeface="Arial"/>
              </a:rPr>
              <a:t>cụm</a:t>
            </a:r>
            <a:endParaRPr sz="2750">
              <a:latin typeface="Arial"/>
              <a:cs typeface="Arial"/>
            </a:endParaRPr>
          </a:p>
          <a:p>
            <a:pPr marL="651510" lvl="1" indent="-276860" algn="just">
              <a:lnSpc>
                <a:spcPct val="100000"/>
              </a:lnSpc>
              <a:spcBef>
                <a:spcPts val="1255"/>
              </a:spcBef>
              <a:buClr>
                <a:srgbClr val="93B6D2"/>
              </a:buClr>
              <a:buSzPct val="68750"/>
              <a:buChar char=""/>
              <a:tabLst>
                <a:tab pos="651510" algn="l"/>
              </a:tabLst>
            </a:pPr>
            <a:r>
              <a:rPr sz="2400" spc="-30" dirty="0">
                <a:latin typeface="Arial"/>
                <a:cs typeface="Arial"/>
              </a:rPr>
              <a:t>Agglomerative: </a:t>
            </a:r>
            <a:r>
              <a:rPr sz="2400" spc="-15" dirty="0">
                <a:latin typeface="Arial"/>
                <a:cs typeface="Arial"/>
              </a:rPr>
              <a:t>bottom-up </a:t>
            </a:r>
            <a:r>
              <a:rPr sz="2400" spc="-5" dirty="0">
                <a:latin typeface="Arial"/>
                <a:cs typeface="Arial"/>
              </a:rPr>
              <a:t>(trộn </a:t>
            </a:r>
            <a:r>
              <a:rPr sz="2400" spc="-20" dirty="0">
                <a:latin typeface="Arial"/>
                <a:cs typeface="Arial"/>
              </a:rPr>
              <a:t>các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cụm)</a:t>
            </a:r>
            <a:endParaRPr sz="2400">
              <a:latin typeface="Arial"/>
              <a:cs typeface="Arial"/>
            </a:endParaRPr>
          </a:p>
          <a:p>
            <a:pPr marL="651510" lvl="1" indent="-276860" algn="just">
              <a:lnSpc>
                <a:spcPct val="100000"/>
              </a:lnSpc>
              <a:spcBef>
                <a:spcPts val="1175"/>
              </a:spcBef>
              <a:buClr>
                <a:srgbClr val="93B6D2"/>
              </a:buClr>
              <a:buSzPct val="68750"/>
              <a:buChar char=""/>
              <a:tabLst>
                <a:tab pos="651510" algn="l"/>
              </a:tabLst>
            </a:pPr>
            <a:r>
              <a:rPr sz="2400" spc="-30" dirty="0">
                <a:latin typeface="Arial"/>
                <a:cs typeface="Arial"/>
              </a:rPr>
              <a:t>Divisive: top-down </a:t>
            </a:r>
            <a:r>
              <a:rPr sz="2400" spc="-20" dirty="0">
                <a:latin typeface="Arial"/>
                <a:cs typeface="Arial"/>
              </a:rPr>
              <a:t>(phân </a:t>
            </a:r>
            <a:r>
              <a:rPr sz="2400" spc="-15" dirty="0">
                <a:latin typeface="Arial"/>
                <a:cs typeface="Arial"/>
              </a:rPr>
              <a:t>tách </a:t>
            </a:r>
            <a:r>
              <a:rPr sz="2400" spc="-20" dirty="0">
                <a:latin typeface="Arial"/>
                <a:cs typeface="Arial"/>
              </a:rPr>
              <a:t>các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cụm)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650" dirty="0">
                <a:solidFill>
                  <a:srgbClr val="DD8046"/>
                </a:solidFill>
                <a:latin typeface="Wingdings"/>
                <a:cs typeface="Wingdings"/>
              </a:rPr>
              <a:t></a:t>
            </a:r>
            <a:r>
              <a:rPr sz="1650" dirty="0">
                <a:solidFill>
                  <a:srgbClr val="DD8046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Arial"/>
                <a:cs typeface="Arial"/>
              </a:rPr>
              <a:t>Không </a:t>
            </a:r>
            <a:r>
              <a:rPr sz="2750" spc="-40" dirty="0">
                <a:latin typeface="Arial"/>
                <a:cs typeface="Arial"/>
              </a:rPr>
              <a:t>yêu </a:t>
            </a:r>
            <a:r>
              <a:rPr sz="2750" spc="10" dirty="0">
                <a:latin typeface="Arial"/>
                <a:cs typeface="Arial"/>
              </a:rPr>
              <a:t>cầu </a:t>
            </a:r>
            <a:r>
              <a:rPr sz="2750" spc="25" dirty="0">
                <a:latin typeface="Arial"/>
                <a:cs typeface="Arial"/>
              </a:rPr>
              <a:t>thông </a:t>
            </a:r>
            <a:r>
              <a:rPr sz="2750" spc="-5" dirty="0">
                <a:latin typeface="Arial"/>
                <a:cs typeface="Arial"/>
              </a:rPr>
              <a:t>số </a:t>
            </a:r>
            <a:r>
              <a:rPr sz="2750" spc="15" dirty="0">
                <a:latin typeface="Arial"/>
                <a:cs typeface="Arial"/>
              </a:rPr>
              <a:t>nhập k </a:t>
            </a:r>
            <a:r>
              <a:rPr sz="2750" spc="-10" dirty="0">
                <a:latin typeface="Arial"/>
                <a:cs typeface="Arial"/>
              </a:rPr>
              <a:t>(số</a:t>
            </a:r>
            <a:r>
              <a:rPr sz="2750" spc="-175" dirty="0">
                <a:latin typeface="Arial"/>
                <a:cs typeface="Arial"/>
              </a:rPr>
              <a:t> </a:t>
            </a:r>
            <a:r>
              <a:rPr sz="2750" spc="30" dirty="0">
                <a:latin typeface="Arial"/>
                <a:cs typeface="Arial"/>
              </a:rPr>
              <a:t>cụm)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50" dirty="0">
                <a:solidFill>
                  <a:srgbClr val="DD8046"/>
                </a:solidFill>
                <a:latin typeface="Wingdings"/>
                <a:cs typeface="Wingdings"/>
              </a:rPr>
              <a:t></a:t>
            </a:r>
            <a:r>
              <a:rPr sz="1650" dirty="0">
                <a:solidFill>
                  <a:srgbClr val="DD8046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latin typeface="Arial"/>
                <a:cs typeface="Arial"/>
              </a:rPr>
              <a:t>Yêu </a:t>
            </a:r>
            <a:r>
              <a:rPr sz="2750" spc="5" dirty="0">
                <a:latin typeface="Arial"/>
                <a:cs typeface="Arial"/>
              </a:rPr>
              <a:t>cầu </a:t>
            </a:r>
            <a:r>
              <a:rPr sz="2750" spc="-15" dirty="0">
                <a:latin typeface="Arial"/>
                <a:cs typeface="Arial"/>
              </a:rPr>
              <a:t>điều kiện</a:t>
            </a:r>
            <a:r>
              <a:rPr sz="2750" spc="75" dirty="0">
                <a:latin typeface="Arial"/>
                <a:cs typeface="Arial"/>
              </a:rPr>
              <a:t> </a:t>
            </a:r>
            <a:r>
              <a:rPr sz="2750" spc="30" dirty="0">
                <a:latin typeface="Arial"/>
                <a:cs typeface="Arial"/>
              </a:rPr>
              <a:t>dừng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50" dirty="0">
                <a:solidFill>
                  <a:srgbClr val="DD8046"/>
                </a:solidFill>
                <a:latin typeface="Wingdings"/>
                <a:cs typeface="Wingdings"/>
              </a:rPr>
              <a:t></a:t>
            </a:r>
            <a:r>
              <a:rPr sz="1650" dirty="0">
                <a:solidFill>
                  <a:srgbClr val="DD8046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Arial"/>
                <a:cs typeface="Arial"/>
              </a:rPr>
              <a:t>Không </a:t>
            </a:r>
            <a:r>
              <a:rPr sz="2750" spc="10" dirty="0">
                <a:latin typeface="Arial"/>
                <a:cs typeface="Arial"/>
              </a:rPr>
              <a:t>thể </a:t>
            </a:r>
            <a:r>
              <a:rPr sz="2750" spc="15" dirty="0">
                <a:latin typeface="Arial"/>
                <a:cs typeface="Arial"/>
              </a:rPr>
              <a:t>quay </a:t>
            </a:r>
            <a:r>
              <a:rPr sz="2750" spc="-15" dirty="0">
                <a:latin typeface="Arial"/>
                <a:cs typeface="Arial"/>
              </a:rPr>
              <a:t>lui </a:t>
            </a:r>
            <a:r>
              <a:rPr sz="2750" spc="15" dirty="0">
                <a:latin typeface="Arial"/>
                <a:cs typeface="Arial"/>
              </a:rPr>
              <a:t>ở </a:t>
            </a:r>
            <a:r>
              <a:rPr sz="2750" spc="25" dirty="0">
                <a:latin typeface="Arial"/>
                <a:cs typeface="Arial"/>
              </a:rPr>
              <a:t>mỗi </a:t>
            </a:r>
            <a:r>
              <a:rPr sz="2750" spc="20" dirty="0">
                <a:latin typeface="Arial"/>
                <a:cs typeface="Arial"/>
              </a:rPr>
              <a:t>bước </a:t>
            </a:r>
            <a:r>
              <a:rPr sz="2750" spc="10" dirty="0">
                <a:latin typeface="Arial"/>
                <a:cs typeface="Arial"/>
              </a:rPr>
              <a:t>trộn/phân</a:t>
            </a:r>
            <a:r>
              <a:rPr sz="2750" spc="29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tách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0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19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371600" y="3224189"/>
            <a:ext cx="6485763" cy="350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975" y="1625917"/>
            <a:ext cx="7980680" cy="1402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6550" marR="1176020" indent="-324485">
              <a:lnSpc>
                <a:spcPct val="100000"/>
              </a:lnSpc>
              <a:spcBef>
                <a:spcPts val="125"/>
              </a:spcBef>
              <a:buClr>
                <a:srgbClr val="DD8046"/>
              </a:buClr>
              <a:buSzPct val="60000"/>
              <a:buFont typeface="Wingdings"/>
              <a:buChar char=""/>
              <a:tabLst>
                <a:tab pos="336550" algn="l"/>
                <a:tab pos="337185" algn="l"/>
              </a:tabLst>
            </a:pPr>
            <a:r>
              <a:rPr sz="2000" spc="15" dirty="0">
                <a:latin typeface="Arial"/>
                <a:cs typeface="Arial"/>
              </a:rPr>
              <a:t>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agglomerative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hierarchical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clustering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method: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AGNES  (Agglomerative NESting) </a:t>
            </a:r>
            <a:r>
              <a:rPr sz="2000" spc="25" dirty="0">
                <a:latin typeface="Wingdings"/>
                <a:cs typeface="Wingdings"/>
              </a:rPr>
              <a:t>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bottom-up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10"/>
              </a:spcBef>
              <a:buClr>
                <a:srgbClr val="DD8046"/>
              </a:buClr>
              <a:buSzPct val="60000"/>
              <a:buFont typeface="Wingdings"/>
              <a:buChar char=""/>
              <a:tabLst>
                <a:tab pos="336550" algn="l"/>
                <a:tab pos="337185" algn="l"/>
              </a:tabLst>
            </a:pPr>
            <a:r>
              <a:rPr sz="2000" spc="15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divisive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hierarchical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clustering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method: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DIANA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(Divisive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ANAlysis)</a:t>
            </a:r>
            <a:endParaRPr sz="2000">
              <a:latin typeface="Arial"/>
              <a:cs typeface="Arial"/>
            </a:endParaRPr>
          </a:p>
          <a:p>
            <a:pPr marL="336550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latin typeface="Wingdings"/>
                <a:cs typeface="Wingdings"/>
              </a:rPr>
              <a:t>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Arial"/>
                <a:cs typeface="Arial"/>
              </a:rPr>
              <a:t>top-down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1031875"/>
            <a:ext cx="8553450" cy="5297805"/>
            <a:chOff x="590550" y="1031875"/>
            <a:chExt cx="8553450" cy="5297805"/>
          </a:xfrm>
        </p:grpSpPr>
        <p:sp>
          <p:nvSpPr>
            <p:cNvPr id="3" name="object 3"/>
            <p:cNvSpPr/>
            <p:nvPr/>
          </p:nvSpPr>
          <p:spPr>
            <a:xfrm>
              <a:off x="3810000" y="1676400"/>
              <a:ext cx="381000" cy="4648200"/>
            </a:xfrm>
            <a:custGeom>
              <a:avLst/>
              <a:gdLst/>
              <a:ahLst/>
              <a:cxnLst/>
              <a:rect l="l" t="t" r="r" b="b"/>
              <a:pathLst>
                <a:path w="381000" h="4648200">
                  <a:moveTo>
                    <a:pt x="0" y="0"/>
                  </a:moveTo>
                  <a:lnTo>
                    <a:pt x="54999" y="18279"/>
                  </a:lnTo>
                  <a:lnTo>
                    <a:pt x="103705" y="69558"/>
                  </a:lnTo>
                  <a:lnTo>
                    <a:pt x="124959" y="105903"/>
                  </a:lnTo>
                  <a:lnTo>
                    <a:pt x="143755" y="148495"/>
                  </a:lnTo>
                  <a:lnTo>
                    <a:pt x="159795" y="196667"/>
                  </a:lnTo>
                  <a:lnTo>
                    <a:pt x="172785" y="249751"/>
                  </a:lnTo>
                  <a:lnTo>
                    <a:pt x="182430" y="307079"/>
                  </a:lnTo>
                  <a:lnTo>
                    <a:pt x="188433" y="367985"/>
                  </a:lnTo>
                  <a:lnTo>
                    <a:pt x="190500" y="431800"/>
                  </a:lnTo>
                  <a:lnTo>
                    <a:pt x="190500" y="1892300"/>
                  </a:lnTo>
                  <a:lnTo>
                    <a:pt x="192566" y="1956114"/>
                  </a:lnTo>
                  <a:lnTo>
                    <a:pt x="198569" y="2017020"/>
                  </a:lnTo>
                  <a:lnTo>
                    <a:pt x="208214" y="2074348"/>
                  </a:lnTo>
                  <a:lnTo>
                    <a:pt x="221204" y="2127432"/>
                  </a:lnTo>
                  <a:lnTo>
                    <a:pt x="237244" y="2175604"/>
                  </a:lnTo>
                  <a:lnTo>
                    <a:pt x="256040" y="2218196"/>
                  </a:lnTo>
                  <a:lnTo>
                    <a:pt x="277294" y="2254541"/>
                  </a:lnTo>
                  <a:lnTo>
                    <a:pt x="326000" y="2305820"/>
                  </a:lnTo>
                  <a:lnTo>
                    <a:pt x="381000" y="2324100"/>
                  </a:lnTo>
                  <a:lnTo>
                    <a:pt x="352861" y="2328781"/>
                  </a:lnTo>
                  <a:lnTo>
                    <a:pt x="300713" y="2364227"/>
                  </a:lnTo>
                  <a:lnTo>
                    <a:pt x="256040" y="2430003"/>
                  </a:lnTo>
                  <a:lnTo>
                    <a:pt x="237244" y="2472595"/>
                  </a:lnTo>
                  <a:lnTo>
                    <a:pt x="221204" y="2520767"/>
                  </a:lnTo>
                  <a:lnTo>
                    <a:pt x="208214" y="2573851"/>
                  </a:lnTo>
                  <a:lnTo>
                    <a:pt x="198569" y="2631179"/>
                  </a:lnTo>
                  <a:lnTo>
                    <a:pt x="192566" y="2692085"/>
                  </a:lnTo>
                  <a:lnTo>
                    <a:pt x="190500" y="2755900"/>
                  </a:lnTo>
                  <a:lnTo>
                    <a:pt x="190500" y="4216400"/>
                  </a:lnTo>
                  <a:lnTo>
                    <a:pt x="188433" y="4280209"/>
                  </a:lnTo>
                  <a:lnTo>
                    <a:pt x="182430" y="4341111"/>
                  </a:lnTo>
                  <a:lnTo>
                    <a:pt x="172785" y="4398437"/>
                  </a:lnTo>
                  <a:lnTo>
                    <a:pt x="159795" y="4451521"/>
                  </a:lnTo>
                  <a:lnTo>
                    <a:pt x="143755" y="4499694"/>
                  </a:lnTo>
                  <a:lnTo>
                    <a:pt x="124959" y="4542288"/>
                  </a:lnTo>
                  <a:lnTo>
                    <a:pt x="103705" y="4578635"/>
                  </a:lnTo>
                  <a:lnTo>
                    <a:pt x="54999" y="4629918"/>
                  </a:lnTo>
                  <a:lnTo>
                    <a:pt x="28138" y="4643518"/>
                  </a:lnTo>
                  <a:lnTo>
                    <a:pt x="0" y="464820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19600" y="381000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628650" y="0"/>
                  </a:moveTo>
                  <a:lnTo>
                    <a:pt x="6286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28650" y="285750"/>
                  </a:lnTo>
                  <a:lnTo>
                    <a:pt x="628650" y="381000"/>
                  </a:lnTo>
                  <a:lnTo>
                    <a:pt x="838200" y="1905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600" y="381000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95250"/>
                  </a:moveTo>
                  <a:lnTo>
                    <a:pt x="628650" y="95250"/>
                  </a:lnTo>
                  <a:lnTo>
                    <a:pt x="628650" y="0"/>
                  </a:lnTo>
                  <a:lnTo>
                    <a:pt x="838200" y="190500"/>
                  </a:lnTo>
                  <a:lnTo>
                    <a:pt x="628650" y="381000"/>
                  </a:lnTo>
                  <a:lnTo>
                    <a:pt x="6286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24500" y="3171825"/>
              <a:ext cx="3076575" cy="3524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5900" y="3457575"/>
              <a:ext cx="1866900" cy="704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24650" y="3457575"/>
              <a:ext cx="1133475" cy="704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19975" y="3457575"/>
              <a:ext cx="1628775" cy="704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5900" y="3895725"/>
              <a:ext cx="3581400" cy="704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5900" y="4333875"/>
              <a:ext cx="3686175" cy="704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7146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/>
              <a:t>Tình</a:t>
            </a:r>
            <a:r>
              <a:rPr sz="4200" spc="-225" dirty="0"/>
              <a:t> </a:t>
            </a:r>
            <a:r>
              <a:rPr sz="4200" spc="-10" dirty="0"/>
              <a:t>huống</a:t>
            </a:r>
            <a:endParaRPr sz="4200"/>
          </a:p>
        </p:txBody>
      </p:sp>
      <p:sp>
        <p:nvSpPr>
          <p:cNvPr id="13" name="object 13"/>
          <p:cNvSpPr txBox="1"/>
          <p:nvPr/>
        </p:nvSpPr>
        <p:spPr>
          <a:xfrm>
            <a:off x="5486400" y="3096261"/>
            <a:ext cx="3279775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Người đang 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sử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dụng 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thẻ 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ID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= 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584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thật 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sự  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là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chủ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nhân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của thẻ 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hay 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là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một 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tên</a:t>
            </a:r>
            <a:r>
              <a:rPr sz="24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trộm?</a:t>
            </a:r>
            <a:endParaRPr sz="2400" dirty="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8705" y="1614677"/>
            <a:ext cx="2508250" cy="5015230"/>
            <a:chOff x="768705" y="1614677"/>
            <a:chExt cx="2508250" cy="5015230"/>
          </a:xfrm>
        </p:grpSpPr>
        <p:sp>
          <p:nvSpPr>
            <p:cNvPr id="15" name="object 15"/>
            <p:cNvSpPr/>
            <p:nvPr/>
          </p:nvSpPr>
          <p:spPr>
            <a:xfrm>
              <a:off x="859967" y="3081147"/>
              <a:ext cx="2229612" cy="17049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1687" y="1614677"/>
              <a:ext cx="1946148" cy="13609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705" y="4910327"/>
              <a:ext cx="2507894" cy="17190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48944"/>
            <a:ext cx="59455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/>
              <a:t>AGNES </a:t>
            </a:r>
            <a:r>
              <a:rPr sz="3200" spc="10" dirty="0"/>
              <a:t>(Agglomerative</a:t>
            </a:r>
            <a:r>
              <a:rPr sz="3200" spc="-345" dirty="0"/>
              <a:t> </a:t>
            </a:r>
            <a:r>
              <a:rPr sz="3200" spc="20" dirty="0"/>
              <a:t>Nesting)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543748"/>
            <a:ext cx="7216140" cy="217233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750"/>
              </a:spcBef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5" dirty="0">
                <a:latin typeface="Arial"/>
                <a:cs typeface="Arial"/>
              </a:rPr>
              <a:t>Khởi </a:t>
            </a:r>
            <a:r>
              <a:rPr sz="2400" spc="-35" dirty="0">
                <a:latin typeface="Arial"/>
                <a:cs typeface="Arial"/>
              </a:rPr>
              <a:t>tạo: </a:t>
            </a:r>
            <a:r>
              <a:rPr sz="2400" spc="-15" dirty="0">
                <a:latin typeface="Arial"/>
                <a:cs typeface="Arial"/>
              </a:rPr>
              <a:t>mỗi </a:t>
            </a:r>
            <a:r>
              <a:rPr sz="2400" spc="-20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dirty="0">
                <a:latin typeface="Arial"/>
                <a:cs typeface="Arial"/>
              </a:rPr>
              <a:t>cụm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(lá)</a:t>
            </a:r>
            <a:endParaRPr sz="24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650"/>
              </a:spcBef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5" dirty="0">
                <a:latin typeface="Arial"/>
                <a:cs typeface="Arial"/>
              </a:rPr>
              <a:t>Đệ </a:t>
            </a:r>
            <a:r>
              <a:rPr sz="2400" spc="-20" dirty="0">
                <a:latin typeface="Arial"/>
                <a:cs typeface="Arial"/>
              </a:rPr>
              <a:t>quy </a:t>
            </a:r>
            <a:r>
              <a:rPr sz="2400" spc="-10" dirty="0">
                <a:latin typeface="Arial"/>
                <a:cs typeface="Arial"/>
              </a:rPr>
              <a:t>trộn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nút </a:t>
            </a:r>
            <a:r>
              <a:rPr sz="2400" dirty="0">
                <a:latin typeface="Arial"/>
                <a:cs typeface="Arial"/>
              </a:rPr>
              <a:t>có sự </a:t>
            </a:r>
            <a:r>
              <a:rPr sz="2400" spc="-15" dirty="0">
                <a:latin typeface="Arial"/>
                <a:cs typeface="Arial"/>
              </a:rPr>
              <a:t>khác </a:t>
            </a:r>
            <a:r>
              <a:rPr sz="2400" spc="-10" dirty="0">
                <a:latin typeface="Arial"/>
                <a:cs typeface="Arial"/>
              </a:rPr>
              <a:t>nhau thấp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336550" marR="5080" indent="-324485">
              <a:lnSpc>
                <a:spcPts val="2860"/>
              </a:lnSpc>
              <a:spcBef>
                <a:spcPts val="685"/>
              </a:spcBef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50" dirty="0">
                <a:latin typeface="Arial"/>
                <a:cs typeface="Arial"/>
              </a:rPr>
              <a:t>Tiêu </a:t>
            </a:r>
            <a:r>
              <a:rPr sz="2400" dirty="0">
                <a:latin typeface="Arial"/>
                <a:cs typeface="Arial"/>
              </a:rPr>
              <a:t>chí: min </a:t>
            </a:r>
            <a:r>
              <a:rPr sz="2400" spc="-20" dirty="0">
                <a:latin typeface="Arial"/>
                <a:cs typeface="Arial"/>
              </a:rPr>
              <a:t>distance, </a:t>
            </a:r>
            <a:r>
              <a:rPr sz="2400" spc="-15" dirty="0">
                <a:latin typeface="Arial"/>
                <a:cs typeface="Arial"/>
              </a:rPr>
              <a:t>max </a:t>
            </a:r>
            <a:r>
              <a:rPr sz="2400" spc="-25" dirty="0">
                <a:latin typeface="Arial"/>
                <a:cs typeface="Arial"/>
              </a:rPr>
              <a:t>distance, </a:t>
            </a:r>
            <a:r>
              <a:rPr sz="2400" spc="-50" dirty="0">
                <a:latin typeface="Arial"/>
                <a:cs typeface="Arial"/>
              </a:rPr>
              <a:t>avg </a:t>
            </a:r>
            <a:r>
              <a:rPr sz="2400" spc="-25" dirty="0">
                <a:latin typeface="Arial"/>
                <a:cs typeface="Arial"/>
              </a:rPr>
              <a:t>distance,  </a:t>
            </a:r>
            <a:r>
              <a:rPr sz="2400" spc="-20" dirty="0">
                <a:latin typeface="Arial"/>
                <a:cs typeface="Arial"/>
              </a:rPr>
              <a:t>center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555"/>
              </a:spcBef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15" dirty="0">
                <a:latin typeface="Arial"/>
                <a:cs typeface="Arial"/>
              </a:rPr>
              <a:t>Cuối </a:t>
            </a:r>
            <a:r>
              <a:rPr sz="2400" spc="5" dirty="0">
                <a:latin typeface="Arial"/>
                <a:cs typeface="Arial"/>
              </a:rPr>
              <a:t>cùng </a:t>
            </a:r>
            <a:r>
              <a:rPr sz="2400" spc="-20" dirty="0">
                <a:latin typeface="Arial"/>
                <a:cs typeface="Arial"/>
              </a:rPr>
              <a:t>tất </a:t>
            </a:r>
            <a:r>
              <a:rPr sz="2400" dirty="0">
                <a:latin typeface="Arial"/>
                <a:cs typeface="Arial"/>
              </a:rPr>
              <a:t>cả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nút </a:t>
            </a:r>
            <a:r>
              <a:rPr sz="2400" spc="-10" dirty="0">
                <a:latin typeface="Arial"/>
                <a:cs typeface="Arial"/>
              </a:rPr>
              <a:t>thuộc </a:t>
            </a:r>
            <a:r>
              <a:rPr sz="2400" spc="-35" dirty="0">
                <a:latin typeface="Arial"/>
                <a:cs typeface="Arial"/>
              </a:rPr>
              <a:t>về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dirty="0">
                <a:latin typeface="Arial"/>
                <a:cs typeface="Arial"/>
              </a:rPr>
              <a:t>cụm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(gốc)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800" y="4110694"/>
            <a:ext cx="2114550" cy="1934210"/>
            <a:chOff x="490800" y="4110694"/>
            <a:chExt cx="2114550" cy="1934210"/>
          </a:xfrm>
        </p:grpSpPr>
        <p:sp>
          <p:nvSpPr>
            <p:cNvPr id="6" name="object 6"/>
            <p:cNvSpPr/>
            <p:nvPr/>
          </p:nvSpPr>
          <p:spPr>
            <a:xfrm>
              <a:off x="495563" y="4115456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191" y="4277158"/>
              <a:ext cx="1760220" cy="1379220"/>
            </a:xfrm>
            <a:custGeom>
              <a:avLst/>
              <a:gdLst/>
              <a:ahLst/>
              <a:cxnLst/>
              <a:rect l="l" t="t" r="r" b="b"/>
              <a:pathLst>
                <a:path w="1760220" h="1379220">
                  <a:moveTo>
                    <a:pt x="0" y="1379050"/>
                  </a:moveTo>
                  <a:lnTo>
                    <a:pt x="1760172" y="1379050"/>
                  </a:lnTo>
                </a:path>
                <a:path w="1760220" h="1379220">
                  <a:moveTo>
                    <a:pt x="0" y="1221668"/>
                  </a:moveTo>
                  <a:lnTo>
                    <a:pt x="1760172" y="1221668"/>
                  </a:lnTo>
                </a:path>
                <a:path w="1760220" h="1379220">
                  <a:moveTo>
                    <a:pt x="0" y="1073500"/>
                  </a:moveTo>
                  <a:lnTo>
                    <a:pt x="1760172" y="1073500"/>
                  </a:lnTo>
                </a:path>
                <a:path w="1760220" h="1379220">
                  <a:moveTo>
                    <a:pt x="0" y="916118"/>
                  </a:moveTo>
                  <a:lnTo>
                    <a:pt x="1760172" y="916118"/>
                  </a:lnTo>
                </a:path>
                <a:path w="1760220" h="1379220">
                  <a:moveTo>
                    <a:pt x="0" y="768242"/>
                  </a:moveTo>
                  <a:lnTo>
                    <a:pt x="1760172" y="768242"/>
                  </a:lnTo>
                </a:path>
                <a:path w="1760220" h="1379220">
                  <a:moveTo>
                    <a:pt x="0" y="610787"/>
                  </a:moveTo>
                  <a:lnTo>
                    <a:pt x="1760172" y="610787"/>
                  </a:lnTo>
                </a:path>
                <a:path w="1760220" h="1379220">
                  <a:moveTo>
                    <a:pt x="0" y="462900"/>
                  </a:moveTo>
                  <a:lnTo>
                    <a:pt x="1760172" y="462900"/>
                  </a:lnTo>
                </a:path>
                <a:path w="1760220" h="1379220">
                  <a:moveTo>
                    <a:pt x="0" y="305549"/>
                  </a:moveTo>
                  <a:lnTo>
                    <a:pt x="1760172" y="305549"/>
                  </a:lnTo>
                </a:path>
                <a:path w="1760220" h="1379220">
                  <a:moveTo>
                    <a:pt x="0" y="157350"/>
                  </a:moveTo>
                  <a:lnTo>
                    <a:pt x="1760172" y="157350"/>
                  </a:lnTo>
                </a:path>
                <a:path w="1760220" h="1379220">
                  <a:moveTo>
                    <a:pt x="0" y="0"/>
                  </a:moveTo>
                  <a:lnTo>
                    <a:pt x="1760172" y="0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1949" y="4277158"/>
              <a:ext cx="1588135" cy="1518285"/>
            </a:xfrm>
            <a:custGeom>
              <a:avLst/>
              <a:gdLst/>
              <a:ahLst/>
              <a:cxnLst/>
              <a:rect l="l" t="t" r="r" b="b"/>
              <a:pathLst>
                <a:path w="1588135" h="1518285">
                  <a:moveTo>
                    <a:pt x="0" y="0"/>
                  </a:moveTo>
                  <a:lnTo>
                    <a:pt x="0" y="1517753"/>
                  </a:lnTo>
                </a:path>
                <a:path w="1588135" h="1518285">
                  <a:moveTo>
                    <a:pt x="172242" y="0"/>
                  </a:moveTo>
                  <a:lnTo>
                    <a:pt x="172242" y="1517753"/>
                  </a:lnTo>
                </a:path>
                <a:path w="1588135" h="1518285">
                  <a:moveTo>
                    <a:pt x="353999" y="0"/>
                  </a:moveTo>
                  <a:lnTo>
                    <a:pt x="353999" y="1517753"/>
                  </a:lnTo>
                </a:path>
                <a:path w="1588135" h="1518285">
                  <a:moveTo>
                    <a:pt x="526241" y="0"/>
                  </a:moveTo>
                  <a:lnTo>
                    <a:pt x="526241" y="1517753"/>
                  </a:lnTo>
                </a:path>
                <a:path w="1588135" h="1518285">
                  <a:moveTo>
                    <a:pt x="708010" y="0"/>
                  </a:moveTo>
                  <a:lnTo>
                    <a:pt x="708010" y="1517753"/>
                  </a:lnTo>
                </a:path>
                <a:path w="1588135" h="1518285">
                  <a:moveTo>
                    <a:pt x="879940" y="0"/>
                  </a:moveTo>
                  <a:lnTo>
                    <a:pt x="879940" y="1517753"/>
                  </a:lnTo>
                </a:path>
                <a:path w="1588135" h="1518285">
                  <a:moveTo>
                    <a:pt x="1061763" y="0"/>
                  </a:moveTo>
                  <a:lnTo>
                    <a:pt x="1061763" y="1517753"/>
                  </a:lnTo>
                </a:path>
                <a:path w="1588135" h="1518285">
                  <a:moveTo>
                    <a:pt x="1234016" y="0"/>
                  </a:moveTo>
                  <a:lnTo>
                    <a:pt x="1234016" y="1517753"/>
                  </a:lnTo>
                </a:path>
                <a:path w="1588135" h="1518285">
                  <a:moveTo>
                    <a:pt x="1415730" y="0"/>
                  </a:moveTo>
                  <a:lnTo>
                    <a:pt x="1415730" y="1517753"/>
                  </a:lnTo>
                </a:path>
                <a:path w="1588135" h="1518285">
                  <a:moveTo>
                    <a:pt x="1587983" y="0"/>
                  </a:moveTo>
                  <a:lnTo>
                    <a:pt x="1587983" y="151775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0191" y="4277158"/>
              <a:ext cx="1769745" cy="1527175"/>
            </a:xfrm>
            <a:custGeom>
              <a:avLst/>
              <a:gdLst/>
              <a:ahLst/>
              <a:cxnLst/>
              <a:rect l="l" t="t" r="r" b="b"/>
              <a:pathLst>
                <a:path w="1769745" h="1527175">
                  <a:moveTo>
                    <a:pt x="0" y="0"/>
                  </a:moveTo>
                  <a:lnTo>
                    <a:pt x="1760172" y="0"/>
                  </a:lnTo>
                </a:path>
                <a:path w="1769745" h="1527175">
                  <a:moveTo>
                    <a:pt x="1769741" y="0"/>
                  </a:moveTo>
                  <a:lnTo>
                    <a:pt x="1769741" y="1517753"/>
                  </a:lnTo>
                </a:path>
                <a:path w="1769745" h="1527175">
                  <a:moveTo>
                    <a:pt x="1769741" y="1526968"/>
                  </a:moveTo>
                  <a:lnTo>
                    <a:pt x="9515" y="1526968"/>
                  </a:lnTo>
                </a:path>
                <a:path w="1769745" h="1527175">
                  <a:moveTo>
                    <a:pt x="0" y="1526968"/>
                  </a:moveTo>
                  <a:lnTo>
                    <a:pt x="0" y="946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0191" y="4277158"/>
              <a:ext cx="0" cy="1546225"/>
            </a:xfrm>
            <a:custGeom>
              <a:avLst/>
              <a:gdLst/>
              <a:ahLst/>
              <a:cxnLst/>
              <a:rect l="l" t="t" r="r" b="b"/>
              <a:pathLst>
                <a:path h="1546225">
                  <a:moveTo>
                    <a:pt x="0" y="0"/>
                  </a:moveTo>
                  <a:lnTo>
                    <a:pt x="0" y="1545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1138" y="4277158"/>
              <a:ext cx="1779270" cy="1527175"/>
            </a:xfrm>
            <a:custGeom>
              <a:avLst/>
              <a:gdLst/>
              <a:ahLst/>
              <a:cxnLst/>
              <a:rect l="l" t="t" r="r" b="b"/>
              <a:pathLst>
                <a:path w="1779270" h="1527175">
                  <a:moveTo>
                    <a:pt x="0" y="1526968"/>
                  </a:moveTo>
                  <a:lnTo>
                    <a:pt x="9526" y="1526968"/>
                  </a:lnTo>
                </a:path>
                <a:path w="1779270" h="1527175">
                  <a:moveTo>
                    <a:pt x="0" y="1379050"/>
                  </a:moveTo>
                  <a:lnTo>
                    <a:pt x="9526" y="1379050"/>
                  </a:lnTo>
                </a:path>
                <a:path w="1779270" h="1527175">
                  <a:moveTo>
                    <a:pt x="0" y="1221668"/>
                  </a:moveTo>
                  <a:lnTo>
                    <a:pt x="9526" y="1221668"/>
                  </a:lnTo>
                </a:path>
                <a:path w="1779270" h="1527175">
                  <a:moveTo>
                    <a:pt x="0" y="1073500"/>
                  </a:moveTo>
                  <a:lnTo>
                    <a:pt x="9526" y="1073500"/>
                  </a:lnTo>
                </a:path>
                <a:path w="1779270" h="1527175">
                  <a:moveTo>
                    <a:pt x="0" y="916118"/>
                  </a:moveTo>
                  <a:lnTo>
                    <a:pt x="9526" y="916118"/>
                  </a:lnTo>
                </a:path>
                <a:path w="1779270" h="1527175">
                  <a:moveTo>
                    <a:pt x="0" y="768242"/>
                  </a:moveTo>
                  <a:lnTo>
                    <a:pt x="9526" y="768242"/>
                  </a:lnTo>
                </a:path>
                <a:path w="1779270" h="1527175">
                  <a:moveTo>
                    <a:pt x="0" y="610787"/>
                  </a:moveTo>
                  <a:lnTo>
                    <a:pt x="9526" y="610787"/>
                  </a:lnTo>
                </a:path>
                <a:path w="1779270" h="1527175">
                  <a:moveTo>
                    <a:pt x="0" y="462900"/>
                  </a:moveTo>
                  <a:lnTo>
                    <a:pt x="9526" y="462900"/>
                  </a:lnTo>
                </a:path>
                <a:path w="1779270" h="1527175">
                  <a:moveTo>
                    <a:pt x="0" y="305549"/>
                  </a:moveTo>
                  <a:lnTo>
                    <a:pt x="9526" y="305549"/>
                  </a:lnTo>
                </a:path>
                <a:path w="1779270" h="1527175">
                  <a:moveTo>
                    <a:pt x="0" y="157350"/>
                  </a:moveTo>
                  <a:lnTo>
                    <a:pt x="9526" y="157350"/>
                  </a:lnTo>
                </a:path>
                <a:path w="1779270" h="1527175">
                  <a:moveTo>
                    <a:pt x="0" y="0"/>
                  </a:moveTo>
                  <a:lnTo>
                    <a:pt x="9526" y="0"/>
                  </a:lnTo>
                </a:path>
                <a:path w="1779270" h="1527175">
                  <a:moveTo>
                    <a:pt x="19053" y="1526968"/>
                  </a:moveTo>
                  <a:lnTo>
                    <a:pt x="1779225" y="1526968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7187" y="5818067"/>
              <a:ext cx="1597660" cy="0"/>
            </a:xfrm>
            <a:custGeom>
              <a:avLst/>
              <a:gdLst/>
              <a:ahLst/>
              <a:cxnLst/>
              <a:rect l="l" t="t" r="r" b="b"/>
              <a:pathLst>
                <a:path w="1597660">
                  <a:moveTo>
                    <a:pt x="0" y="0"/>
                  </a:moveTo>
                  <a:lnTo>
                    <a:pt x="9524" y="0"/>
                  </a:lnTo>
                </a:path>
                <a:path w="1597660">
                  <a:moveTo>
                    <a:pt x="172242" y="0"/>
                  </a:moveTo>
                  <a:lnTo>
                    <a:pt x="181766" y="0"/>
                  </a:lnTo>
                </a:path>
                <a:path w="1597660">
                  <a:moveTo>
                    <a:pt x="353999" y="0"/>
                  </a:moveTo>
                  <a:lnTo>
                    <a:pt x="363524" y="0"/>
                  </a:lnTo>
                </a:path>
                <a:path w="1597660">
                  <a:moveTo>
                    <a:pt x="526241" y="0"/>
                  </a:moveTo>
                  <a:lnTo>
                    <a:pt x="535766" y="0"/>
                  </a:lnTo>
                </a:path>
                <a:path w="1597660">
                  <a:moveTo>
                    <a:pt x="708010" y="0"/>
                  </a:moveTo>
                  <a:lnTo>
                    <a:pt x="717535" y="0"/>
                  </a:lnTo>
                </a:path>
                <a:path w="1597660">
                  <a:moveTo>
                    <a:pt x="879940" y="0"/>
                  </a:moveTo>
                  <a:lnTo>
                    <a:pt x="889465" y="0"/>
                  </a:lnTo>
                </a:path>
                <a:path w="1597660">
                  <a:moveTo>
                    <a:pt x="1061763" y="0"/>
                  </a:moveTo>
                  <a:lnTo>
                    <a:pt x="1071288" y="0"/>
                  </a:lnTo>
                </a:path>
                <a:path w="1597660">
                  <a:moveTo>
                    <a:pt x="1234016" y="0"/>
                  </a:moveTo>
                  <a:lnTo>
                    <a:pt x="1243540" y="0"/>
                  </a:lnTo>
                </a:path>
                <a:path w="1597660">
                  <a:moveTo>
                    <a:pt x="1415730" y="0"/>
                  </a:moveTo>
                  <a:lnTo>
                    <a:pt x="1425255" y="0"/>
                  </a:lnTo>
                </a:path>
                <a:path w="1597660">
                  <a:moveTo>
                    <a:pt x="1587983" y="0"/>
                  </a:moveTo>
                  <a:lnTo>
                    <a:pt x="1597508" y="0"/>
                  </a:lnTo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4331" y="5123852"/>
              <a:ext cx="143246" cy="139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2574" y="4818573"/>
              <a:ext cx="143235" cy="1388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92041" y="5429402"/>
              <a:ext cx="143235" cy="1388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6573" y="4670374"/>
              <a:ext cx="143246" cy="139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4332" y="4513231"/>
              <a:ext cx="143246" cy="1388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68978" y="4980608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5" h="129539">
                  <a:moveTo>
                    <a:pt x="66987" y="0"/>
                  </a:moveTo>
                  <a:lnTo>
                    <a:pt x="0" y="64791"/>
                  </a:lnTo>
                  <a:lnTo>
                    <a:pt x="66987" y="129499"/>
                  </a:lnTo>
                  <a:lnTo>
                    <a:pt x="133866" y="64791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68978" y="4980608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5" h="129539">
                  <a:moveTo>
                    <a:pt x="66987" y="0"/>
                  </a:moveTo>
                  <a:lnTo>
                    <a:pt x="133866" y="64791"/>
                  </a:lnTo>
                  <a:lnTo>
                    <a:pt x="66987" y="129499"/>
                  </a:lnTo>
                  <a:lnTo>
                    <a:pt x="0" y="64791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56574" y="4975924"/>
              <a:ext cx="143246" cy="138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1295" y="5429402"/>
              <a:ext cx="143235" cy="1388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92041" y="5123852"/>
              <a:ext cx="143235" cy="139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8978" y="5128536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5" h="130175">
                  <a:moveTo>
                    <a:pt x="66987" y="0"/>
                  </a:moveTo>
                  <a:lnTo>
                    <a:pt x="0" y="64739"/>
                  </a:lnTo>
                  <a:lnTo>
                    <a:pt x="66987" y="129738"/>
                  </a:lnTo>
                  <a:lnTo>
                    <a:pt x="133866" y="64739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68978" y="5128536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5" h="130175">
                  <a:moveTo>
                    <a:pt x="66987" y="0"/>
                  </a:moveTo>
                  <a:lnTo>
                    <a:pt x="133866" y="64739"/>
                  </a:lnTo>
                  <a:lnTo>
                    <a:pt x="66987" y="129738"/>
                  </a:lnTo>
                  <a:lnTo>
                    <a:pt x="0" y="64739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0120" y="4232179"/>
            <a:ext cx="69850" cy="16084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9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sz="350" spc="1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7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6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5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5902" y="5851561"/>
            <a:ext cx="3937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7659" y="5851561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1	2</a:t>
            </a:r>
            <a:endParaRPr sz="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1670" y="5851561"/>
            <a:ext cx="211454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1450" algn="l"/>
              </a:tabLst>
            </a:pPr>
            <a:r>
              <a:rPr sz="350" spc="15" dirty="0">
                <a:latin typeface="Arial"/>
                <a:cs typeface="Arial"/>
              </a:rPr>
              <a:t>3	4</a:t>
            </a:r>
            <a:endParaRPr sz="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95444" y="5851561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5	6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49412" y="5851561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7	8</a:t>
            </a:r>
            <a:endParaRPr sz="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03380" y="5851561"/>
            <a:ext cx="222885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9 </a:t>
            </a: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0883" y="4110776"/>
            <a:ext cx="2113915" cy="1934210"/>
            <a:chOff x="490883" y="4110776"/>
            <a:chExt cx="2113915" cy="1934210"/>
          </a:xfrm>
        </p:grpSpPr>
        <p:sp>
          <p:nvSpPr>
            <p:cNvPr id="33" name="object 33"/>
            <p:cNvSpPr/>
            <p:nvPr/>
          </p:nvSpPr>
          <p:spPr>
            <a:xfrm>
              <a:off x="495563" y="4115456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3000" y="4459223"/>
              <a:ext cx="1101725" cy="914400"/>
            </a:xfrm>
            <a:custGeom>
              <a:avLst/>
              <a:gdLst/>
              <a:ahLst/>
              <a:cxnLst/>
              <a:rect l="l" t="t" r="r" b="b"/>
              <a:pathLst>
                <a:path w="1101725" h="9144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703"/>
                  </a:lnTo>
                  <a:lnTo>
                    <a:pt x="439233" y="317628"/>
                  </a:lnTo>
                  <a:lnTo>
                    <a:pt x="418154" y="356461"/>
                  </a:lnTo>
                  <a:lnTo>
                    <a:pt x="390239" y="390286"/>
                  </a:lnTo>
                  <a:lnTo>
                    <a:pt x="356406" y="418188"/>
                  </a:lnTo>
                  <a:lnTo>
                    <a:pt x="317575" y="439251"/>
                  </a:lnTo>
                  <a:lnTo>
                    <a:pt x="274666" y="452560"/>
                  </a:lnTo>
                  <a:lnTo>
                    <a:pt x="228600" y="457200"/>
                  </a:lnTo>
                  <a:lnTo>
                    <a:pt x="182529" y="452560"/>
                  </a:lnTo>
                  <a:lnTo>
                    <a:pt x="139619" y="439251"/>
                  </a:lnTo>
                  <a:lnTo>
                    <a:pt x="100788" y="418188"/>
                  </a:lnTo>
                  <a:lnTo>
                    <a:pt x="66955" y="390286"/>
                  </a:lnTo>
                  <a:lnTo>
                    <a:pt x="39041" y="356461"/>
                  </a:lnTo>
                  <a:lnTo>
                    <a:pt x="17964" y="317628"/>
                  </a:lnTo>
                  <a:lnTo>
                    <a:pt x="4644" y="274703"/>
                  </a:lnTo>
                  <a:lnTo>
                    <a:pt x="0" y="228600"/>
                  </a:lnTo>
                  <a:close/>
                </a:path>
                <a:path w="1101725" h="914400">
                  <a:moveTo>
                    <a:pt x="0" y="685800"/>
                  </a:moveTo>
                  <a:lnTo>
                    <a:pt x="4644" y="639733"/>
                  </a:lnTo>
                  <a:lnTo>
                    <a:pt x="17964" y="596824"/>
                  </a:lnTo>
                  <a:lnTo>
                    <a:pt x="39041" y="557993"/>
                  </a:lnTo>
                  <a:lnTo>
                    <a:pt x="66955" y="524160"/>
                  </a:lnTo>
                  <a:lnTo>
                    <a:pt x="100788" y="496245"/>
                  </a:lnTo>
                  <a:lnTo>
                    <a:pt x="139619" y="475166"/>
                  </a:lnTo>
                  <a:lnTo>
                    <a:pt x="182529" y="461844"/>
                  </a:lnTo>
                  <a:lnTo>
                    <a:pt x="228600" y="457200"/>
                  </a:lnTo>
                  <a:lnTo>
                    <a:pt x="274666" y="461844"/>
                  </a:lnTo>
                  <a:lnTo>
                    <a:pt x="317575" y="475166"/>
                  </a:lnTo>
                  <a:lnTo>
                    <a:pt x="356406" y="496245"/>
                  </a:lnTo>
                  <a:lnTo>
                    <a:pt x="390239" y="524160"/>
                  </a:lnTo>
                  <a:lnTo>
                    <a:pt x="418154" y="557993"/>
                  </a:lnTo>
                  <a:lnTo>
                    <a:pt x="439233" y="596824"/>
                  </a:lnTo>
                  <a:lnTo>
                    <a:pt x="452555" y="639733"/>
                  </a:lnTo>
                  <a:lnTo>
                    <a:pt x="457200" y="685800"/>
                  </a:lnTo>
                  <a:lnTo>
                    <a:pt x="452555" y="731903"/>
                  </a:lnTo>
                  <a:lnTo>
                    <a:pt x="439233" y="774828"/>
                  </a:lnTo>
                  <a:lnTo>
                    <a:pt x="418154" y="813661"/>
                  </a:lnTo>
                  <a:lnTo>
                    <a:pt x="390239" y="847486"/>
                  </a:lnTo>
                  <a:lnTo>
                    <a:pt x="356406" y="875388"/>
                  </a:lnTo>
                  <a:lnTo>
                    <a:pt x="317575" y="896451"/>
                  </a:lnTo>
                  <a:lnTo>
                    <a:pt x="274666" y="909760"/>
                  </a:lnTo>
                  <a:lnTo>
                    <a:pt x="228600" y="914400"/>
                  </a:lnTo>
                  <a:lnTo>
                    <a:pt x="182529" y="909760"/>
                  </a:lnTo>
                  <a:lnTo>
                    <a:pt x="139619" y="896451"/>
                  </a:lnTo>
                  <a:lnTo>
                    <a:pt x="100788" y="875388"/>
                  </a:lnTo>
                  <a:lnTo>
                    <a:pt x="66955" y="847486"/>
                  </a:lnTo>
                  <a:lnTo>
                    <a:pt x="39041" y="813661"/>
                  </a:lnTo>
                  <a:lnTo>
                    <a:pt x="17964" y="774828"/>
                  </a:lnTo>
                  <a:lnTo>
                    <a:pt x="4644" y="731903"/>
                  </a:lnTo>
                  <a:lnTo>
                    <a:pt x="0" y="685800"/>
                  </a:lnTo>
                  <a:close/>
                </a:path>
                <a:path w="1101725" h="914400">
                  <a:moveTo>
                    <a:pt x="873125" y="685800"/>
                  </a:moveTo>
                  <a:lnTo>
                    <a:pt x="877208" y="625034"/>
                  </a:lnTo>
                  <a:lnTo>
                    <a:pt x="888731" y="570427"/>
                  </a:lnTo>
                  <a:lnTo>
                    <a:pt x="906605" y="524160"/>
                  </a:lnTo>
                  <a:lnTo>
                    <a:pt x="929738" y="488413"/>
                  </a:lnTo>
                  <a:lnTo>
                    <a:pt x="987425" y="457200"/>
                  </a:lnTo>
                  <a:lnTo>
                    <a:pt x="1017807" y="465366"/>
                  </a:lnTo>
                  <a:lnTo>
                    <a:pt x="1068244" y="524160"/>
                  </a:lnTo>
                  <a:lnTo>
                    <a:pt x="1086118" y="570427"/>
                  </a:lnTo>
                  <a:lnTo>
                    <a:pt x="1097641" y="625034"/>
                  </a:lnTo>
                  <a:lnTo>
                    <a:pt x="1101725" y="685800"/>
                  </a:lnTo>
                  <a:lnTo>
                    <a:pt x="1097641" y="746610"/>
                  </a:lnTo>
                  <a:lnTo>
                    <a:pt x="1086118" y="801228"/>
                  </a:lnTo>
                  <a:lnTo>
                    <a:pt x="1068244" y="847486"/>
                  </a:lnTo>
                  <a:lnTo>
                    <a:pt x="1045111" y="883214"/>
                  </a:lnTo>
                  <a:lnTo>
                    <a:pt x="987425" y="914400"/>
                  </a:lnTo>
                  <a:lnTo>
                    <a:pt x="957042" y="906242"/>
                  </a:lnTo>
                  <a:lnTo>
                    <a:pt x="906605" y="847486"/>
                  </a:lnTo>
                  <a:lnTo>
                    <a:pt x="888731" y="801228"/>
                  </a:lnTo>
                  <a:lnTo>
                    <a:pt x="877208" y="746610"/>
                  </a:lnTo>
                  <a:lnTo>
                    <a:pt x="873125" y="6858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462600" y="4110694"/>
            <a:ext cx="2114550" cy="1934210"/>
            <a:chOff x="3462600" y="4110694"/>
            <a:chExt cx="2114550" cy="1934210"/>
          </a:xfrm>
        </p:grpSpPr>
        <p:sp>
          <p:nvSpPr>
            <p:cNvPr id="36" name="object 36"/>
            <p:cNvSpPr/>
            <p:nvPr/>
          </p:nvSpPr>
          <p:spPr>
            <a:xfrm>
              <a:off x="3467363" y="4115456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91991" y="4277158"/>
              <a:ext cx="1760220" cy="1379220"/>
            </a:xfrm>
            <a:custGeom>
              <a:avLst/>
              <a:gdLst/>
              <a:ahLst/>
              <a:cxnLst/>
              <a:rect l="l" t="t" r="r" b="b"/>
              <a:pathLst>
                <a:path w="1760220" h="1379220">
                  <a:moveTo>
                    <a:pt x="0" y="1379050"/>
                  </a:moveTo>
                  <a:lnTo>
                    <a:pt x="1760172" y="1379050"/>
                  </a:lnTo>
                </a:path>
                <a:path w="1760220" h="1379220">
                  <a:moveTo>
                    <a:pt x="0" y="1221668"/>
                  </a:moveTo>
                  <a:lnTo>
                    <a:pt x="1760172" y="1221668"/>
                  </a:lnTo>
                </a:path>
                <a:path w="1760220" h="1379220">
                  <a:moveTo>
                    <a:pt x="0" y="1073500"/>
                  </a:moveTo>
                  <a:lnTo>
                    <a:pt x="1760172" y="1073500"/>
                  </a:lnTo>
                </a:path>
                <a:path w="1760220" h="1379220">
                  <a:moveTo>
                    <a:pt x="0" y="916118"/>
                  </a:moveTo>
                  <a:lnTo>
                    <a:pt x="1760172" y="916118"/>
                  </a:lnTo>
                </a:path>
                <a:path w="1760220" h="1379220">
                  <a:moveTo>
                    <a:pt x="0" y="768242"/>
                  </a:moveTo>
                  <a:lnTo>
                    <a:pt x="1760172" y="768242"/>
                  </a:lnTo>
                </a:path>
                <a:path w="1760220" h="1379220">
                  <a:moveTo>
                    <a:pt x="0" y="610787"/>
                  </a:moveTo>
                  <a:lnTo>
                    <a:pt x="1760172" y="610787"/>
                  </a:lnTo>
                </a:path>
                <a:path w="1760220" h="1379220">
                  <a:moveTo>
                    <a:pt x="0" y="462900"/>
                  </a:moveTo>
                  <a:lnTo>
                    <a:pt x="1760172" y="462900"/>
                  </a:lnTo>
                </a:path>
                <a:path w="1760220" h="1379220">
                  <a:moveTo>
                    <a:pt x="0" y="305549"/>
                  </a:moveTo>
                  <a:lnTo>
                    <a:pt x="1760172" y="305549"/>
                  </a:lnTo>
                </a:path>
                <a:path w="1760220" h="1379220">
                  <a:moveTo>
                    <a:pt x="0" y="157350"/>
                  </a:moveTo>
                  <a:lnTo>
                    <a:pt x="1760172" y="157350"/>
                  </a:lnTo>
                </a:path>
                <a:path w="1760220" h="1379220">
                  <a:moveTo>
                    <a:pt x="0" y="0"/>
                  </a:moveTo>
                  <a:lnTo>
                    <a:pt x="1760172" y="0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3749" y="4277158"/>
              <a:ext cx="1588135" cy="1518285"/>
            </a:xfrm>
            <a:custGeom>
              <a:avLst/>
              <a:gdLst/>
              <a:ahLst/>
              <a:cxnLst/>
              <a:rect l="l" t="t" r="r" b="b"/>
              <a:pathLst>
                <a:path w="1588135" h="1518285">
                  <a:moveTo>
                    <a:pt x="0" y="0"/>
                  </a:moveTo>
                  <a:lnTo>
                    <a:pt x="0" y="1517753"/>
                  </a:lnTo>
                </a:path>
                <a:path w="1588135" h="1518285">
                  <a:moveTo>
                    <a:pt x="172242" y="0"/>
                  </a:moveTo>
                  <a:lnTo>
                    <a:pt x="172242" y="1517753"/>
                  </a:lnTo>
                </a:path>
                <a:path w="1588135" h="1518285">
                  <a:moveTo>
                    <a:pt x="353999" y="0"/>
                  </a:moveTo>
                  <a:lnTo>
                    <a:pt x="353999" y="1517753"/>
                  </a:lnTo>
                </a:path>
                <a:path w="1588135" h="1518285">
                  <a:moveTo>
                    <a:pt x="526241" y="0"/>
                  </a:moveTo>
                  <a:lnTo>
                    <a:pt x="526241" y="1517753"/>
                  </a:lnTo>
                </a:path>
                <a:path w="1588135" h="1518285">
                  <a:moveTo>
                    <a:pt x="708010" y="0"/>
                  </a:moveTo>
                  <a:lnTo>
                    <a:pt x="708010" y="1517753"/>
                  </a:lnTo>
                </a:path>
                <a:path w="1588135" h="1518285">
                  <a:moveTo>
                    <a:pt x="879940" y="0"/>
                  </a:moveTo>
                  <a:lnTo>
                    <a:pt x="879940" y="1517753"/>
                  </a:lnTo>
                </a:path>
                <a:path w="1588135" h="1518285">
                  <a:moveTo>
                    <a:pt x="1061763" y="0"/>
                  </a:moveTo>
                  <a:lnTo>
                    <a:pt x="1061763" y="1517753"/>
                  </a:lnTo>
                </a:path>
                <a:path w="1588135" h="1518285">
                  <a:moveTo>
                    <a:pt x="1234016" y="0"/>
                  </a:moveTo>
                  <a:lnTo>
                    <a:pt x="1234016" y="1517753"/>
                  </a:lnTo>
                </a:path>
                <a:path w="1588135" h="1518285">
                  <a:moveTo>
                    <a:pt x="1415730" y="0"/>
                  </a:moveTo>
                  <a:lnTo>
                    <a:pt x="1415730" y="1517753"/>
                  </a:lnTo>
                </a:path>
                <a:path w="1588135" h="1518285">
                  <a:moveTo>
                    <a:pt x="1587983" y="0"/>
                  </a:moveTo>
                  <a:lnTo>
                    <a:pt x="1587983" y="151775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91991" y="4277158"/>
              <a:ext cx="1769745" cy="1527175"/>
            </a:xfrm>
            <a:custGeom>
              <a:avLst/>
              <a:gdLst/>
              <a:ahLst/>
              <a:cxnLst/>
              <a:rect l="l" t="t" r="r" b="b"/>
              <a:pathLst>
                <a:path w="1769745" h="1527175">
                  <a:moveTo>
                    <a:pt x="0" y="0"/>
                  </a:moveTo>
                  <a:lnTo>
                    <a:pt x="1760172" y="0"/>
                  </a:lnTo>
                </a:path>
                <a:path w="1769745" h="1527175">
                  <a:moveTo>
                    <a:pt x="1769741" y="0"/>
                  </a:moveTo>
                  <a:lnTo>
                    <a:pt x="1769741" y="1517753"/>
                  </a:lnTo>
                </a:path>
                <a:path w="1769745" h="1527175">
                  <a:moveTo>
                    <a:pt x="1769741" y="1526968"/>
                  </a:moveTo>
                  <a:lnTo>
                    <a:pt x="9515" y="1526968"/>
                  </a:lnTo>
                </a:path>
                <a:path w="1769745" h="1527175">
                  <a:moveTo>
                    <a:pt x="0" y="1526968"/>
                  </a:moveTo>
                  <a:lnTo>
                    <a:pt x="0" y="946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1991" y="4277158"/>
              <a:ext cx="0" cy="1546225"/>
            </a:xfrm>
            <a:custGeom>
              <a:avLst/>
              <a:gdLst/>
              <a:ahLst/>
              <a:cxnLst/>
              <a:rect l="l" t="t" r="r" b="b"/>
              <a:pathLst>
                <a:path h="1546225">
                  <a:moveTo>
                    <a:pt x="0" y="0"/>
                  </a:moveTo>
                  <a:lnTo>
                    <a:pt x="0" y="1545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2938" y="4277158"/>
              <a:ext cx="1779270" cy="1527175"/>
            </a:xfrm>
            <a:custGeom>
              <a:avLst/>
              <a:gdLst/>
              <a:ahLst/>
              <a:cxnLst/>
              <a:rect l="l" t="t" r="r" b="b"/>
              <a:pathLst>
                <a:path w="1779270" h="1527175">
                  <a:moveTo>
                    <a:pt x="0" y="1526968"/>
                  </a:moveTo>
                  <a:lnTo>
                    <a:pt x="9526" y="1526968"/>
                  </a:lnTo>
                </a:path>
                <a:path w="1779270" h="1527175">
                  <a:moveTo>
                    <a:pt x="0" y="1379050"/>
                  </a:moveTo>
                  <a:lnTo>
                    <a:pt x="9526" y="1379050"/>
                  </a:lnTo>
                </a:path>
                <a:path w="1779270" h="1527175">
                  <a:moveTo>
                    <a:pt x="0" y="1221668"/>
                  </a:moveTo>
                  <a:lnTo>
                    <a:pt x="9526" y="1221668"/>
                  </a:lnTo>
                </a:path>
                <a:path w="1779270" h="1527175">
                  <a:moveTo>
                    <a:pt x="0" y="1073500"/>
                  </a:moveTo>
                  <a:lnTo>
                    <a:pt x="9526" y="1073500"/>
                  </a:lnTo>
                </a:path>
                <a:path w="1779270" h="1527175">
                  <a:moveTo>
                    <a:pt x="0" y="916118"/>
                  </a:moveTo>
                  <a:lnTo>
                    <a:pt x="9526" y="916118"/>
                  </a:lnTo>
                </a:path>
                <a:path w="1779270" h="1527175">
                  <a:moveTo>
                    <a:pt x="0" y="768242"/>
                  </a:moveTo>
                  <a:lnTo>
                    <a:pt x="9526" y="768242"/>
                  </a:lnTo>
                </a:path>
                <a:path w="1779270" h="1527175">
                  <a:moveTo>
                    <a:pt x="0" y="610787"/>
                  </a:moveTo>
                  <a:lnTo>
                    <a:pt x="9526" y="610787"/>
                  </a:lnTo>
                </a:path>
                <a:path w="1779270" h="1527175">
                  <a:moveTo>
                    <a:pt x="0" y="462900"/>
                  </a:moveTo>
                  <a:lnTo>
                    <a:pt x="9526" y="462900"/>
                  </a:lnTo>
                </a:path>
                <a:path w="1779270" h="1527175">
                  <a:moveTo>
                    <a:pt x="0" y="305549"/>
                  </a:moveTo>
                  <a:lnTo>
                    <a:pt x="9526" y="305549"/>
                  </a:lnTo>
                </a:path>
                <a:path w="1779270" h="1527175">
                  <a:moveTo>
                    <a:pt x="0" y="157350"/>
                  </a:moveTo>
                  <a:lnTo>
                    <a:pt x="9526" y="157350"/>
                  </a:lnTo>
                </a:path>
                <a:path w="1779270" h="1527175">
                  <a:moveTo>
                    <a:pt x="0" y="0"/>
                  </a:moveTo>
                  <a:lnTo>
                    <a:pt x="9526" y="0"/>
                  </a:lnTo>
                </a:path>
                <a:path w="1779270" h="1527175">
                  <a:moveTo>
                    <a:pt x="19053" y="1526968"/>
                  </a:moveTo>
                  <a:lnTo>
                    <a:pt x="1779225" y="1526968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68987" y="5818067"/>
              <a:ext cx="1597660" cy="0"/>
            </a:xfrm>
            <a:custGeom>
              <a:avLst/>
              <a:gdLst/>
              <a:ahLst/>
              <a:cxnLst/>
              <a:rect l="l" t="t" r="r" b="b"/>
              <a:pathLst>
                <a:path w="1597660">
                  <a:moveTo>
                    <a:pt x="0" y="0"/>
                  </a:moveTo>
                  <a:lnTo>
                    <a:pt x="9524" y="0"/>
                  </a:lnTo>
                </a:path>
                <a:path w="1597660">
                  <a:moveTo>
                    <a:pt x="172242" y="0"/>
                  </a:moveTo>
                  <a:lnTo>
                    <a:pt x="181766" y="0"/>
                  </a:lnTo>
                </a:path>
                <a:path w="1597660">
                  <a:moveTo>
                    <a:pt x="353999" y="0"/>
                  </a:moveTo>
                  <a:lnTo>
                    <a:pt x="363524" y="0"/>
                  </a:lnTo>
                </a:path>
                <a:path w="1597660">
                  <a:moveTo>
                    <a:pt x="526241" y="0"/>
                  </a:moveTo>
                  <a:lnTo>
                    <a:pt x="535766" y="0"/>
                  </a:lnTo>
                </a:path>
                <a:path w="1597660">
                  <a:moveTo>
                    <a:pt x="708010" y="0"/>
                  </a:moveTo>
                  <a:lnTo>
                    <a:pt x="717535" y="0"/>
                  </a:lnTo>
                </a:path>
                <a:path w="1597660">
                  <a:moveTo>
                    <a:pt x="879940" y="0"/>
                  </a:moveTo>
                  <a:lnTo>
                    <a:pt x="889465" y="0"/>
                  </a:lnTo>
                </a:path>
                <a:path w="1597660">
                  <a:moveTo>
                    <a:pt x="1061763" y="0"/>
                  </a:moveTo>
                  <a:lnTo>
                    <a:pt x="1071288" y="0"/>
                  </a:lnTo>
                </a:path>
                <a:path w="1597660">
                  <a:moveTo>
                    <a:pt x="1234016" y="0"/>
                  </a:moveTo>
                  <a:lnTo>
                    <a:pt x="1243540" y="0"/>
                  </a:lnTo>
                </a:path>
                <a:path w="1597660">
                  <a:moveTo>
                    <a:pt x="1415730" y="0"/>
                  </a:moveTo>
                  <a:lnTo>
                    <a:pt x="1425255" y="0"/>
                  </a:lnTo>
                </a:path>
                <a:path w="1597660">
                  <a:moveTo>
                    <a:pt x="1587983" y="0"/>
                  </a:moveTo>
                  <a:lnTo>
                    <a:pt x="1597508" y="0"/>
                  </a:lnTo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56131" y="5123852"/>
              <a:ext cx="143246" cy="139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74373" y="4818573"/>
              <a:ext cx="143235" cy="1388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63841" y="5429402"/>
              <a:ext cx="143235" cy="1388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28373" y="4670374"/>
              <a:ext cx="143246" cy="139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56131" y="4513231"/>
              <a:ext cx="143246" cy="1388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40778" y="4980608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5" h="129539">
                  <a:moveTo>
                    <a:pt x="66987" y="0"/>
                  </a:moveTo>
                  <a:lnTo>
                    <a:pt x="0" y="64791"/>
                  </a:lnTo>
                  <a:lnTo>
                    <a:pt x="66987" y="129499"/>
                  </a:lnTo>
                  <a:lnTo>
                    <a:pt x="133866" y="64791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40778" y="4980608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5" h="129539">
                  <a:moveTo>
                    <a:pt x="66987" y="0"/>
                  </a:moveTo>
                  <a:lnTo>
                    <a:pt x="133866" y="64791"/>
                  </a:lnTo>
                  <a:lnTo>
                    <a:pt x="66987" y="129499"/>
                  </a:lnTo>
                  <a:lnTo>
                    <a:pt x="0" y="64791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28373" y="4975924"/>
              <a:ext cx="143246" cy="138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63094" y="5429402"/>
              <a:ext cx="143235" cy="1388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63841" y="5123852"/>
              <a:ext cx="143235" cy="139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40778" y="5128536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5" h="130175">
                  <a:moveTo>
                    <a:pt x="66987" y="0"/>
                  </a:moveTo>
                  <a:lnTo>
                    <a:pt x="0" y="64739"/>
                  </a:lnTo>
                  <a:lnTo>
                    <a:pt x="66987" y="129738"/>
                  </a:lnTo>
                  <a:lnTo>
                    <a:pt x="133866" y="64739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40778" y="5128536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5" h="130175">
                  <a:moveTo>
                    <a:pt x="66987" y="0"/>
                  </a:moveTo>
                  <a:lnTo>
                    <a:pt x="133866" y="64739"/>
                  </a:lnTo>
                  <a:lnTo>
                    <a:pt x="66987" y="129738"/>
                  </a:lnTo>
                  <a:lnTo>
                    <a:pt x="0" y="64739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581920" y="4232179"/>
            <a:ext cx="69850" cy="16084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9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sz="350" spc="1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7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6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5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77702" y="5851561"/>
            <a:ext cx="3937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59460" y="5851561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1	2</a:t>
            </a:r>
            <a:endParaRPr sz="3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13470" y="5851561"/>
            <a:ext cx="211454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1450" algn="l"/>
              </a:tabLst>
            </a:pPr>
            <a:r>
              <a:rPr sz="350" spc="15" dirty="0">
                <a:latin typeface="Arial"/>
                <a:cs typeface="Arial"/>
              </a:rPr>
              <a:t>3	4</a:t>
            </a:r>
            <a:endParaRPr sz="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67244" y="5851561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5	6</a:t>
            </a:r>
            <a:endParaRPr sz="3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21212" y="5851561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7	8</a:t>
            </a:r>
            <a:endParaRPr sz="3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75180" y="5851561"/>
            <a:ext cx="222885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9 </a:t>
            </a: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462683" y="4110776"/>
            <a:ext cx="2113915" cy="1934210"/>
            <a:chOff x="3462683" y="4110776"/>
            <a:chExt cx="2113915" cy="1934210"/>
          </a:xfrm>
        </p:grpSpPr>
        <p:sp>
          <p:nvSpPr>
            <p:cNvPr id="63" name="object 63"/>
            <p:cNvSpPr/>
            <p:nvPr/>
          </p:nvSpPr>
          <p:spPr>
            <a:xfrm>
              <a:off x="3467363" y="4115456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86199" y="4383023"/>
              <a:ext cx="1371600" cy="1296035"/>
            </a:xfrm>
            <a:custGeom>
              <a:avLst/>
              <a:gdLst/>
              <a:ahLst/>
              <a:cxnLst/>
              <a:rect l="l" t="t" r="r" b="b"/>
              <a:pathLst>
                <a:path w="1371600" h="1296035">
                  <a:moveTo>
                    <a:pt x="762000" y="1143000"/>
                  </a:moveTo>
                  <a:lnTo>
                    <a:pt x="785237" y="1076019"/>
                  </a:lnTo>
                  <a:lnTo>
                    <a:pt x="812225" y="1047721"/>
                  </a:lnTo>
                  <a:lnTo>
                    <a:pt x="847628" y="1024110"/>
                  </a:lnTo>
                  <a:lnTo>
                    <a:pt x="890073" y="1006106"/>
                  </a:lnTo>
                  <a:lnTo>
                    <a:pt x="938188" y="994629"/>
                  </a:lnTo>
                  <a:lnTo>
                    <a:pt x="990600" y="990600"/>
                  </a:lnTo>
                  <a:lnTo>
                    <a:pt x="1043011" y="994629"/>
                  </a:lnTo>
                  <a:lnTo>
                    <a:pt x="1091126" y="1006106"/>
                  </a:lnTo>
                  <a:lnTo>
                    <a:pt x="1133571" y="1024110"/>
                  </a:lnTo>
                  <a:lnTo>
                    <a:pt x="1168974" y="1047721"/>
                  </a:lnTo>
                  <a:lnTo>
                    <a:pt x="1195962" y="1076019"/>
                  </a:lnTo>
                  <a:lnTo>
                    <a:pt x="1219200" y="1143000"/>
                  </a:lnTo>
                  <a:lnTo>
                    <a:pt x="1213161" y="1177965"/>
                  </a:lnTo>
                  <a:lnTo>
                    <a:pt x="1168974" y="1238367"/>
                  </a:lnTo>
                  <a:lnTo>
                    <a:pt x="1133571" y="1261976"/>
                  </a:lnTo>
                  <a:lnTo>
                    <a:pt x="1091126" y="1279970"/>
                  </a:lnTo>
                  <a:lnTo>
                    <a:pt x="1043011" y="1291438"/>
                  </a:lnTo>
                  <a:lnTo>
                    <a:pt x="990600" y="1295463"/>
                  </a:lnTo>
                  <a:lnTo>
                    <a:pt x="938188" y="1291438"/>
                  </a:lnTo>
                  <a:lnTo>
                    <a:pt x="890073" y="1279970"/>
                  </a:lnTo>
                  <a:lnTo>
                    <a:pt x="847628" y="1261976"/>
                  </a:lnTo>
                  <a:lnTo>
                    <a:pt x="812225" y="1238367"/>
                  </a:lnTo>
                  <a:lnTo>
                    <a:pt x="785237" y="1210059"/>
                  </a:lnTo>
                  <a:lnTo>
                    <a:pt x="762000" y="1143000"/>
                  </a:lnTo>
                  <a:close/>
                </a:path>
                <a:path w="1371600" h="1296035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56"/>
                  </a:lnTo>
                  <a:lnTo>
                    <a:pt x="594055" y="401165"/>
                  </a:lnTo>
                  <a:lnTo>
                    <a:pt x="575567" y="444902"/>
                  </a:lnTo>
                  <a:lnTo>
                    <a:pt x="550773" y="484839"/>
                  </a:lnTo>
                  <a:lnTo>
                    <a:pt x="520303" y="520350"/>
                  </a:lnTo>
                  <a:lnTo>
                    <a:pt x="484784" y="550810"/>
                  </a:lnTo>
                  <a:lnTo>
                    <a:pt x="444846" y="575591"/>
                  </a:lnTo>
                  <a:lnTo>
                    <a:pt x="401116" y="594067"/>
                  </a:lnTo>
                  <a:lnTo>
                    <a:pt x="354225" y="605612"/>
                  </a:lnTo>
                  <a:lnTo>
                    <a:pt x="304800" y="609600"/>
                  </a:lnTo>
                  <a:lnTo>
                    <a:pt x="255374" y="605612"/>
                  </a:lnTo>
                  <a:lnTo>
                    <a:pt x="208483" y="594067"/>
                  </a:lnTo>
                  <a:lnTo>
                    <a:pt x="164753" y="575591"/>
                  </a:lnTo>
                  <a:lnTo>
                    <a:pt x="124815" y="550810"/>
                  </a:lnTo>
                  <a:lnTo>
                    <a:pt x="89296" y="520350"/>
                  </a:lnTo>
                  <a:lnTo>
                    <a:pt x="58826" y="484839"/>
                  </a:lnTo>
                  <a:lnTo>
                    <a:pt x="34032" y="444902"/>
                  </a:lnTo>
                  <a:lnTo>
                    <a:pt x="15544" y="401165"/>
                  </a:lnTo>
                  <a:lnTo>
                    <a:pt x="3990" y="354256"/>
                  </a:lnTo>
                  <a:lnTo>
                    <a:pt x="0" y="304800"/>
                  </a:lnTo>
                  <a:close/>
                </a:path>
                <a:path w="1371600" h="1296035">
                  <a:moveTo>
                    <a:pt x="152400" y="723900"/>
                  </a:moveTo>
                  <a:lnTo>
                    <a:pt x="171476" y="657450"/>
                  </a:lnTo>
                  <a:lnTo>
                    <a:pt x="224105" y="601185"/>
                  </a:lnTo>
                  <a:lnTo>
                    <a:pt x="260846" y="578221"/>
                  </a:lnTo>
                  <a:lnTo>
                    <a:pt x="303388" y="559420"/>
                  </a:lnTo>
                  <a:lnTo>
                    <a:pt x="350870" y="545324"/>
                  </a:lnTo>
                  <a:lnTo>
                    <a:pt x="402427" y="536470"/>
                  </a:lnTo>
                  <a:lnTo>
                    <a:pt x="457200" y="533400"/>
                  </a:lnTo>
                  <a:lnTo>
                    <a:pt x="511972" y="536470"/>
                  </a:lnTo>
                  <a:lnTo>
                    <a:pt x="563529" y="545324"/>
                  </a:lnTo>
                  <a:lnTo>
                    <a:pt x="611011" y="559420"/>
                  </a:lnTo>
                  <a:lnTo>
                    <a:pt x="653553" y="578221"/>
                  </a:lnTo>
                  <a:lnTo>
                    <a:pt x="690294" y="601185"/>
                  </a:lnTo>
                  <a:lnTo>
                    <a:pt x="720372" y="627775"/>
                  </a:lnTo>
                  <a:lnTo>
                    <a:pt x="757087" y="689671"/>
                  </a:lnTo>
                  <a:lnTo>
                    <a:pt x="762000" y="723900"/>
                  </a:lnTo>
                  <a:lnTo>
                    <a:pt x="757087" y="758161"/>
                  </a:lnTo>
                  <a:lnTo>
                    <a:pt x="720372" y="820081"/>
                  </a:lnTo>
                  <a:lnTo>
                    <a:pt x="690294" y="846666"/>
                  </a:lnTo>
                  <a:lnTo>
                    <a:pt x="653553" y="869620"/>
                  </a:lnTo>
                  <a:lnTo>
                    <a:pt x="611011" y="888407"/>
                  </a:lnTo>
                  <a:lnTo>
                    <a:pt x="563529" y="902490"/>
                  </a:lnTo>
                  <a:lnTo>
                    <a:pt x="511972" y="911333"/>
                  </a:lnTo>
                  <a:lnTo>
                    <a:pt x="457200" y="914400"/>
                  </a:lnTo>
                  <a:lnTo>
                    <a:pt x="402427" y="911333"/>
                  </a:lnTo>
                  <a:lnTo>
                    <a:pt x="350870" y="902490"/>
                  </a:lnTo>
                  <a:lnTo>
                    <a:pt x="303388" y="888407"/>
                  </a:lnTo>
                  <a:lnTo>
                    <a:pt x="260846" y="869620"/>
                  </a:lnTo>
                  <a:lnTo>
                    <a:pt x="224105" y="846666"/>
                  </a:lnTo>
                  <a:lnTo>
                    <a:pt x="194027" y="820081"/>
                  </a:lnTo>
                  <a:lnTo>
                    <a:pt x="157312" y="758161"/>
                  </a:lnTo>
                  <a:lnTo>
                    <a:pt x="152400" y="723900"/>
                  </a:lnTo>
                  <a:close/>
                </a:path>
                <a:path w="1371600" h="1296035">
                  <a:moveTo>
                    <a:pt x="914400" y="762000"/>
                  </a:moveTo>
                  <a:lnTo>
                    <a:pt x="919044" y="715933"/>
                  </a:lnTo>
                  <a:lnTo>
                    <a:pt x="932366" y="673024"/>
                  </a:lnTo>
                  <a:lnTo>
                    <a:pt x="953445" y="634193"/>
                  </a:lnTo>
                  <a:lnTo>
                    <a:pt x="981360" y="600360"/>
                  </a:lnTo>
                  <a:lnTo>
                    <a:pt x="1015193" y="572445"/>
                  </a:lnTo>
                  <a:lnTo>
                    <a:pt x="1054024" y="551366"/>
                  </a:lnTo>
                  <a:lnTo>
                    <a:pt x="1096933" y="538044"/>
                  </a:lnTo>
                  <a:lnTo>
                    <a:pt x="1143000" y="533400"/>
                  </a:lnTo>
                  <a:lnTo>
                    <a:pt x="1189066" y="538044"/>
                  </a:lnTo>
                  <a:lnTo>
                    <a:pt x="1231975" y="551366"/>
                  </a:lnTo>
                  <a:lnTo>
                    <a:pt x="1270806" y="572445"/>
                  </a:lnTo>
                  <a:lnTo>
                    <a:pt x="1304639" y="600360"/>
                  </a:lnTo>
                  <a:lnTo>
                    <a:pt x="1332554" y="634193"/>
                  </a:lnTo>
                  <a:lnTo>
                    <a:pt x="1353633" y="673024"/>
                  </a:lnTo>
                  <a:lnTo>
                    <a:pt x="1366955" y="715933"/>
                  </a:lnTo>
                  <a:lnTo>
                    <a:pt x="1371600" y="762000"/>
                  </a:lnTo>
                  <a:lnTo>
                    <a:pt x="1366955" y="808103"/>
                  </a:lnTo>
                  <a:lnTo>
                    <a:pt x="1353633" y="851028"/>
                  </a:lnTo>
                  <a:lnTo>
                    <a:pt x="1332554" y="889861"/>
                  </a:lnTo>
                  <a:lnTo>
                    <a:pt x="1304639" y="923686"/>
                  </a:lnTo>
                  <a:lnTo>
                    <a:pt x="1270806" y="951588"/>
                  </a:lnTo>
                  <a:lnTo>
                    <a:pt x="1231975" y="972651"/>
                  </a:lnTo>
                  <a:lnTo>
                    <a:pt x="1189066" y="985960"/>
                  </a:lnTo>
                  <a:lnTo>
                    <a:pt x="1143000" y="990600"/>
                  </a:lnTo>
                  <a:lnTo>
                    <a:pt x="1096933" y="985960"/>
                  </a:lnTo>
                  <a:lnTo>
                    <a:pt x="1054024" y="972651"/>
                  </a:lnTo>
                  <a:lnTo>
                    <a:pt x="1015193" y="951588"/>
                  </a:lnTo>
                  <a:lnTo>
                    <a:pt x="981360" y="923686"/>
                  </a:lnTo>
                  <a:lnTo>
                    <a:pt x="953445" y="889861"/>
                  </a:lnTo>
                  <a:lnTo>
                    <a:pt x="932366" y="851028"/>
                  </a:lnTo>
                  <a:lnTo>
                    <a:pt x="919044" y="808103"/>
                  </a:lnTo>
                  <a:lnTo>
                    <a:pt x="914400" y="762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510683" y="4110776"/>
            <a:ext cx="2113915" cy="1934210"/>
            <a:chOff x="6510683" y="4110776"/>
            <a:chExt cx="2113915" cy="1934210"/>
          </a:xfrm>
        </p:grpSpPr>
        <p:sp>
          <p:nvSpPr>
            <p:cNvPr id="66" name="object 66"/>
            <p:cNvSpPr/>
            <p:nvPr/>
          </p:nvSpPr>
          <p:spPr>
            <a:xfrm>
              <a:off x="6515363" y="4115456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39991" y="4277158"/>
              <a:ext cx="1760220" cy="1379220"/>
            </a:xfrm>
            <a:custGeom>
              <a:avLst/>
              <a:gdLst/>
              <a:ahLst/>
              <a:cxnLst/>
              <a:rect l="l" t="t" r="r" b="b"/>
              <a:pathLst>
                <a:path w="1760220" h="1379220">
                  <a:moveTo>
                    <a:pt x="0" y="1379050"/>
                  </a:moveTo>
                  <a:lnTo>
                    <a:pt x="1760172" y="1379050"/>
                  </a:lnTo>
                </a:path>
                <a:path w="1760220" h="1379220">
                  <a:moveTo>
                    <a:pt x="0" y="1221668"/>
                  </a:moveTo>
                  <a:lnTo>
                    <a:pt x="1760172" y="1221668"/>
                  </a:lnTo>
                </a:path>
                <a:path w="1760220" h="1379220">
                  <a:moveTo>
                    <a:pt x="0" y="1073500"/>
                  </a:moveTo>
                  <a:lnTo>
                    <a:pt x="1760172" y="1073500"/>
                  </a:lnTo>
                </a:path>
                <a:path w="1760220" h="1379220">
                  <a:moveTo>
                    <a:pt x="0" y="916118"/>
                  </a:moveTo>
                  <a:lnTo>
                    <a:pt x="1760172" y="916118"/>
                  </a:lnTo>
                </a:path>
                <a:path w="1760220" h="1379220">
                  <a:moveTo>
                    <a:pt x="0" y="768242"/>
                  </a:moveTo>
                  <a:lnTo>
                    <a:pt x="1760172" y="768242"/>
                  </a:lnTo>
                </a:path>
                <a:path w="1760220" h="1379220">
                  <a:moveTo>
                    <a:pt x="0" y="610787"/>
                  </a:moveTo>
                  <a:lnTo>
                    <a:pt x="1760172" y="610787"/>
                  </a:lnTo>
                </a:path>
                <a:path w="1760220" h="1379220">
                  <a:moveTo>
                    <a:pt x="0" y="462900"/>
                  </a:moveTo>
                  <a:lnTo>
                    <a:pt x="1760172" y="462900"/>
                  </a:lnTo>
                </a:path>
                <a:path w="1760220" h="1379220">
                  <a:moveTo>
                    <a:pt x="0" y="305549"/>
                  </a:moveTo>
                  <a:lnTo>
                    <a:pt x="1760172" y="305549"/>
                  </a:lnTo>
                </a:path>
                <a:path w="1760220" h="1379220">
                  <a:moveTo>
                    <a:pt x="0" y="157350"/>
                  </a:moveTo>
                  <a:lnTo>
                    <a:pt x="1760172" y="157350"/>
                  </a:lnTo>
                </a:path>
                <a:path w="1760220" h="1379220">
                  <a:moveTo>
                    <a:pt x="0" y="0"/>
                  </a:moveTo>
                  <a:lnTo>
                    <a:pt x="1760172" y="0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21749" y="4277158"/>
              <a:ext cx="1588135" cy="1518285"/>
            </a:xfrm>
            <a:custGeom>
              <a:avLst/>
              <a:gdLst/>
              <a:ahLst/>
              <a:cxnLst/>
              <a:rect l="l" t="t" r="r" b="b"/>
              <a:pathLst>
                <a:path w="1588134" h="1518285">
                  <a:moveTo>
                    <a:pt x="0" y="0"/>
                  </a:moveTo>
                  <a:lnTo>
                    <a:pt x="0" y="1517753"/>
                  </a:lnTo>
                </a:path>
                <a:path w="1588134" h="1518285">
                  <a:moveTo>
                    <a:pt x="172242" y="0"/>
                  </a:moveTo>
                  <a:lnTo>
                    <a:pt x="172242" y="1517753"/>
                  </a:lnTo>
                </a:path>
                <a:path w="1588134" h="1518285">
                  <a:moveTo>
                    <a:pt x="353999" y="0"/>
                  </a:moveTo>
                  <a:lnTo>
                    <a:pt x="353999" y="1517753"/>
                  </a:lnTo>
                </a:path>
                <a:path w="1588134" h="1518285">
                  <a:moveTo>
                    <a:pt x="526241" y="0"/>
                  </a:moveTo>
                  <a:lnTo>
                    <a:pt x="526241" y="1517753"/>
                  </a:lnTo>
                </a:path>
                <a:path w="1588134" h="1518285">
                  <a:moveTo>
                    <a:pt x="708010" y="0"/>
                  </a:moveTo>
                  <a:lnTo>
                    <a:pt x="708010" y="1517753"/>
                  </a:lnTo>
                </a:path>
                <a:path w="1588134" h="1518285">
                  <a:moveTo>
                    <a:pt x="879940" y="0"/>
                  </a:moveTo>
                  <a:lnTo>
                    <a:pt x="879940" y="1517753"/>
                  </a:lnTo>
                </a:path>
                <a:path w="1588134" h="1518285">
                  <a:moveTo>
                    <a:pt x="1061763" y="0"/>
                  </a:moveTo>
                  <a:lnTo>
                    <a:pt x="1061763" y="1517753"/>
                  </a:lnTo>
                </a:path>
                <a:path w="1588134" h="1518285">
                  <a:moveTo>
                    <a:pt x="1234016" y="0"/>
                  </a:moveTo>
                  <a:lnTo>
                    <a:pt x="1234016" y="1517753"/>
                  </a:lnTo>
                </a:path>
                <a:path w="1588134" h="1518285">
                  <a:moveTo>
                    <a:pt x="1415730" y="0"/>
                  </a:moveTo>
                  <a:lnTo>
                    <a:pt x="1415730" y="1517753"/>
                  </a:lnTo>
                </a:path>
                <a:path w="1588134" h="1518285">
                  <a:moveTo>
                    <a:pt x="1587983" y="0"/>
                  </a:moveTo>
                  <a:lnTo>
                    <a:pt x="1587983" y="151775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39991" y="4277158"/>
              <a:ext cx="1769745" cy="1527175"/>
            </a:xfrm>
            <a:custGeom>
              <a:avLst/>
              <a:gdLst/>
              <a:ahLst/>
              <a:cxnLst/>
              <a:rect l="l" t="t" r="r" b="b"/>
              <a:pathLst>
                <a:path w="1769745" h="1527175">
                  <a:moveTo>
                    <a:pt x="0" y="0"/>
                  </a:moveTo>
                  <a:lnTo>
                    <a:pt x="1760172" y="0"/>
                  </a:lnTo>
                </a:path>
                <a:path w="1769745" h="1527175">
                  <a:moveTo>
                    <a:pt x="1769741" y="0"/>
                  </a:moveTo>
                  <a:lnTo>
                    <a:pt x="1769741" y="1517753"/>
                  </a:lnTo>
                </a:path>
                <a:path w="1769745" h="1527175">
                  <a:moveTo>
                    <a:pt x="1769741" y="1526968"/>
                  </a:moveTo>
                  <a:lnTo>
                    <a:pt x="9515" y="1526968"/>
                  </a:lnTo>
                </a:path>
                <a:path w="1769745" h="1527175">
                  <a:moveTo>
                    <a:pt x="0" y="1526968"/>
                  </a:moveTo>
                  <a:lnTo>
                    <a:pt x="0" y="946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39991" y="4277158"/>
              <a:ext cx="0" cy="1546225"/>
            </a:xfrm>
            <a:custGeom>
              <a:avLst/>
              <a:gdLst/>
              <a:ahLst/>
              <a:cxnLst/>
              <a:rect l="l" t="t" r="r" b="b"/>
              <a:pathLst>
                <a:path h="1546225">
                  <a:moveTo>
                    <a:pt x="0" y="0"/>
                  </a:moveTo>
                  <a:lnTo>
                    <a:pt x="0" y="1545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20938" y="4277158"/>
              <a:ext cx="1779270" cy="1527175"/>
            </a:xfrm>
            <a:custGeom>
              <a:avLst/>
              <a:gdLst/>
              <a:ahLst/>
              <a:cxnLst/>
              <a:rect l="l" t="t" r="r" b="b"/>
              <a:pathLst>
                <a:path w="1779270" h="1527175">
                  <a:moveTo>
                    <a:pt x="0" y="1526968"/>
                  </a:moveTo>
                  <a:lnTo>
                    <a:pt x="9526" y="1526968"/>
                  </a:lnTo>
                </a:path>
                <a:path w="1779270" h="1527175">
                  <a:moveTo>
                    <a:pt x="0" y="1379050"/>
                  </a:moveTo>
                  <a:lnTo>
                    <a:pt x="9526" y="1379050"/>
                  </a:lnTo>
                </a:path>
                <a:path w="1779270" h="1527175">
                  <a:moveTo>
                    <a:pt x="0" y="1221668"/>
                  </a:moveTo>
                  <a:lnTo>
                    <a:pt x="9526" y="1221668"/>
                  </a:lnTo>
                </a:path>
                <a:path w="1779270" h="1527175">
                  <a:moveTo>
                    <a:pt x="0" y="1073500"/>
                  </a:moveTo>
                  <a:lnTo>
                    <a:pt x="9526" y="1073500"/>
                  </a:lnTo>
                </a:path>
                <a:path w="1779270" h="1527175">
                  <a:moveTo>
                    <a:pt x="0" y="916118"/>
                  </a:moveTo>
                  <a:lnTo>
                    <a:pt x="9526" y="916118"/>
                  </a:lnTo>
                </a:path>
                <a:path w="1779270" h="1527175">
                  <a:moveTo>
                    <a:pt x="0" y="768242"/>
                  </a:moveTo>
                  <a:lnTo>
                    <a:pt x="9526" y="768242"/>
                  </a:lnTo>
                </a:path>
                <a:path w="1779270" h="1527175">
                  <a:moveTo>
                    <a:pt x="0" y="610787"/>
                  </a:moveTo>
                  <a:lnTo>
                    <a:pt x="9526" y="610787"/>
                  </a:lnTo>
                </a:path>
                <a:path w="1779270" h="1527175">
                  <a:moveTo>
                    <a:pt x="0" y="462900"/>
                  </a:moveTo>
                  <a:lnTo>
                    <a:pt x="9526" y="462900"/>
                  </a:lnTo>
                </a:path>
                <a:path w="1779270" h="1527175">
                  <a:moveTo>
                    <a:pt x="0" y="305549"/>
                  </a:moveTo>
                  <a:lnTo>
                    <a:pt x="9526" y="305549"/>
                  </a:lnTo>
                </a:path>
                <a:path w="1779270" h="1527175">
                  <a:moveTo>
                    <a:pt x="0" y="157350"/>
                  </a:moveTo>
                  <a:lnTo>
                    <a:pt x="9526" y="157350"/>
                  </a:lnTo>
                </a:path>
                <a:path w="1779270" h="1527175">
                  <a:moveTo>
                    <a:pt x="0" y="0"/>
                  </a:moveTo>
                  <a:lnTo>
                    <a:pt x="9526" y="0"/>
                  </a:lnTo>
                </a:path>
                <a:path w="1779270" h="1527175">
                  <a:moveTo>
                    <a:pt x="19053" y="1526968"/>
                  </a:moveTo>
                  <a:lnTo>
                    <a:pt x="1779225" y="1526968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16987" y="5818067"/>
              <a:ext cx="1597660" cy="0"/>
            </a:xfrm>
            <a:custGeom>
              <a:avLst/>
              <a:gdLst/>
              <a:ahLst/>
              <a:cxnLst/>
              <a:rect l="l" t="t" r="r" b="b"/>
              <a:pathLst>
                <a:path w="1597659">
                  <a:moveTo>
                    <a:pt x="0" y="0"/>
                  </a:moveTo>
                  <a:lnTo>
                    <a:pt x="9524" y="0"/>
                  </a:lnTo>
                </a:path>
                <a:path w="1597659">
                  <a:moveTo>
                    <a:pt x="172242" y="0"/>
                  </a:moveTo>
                  <a:lnTo>
                    <a:pt x="181766" y="0"/>
                  </a:lnTo>
                </a:path>
                <a:path w="1597659">
                  <a:moveTo>
                    <a:pt x="353999" y="0"/>
                  </a:moveTo>
                  <a:lnTo>
                    <a:pt x="363524" y="0"/>
                  </a:lnTo>
                </a:path>
                <a:path w="1597659">
                  <a:moveTo>
                    <a:pt x="526241" y="0"/>
                  </a:moveTo>
                  <a:lnTo>
                    <a:pt x="535766" y="0"/>
                  </a:lnTo>
                </a:path>
                <a:path w="1597659">
                  <a:moveTo>
                    <a:pt x="708010" y="0"/>
                  </a:moveTo>
                  <a:lnTo>
                    <a:pt x="717535" y="0"/>
                  </a:lnTo>
                </a:path>
                <a:path w="1597659">
                  <a:moveTo>
                    <a:pt x="879940" y="0"/>
                  </a:moveTo>
                  <a:lnTo>
                    <a:pt x="889465" y="0"/>
                  </a:lnTo>
                </a:path>
                <a:path w="1597659">
                  <a:moveTo>
                    <a:pt x="1061763" y="0"/>
                  </a:moveTo>
                  <a:lnTo>
                    <a:pt x="1071288" y="0"/>
                  </a:lnTo>
                </a:path>
                <a:path w="1597659">
                  <a:moveTo>
                    <a:pt x="1234016" y="0"/>
                  </a:moveTo>
                  <a:lnTo>
                    <a:pt x="1243540" y="0"/>
                  </a:lnTo>
                </a:path>
                <a:path w="1597659">
                  <a:moveTo>
                    <a:pt x="1415730" y="0"/>
                  </a:moveTo>
                  <a:lnTo>
                    <a:pt x="1425255" y="0"/>
                  </a:lnTo>
                </a:path>
                <a:path w="1597659">
                  <a:moveTo>
                    <a:pt x="1587983" y="0"/>
                  </a:moveTo>
                  <a:lnTo>
                    <a:pt x="1597508" y="0"/>
                  </a:lnTo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04131" y="5123852"/>
              <a:ext cx="143246" cy="139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22373" y="4818573"/>
              <a:ext cx="143235" cy="1388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11841" y="5429402"/>
              <a:ext cx="143235" cy="1388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376373" y="4670374"/>
              <a:ext cx="143246" cy="139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04131" y="4513231"/>
              <a:ext cx="143246" cy="1388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88778" y="4980608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4" h="129539">
                  <a:moveTo>
                    <a:pt x="66987" y="0"/>
                  </a:moveTo>
                  <a:lnTo>
                    <a:pt x="0" y="64791"/>
                  </a:lnTo>
                  <a:lnTo>
                    <a:pt x="66987" y="129499"/>
                  </a:lnTo>
                  <a:lnTo>
                    <a:pt x="133866" y="64791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88778" y="4980608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4" h="129539">
                  <a:moveTo>
                    <a:pt x="66987" y="0"/>
                  </a:moveTo>
                  <a:lnTo>
                    <a:pt x="133866" y="64791"/>
                  </a:lnTo>
                  <a:lnTo>
                    <a:pt x="66987" y="129499"/>
                  </a:lnTo>
                  <a:lnTo>
                    <a:pt x="0" y="64791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6373" y="4975924"/>
              <a:ext cx="143246" cy="138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711094" y="5429402"/>
              <a:ext cx="143235" cy="1388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11841" y="5123852"/>
              <a:ext cx="143235" cy="139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88778" y="5128537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4" h="130175">
                  <a:moveTo>
                    <a:pt x="66987" y="0"/>
                  </a:moveTo>
                  <a:lnTo>
                    <a:pt x="0" y="64739"/>
                  </a:lnTo>
                  <a:lnTo>
                    <a:pt x="66987" y="129738"/>
                  </a:lnTo>
                  <a:lnTo>
                    <a:pt x="133866" y="64739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88778" y="5128537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4" h="130175">
                  <a:moveTo>
                    <a:pt x="66987" y="0"/>
                  </a:moveTo>
                  <a:lnTo>
                    <a:pt x="133866" y="64739"/>
                  </a:lnTo>
                  <a:lnTo>
                    <a:pt x="66987" y="129738"/>
                  </a:lnTo>
                  <a:lnTo>
                    <a:pt x="0" y="64739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629920" y="4232179"/>
            <a:ext cx="69850" cy="16084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9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sz="350" spc="1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7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6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5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725701" y="5851561"/>
            <a:ext cx="3937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907459" y="5851561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1	2</a:t>
            </a:r>
            <a:endParaRPr sz="3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261470" y="5851561"/>
            <a:ext cx="211454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1450" algn="l"/>
              </a:tabLst>
            </a:pPr>
            <a:r>
              <a:rPr sz="350" spc="15" dirty="0">
                <a:latin typeface="Arial"/>
                <a:cs typeface="Arial"/>
              </a:rPr>
              <a:t>3	4</a:t>
            </a:r>
            <a:endParaRPr sz="3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615244" y="5851561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5	6</a:t>
            </a:r>
            <a:endParaRPr sz="3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69212" y="5851561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7	8</a:t>
            </a:r>
            <a:endParaRPr sz="3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323180" y="5851561"/>
            <a:ext cx="222885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9 </a:t>
            </a: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6510683" y="4110776"/>
            <a:ext cx="2113915" cy="1934210"/>
            <a:chOff x="6510683" y="4110776"/>
            <a:chExt cx="2113915" cy="1934210"/>
          </a:xfrm>
        </p:grpSpPr>
        <p:sp>
          <p:nvSpPr>
            <p:cNvPr id="93" name="object 93"/>
            <p:cNvSpPr/>
            <p:nvPr/>
          </p:nvSpPr>
          <p:spPr>
            <a:xfrm>
              <a:off x="6515363" y="4115456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10399" y="4383023"/>
              <a:ext cx="1371600" cy="1296035"/>
            </a:xfrm>
            <a:custGeom>
              <a:avLst/>
              <a:gdLst/>
              <a:ahLst/>
              <a:cxnLst/>
              <a:rect l="l" t="t" r="r" b="b"/>
              <a:pathLst>
                <a:path w="1371600" h="1296035">
                  <a:moveTo>
                    <a:pt x="0" y="495300"/>
                  </a:moveTo>
                  <a:lnTo>
                    <a:pt x="2051" y="437558"/>
                  </a:lnTo>
                  <a:lnTo>
                    <a:pt x="8053" y="381768"/>
                  </a:lnTo>
                  <a:lnTo>
                    <a:pt x="17776" y="328301"/>
                  </a:lnTo>
                  <a:lnTo>
                    <a:pt x="30990" y="277530"/>
                  </a:lnTo>
                  <a:lnTo>
                    <a:pt x="47468" y="229826"/>
                  </a:lnTo>
                  <a:lnTo>
                    <a:pt x="66980" y="185563"/>
                  </a:lnTo>
                  <a:lnTo>
                    <a:pt x="89296" y="145113"/>
                  </a:lnTo>
                  <a:lnTo>
                    <a:pt x="114188" y="108848"/>
                  </a:lnTo>
                  <a:lnTo>
                    <a:pt x="141427" y="77140"/>
                  </a:lnTo>
                  <a:lnTo>
                    <a:pt x="170783" y="50363"/>
                  </a:lnTo>
                  <a:lnTo>
                    <a:pt x="234931" y="13087"/>
                  </a:lnTo>
                  <a:lnTo>
                    <a:pt x="304800" y="0"/>
                  </a:lnTo>
                  <a:lnTo>
                    <a:pt x="340334" y="3333"/>
                  </a:lnTo>
                  <a:lnTo>
                    <a:pt x="407572" y="28887"/>
                  </a:lnTo>
                  <a:lnTo>
                    <a:pt x="468172" y="77140"/>
                  </a:lnTo>
                  <a:lnTo>
                    <a:pt x="495411" y="108848"/>
                  </a:lnTo>
                  <a:lnTo>
                    <a:pt x="520303" y="145113"/>
                  </a:lnTo>
                  <a:lnTo>
                    <a:pt x="542619" y="185563"/>
                  </a:lnTo>
                  <a:lnTo>
                    <a:pt x="562131" y="229826"/>
                  </a:lnTo>
                  <a:lnTo>
                    <a:pt x="578609" y="277530"/>
                  </a:lnTo>
                  <a:lnTo>
                    <a:pt x="591823" y="328301"/>
                  </a:lnTo>
                  <a:lnTo>
                    <a:pt x="601546" y="381768"/>
                  </a:lnTo>
                  <a:lnTo>
                    <a:pt x="607548" y="437558"/>
                  </a:lnTo>
                  <a:lnTo>
                    <a:pt x="609600" y="495300"/>
                  </a:lnTo>
                  <a:lnTo>
                    <a:pt x="607548" y="553064"/>
                  </a:lnTo>
                  <a:lnTo>
                    <a:pt x="601546" y="608871"/>
                  </a:lnTo>
                  <a:lnTo>
                    <a:pt x="591823" y="662348"/>
                  </a:lnTo>
                  <a:lnTo>
                    <a:pt x="578609" y="713125"/>
                  </a:lnTo>
                  <a:lnTo>
                    <a:pt x="562131" y="760829"/>
                  </a:lnTo>
                  <a:lnTo>
                    <a:pt x="542619" y="805089"/>
                  </a:lnTo>
                  <a:lnTo>
                    <a:pt x="520303" y="845534"/>
                  </a:lnTo>
                  <a:lnTo>
                    <a:pt x="495411" y="881791"/>
                  </a:lnTo>
                  <a:lnTo>
                    <a:pt x="468172" y="913490"/>
                  </a:lnTo>
                  <a:lnTo>
                    <a:pt x="438816" y="940259"/>
                  </a:lnTo>
                  <a:lnTo>
                    <a:pt x="374668" y="977519"/>
                  </a:lnTo>
                  <a:lnTo>
                    <a:pt x="304800" y="990600"/>
                  </a:lnTo>
                  <a:lnTo>
                    <a:pt x="269265" y="987267"/>
                  </a:lnTo>
                  <a:lnTo>
                    <a:pt x="202027" y="961725"/>
                  </a:lnTo>
                  <a:lnTo>
                    <a:pt x="141427" y="913490"/>
                  </a:lnTo>
                  <a:lnTo>
                    <a:pt x="114188" y="881791"/>
                  </a:lnTo>
                  <a:lnTo>
                    <a:pt x="89296" y="845534"/>
                  </a:lnTo>
                  <a:lnTo>
                    <a:pt x="66980" y="805089"/>
                  </a:lnTo>
                  <a:lnTo>
                    <a:pt x="47468" y="760829"/>
                  </a:lnTo>
                  <a:lnTo>
                    <a:pt x="30990" y="713125"/>
                  </a:lnTo>
                  <a:lnTo>
                    <a:pt x="17776" y="662348"/>
                  </a:lnTo>
                  <a:lnTo>
                    <a:pt x="8053" y="608871"/>
                  </a:lnTo>
                  <a:lnTo>
                    <a:pt x="2051" y="553064"/>
                  </a:lnTo>
                  <a:lnTo>
                    <a:pt x="0" y="495300"/>
                  </a:lnTo>
                  <a:close/>
                </a:path>
                <a:path w="1371600" h="1296035">
                  <a:moveTo>
                    <a:pt x="609600" y="914400"/>
                  </a:moveTo>
                  <a:lnTo>
                    <a:pt x="612568" y="866629"/>
                  </a:lnTo>
                  <a:lnTo>
                    <a:pt x="621234" y="820623"/>
                  </a:lnTo>
                  <a:lnTo>
                    <a:pt x="635243" y="776740"/>
                  </a:lnTo>
                  <a:lnTo>
                    <a:pt x="654236" y="735337"/>
                  </a:lnTo>
                  <a:lnTo>
                    <a:pt x="677857" y="696773"/>
                  </a:lnTo>
                  <a:lnTo>
                    <a:pt x="705749" y="661406"/>
                  </a:lnTo>
                  <a:lnTo>
                    <a:pt x="737555" y="629593"/>
                  </a:lnTo>
                  <a:lnTo>
                    <a:pt x="772918" y="601692"/>
                  </a:lnTo>
                  <a:lnTo>
                    <a:pt x="811481" y="578061"/>
                  </a:lnTo>
                  <a:lnTo>
                    <a:pt x="852888" y="559058"/>
                  </a:lnTo>
                  <a:lnTo>
                    <a:pt x="896781" y="545042"/>
                  </a:lnTo>
                  <a:lnTo>
                    <a:pt x="942804" y="536370"/>
                  </a:lnTo>
                  <a:lnTo>
                    <a:pt x="990600" y="533400"/>
                  </a:lnTo>
                  <a:lnTo>
                    <a:pt x="1038395" y="536370"/>
                  </a:lnTo>
                  <a:lnTo>
                    <a:pt x="1084418" y="545042"/>
                  </a:lnTo>
                  <a:lnTo>
                    <a:pt x="1128311" y="559058"/>
                  </a:lnTo>
                  <a:lnTo>
                    <a:pt x="1169718" y="578061"/>
                  </a:lnTo>
                  <a:lnTo>
                    <a:pt x="1208281" y="601692"/>
                  </a:lnTo>
                  <a:lnTo>
                    <a:pt x="1243644" y="629593"/>
                  </a:lnTo>
                  <a:lnTo>
                    <a:pt x="1275450" y="661406"/>
                  </a:lnTo>
                  <a:lnTo>
                    <a:pt x="1303342" y="696773"/>
                  </a:lnTo>
                  <a:lnTo>
                    <a:pt x="1326963" y="735337"/>
                  </a:lnTo>
                  <a:lnTo>
                    <a:pt x="1345956" y="776740"/>
                  </a:lnTo>
                  <a:lnTo>
                    <a:pt x="1359965" y="820623"/>
                  </a:lnTo>
                  <a:lnTo>
                    <a:pt x="1368631" y="866629"/>
                  </a:lnTo>
                  <a:lnTo>
                    <a:pt x="1371600" y="914400"/>
                  </a:lnTo>
                  <a:lnTo>
                    <a:pt x="1368631" y="962196"/>
                  </a:lnTo>
                  <a:lnTo>
                    <a:pt x="1359965" y="1008222"/>
                  </a:lnTo>
                  <a:lnTo>
                    <a:pt x="1345956" y="1052120"/>
                  </a:lnTo>
                  <a:lnTo>
                    <a:pt x="1326963" y="1093532"/>
                  </a:lnTo>
                  <a:lnTo>
                    <a:pt x="1303342" y="1132102"/>
                  </a:lnTo>
                  <a:lnTo>
                    <a:pt x="1275450" y="1167472"/>
                  </a:lnTo>
                  <a:lnTo>
                    <a:pt x="1243644" y="1199286"/>
                  </a:lnTo>
                  <a:lnTo>
                    <a:pt x="1208281" y="1227185"/>
                  </a:lnTo>
                  <a:lnTo>
                    <a:pt x="1169718" y="1250812"/>
                  </a:lnTo>
                  <a:lnTo>
                    <a:pt x="1128311" y="1269811"/>
                  </a:lnTo>
                  <a:lnTo>
                    <a:pt x="1084418" y="1283824"/>
                  </a:lnTo>
                  <a:lnTo>
                    <a:pt x="1038395" y="1292494"/>
                  </a:lnTo>
                  <a:lnTo>
                    <a:pt x="990600" y="1295463"/>
                  </a:lnTo>
                  <a:lnTo>
                    <a:pt x="942804" y="1292494"/>
                  </a:lnTo>
                  <a:lnTo>
                    <a:pt x="896781" y="1283824"/>
                  </a:lnTo>
                  <a:lnTo>
                    <a:pt x="852888" y="1269811"/>
                  </a:lnTo>
                  <a:lnTo>
                    <a:pt x="811481" y="1250812"/>
                  </a:lnTo>
                  <a:lnTo>
                    <a:pt x="772918" y="1227185"/>
                  </a:lnTo>
                  <a:lnTo>
                    <a:pt x="737555" y="1199286"/>
                  </a:lnTo>
                  <a:lnTo>
                    <a:pt x="705749" y="1167472"/>
                  </a:lnTo>
                  <a:lnTo>
                    <a:pt x="677857" y="1132102"/>
                  </a:lnTo>
                  <a:lnTo>
                    <a:pt x="654236" y="1093532"/>
                  </a:lnTo>
                  <a:lnTo>
                    <a:pt x="635243" y="1052120"/>
                  </a:lnTo>
                  <a:lnTo>
                    <a:pt x="621234" y="1008222"/>
                  </a:lnTo>
                  <a:lnTo>
                    <a:pt x="612568" y="962196"/>
                  </a:lnTo>
                  <a:lnTo>
                    <a:pt x="609600" y="9144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2895600" y="4949825"/>
            <a:ext cx="304800" cy="85725"/>
          </a:xfrm>
          <a:custGeom>
            <a:avLst/>
            <a:gdLst/>
            <a:ahLst/>
            <a:cxnLst/>
            <a:rect l="l" t="t" r="r" b="b"/>
            <a:pathLst>
              <a:path w="304800" h="85725">
                <a:moveTo>
                  <a:pt x="219075" y="0"/>
                </a:moveTo>
                <a:lnTo>
                  <a:pt x="219075" y="85725"/>
                </a:lnTo>
                <a:lnTo>
                  <a:pt x="276140" y="57150"/>
                </a:lnTo>
                <a:lnTo>
                  <a:pt x="233299" y="57150"/>
                </a:lnTo>
                <a:lnTo>
                  <a:pt x="233299" y="28575"/>
                </a:lnTo>
                <a:lnTo>
                  <a:pt x="276309" y="28575"/>
                </a:lnTo>
                <a:lnTo>
                  <a:pt x="219075" y="0"/>
                </a:lnTo>
                <a:close/>
              </a:path>
              <a:path w="304800" h="85725">
                <a:moveTo>
                  <a:pt x="219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19075" y="57150"/>
                </a:lnTo>
                <a:lnTo>
                  <a:pt x="219075" y="28575"/>
                </a:lnTo>
                <a:close/>
              </a:path>
              <a:path w="304800" h="85725">
                <a:moveTo>
                  <a:pt x="276309" y="28575"/>
                </a:moveTo>
                <a:lnTo>
                  <a:pt x="233299" y="28575"/>
                </a:lnTo>
                <a:lnTo>
                  <a:pt x="233299" y="57150"/>
                </a:lnTo>
                <a:lnTo>
                  <a:pt x="276140" y="57150"/>
                </a:lnTo>
                <a:lnTo>
                  <a:pt x="304800" y="42799"/>
                </a:lnTo>
                <a:lnTo>
                  <a:pt x="27630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67400" y="4873625"/>
            <a:ext cx="304800" cy="85725"/>
          </a:xfrm>
          <a:custGeom>
            <a:avLst/>
            <a:gdLst/>
            <a:ahLst/>
            <a:cxnLst/>
            <a:rect l="l" t="t" r="r" b="b"/>
            <a:pathLst>
              <a:path w="304800" h="85725">
                <a:moveTo>
                  <a:pt x="219075" y="0"/>
                </a:moveTo>
                <a:lnTo>
                  <a:pt x="219075" y="85725"/>
                </a:lnTo>
                <a:lnTo>
                  <a:pt x="276140" y="57150"/>
                </a:lnTo>
                <a:lnTo>
                  <a:pt x="233299" y="57150"/>
                </a:lnTo>
                <a:lnTo>
                  <a:pt x="233299" y="28575"/>
                </a:lnTo>
                <a:lnTo>
                  <a:pt x="276309" y="28575"/>
                </a:lnTo>
                <a:lnTo>
                  <a:pt x="219075" y="0"/>
                </a:lnTo>
                <a:close/>
              </a:path>
              <a:path w="304800" h="85725">
                <a:moveTo>
                  <a:pt x="219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19075" y="57150"/>
                </a:lnTo>
                <a:lnTo>
                  <a:pt x="219075" y="28575"/>
                </a:lnTo>
                <a:close/>
              </a:path>
              <a:path w="304800" h="85725">
                <a:moveTo>
                  <a:pt x="276309" y="28575"/>
                </a:moveTo>
                <a:lnTo>
                  <a:pt x="233299" y="28575"/>
                </a:lnTo>
                <a:lnTo>
                  <a:pt x="233299" y="57150"/>
                </a:lnTo>
                <a:lnTo>
                  <a:pt x="276140" y="57150"/>
                </a:lnTo>
                <a:lnTo>
                  <a:pt x="304800" y="42799"/>
                </a:lnTo>
                <a:lnTo>
                  <a:pt x="27630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48944"/>
            <a:ext cx="46583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DIANA (Divisive</a:t>
            </a:r>
            <a:r>
              <a:rPr sz="3200" spc="-725" dirty="0"/>
              <a:t> </a:t>
            </a:r>
            <a:r>
              <a:rPr sz="3200" spc="15" dirty="0"/>
              <a:t>Analysis)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543748"/>
            <a:ext cx="7071995" cy="179958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750"/>
              </a:spcBef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20" dirty="0">
                <a:latin typeface="Arial"/>
                <a:cs typeface="Arial"/>
              </a:rPr>
              <a:t>Ngược </a:t>
            </a:r>
            <a:r>
              <a:rPr sz="2400" spc="5" dirty="0">
                <a:latin typeface="Arial"/>
                <a:cs typeface="Arial"/>
              </a:rPr>
              <a:t>thứ tự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30" dirty="0">
                <a:latin typeface="Arial"/>
                <a:cs typeface="Arial"/>
              </a:rPr>
              <a:t>với </a:t>
            </a:r>
            <a:r>
              <a:rPr sz="2400" spc="-15" dirty="0">
                <a:latin typeface="Arial"/>
                <a:cs typeface="Arial"/>
              </a:rPr>
              <a:t>AGNES</a:t>
            </a:r>
            <a:endParaRPr sz="24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650"/>
              </a:spcBef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30" dirty="0">
                <a:latin typeface="Arial"/>
                <a:cs typeface="Arial"/>
              </a:rPr>
              <a:t>Bắt </a:t>
            </a:r>
            <a:r>
              <a:rPr sz="2400" spc="-20" dirty="0">
                <a:latin typeface="Arial"/>
                <a:cs typeface="Arial"/>
              </a:rPr>
              <a:t>đầu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45" dirty="0">
                <a:latin typeface="Arial"/>
                <a:cs typeface="Arial"/>
              </a:rPr>
              <a:t>gốc </a:t>
            </a:r>
            <a:r>
              <a:rPr sz="2400" spc="-5" dirty="0">
                <a:latin typeface="Arial"/>
                <a:cs typeface="Arial"/>
              </a:rPr>
              <a:t>chứa </a:t>
            </a:r>
            <a:r>
              <a:rPr sz="2400" spc="-20" dirty="0">
                <a:latin typeface="Arial"/>
                <a:cs typeface="Arial"/>
              </a:rPr>
              <a:t>tất </a:t>
            </a:r>
            <a:r>
              <a:rPr sz="2400" dirty="0">
                <a:latin typeface="Arial"/>
                <a:cs typeface="Arial"/>
              </a:rPr>
              <a:t>cả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-20" dirty="0">
                <a:latin typeface="Arial"/>
                <a:cs typeface="Arial"/>
              </a:rPr>
              <a:t>đối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575"/>
              </a:spcBef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15" dirty="0">
                <a:latin typeface="Arial"/>
                <a:cs typeface="Arial"/>
              </a:rPr>
              <a:t>Thực </a:t>
            </a:r>
            <a:r>
              <a:rPr sz="2400" spc="-20" dirty="0">
                <a:latin typeface="Arial"/>
                <a:cs typeface="Arial"/>
              </a:rPr>
              <a:t>hiện </a:t>
            </a:r>
            <a:r>
              <a:rPr sz="2400" spc="-5" dirty="0">
                <a:latin typeface="Arial"/>
                <a:cs typeface="Arial"/>
              </a:rPr>
              <a:t>Đệ </a:t>
            </a:r>
            <a:r>
              <a:rPr sz="2400" spc="-20" dirty="0">
                <a:latin typeface="Arial"/>
                <a:cs typeface="Arial"/>
              </a:rPr>
              <a:t>quy </a:t>
            </a:r>
            <a:r>
              <a:rPr sz="2400" spc="-5" dirty="0">
                <a:latin typeface="Arial"/>
                <a:cs typeface="Arial"/>
              </a:rPr>
              <a:t>chia </a:t>
            </a:r>
            <a:r>
              <a:rPr sz="2400" spc="-10" dirty="0">
                <a:latin typeface="Arial"/>
                <a:cs typeface="Arial"/>
              </a:rPr>
              <a:t>thành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cụm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nhỏ</a:t>
            </a:r>
            <a:endParaRPr sz="24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575"/>
              </a:spcBef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15" dirty="0">
                <a:latin typeface="Arial"/>
                <a:cs typeface="Arial"/>
              </a:rPr>
              <a:t>Cuối </a:t>
            </a:r>
            <a:r>
              <a:rPr sz="2400" spc="-10" dirty="0">
                <a:latin typeface="Arial"/>
                <a:cs typeface="Arial"/>
              </a:rPr>
              <a:t>cùng, </a:t>
            </a:r>
            <a:r>
              <a:rPr sz="2400" spc="-15" dirty="0">
                <a:latin typeface="Arial"/>
                <a:cs typeface="Arial"/>
              </a:rPr>
              <a:t>mỗi </a:t>
            </a:r>
            <a:r>
              <a:rPr sz="2400" spc="5" dirty="0">
                <a:latin typeface="Arial"/>
                <a:cs typeface="Arial"/>
              </a:rPr>
              <a:t>cụm </a:t>
            </a:r>
            <a:r>
              <a:rPr sz="2400" spc="-5" dirty="0">
                <a:latin typeface="Arial"/>
                <a:cs typeface="Arial"/>
              </a:rPr>
              <a:t>chứa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20" dirty="0">
                <a:latin typeface="Arial"/>
                <a:cs typeface="Arial"/>
              </a:rPr>
              <a:t>đối </a:t>
            </a:r>
            <a:r>
              <a:rPr sz="2400" spc="-5" dirty="0">
                <a:latin typeface="Arial"/>
                <a:cs typeface="Arial"/>
              </a:rPr>
              <a:t>tượng </a:t>
            </a:r>
            <a:r>
              <a:rPr sz="2400" spc="-15" dirty="0">
                <a:latin typeface="Arial"/>
                <a:cs typeface="Arial"/>
              </a:rPr>
              <a:t>duy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3200" y="3766206"/>
            <a:ext cx="2114550" cy="1934210"/>
            <a:chOff x="643200" y="3766206"/>
            <a:chExt cx="2114550" cy="1934210"/>
          </a:xfrm>
        </p:grpSpPr>
        <p:sp>
          <p:nvSpPr>
            <p:cNvPr id="6" name="object 6"/>
            <p:cNvSpPr/>
            <p:nvPr/>
          </p:nvSpPr>
          <p:spPr>
            <a:xfrm>
              <a:off x="647963" y="3770969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591" y="3932670"/>
              <a:ext cx="1760220" cy="1379220"/>
            </a:xfrm>
            <a:custGeom>
              <a:avLst/>
              <a:gdLst/>
              <a:ahLst/>
              <a:cxnLst/>
              <a:rect l="l" t="t" r="r" b="b"/>
              <a:pathLst>
                <a:path w="1760220" h="1379220">
                  <a:moveTo>
                    <a:pt x="0" y="1379050"/>
                  </a:moveTo>
                  <a:lnTo>
                    <a:pt x="1760172" y="1379050"/>
                  </a:lnTo>
                </a:path>
                <a:path w="1760220" h="1379220">
                  <a:moveTo>
                    <a:pt x="0" y="1221668"/>
                  </a:moveTo>
                  <a:lnTo>
                    <a:pt x="1760172" y="1221668"/>
                  </a:lnTo>
                </a:path>
                <a:path w="1760220" h="1379220">
                  <a:moveTo>
                    <a:pt x="0" y="1073500"/>
                  </a:moveTo>
                  <a:lnTo>
                    <a:pt x="1760172" y="1073500"/>
                  </a:lnTo>
                </a:path>
                <a:path w="1760220" h="1379220">
                  <a:moveTo>
                    <a:pt x="0" y="916118"/>
                  </a:moveTo>
                  <a:lnTo>
                    <a:pt x="1760172" y="916118"/>
                  </a:lnTo>
                </a:path>
                <a:path w="1760220" h="1379220">
                  <a:moveTo>
                    <a:pt x="0" y="768242"/>
                  </a:moveTo>
                  <a:lnTo>
                    <a:pt x="1760172" y="768242"/>
                  </a:lnTo>
                </a:path>
                <a:path w="1760220" h="1379220">
                  <a:moveTo>
                    <a:pt x="0" y="610787"/>
                  </a:moveTo>
                  <a:lnTo>
                    <a:pt x="1760172" y="610787"/>
                  </a:lnTo>
                </a:path>
                <a:path w="1760220" h="1379220">
                  <a:moveTo>
                    <a:pt x="0" y="462900"/>
                  </a:moveTo>
                  <a:lnTo>
                    <a:pt x="1760172" y="462900"/>
                  </a:lnTo>
                </a:path>
                <a:path w="1760220" h="1379220">
                  <a:moveTo>
                    <a:pt x="0" y="305549"/>
                  </a:moveTo>
                  <a:lnTo>
                    <a:pt x="1760172" y="305549"/>
                  </a:lnTo>
                </a:path>
                <a:path w="1760220" h="1379220">
                  <a:moveTo>
                    <a:pt x="0" y="157350"/>
                  </a:moveTo>
                  <a:lnTo>
                    <a:pt x="1760172" y="157350"/>
                  </a:lnTo>
                </a:path>
                <a:path w="1760220" h="1379220">
                  <a:moveTo>
                    <a:pt x="0" y="0"/>
                  </a:moveTo>
                  <a:lnTo>
                    <a:pt x="1760172" y="0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349" y="3932670"/>
              <a:ext cx="1588135" cy="1518285"/>
            </a:xfrm>
            <a:custGeom>
              <a:avLst/>
              <a:gdLst/>
              <a:ahLst/>
              <a:cxnLst/>
              <a:rect l="l" t="t" r="r" b="b"/>
              <a:pathLst>
                <a:path w="1588135" h="1518285">
                  <a:moveTo>
                    <a:pt x="0" y="0"/>
                  </a:moveTo>
                  <a:lnTo>
                    <a:pt x="0" y="1517753"/>
                  </a:lnTo>
                </a:path>
                <a:path w="1588135" h="1518285">
                  <a:moveTo>
                    <a:pt x="172242" y="0"/>
                  </a:moveTo>
                  <a:lnTo>
                    <a:pt x="172242" y="1517753"/>
                  </a:lnTo>
                </a:path>
                <a:path w="1588135" h="1518285">
                  <a:moveTo>
                    <a:pt x="353999" y="0"/>
                  </a:moveTo>
                  <a:lnTo>
                    <a:pt x="353999" y="1517753"/>
                  </a:lnTo>
                </a:path>
                <a:path w="1588135" h="1518285">
                  <a:moveTo>
                    <a:pt x="526241" y="0"/>
                  </a:moveTo>
                  <a:lnTo>
                    <a:pt x="526241" y="1517753"/>
                  </a:lnTo>
                </a:path>
                <a:path w="1588135" h="1518285">
                  <a:moveTo>
                    <a:pt x="708010" y="0"/>
                  </a:moveTo>
                  <a:lnTo>
                    <a:pt x="708010" y="1517753"/>
                  </a:lnTo>
                </a:path>
                <a:path w="1588135" h="1518285">
                  <a:moveTo>
                    <a:pt x="879940" y="0"/>
                  </a:moveTo>
                  <a:lnTo>
                    <a:pt x="879940" y="1517753"/>
                  </a:lnTo>
                </a:path>
                <a:path w="1588135" h="1518285">
                  <a:moveTo>
                    <a:pt x="1061763" y="0"/>
                  </a:moveTo>
                  <a:lnTo>
                    <a:pt x="1061763" y="1517753"/>
                  </a:lnTo>
                </a:path>
                <a:path w="1588135" h="1518285">
                  <a:moveTo>
                    <a:pt x="1234016" y="0"/>
                  </a:moveTo>
                  <a:lnTo>
                    <a:pt x="1234016" y="1517753"/>
                  </a:lnTo>
                </a:path>
                <a:path w="1588135" h="1518285">
                  <a:moveTo>
                    <a:pt x="1415730" y="0"/>
                  </a:moveTo>
                  <a:lnTo>
                    <a:pt x="1415730" y="1517753"/>
                  </a:lnTo>
                </a:path>
                <a:path w="1588135" h="1518285">
                  <a:moveTo>
                    <a:pt x="1587983" y="0"/>
                  </a:moveTo>
                  <a:lnTo>
                    <a:pt x="1587983" y="151775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2591" y="3932670"/>
              <a:ext cx="1769745" cy="1527175"/>
            </a:xfrm>
            <a:custGeom>
              <a:avLst/>
              <a:gdLst/>
              <a:ahLst/>
              <a:cxnLst/>
              <a:rect l="l" t="t" r="r" b="b"/>
              <a:pathLst>
                <a:path w="1769745" h="1527175">
                  <a:moveTo>
                    <a:pt x="0" y="0"/>
                  </a:moveTo>
                  <a:lnTo>
                    <a:pt x="1760172" y="0"/>
                  </a:lnTo>
                </a:path>
                <a:path w="1769745" h="1527175">
                  <a:moveTo>
                    <a:pt x="1769741" y="0"/>
                  </a:moveTo>
                  <a:lnTo>
                    <a:pt x="1769741" y="1517753"/>
                  </a:lnTo>
                </a:path>
                <a:path w="1769745" h="1527175">
                  <a:moveTo>
                    <a:pt x="1769741" y="1526968"/>
                  </a:moveTo>
                  <a:lnTo>
                    <a:pt x="9515" y="1526968"/>
                  </a:lnTo>
                </a:path>
                <a:path w="1769745" h="1527175">
                  <a:moveTo>
                    <a:pt x="0" y="1526968"/>
                  </a:moveTo>
                  <a:lnTo>
                    <a:pt x="0" y="946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2591" y="3932670"/>
              <a:ext cx="0" cy="1546225"/>
            </a:xfrm>
            <a:custGeom>
              <a:avLst/>
              <a:gdLst/>
              <a:ahLst/>
              <a:cxnLst/>
              <a:rect l="l" t="t" r="r" b="b"/>
              <a:pathLst>
                <a:path h="1546225">
                  <a:moveTo>
                    <a:pt x="0" y="0"/>
                  </a:moveTo>
                  <a:lnTo>
                    <a:pt x="0" y="1545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538" y="3932670"/>
              <a:ext cx="1779270" cy="1527175"/>
            </a:xfrm>
            <a:custGeom>
              <a:avLst/>
              <a:gdLst/>
              <a:ahLst/>
              <a:cxnLst/>
              <a:rect l="l" t="t" r="r" b="b"/>
              <a:pathLst>
                <a:path w="1779270" h="1527175">
                  <a:moveTo>
                    <a:pt x="0" y="1526968"/>
                  </a:moveTo>
                  <a:lnTo>
                    <a:pt x="9526" y="1526968"/>
                  </a:lnTo>
                </a:path>
                <a:path w="1779270" h="1527175">
                  <a:moveTo>
                    <a:pt x="0" y="1379050"/>
                  </a:moveTo>
                  <a:lnTo>
                    <a:pt x="9526" y="1379050"/>
                  </a:lnTo>
                </a:path>
                <a:path w="1779270" h="1527175">
                  <a:moveTo>
                    <a:pt x="0" y="1221668"/>
                  </a:moveTo>
                  <a:lnTo>
                    <a:pt x="9526" y="1221668"/>
                  </a:lnTo>
                </a:path>
                <a:path w="1779270" h="1527175">
                  <a:moveTo>
                    <a:pt x="0" y="1073500"/>
                  </a:moveTo>
                  <a:lnTo>
                    <a:pt x="9526" y="1073500"/>
                  </a:lnTo>
                </a:path>
                <a:path w="1779270" h="1527175">
                  <a:moveTo>
                    <a:pt x="0" y="916118"/>
                  </a:moveTo>
                  <a:lnTo>
                    <a:pt x="9526" y="916118"/>
                  </a:lnTo>
                </a:path>
                <a:path w="1779270" h="1527175">
                  <a:moveTo>
                    <a:pt x="0" y="768242"/>
                  </a:moveTo>
                  <a:lnTo>
                    <a:pt x="9526" y="768242"/>
                  </a:lnTo>
                </a:path>
                <a:path w="1779270" h="1527175">
                  <a:moveTo>
                    <a:pt x="0" y="610787"/>
                  </a:moveTo>
                  <a:lnTo>
                    <a:pt x="9526" y="610787"/>
                  </a:lnTo>
                </a:path>
                <a:path w="1779270" h="1527175">
                  <a:moveTo>
                    <a:pt x="0" y="462900"/>
                  </a:moveTo>
                  <a:lnTo>
                    <a:pt x="9526" y="462900"/>
                  </a:lnTo>
                </a:path>
                <a:path w="1779270" h="1527175">
                  <a:moveTo>
                    <a:pt x="0" y="305549"/>
                  </a:moveTo>
                  <a:lnTo>
                    <a:pt x="9526" y="305549"/>
                  </a:lnTo>
                </a:path>
                <a:path w="1779270" h="1527175">
                  <a:moveTo>
                    <a:pt x="0" y="157350"/>
                  </a:moveTo>
                  <a:lnTo>
                    <a:pt x="9526" y="157350"/>
                  </a:lnTo>
                </a:path>
                <a:path w="1779270" h="1527175">
                  <a:moveTo>
                    <a:pt x="0" y="0"/>
                  </a:moveTo>
                  <a:lnTo>
                    <a:pt x="9526" y="0"/>
                  </a:lnTo>
                </a:path>
                <a:path w="1779270" h="1527175">
                  <a:moveTo>
                    <a:pt x="19053" y="1526968"/>
                  </a:moveTo>
                  <a:lnTo>
                    <a:pt x="1779225" y="1526968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9587" y="5473579"/>
              <a:ext cx="1597660" cy="0"/>
            </a:xfrm>
            <a:custGeom>
              <a:avLst/>
              <a:gdLst/>
              <a:ahLst/>
              <a:cxnLst/>
              <a:rect l="l" t="t" r="r" b="b"/>
              <a:pathLst>
                <a:path w="1597660">
                  <a:moveTo>
                    <a:pt x="0" y="0"/>
                  </a:moveTo>
                  <a:lnTo>
                    <a:pt x="9524" y="0"/>
                  </a:lnTo>
                </a:path>
                <a:path w="1597660">
                  <a:moveTo>
                    <a:pt x="172242" y="0"/>
                  </a:moveTo>
                  <a:lnTo>
                    <a:pt x="181766" y="0"/>
                  </a:lnTo>
                </a:path>
                <a:path w="1597660">
                  <a:moveTo>
                    <a:pt x="353999" y="0"/>
                  </a:moveTo>
                  <a:lnTo>
                    <a:pt x="363524" y="0"/>
                  </a:lnTo>
                </a:path>
                <a:path w="1597660">
                  <a:moveTo>
                    <a:pt x="526241" y="0"/>
                  </a:moveTo>
                  <a:lnTo>
                    <a:pt x="535766" y="0"/>
                  </a:lnTo>
                </a:path>
                <a:path w="1597660">
                  <a:moveTo>
                    <a:pt x="708010" y="0"/>
                  </a:moveTo>
                  <a:lnTo>
                    <a:pt x="717535" y="0"/>
                  </a:lnTo>
                </a:path>
                <a:path w="1597660">
                  <a:moveTo>
                    <a:pt x="879940" y="0"/>
                  </a:moveTo>
                  <a:lnTo>
                    <a:pt x="889465" y="0"/>
                  </a:lnTo>
                </a:path>
                <a:path w="1597660">
                  <a:moveTo>
                    <a:pt x="1061763" y="0"/>
                  </a:moveTo>
                  <a:lnTo>
                    <a:pt x="1071288" y="0"/>
                  </a:lnTo>
                </a:path>
                <a:path w="1597660">
                  <a:moveTo>
                    <a:pt x="1234016" y="0"/>
                  </a:moveTo>
                  <a:lnTo>
                    <a:pt x="1243540" y="0"/>
                  </a:lnTo>
                </a:path>
                <a:path w="1597660">
                  <a:moveTo>
                    <a:pt x="1415730" y="0"/>
                  </a:moveTo>
                  <a:lnTo>
                    <a:pt x="1425255" y="0"/>
                  </a:lnTo>
                </a:path>
                <a:path w="1597660">
                  <a:moveTo>
                    <a:pt x="1587983" y="0"/>
                  </a:moveTo>
                  <a:lnTo>
                    <a:pt x="1597508" y="0"/>
                  </a:lnTo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6731" y="4779365"/>
              <a:ext cx="143246" cy="139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4974" y="4474085"/>
              <a:ext cx="143235" cy="1388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4441" y="5084914"/>
              <a:ext cx="143235" cy="1388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973" y="4325886"/>
              <a:ext cx="143246" cy="139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6732" y="4168744"/>
              <a:ext cx="143246" cy="1388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21378" y="4636121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5" h="129539">
                  <a:moveTo>
                    <a:pt x="66987" y="0"/>
                  </a:moveTo>
                  <a:lnTo>
                    <a:pt x="0" y="64791"/>
                  </a:lnTo>
                  <a:lnTo>
                    <a:pt x="66987" y="129499"/>
                  </a:lnTo>
                  <a:lnTo>
                    <a:pt x="133866" y="64791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1378" y="4636121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5" h="129539">
                  <a:moveTo>
                    <a:pt x="66987" y="0"/>
                  </a:moveTo>
                  <a:lnTo>
                    <a:pt x="133866" y="64791"/>
                  </a:lnTo>
                  <a:lnTo>
                    <a:pt x="66987" y="129499"/>
                  </a:lnTo>
                  <a:lnTo>
                    <a:pt x="0" y="64791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8974" y="4631436"/>
              <a:ext cx="143246" cy="138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43695" y="5084914"/>
              <a:ext cx="143235" cy="1388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44441" y="4779365"/>
              <a:ext cx="143235" cy="139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21378" y="4784049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5" h="130175">
                  <a:moveTo>
                    <a:pt x="66987" y="0"/>
                  </a:moveTo>
                  <a:lnTo>
                    <a:pt x="0" y="64739"/>
                  </a:lnTo>
                  <a:lnTo>
                    <a:pt x="66987" y="129738"/>
                  </a:lnTo>
                  <a:lnTo>
                    <a:pt x="133866" y="64739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21378" y="4784049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5" h="130175">
                  <a:moveTo>
                    <a:pt x="66987" y="0"/>
                  </a:moveTo>
                  <a:lnTo>
                    <a:pt x="133866" y="64739"/>
                  </a:lnTo>
                  <a:lnTo>
                    <a:pt x="66987" y="129738"/>
                  </a:lnTo>
                  <a:lnTo>
                    <a:pt x="0" y="64739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2520" y="3887692"/>
            <a:ext cx="69850" cy="16084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9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sz="350" spc="1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7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6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5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8302" y="5507074"/>
            <a:ext cx="3937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0059" y="5507074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1	2</a:t>
            </a:r>
            <a:endParaRPr sz="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94070" y="5507074"/>
            <a:ext cx="211454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1450" algn="l"/>
              </a:tabLst>
            </a:pPr>
            <a:r>
              <a:rPr sz="350" spc="15" dirty="0">
                <a:latin typeface="Arial"/>
                <a:cs typeface="Arial"/>
              </a:rPr>
              <a:t>3	4</a:t>
            </a:r>
            <a:endParaRPr sz="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47844" y="5507074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5	6</a:t>
            </a:r>
            <a:endParaRPr sz="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1812" y="5507074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7	8</a:t>
            </a:r>
            <a:endParaRPr sz="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55780" y="5507074"/>
            <a:ext cx="222885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9 </a:t>
            </a: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43283" y="3766289"/>
            <a:ext cx="2113915" cy="1934210"/>
            <a:chOff x="643283" y="3766289"/>
            <a:chExt cx="2113915" cy="1934210"/>
          </a:xfrm>
        </p:grpSpPr>
        <p:sp>
          <p:nvSpPr>
            <p:cNvPr id="33" name="object 33"/>
            <p:cNvSpPr/>
            <p:nvPr/>
          </p:nvSpPr>
          <p:spPr>
            <a:xfrm>
              <a:off x="647963" y="3770969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3000" y="4038599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0" y="495300"/>
                  </a:moveTo>
                  <a:lnTo>
                    <a:pt x="2051" y="437535"/>
                  </a:lnTo>
                  <a:lnTo>
                    <a:pt x="8053" y="381728"/>
                  </a:lnTo>
                  <a:lnTo>
                    <a:pt x="17776" y="328251"/>
                  </a:lnTo>
                  <a:lnTo>
                    <a:pt x="30990" y="277474"/>
                  </a:lnTo>
                  <a:lnTo>
                    <a:pt x="47468" y="229770"/>
                  </a:lnTo>
                  <a:lnTo>
                    <a:pt x="66980" y="185510"/>
                  </a:lnTo>
                  <a:lnTo>
                    <a:pt x="89296" y="145065"/>
                  </a:lnTo>
                  <a:lnTo>
                    <a:pt x="114188" y="108808"/>
                  </a:lnTo>
                  <a:lnTo>
                    <a:pt x="141427" y="77109"/>
                  </a:lnTo>
                  <a:lnTo>
                    <a:pt x="170783" y="50340"/>
                  </a:lnTo>
                  <a:lnTo>
                    <a:pt x="234931" y="13080"/>
                  </a:lnTo>
                  <a:lnTo>
                    <a:pt x="304800" y="0"/>
                  </a:lnTo>
                  <a:lnTo>
                    <a:pt x="340334" y="3332"/>
                  </a:lnTo>
                  <a:lnTo>
                    <a:pt x="407572" y="28874"/>
                  </a:lnTo>
                  <a:lnTo>
                    <a:pt x="468172" y="77109"/>
                  </a:lnTo>
                  <a:lnTo>
                    <a:pt x="495411" y="108808"/>
                  </a:lnTo>
                  <a:lnTo>
                    <a:pt x="520303" y="145065"/>
                  </a:lnTo>
                  <a:lnTo>
                    <a:pt x="542619" y="185510"/>
                  </a:lnTo>
                  <a:lnTo>
                    <a:pt x="562131" y="229770"/>
                  </a:lnTo>
                  <a:lnTo>
                    <a:pt x="578609" y="277474"/>
                  </a:lnTo>
                  <a:lnTo>
                    <a:pt x="591823" y="328251"/>
                  </a:lnTo>
                  <a:lnTo>
                    <a:pt x="601546" y="381728"/>
                  </a:lnTo>
                  <a:lnTo>
                    <a:pt x="607548" y="437535"/>
                  </a:lnTo>
                  <a:lnTo>
                    <a:pt x="609600" y="495300"/>
                  </a:lnTo>
                  <a:lnTo>
                    <a:pt x="607548" y="553064"/>
                  </a:lnTo>
                  <a:lnTo>
                    <a:pt x="601546" y="608871"/>
                  </a:lnTo>
                  <a:lnTo>
                    <a:pt x="591823" y="662348"/>
                  </a:lnTo>
                  <a:lnTo>
                    <a:pt x="578609" y="713125"/>
                  </a:lnTo>
                  <a:lnTo>
                    <a:pt x="562131" y="760829"/>
                  </a:lnTo>
                  <a:lnTo>
                    <a:pt x="542619" y="805089"/>
                  </a:lnTo>
                  <a:lnTo>
                    <a:pt x="520303" y="845534"/>
                  </a:lnTo>
                  <a:lnTo>
                    <a:pt x="495411" y="881791"/>
                  </a:lnTo>
                  <a:lnTo>
                    <a:pt x="468172" y="913490"/>
                  </a:lnTo>
                  <a:lnTo>
                    <a:pt x="438816" y="940259"/>
                  </a:lnTo>
                  <a:lnTo>
                    <a:pt x="374668" y="977519"/>
                  </a:lnTo>
                  <a:lnTo>
                    <a:pt x="304800" y="990600"/>
                  </a:lnTo>
                  <a:lnTo>
                    <a:pt x="269265" y="987267"/>
                  </a:lnTo>
                  <a:lnTo>
                    <a:pt x="202027" y="961725"/>
                  </a:lnTo>
                  <a:lnTo>
                    <a:pt x="141427" y="913490"/>
                  </a:lnTo>
                  <a:lnTo>
                    <a:pt x="114188" y="881791"/>
                  </a:lnTo>
                  <a:lnTo>
                    <a:pt x="89296" y="845534"/>
                  </a:lnTo>
                  <a:lnTo>
                    <a:pt x="66980" y="805089"/>
                  </a:lnTo>
                  <a:lnTo>
                    <a:pt x="47468" y="760829"/>
                  </a:lnTo>
                  <a:lnTo>
                    <a:pt x="30990" y="713125"/>
                  </a:lnTo>
                  <a:lnTo>
                    <a:pt x="17776" y="662348"/>
                  </a:lnTo>
                  <a:lnTo>
                    <a:pt x="8053" y="608871"/>
                  </a:lnTo>
                  <a:lnTo>
                    <a:pt x="2051" y="553064"/>
                  </a:lnTo>
                  <a:lnTo>
                    <a:pt x="0" y="495300"/>
                  </a:lnTo>
                  <a:close/>
                </a:path>
                <a:path w="1371600" h="1295400">
                  <a:moveTo>
                    <a:pt x="609600" y="914400"/>
                  </a:moveTo>
                  <a:lnTo>
                    <a:pt x="612568" y="866604"/>
                  </a:lnTo>
                  <a:lnTo>
                    <a:pt x="621234" y="820581"/>
                  </a:lnTo>
                  <a:lnTo>
                    <a:pt x="635243" y="776688"/>
                  </a:lnTo>
                  <a:lnTo>
                    <a:pt x="654236" y="735281"/>
                  </a:lnTo>
                  <a:lnTo>
                    <a:pt x="677857" y="696718"/>
                  </a:lnTo>
                  <a:lnTo>
                    <a:pt x="705749" y="661355"/>
                  </a:lnTo>
                  <a:lnTo>
                    <a:pt x="737555" y="629549"/>
                  </a:lnTo>
                  <a:lnTo>
                    <a:pt x="772918" y="601657"/>
                  </a:lnTo>
                  <a:lnTo>
                    <a:pt x="811481" y="578036"/>
                  </a:lnTo>
                  <a:lnTo>
                    <a:pt x="852888" y="559043"/>
                  </a:lnTo>
                  <a:lnTo>
                    <a:pt x="896781" y="545034"/>
                  </a:lnTo>
                  <a:lnTo>
                    <a:pt x="942804" y="536368"/>
                  </a:lnTo>
                  <a:lnTo>
                    <a:pt x="990600" y="533400"/>
                  </a:lnTo>
                  <a:lnTo>
                    <a:pt x="1038395" y="536368"/>
                  </a:lnTo>
                  <a:lnTo>
                    <a:pt x="1084418" y="545034"/>
                  </a:lnTo>
                  <a:lnTo>
                    <a:pt x="1128311" y="559043"/>
                  </a:lnTo>
                  <a:lnTo>
                    <a:pt x="1169718" y="578036"/>
                  </a:lnTo>
                  <a:lnTo>
                    <a:pt x="1208281" y="601657"/>
                  </a:lnTo>
                  <a:lnTo>
                    <a:pt x="1243644" y="629549"/>
                  </a:lnTo>
                  <a:lnTo>
                    <a:pt x="1275450" y="661355"/>
                  </a:lnTo>
                  <a:lnTo>
                    <a:pt x="1303342" y="696718"/>
                  </a:lnTo>
                  <a:lnTo>
                    <a:pt x="1326963" y="735281"/>
                  </a:lnTo>
                  <a:lnTo>
                    <a:pt x="1345956" y="776688"/>
                  </a:lnTo>
                  <a:lnTo>
                    <a:pt x="1359965" y="820581"/>
                  </a:lnTo>
                  <a:lnTo>
                    <a:pt x="1368631" y="866604"/>
                  </a:lnTo>
                  <a:lnTo>
                    <a:pt x="1371600" y="914400"/>
                  </a:lnTo>
                  <a:lnTo>
                    <a:pt x="1368631" y="962195"/>
                  </a:lnTo>
                  <a:lnTo>
                    <a:pt x="1359965" y="1008218"/>
                  </a:lnTo>
                  <a:lnTo>
                    <a:pt x="1345956" y="1052111"/>
                  </a:lnTo>
                  <a:lnTo>
                    <a:pt x="1326963" y="1093518"/>
                  </a:lnTo>
                  <a:lnTo>
                    <a:pt x="1303342" y="1132081"/>
                  </a:lnTo>
                  <a:lnTo>
                    <a:pt x="1275450" y="1167444"/>
                  </a:lnTo>
                  <a:lnTo>
                    <a:pt x="1243644" y="1199250"/>
                  </a:lnTo>
                  <a:lnTo>
                    <a:pt x="1208281" y="1227142"/>
                  </a:lnTo>
                  <a:lnTo>
                    <a:pt x="1169718" y="1250763"/>
                  </a:lnTo>
                  <a:lnTo>
                    <a:pt x="1128311" y="1269756"/>
                  </a:lnTo>
                  <a:lnTo>
                    <a:pt x="1084418" y="1283765"/>
                  </a:lnTo>
                  <a:lnTo>
                    <a:pt x="1038395" y="1292431"/>
                  </a:lnTo>
                  <a:lnTo>
                    <a:pt x="990600" y="1295400"/>
                  </a:lnTo>
                  <a:lnTo>
                    <a:pt x="942804" y="1292431"/>
                  </a:lnTo>
                  <a:lnTo>
                    <a:pt x="896781" y="1283765"/>
                  </a:lnTo>
                  <a:lnTo>
                    <a:pt x="852888" y="1269756"/>
                  </a:lnTo>
                  <a:lnTo>
                    <a:pt x="811481" y="1250763"/>
                  </a:lnTo>
                  <a:lnTo>
                    <a:pt x="772918" y="1227142"/>
                  </a:lnTo>
                  <a:lnTo>
                    <a:pt x="737555" y="1199250"/>
                  </a:lnTo>
                  <a:lnTo>
                    <a:pt x="705749" y="1167444"/>
                  </a:lnTo>
                  <a:lnTo>
                    <a:pt x="677857" y="1132081"/>
                  </a:lnTo>
                  <a:lnTo>
                    <a:pt x="654236" y="1093518"/>
                  </a:lnTo>
                  <a:lnTo>
                    <a:pt x="635243" y="1052111"/>
                  </a:lnTo>
                  <a:lnTo>
                    <a:pt x="621234" y="1008218"/>
                  </a:lnTo>
                  <a:lnTo>
                    <a:pt x="612568" y="962195"/>
                  </a:lnTo>
                  <a:lnTo>
                    <a:pt x="609600" y="9144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514727" y="3954308"/>
            <a:ext cx="1724660" cy="1465580"/>
            <a:chOff x="3514727" y="3954308"/>
            <a:chExt cx="1724660" cy="1465580"/>
          </a:xfrm>
        </p:grpSpPr>
        <p:sp>
          <p:nvSpPr>
            <p:cNvPr id="36" name="object 36"/>
            <p:cNvSpPr/>
            <p:nvPr/>
          </p:nvSpPr>
          <p:spPr>
            <a:xfrm>
              <a:off x="3519489" y="3959071"/>
              <a:ext cx="1715135" cy="1456055"/>
            </a:xfrm>
            <a:custGeom>
              <a:avLst/>
              <a:gdLst/>
              <a:ahLst/>
              <a:cxnLst/>
              <a:rect l="l" t="t" r="r" b="b"/>
              <a:pathLst>
                <a:path w="1715135" h="1456054">
                  <a:moveTo>
                    <a:pt x="19050" y="1289669"/>
                  </a:moveTo>
                  <a:lnTo>
                    <a:pt x="1714580" y="1289669"/>
                  </a:lnTo>
                </a:path>
                <a:path w="1715135" h="1456054">
                  <a:moveTo>
                    <a:pt x="19050" y="1151495"/>
                  </a:moveTo>
                  <a:lnTo>
                    <a:pt x="1714580" y="1151495"/>
                  </a:lnTo>
                </a:path>
                <a:path w="1715135" h="1456054">
                  <a:moveTo>
                    <a:pt x="19050" y="1004110"/>
                  </a:moveTo>
                  <a:lnTo>
                    <a:pt x="1714580" y="1004110"/>
                  </a:lnTo>
                </a:path>
                <a:path w="1715135" h="1456054">
                  <a:moveTo>
                    <a:pt x="19050" y="865936"/>
                  </a:moveTo>
                  <a:lnTo>
                    <a:pt x="1714580" y="865936"/>
                  </a:lnTo>
                </a:path>
                <a:path w="1715135" h="1456054">
                  <a:moveTo>
                    <a:pt x="19050" y="718551"/>
                  </a:moveTo>
                  <a:lnTo>
                    <a:pt x="1714580" y="718551"/>
                  </a:lnTo>
                </a:path>
                <a:path w="1715135" h="1456054">
                  <a:moveTo>
                    <a:pt x="19050" y="580378"/>
                  </a:moveTo>
                  <a:lnTo>
                    <a:pt x="1714580" y="580378"/>
                  </a:lnTo>
                </a:path>
                <a:path w="1715135" h="1456054">
                  <a:moveTo>
                    <a:pt x="19050" y="432943"/>
                  </a:moveTo>
                  <a:lnTo>
                    <a:pt x="1714580" y="432943"/>
                  </a:lnTo>
                </a:path>
                <a:path w="1715135" h="1456054">
                  <a:moveTo>
                    <a:pt x="19050" y="294770"/>
                  </a:moveTo>
                  <a:lnTo>
                    <a:pt x="1714580" y="294770"/>
                  </a:lnTo>
                </a:path>
                <a:path w="1715135" h="1456054">
                  <a:moveTo>
                    <a:pt x="19050" y="147385"/>
                  </a:moveTo>
                  <a:lnTo>
                    <a:pt x="1714580" y="147385"/>
                  </a:lnTo>
                </a:path>
                <a:path w="1715135" h="1456054">
                  <a:moveTo>
                    <a:pt x="19050" y="0"/>
                  </a:moveTo>
                  <a:lnTo>
                    <a:pt x="1714580" y="0"/>
                  </a:lnTo>
                </a:path>
                <a:path w="1715135" h="1456054">
                  <a:moveTo>
                    <a:pt x="180976" y="0"/>
                  </a:moveTo>
                  <a:lnTo>
                    <a:pt x="180976" y="1455477"/>
                  </a:lnTo>
                </a:path>
                <a:path w="1715135" h="1456054">
                  <a:moveTo>
                    <a:pt x="352428" y="0"/>
                  </a:moveTo>
                  <a:lnTo>
                    <a:pt x="352428" y="1455477"/>
                  </a:lnTo>
                </a:path>
                <a:path w="1715135" h="1456054">
                  <a:moveTo>
                    <a:pt x="523880" y="0"/>
                  </a:moveTo>
                  <a:lnTo>
                    <a:pt x="523880" y="1455477"/>
                  </a:lnTo>
                </a:path>
                <a:path w="1715135" h="1456054">
                  <a:moveTo>
                    <a:pt x="695331" y="0"/>
                  </a:moveTo>
                  <a:lnTo>
                    <a:pt x="695331" y="1455477"/>
                  </a:lnTo>
                </a:path>
                <a:path w="1715135" h="1456054">
                  <a:moveTo>
                    <a:pt x="866783" y="0"/>
                  </a:moveTo>
                  <a:lnTo>
                    <a:pt x="866783" y="1455477"/>
                  </a:lnTo>
                </a:path>
                <a:path w="1715135" h="1456054">
                  <a:moveTo>
                    <a:pt x="1038171" y="0"/>
                  </a:moveTo>
                  <a:lnTo>
                    <a:pt x="1038171" y="1455477"/>
                  </a:lnTo>
                </a:path>
                <a:path w="1715135" h="1456054">
                  <a:moveTo>
                    <a:pt x="1200098" y="0"/>
                  </a:moveTo>
                  <a:lnTo>
                    <a:pt x="1200098" y="1455477"/>
                  </a:lnTo>
                </a:path>
                <a:path w="1715135" h="1456054">
                  <a:moveTo>
                    <a:pt x="1371550" y="0"/>
                  </a:moveTo>
                  <a:lnTo>
                    <a:pt x="1371550" y="1455477"/>
                  </a:lnTo>
                </a:path>
                <a:path w="1715135" h="1456054">
                  <a:moveTo>
                    <a:pt x="1543128" y="0"/>
                  </a:moveTo>
                  <a:lnTo>
                    <a:pt x="1543128" y="1455477"/>
                  </a:lnTo>
                </a:path>
                <a:path w="1715135" h="1456054">
                  <a:moveTo>
                    <a:pt x="1714580" y="0"/>
                  </a:moveTo>
                  <a:lnTo>
                    <a:pt x="1714580" y="1455477"/>
                  </a:lnTo>
                </a:path>
                <a:path w="1715135" h="1456054">
                  <a:moveTo>
                    <a:pt x="19050" y="1437054"/>
                  </a:moveTo>
                  <a:lnTo>
                    <a:pt x="1714516" y="1437054"/>
                  </a:lnTo>
                  <a:lnTo>
                    <a:pt x="1714516" y="49"/>
                  </a:lnTo>
                  <a:lnTo>
                    <a:pt x="19050" y="49"/>
                  </a:lnTo>
                  <a:lnTo>
                    <a:pt x="19050" y="1437054"/>
                  </a:lnTo>
                  <a:close/>
                </a:path>
                <a:path w="1715135" h="1456054">
                  <a:moveTo>
                    <a:pt x="19050" y="0"/>
                  </a:moveTo>
                  <a:lnTo>
                    <a:pt x="19050" y="1455477"/>
                  </a:lnTo>
                </a:path>
                <a:path w="1715135" h="1456054">
                  <a:moveTo>
                    <a:pt x="0" y="1437054"/>
                  </a:moveTo>
                  <a:lnTo>
                    <a:pt x="19050" y="1437054"/>
                  </a:lnTo>
                </a:path>
                <a:path w="1715135" h="1456054">
                  <a:moveTo>
                    <a:pt x="0" y="1289669"/>
                  </a:moveTo>
                  <a:lnTo>
                    <a:pt x="19050" y="1289669"/>
                  </a:lnTo>
                </a:path>
                <a:path w="1715135" h="1456054">
                  <a:moveTo>
                    <a:pt x="0" y="1151495"/>
                  </a:moveTo>
                  <a:lnTo>
                    <a:pt x="19050" y="1151495"/>
                  </a:lnTo>
                </a:path>
                <a:path w="1715135" h="1456054">
                  <a:moveTo>
                    <a:pt x="0" y="1004110"/>
                  </a:moveTo>
                  <a:lnTo>
                    <a:pt x="19050" y="1004110"/>
                  </a:lnTo>
                </a:path>
                <a:path w="1715135" h="1456054">
                  <a:moveTo>
                    <a:pt x="0" y="865936"/>
                  </a:moveTo>
                  <a:lnTo>
                    <a:pt x="19050" y="865936"/>
                  </a:lnTo>
                </a:path>
                <a:path w="1715135" h="1456054">
                  <a:moveTo>
                    <a:pt x="0" y="718551"/>
                  </a:moveTo>
                  <a:lnTo>
                    <a:pt x="19050" y="718551"/>
                  </a:lnTo>
                </a:path>
                <a:path w="1715135" h="1456054">
                  <a:moveTo>
                    <a:pt x="0" y="580378"/>
                  </a:moveTo>
                  <a:lnTo>
                    <a:pt x="19050" y="580378"/>
                  </a:lnTo>
                </a:path>
                <a:path w="1715135" h="1456054">
                  <a:moveTo>
                    <a:pt x="0" y="432943"/>
                  </a:moveTo>
                  <a:lnTo>
                    <a:pt x="19050" y="432943"/>
                  </a:lnTo>
                </a:path>
                <a:path w="1715135" h="1456054">
                  <a:moveTo>
                    <a:pt x="0" y="294770"/>
                  </a:moveTo>
                  <a:lnTo>
                    <a:pt x="19050" y="294770"/>
                  </a:lnTo>
                </a:path>
                <a:path w="1715135" h="1456054">
                  <a:moveTo>
                    <a:pt x="0" y="147385"/>
                  </a:moveTo>
                  <a:lnTo>
                    <a:pt x="19050" y="147385"/>
                  </a:lnTo>
                </a:path>
                <a:path w="1715135" h="1456054">
                  <a:moveTo>
                    <a:pt x="0" y="0"/>
                  </a:moveTo>
                  <a:lnTo>
                    <a:pt x="19050" y="0"/>
                  </a:lnTo>
                </a:path>
                <a:path w="1715135" h="1456054">
                  <a:moveTo>
                    <a:pt x="19050" y="1437054"/>
                  </a:moveTo>
                  <a:lnTo>
                    <a:pt x="1714580" y="1437054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72005" y="4755838"/>
              <a:ext cx="142729" cy="138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00553" y="4470279"/>
              <a:ext cx="142729" cy="138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8223" y="5041396"/>
              <a:ext cx="142729" cy="1383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43457" y="4322845"/>
              <a:ext cx="142729" cy="1383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72005" y="4184671"/>
              <a:ext cx="142729" cy="1383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29190" y="4617747"/>
              <a:ext cx="123825" cy="120014"/>
            </a:xfrm>
            <a:custGeom>
              <a:avLst/>
              <a:gdLst/>
              <a:ahLst/>
              <a:cxnLst/>
              <a:rect l="l" t="t" r="r" b="b"/>
              <a:pathLst>
                <a:path w="123825" h="120014">
                  <a:moveTo>
                    <a:pt x="61849" y="0"/>
                  </a:moveTo>
                  <a:lnTo>
                    <a:pt x="0" y="59875"/>
                  </a:lnTo>
                  <a:lnTo>
                    <a:pt x="61849" y="119750"/>
                  </a:lnTo>
                  <a:lnTo>
                    <a:pt x="123826" y="59875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24364" y="4613141"/>
              <a:ext cx="133350" cy="129539"/>
            </a:xfrm>
            <a:custGeom>
              <a:avLst/>
              <a:gdLst/>
              <a:ahLst/>
              <a:cxnLst/>
              <a:rect l="l" t="t" r="r" b="b"/>
              <a:pathLst>
                <a:path w="133350" h="129539">
                  <a:moveTo>
                    <a:pt x="66675" y="4605"/>
                  </a:moveTo>
                  <a:lnTo>
                    <a:pt x="66675" y="0"/>
                  </a:lnTo>
                  <a:lnTo>
                    <a:pt x="66675" y="4605"/>
                  </a:lnTo>
                  <a:lnTo>
                    <a:pt x="128652" y="64481"/>
                  </a:lnTo>
                  <a:lnTo>
                    <a:pt x="133351" y="64481"/>
                  </a:lnTo>
                  <a:lnTo>
                    <a:pt x="128652" y="64481"/>
                  </a:lnTo>
                  <a:lnTo>
                    <a:pt x="66675" y="124356"/>
                  </a:lnTo>
                  <a:lnTo>
                    <a:pt x="66675" y="128962"/>
                  </a:lnTo>
                  <a:lnTo>
                    <a:pt x="66675" y="124356"/>
                  </a:lnTo>
                  <a:lnTo>
                    <a:pt x="4826" y="64481"/>
                  </a:lnTo>
                  <a:lnTo>
                    <a:pt x="0" y="64481"/>
                  </a:lnTo>
                  <a:lnTo>
                    <a:pt x="4826" y="64481"/>
                  </a:lnTo>
                  <a:lnTo>
                    <a:pt x="66675" y="4605"/>
                  </a:lnTo>
                  <a:close/>
                </a:path>
              </a:pathLst>
            </a:custGeom>
            <a:ln w="937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43457" y="4608453"/>
              <a:ext cx="142729" cy="138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7310" y="5041396"/>
              <a:ext cx="142665" cy="1383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48223" y="4755838"/>
              <a:ext cx="142729" cy="1383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29190" y="4765132"/>
              <a:ext cx="123825" cy="120014"/>
            </a:xfrm>
            <a:custGeom>
              <a:avLst/>
              <a:gdLst/>
              <a:ahLst/>
              <a:cxnLst/>
              <a:rect l="l" t="t" r="r" b="b"/>
              <a:pathLst>
                <a:path w="123825" h="120014">
                  <a:moveTo>
                    <a:pt x="61849" y="0"/>
                  </a:moveTo>
                  <a:lnTo>
                    <a:pt x="0" y="59875"/>
                  </a:lnTo>
                  <a:lnTo>
                    <a:pt x="61849" y="119750"/>
                  </a:lnTo>
                  <a:lnTo>
                    <a:pt x="123826" y="59875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24364" y="4760527"/>
              <a:ext cx="133350" cy="129539"/>
            </a:xfrm>
            <a:custGeom>
              <a:avLst/>
              <a:gdLst/>
              <a:ahLst/>
              <a:cxnLst/>
              <a:rect l="l" t="t" r="r" b="b"/>
              <a:pathLst>
                <a:path w="133350" h="129539">
                  <a:moveTo>
                    <a:pt x="66675" y="4605"/>
                  </a:moveTo>
                  <a:lnTo>
                    <a:pt x="66675" y="0"/>
                  </a:lnTo>
                  <a:lnTo>
                    <a:pt x="66675" y="4605"/>
                  </a:lnTo>
                  <a:lnTo>
                    <a:pt x="128652" y="64481"/>
                  </a:lnTo>
                  <a:lnTo>
                    <a:pt x="133351" y="64481"/>
                  </a:lnTo>
                  <a:lnTo>
                    <a:pt x="128652" y="64481"/>
                  </a:lnTo>
                  <a:lnTo>
                    <a:pt x="66675" y="124356"/>
                  </a:lnTo>
                  <a:lnTo>
                    <a:pt x="66675" y="128962"/>
                  </a:lnTo>
                  <a:lnTo>
                    <a:pt x="66675" y="124356"/>
                  </a:lnTo>
                  <a:lnTo>
                    <a:pt x="4826" y="64481"/>
                  </a:lnTo>
                  <a:lnTo>
                    <a:pt x="0" y="64481"/>
                  </a:lnTo>
                  <a:lnTo>
                    <a:pt x="4826" y="64481"/>
                  </a:lnTo>
                  <a:lnTo>
                    <a:pt x="66675" y="4605"/>
                  </a:lnTo>
                  <a:close/>
                </a:path>
              </a:pathLst>
            </a:custGeom>
            <a:ln w="937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328987" y="3820951"/>
            <a:ext cx="2029460" cy="1805939"/>
          </a:xfrm>
          <a:prstGeom prst="rect">
            <a:avLst/>
          </a:prstGeom>
          <a:ln w="936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450" spc="-30" dirty="0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450" dirty="0">
                <a:latin typeface="Arial"/>
                <a:cs typeface="Arial"/>
              </a:rPr>
              <a:t>9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400" spc="25" dirty="0"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450" dirty="0">
                <a:latin typeface="Arial"/>
                <a:cs typeface="Arial"/>
              </a:rPr>
              <a:t>7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450" dirty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450" dirty="0">
                <a:latin typeface="Arial"/>
                <a:cs typeface="Arial"/>
              </a:rPr>
              <a:t>5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400" spc="25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450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45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400" spc="25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Arial"/>
              <a:cs typeface="Arial"/>
            </a:endParaRPr>
          </a:p>
          <a:p>
            <a:pPr marL="127000">
              <a:lnSpc>
                <a:spcPts val="475"/>
              </a:lnSpc>
            </a:pPr>
            <a:r>
              <a:rPr sz="400" spc="25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  <a:p>
            <a:pPr marL="192405">
              <a:lnSpc>
                <a:spcPts val="535"/>
              </a:lnSpc>
              <a:tabLst>
                <a:tab pos="363220" algn="l"/>
                <a:tab pos="534670" algn="l"/>
                <a:tab pos="706120" algn="l"/>
                <a:tab pos="876935" algn="l"/>
                <a:tab pos="1048385" algn="l"/>
                <a:tab pos="1219835" algn="l"/>
                <a:tab pos="1391285" algn="l"/>
                <a:tab pos="1562100" algn="l"/>
                <a:tab pos="1733550" algn="l"/>
              </a:tabLst>
            </a:pPr>
            <a:r>
              <a:rPr sz="450" dirty="0">
                <a:latin typeface="Arial"/>
                <a:cs typeface="Arial"/>
              </a:rPr>
              <a:t>0	1	2	3	4	5	6	7	8	9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spc="-30" dirty="0">
                <a:latin typeface="Arial"/>
                <a:cs typeface="Arial"/>
              </a:rPr>
              <a:t>10</a:t>
            </a:r>
            <a:endParaRPr sz="4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33800" y="4075176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762000" y="1143000"/>
                </a:moveTo>
                <a:lnTo>
                  <a:pt x="785237" y="1075963"/>
                </a:lnTo>
                <a:lnTo>
                  <a:pt x="812225" y="1047667"/>
                </a:lnTo>
                <a:lnTo>
                  <a:pt x="847628" y="1024070"/>
                </a:lnTo>
                <a:lnTo>
                  <a:pt x="890073" y="1006084"/>
                </a:lnTo>
                <a:lnTo>
                  <a:pt x="938188" y="994623"/>
                </a:lnTo>
                <a:lnTo>
                  <a:pt x="990600" y="990600"/>
                </a:lnTo>
                <a:lnTo>
                  <a:pt x="1043011" y="994623"/>
                </a:lnTo>
                <a:lnTo>
                  <a:pt x="1091126" y="1006084"/>
                </a:lnTo>
                <a:lnTo>
                  <a:pt x="1133571" y="1024070"/>
                </a:lnTo>
                <a:lnTo>
                  <a:pt x="1168974" y="1047667"/>
                </a:lnTo>
                <a:lnTo>
                  <a:pt x="1195962" y="1075963"/>
                </a:lnTo>
                <a:lnTo>
                  <a:pt x="1219200" y="1143000"/>
                </a:lnTo>
                <a:lnTo>
                  <a:pt x="1213161" y="1177914"/>
                </a:lnTo>
                <a:lnTo>
                  <a:pt x="1168974" y="1238278"/>
                </a:lnTo>
                <a:lnTo>
                  <a:pt x="1133571" y="1261889"/>
                </a:lnTo>
                <a:lnTo>
                  <a:pt x="1091126" y="1279893"/>
                </a:lnTo>
                <a:lnTo>
                  <a:pt x="1043011" y="1291370"/>
                </a:lnTo>
                <a:lnTo>
                  <a:pt x="990600" y="1295400"/>
                </a:lnTo>
                <a:lnTo>
                  <a:pt x="938188" y="1291370"/>
                </a:lnTo>
                <a:lnTo>
                  <a:pt x="890073" y="1279893"/>
                </a:lnTo>
                <a:lnTo>
                  <a:pt x="847628" y="1261889"/>
                </a:lnTo>
                <a:lnTo>
                  <a:pt x="812225" y="1238278"/>
                </a:lnTo>
                <a:lnTo>
                  <a:pt x="785237" y="1209980"/>
                </a:lnTo>
                <a:lnTo>
                  <a:pt x="762000" y="1143000"/>
                </a:lnTo>
                <a:close/>
              </a:path>
              <a:path w="1371600" h="1295400">
                <a:moveTo>
                  <a:pt x="0" y="304800"/>
                </a:moveTo>
                <a:lnTo>
                  <a:pt x="3990" y="255343"/>
                </a:lnTo>
                <a:lnTo>
                  <a:pt x="15544" y="208434"/>
                </a:lnTo>
                <a:lnTo>
                  <a:pt x="34032" y="164697"/>
                </a:lnTo>
                <a:lnTo>
                  <a:pt x="58826" y="124760"/>
                </a:lnTo>
                <a:lnTo>
                  <a:pt x="89296" y="89249"/>
                </a:lnTo>
                <a:lnTo>
                  <a:pt x="124815" y="58789"/>
                </a:lnTo>
                <a:lnTo>
                  <a:pt x="164753" y="34008"/>
                </a:lnTo>
                <a:lnTo>
                  <a:pt x="208483" y="15532"/>
                </a:lnTo>
                <a:lnTo>
                  <a:pt x="255374" y="3987"/>
                </a:lnTo>
                <a:lnTo>
                  <a:pt x="304800" y="0"/>
                </a:lnTo>
                <a:lnTo>
                  <a:pt x="354225" y="3987"/>
                </a:lnTo>
                <a:lnTo>
                  <a:pt x="401116" y="15532"/>
                </a:lnTo>
                <a:lnTo>
                  <a:pt x="444846" y="34008"/>
                </a:lnTo>
                <a:lnTo>
                  <a:pt x="484784" y="58789"/>
                </a:lnTo>
                <a:lnTo>
                  <a:pt x="520303" y="89249"/>
                </a:lnTo>
                <a:lnTo>
                  <a:pt x="550773" y="124760"/>
                </a:lnTo>
                <a:lnTo>
                  <a:pt x="575567" y="164697"/>
                </a:lnTo>
                <a:lnTo>
                  <a:pt x="594055" y="208434"/>
                </a:lnTo>
                <a:lnTo>
                  <a:pt x="605609" y="255343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  <a:path w="1371600" h="1295400">
                <a:moveTo>
                  <a:pt x="152400" y="723900"/>
                </a:moveTo>
                <a:lnTo>
                  <a:pt x="171476" y="657399"/>
                </a:lnTo>
                <a:lnTo>
                  <a:pt x="224105" y="601133"/>
                </a:lnTo>
                <a:lnTo>
                  <a:pt x="260846" y="578179"/>
                </a:lnTo>
                <a:lnTo>
                  <a:pt x="303388" y="559392"/>
                </a:lnTo>
                <a:lnTo>
                  <a:pt x="350870" y="545309"/>
                </a:lnTo>
                <a:lnTo>
                  <a:pt x="402427" y="536466"/>
                </a:lnTo>
                <a:lnTo>
                  <a:pt x="457200" y="533400"/>
                </a:lnTo>
                <a:lnTo>
                  <a:pt x="511972" y="536466"/>
                </a:lnTo>
                <a:lnTo>
                  <a:pt x="563529" y="545309"/>
                </a:lnTo>
                <a:lnTo>
                  <a:pt x="611011" y="559392"/>
                </a:lnTo>
                <a:lnTo>
                  <a:pt x="653553" y="578179"/>
                </a:lnTo>
                <a:lnTo>
                  <a:pt x="690294" y="601133"/>
                </a:lnTo>
                <a:lnTo>
                  <a:pt x="720372" y="627718"/>
                </a:lnTo>
                <a:lnTo>
                  <a:pt x="757087" y="689638"/>
                </a:lnTo>
                <a:lnTo>
                  <a:pt x="762000" y="723900"/>
                </a:lnTo>
                <a:lnTo>
                  <a:pt x="757087" y="758128"/>
                </a:lnTo>
                <a:lnTo>
                  <a:pt x="720372" y="820024"/>
                </a:lnTo>
                <a:lnTo>
                  <a:pt x="690294" y="846614"/>
                </a:lnTo>
                <a:lnTo>
                  <a:pt x="653553" y="869578"/>
                </a:lnTo>
                <a:lnTo>
                  <a:pt x="611011" y="888379"/>
                </a:lnTo>
                <a:lnTo>
                  <a:pt x="563529" y="902475"/>
                </a:lnTo>
                <a:lnTo>
                  <a:pt x="511972" y="911329"/>
                </a:lnTo>
                <a:lnTo>
                  <a:pt x="457200" y="914400"/>
                </a:lnTo>
                <a:lnTo>
                  <a:pt x="402427" y="911329"/>
                </a:lnTo>
                <a:lnTo>
                  <a:pt x="350870" y="902475"/>
                </a:lnTo>
                <a:lnTo>
                  <a:pt x="303388" y="888379"/>
                </a:lnTo>
                <a:lnTo>
                  <a:pt x="260846" y="869578"/>
                </a:lnTo>
                <a:lnTo>
                  <a:pt x="224105" y="846614"/>
                </a:lnTo>
                <a:lnTo>
                  <a:pt x="194027" y="820024"/>
                </a:lnTo>
                <a:lnTo>
                  <a:pt x="157312" y="758128"/>
                </a:lnTo>
                <a:lnTo>
                  <a:pt x="152400" y="723900"/>
                </a:lnTo>
                <a:close/>
              </a:path>
              <a:path w="1371600" h="1295400">
                <a:moveTo>
                  <a:pt x="914400" y="762000"/>
                </a:moveTo>
                <a:lnTo>
                  <a:pt x="919044" y="715896"/>
                </a:lnTo>
                <a:lnTo>
                  <a:pt x="932366" y="672971"/>
                </a:lnTo>
                <a:lnTo>
                  <a:pt x="953445" y="634138"/>
                </a:lnTo>
                <a:lnTo>
                  <a:pt x="981360" y="600313"/>
                </a:lnTo>
                <a:lnTo>
                  <a:pt x="1015193" y="572411"/>
                </a:lnTo>
                <a:lnTo>
                  <a:pt x="1054024" y="551348"/>
                </a:lnTo>
                <a:lnTo>
                  <a:pt x="1096933" y="538039"/>
                </a:lnTo>
                <a:lnTo>
                  <a:pt x="1143000" y="533400"/>
                </a:lnTo>
                <a:lnTo>
                  <a:pt x="1189066" y="538039"/>
                </a:lnTo>
                <a:lnTo>
                  <a:pt x="1231975" y="551348"/>
                </a:lnTo>
                <a:lnTo>
                  <a:pt x="1270806" y="572411"/>
                </a:lnTo>
                <a:lnTo>
                  <a:pt x="1304639" y="600313"/>
                </a:lnTo>
                <a:lnTo>
                  <a:pt x="1332554" y="634138"/>
                </a:lnTo>
                <a:lnTo>
                  <a:pt x="1353633" y="672971"/>
                </a:lnTo>
                <a:lnTo>
                  <a:pt x="1366955" y="715896"/>
                </a:lnTo>
                <a:lnTo>
                  <a:pt x="1371600" y="762000"/>
                </a:lnTo>
                <a:lnTo>
                  <a:pt x="1366955" y="808066"/>
                </a:lnTo>
                <a:lnTo>
                  <a:pt x="1353633" y="850975"/>
                </a:lnTo>
                <a:lnTo>
                  <a:pt x="1332554" y="889806"/>
                </a:lnTo>
                <a:lnTo>
                  <a:pt x="1304639" y="923639"/>
                </a:lnTo>
                <a:lnTo>
                  <a:pt x="1270806" y="951554"/>
                </a:lnTo>
                <a:lnTo>
                  <a:pt x="1231975" y="972633"/>
                </a:lnTo>
                <a:lnTo>
                  <a:pt x="1189066" y="985955"/>
                </a:lnTo>
                <a:lnTo>
                  <a:pt x="1143000" y="990600"/>
                </a:lnTo>
                <a:lnTo>
                  <a:pt x="1096933" y="985955"/>
                </a:lnTo>
                <a:lnTo>
                  <a:pt x="1054024" y="972633"/>
                </a:lnTo>
                <a:lnTo>
                  <a:pt x="1015193" y="951554"/>
                </a:lnTo>
                <a:lnTo>
                  <a:pt x="981360" y="923639"/>
                </a:lnTo>
                <a:lnTo>
                  <a:pt x="953445" y="889806"/>
                </a:lnTo>
                <a:lnTo>
                  <a:pt x="932366" y="850975"/>
                </a:lnTo>
                <a:lnTo>
                  <a:pt x="919044" y="808066"/>
                </a:lnTo>
                <a:lnTo>
                  <a:pt x="914400" y="762000"/>
                </a:lnTo>
                <a:close/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6053483" y="3766289"/>
            <a:ext cx="2113915" cy="1934210"/>
            <a:chOff x="6053483" y="3766289"/>
            <a:chExt cx="2113915" cy="1934210"/>
          </a:xfrm>
        </p:grpSpPr>
        <p:sp>
          <p:nvSpPr>
            <p:cNvPr id="52" name="object 52"/>
            <p:cNvSpPr/>
            <p:nvPr/>
          </p:nvSpPr>
          <p:spPr>
            <a:xfrm>
              <a:off x="6058163" y="3770969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82791" y="3932670"/>
              <a:ext cx="1760220" cy="1379220"/>
            </a:xfrm>
            <a:custGeom>
              <a:avLst/>
              <a:gdLst/>
              <a:ahLst/>
              <a:cxnLst/>
              <a:rect l="l" t="t" r="r" b="b"/>
              <a:pathLst>
                <a:path w="1760220" h="1379220">
                  <a:moveTo>
                    <a:pt x="0" y="1379050"/>
                  </a:moveTo>
                  <a:lnTo>
                    <a:pt x="1760172" y="1379050"/>
                  </a:lnTo>
                </a:path>
                <a:path w="1760220" h="1379220">
                  <a:moveTo>
                    <a:pt x="0" y="1221668"/>
                  </a:moveTo>
                  <a:lnTo>
                    <a:pt x="1760172" y="1221668"/>
                  </a:lnTo>
                </a:path>
                <a:path w="1760220" h="1379220">
                  <a:moveTo>
                    <a:pt x="0" y="1073500"/>
                  </a:moveTo>
                  <a:lnTo>
                    <a:pt x="1760172" y="1073500"/>
                  </a:lnTo>
                </a:path>
                <a:path w="1760220" h="1379220">
                  <a:moveTo>
                    <a:pt x="0" y="916118"/>
                  </a:moveTo>
                  <a:lnTo>
                    <a:pt x="1760172" y="916118"/>
                  </a:lnTo>
                </a:path>
                <a:path w="1760220" h="1379220">
                  <a:moveTo>
                    <a:pt x="0" y="768242"/>
                  </a:moveTo>
                  <a:lnTo>
                    <a:pt x="1760172" y="768242"/>
                  </a:lnTo>
                </a:path>
                <a:path w="1760220" h="1379220">
                  <a:moveTo>
                    <a:pt x="0" y="610787"/>
                  </a:moveTo>
                  <a:lnTo>
                    <a:pt x="1760172" y="610787"/>
                  </a:lnTo>
                </a:path>
                <a:path w="1760220" h="1379220">
                  <a:moveTo>
                    <a:pt x="0" y="462900"/>
                  </a:moveTo>
                  <a:lnTo>
                    <a:pt x="1760172" y="462900"/>
                  </a:lnTo>
                </a:path>
                <a:path w="1760220" h="1379220">
                  <a:moveTo>
                    <a:pt x="0" y="305549"/>
                  </a:moveTo>
                  <a:lnTo>
                    <a:pt x="1760172" y="305549"/>
                  </a:lnTo>
                </a:path>
                <a:path w="1760220" h="1379220">
                  <a:moveTo>
                    <a:pt x="0" y="157350"/>
                  </a:moveTo>
                  <a:lnTo>
                    <a:pt x="1760172" y="157350"/>
                  </a:lnTo>
                </a:path>
                <a:path w="1760220" h="1379220">
                  <a:moveTo>
                    <a:pt x="0" y="0"/>
                  </a:moveTo>
                  <a:lnTo>
                    <a:pt x="1760172" y="0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64549" y="3932670"/>
              <a:ext cx="1588135" cy="1518285"/>
            </a:xfrm>
            <a:custGeom>
              <a:avLst/>
              <a:gdLst/>
              <a:ahLst/>
              <a:cxnLst/>
              <a:rect l="l" t="t" r="r" b="b"/>
              <a:pathLst>
                <a:path w="1588134" h="1518285">
                  <a:moveTo>
                    <a:pt x="0" y="0"/>
                  </a:moveTo>
                  <a:lnTo>
                    <a:pt x="0" y="1517753"/>
                  </a:lnTo>
                </a:path>
                <a:path w="1588134" h="1518285">
                  <a:moveTo>
                    <a:pt x="172242" y="0"/>
                  </a:moveTo>
                  <a:lnTo>
                    <a:pt x="172242" y="1517753"/>
                  </a:lnTo>
                </a:path>
                <a:path w="1588134" h="1518285">
                  <a:moveTo>
                    <a:pt x="353999" y="0"/>
                  </a:moveTo>
                  <a:lnTo>
                    <a:pt x="353999" y="1517753"/>
                  </a:lnTo>
                </a:path>
                <a:path w="1588134" h="1518285">
                  <a:moveTo>
                    <a:pt x="526241" y="0"/>
                  </a:moveTo>
                  <a:lnTo>
                    <a:pt x="526241" y="1517753"/>
                  </a:lnTo>
                </a:path>
                <a:path w="1588134" h="1518285">
                  <a:moveTo>
                    <a:pt x="708010" y="0"/>
                  </a:moveTo>
                  <a:lnTo>
                    <a:pt x="708010" y="1517753"/>
                  </a:lnTo>
                </a:path>
                <a:path w="1588134" h="1518285">
                  <a:moveTo>
                    <a:pt x="879940" y="0"/>
                  </a:moveTo>
                  <a:lnTo>
                    <a:pt x="879940" y="1517753"/>
                  </a:lnTo>
                </a:path>
                <a:path w="1588134" h="1518285">
                  <a:moveTo>
                    <a:pt x="1061763" y="0"/>
                  </a:moveTo>
                  <a:lnTo>
                    <a:pt x="1061763" y="1517753"/>
                  </a:lnTo>
                </a:path>
                <a:path w="1588134" h="1518285">
                  <a:moveTo>
                    <a:pt x="1234016" y="0"/>
                  </a:moveTo>
                  <a:lnTo>
                    <a:pt x="1234016" y="1517753"/>
                  </a:lnTo>
                </a:path>
                <a:path w="1588134" h="1518285">
                  <a:moveTo>
                    <a:pt x="1415730" y="0"/>
                  </a:moveTo>
                  <a:lnTo>
                    <a:pt x="1415730" y="1517753"/>
                  </a:lnTo>
                </a:path>
                <a:path w="1588134" h="1518285">
                  <a:moveTo>
                    <a:pt x="1587983" y="0"/>
                  </a:moveTo>
                  <a:lnTo>
                    <a:pt x="1587983" y="151775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82791" y="3932670"/>
              <a:ext cx="1769745" cy="1527175"/>
            </a:xfrm>
            <a:custGeom>
              <a:avLst/>
              <a:gdLst/>
              <a:ahLst/>
              <a:cxnLst/>
              <a:rect l="l" t="t" r="r" b="b"/>
              <a:pathLst>
                <a:path w="1769745" h="1527175">
                  <a:moveTo>
                    <a:pt x="0" y="0"/>
                  </a:moveTo>
                  <a:lnTo>
                    <a:pt x="1760172" y="0"/>
                  </a:lnTo>
                </a:path>
                <a:path w="1769745" h="1527175">
                  <a:moveTo>
                    <a:pt x="1769741" y="0"/>
                  </a:moveTo>
                  <a:lnTo>
                    <a:pt x="1769741" y="1517753"/>
                  </a:lnTo>
                </a:path>
                <a:path w="1769745" h="1527175">
                  <a:moveTo>
                    <a:pt x="1769741" y="1526968"/>
                  </a:moveTo>
                  <a:lnTo>
                    <a:pt x="9515" y="1526968"/>
                  </a:lnTo>
                </a:path>
                <a:path w="1769745" h="1527175">
                  <a:moveTo>
                    <a:pt x="0" y="1526968"/>
                  </a:moveTo>
                  <a:lnTo>
                    <a:pt x="0" y="9463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82791" y="3932670"/>
              <a:ext cx="0" cy="1546225"/>
            </a:xfrm>
            <a:custGeom>
              <a:avLst/>
              <a:gdLst/>
              <a:ahLst/>
              <a:cxnLst/>
              <a:rect l="l" t="t" r="r" b="b"/>
              <a:pathLst>
                <a:path h="1546225">
                  <a:moveTo>
                    <a:pt x="0" y="0"/>
                  </a:moveTo>
                  <a:lnTo>
                    <a:pt x="0" y="1545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63738" y="3932670"/>
              <a:ext cx="1779270" cy="1527175"/>
            </a:xfrm>
            <a:custGeom>
              <a:avLst/>
              <a:gdLst/>
              <a:ahLst/>
              <a:cxnLst/>
              <a:rect l="l" t="t" r="r" b="b"/>
              <a:pathLst>
                <a:path w="1779270" h="1527175">
                  <a:moveTo>
                    <a:pt x="0" y="1526968"/>
                  </a:moveTo>
                  <a:lnTo>
                    <a:pt x="9526" y="1526968"/>
                  </a:lnTo>
                </a:path>
                <a:path w="1779270" h="1527175">
                  <a:moveTo>
                    <a:pt x="0" y="1379050"/>
                  </a:moveTo>
                  <a:lnTo>
                    <a:pt x="9526" y="1379050"/>
                  </a:lnTo>
                </a:path>
                <a:path w="1779270" h="1527175">
                  <a:moveTo>
                    <a:pt x="0" y="1221668"/>
                  </a:moveTo>
                  <a:lnTo>
                    <a:pt x="9526" y="1221668"/>
                  </a:lnTo>
                </a:path>
                <a:path w="1779270" h="1527175">
                  <a:moveTo>
                    <a:pt x="0" y="1073500"/>
                  </a:moveTo>
                  <a:lnTo>
                    <a:pt x="9526" y="1073500"/>
                  </a:lnTo>
                </a:path>
                <a:path w="1779270" h="1527175">
                  <a:moveTo>
                    <a:pt x="0" y="916118"/>
                  </a:moveTo>
                  <a:lnTo>
                    <a:pt x="9526" y="916118"/>
                  </a:lnTo>
                </a:path>
                <a:path w="1779270" h="1527175">
                  <a:moveTo>
                    <a:pt x="0" y="768242"/>
                  </a:moveTo>
                  <a:lnTo>
                    <a:pt x="9526" y="768242"/>
                  </a:lnTo>
                </a:path>
                <a:path w="1779270" h="1527175">
                  <a:moveTo>
                    <a:pt x="0" y="610787"/>
                  </a:moveTo>
                  <a:lnTo>
                    <a:pt x="9526" y="610787"/>
                  </a:lnTo>
                </a:path>
                <a:path w="1779270" h="1527175">
                  <a:moveTo>
                    <a:pt x="0" y="462900"/>
                  </a:moveTo>
                  <a:lnTo>
                    <a:pt x="9526" y="462900"/>
                  </a:lnTo>
                </a:path>
                <a:path w="1779270" h="1527175">
                  <a:moveTo>
                    <a:pt x="0" y="305549"/>
                  </a:moveTo>
                  <a:lnTo>
                    <a:pt x="9526" y="305549"/>
                  </a:lnTo>
                </a:path>
                <a:path w="1779270" h="1527175">
                  <a:moveTo>
                    <a:pt x="0" y="157350"/>
                  </a:moveTo>
                  <a:lnTo>
                    <a:pt x="9526" y="157350"/>
                  </a:lnTo>
                </a:path>
                <a:path w="1779270" h="1527175">
                  <a:moveTo>
                    <a:pt x="0" y="0"/>
                  </a:moveTo>
                  <a:lnTo>
                    <a:pt x="9526" y="0"/>
                  </a:lnTo>
                </a:path>
                <a:path w="1779270" h="1527175">
                  <a:moveTo>
                    <a:pt x="19053" y="1526968"/>
                  </a:moveTo>
                  <a:lnTo>
                    <a:pt x="1779225" y="1526968"/>
                  </a:lnTo>
                </a:path>
              </a:pathLst>
            </a:custGeom>
            <a:ln w="9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59787" y="5473579"/>
              <a:ext cx="1597660" cy="0"/>
            </a:xfrm>
            <a:custGeom>
              <a:avLst/>
              <a:gdLst/>
              <a:ahLst/>
              <a:cxnLst/>
              <a:rect l="l" t="t" r="r" b="b"/>
              <a:pathLst>
                <a:path w="1597659">
                  <a:moveTo>
                    <a:pt x="0" y="0"/>
                  </a:moveTo>
                  <a:lnTo>
                    <a:pt x="9524" y="0"/>
                  </a:lnTo>
                </a:path>
                <a:path w="1597659">
                  <a:moveTo>
                    <a:pt x="172242" y="0"/>
                  </a:moveTo>
                  <a:lnTo>
                    <a:pt x="181766" y="0"/>
                  </a:lnTo>
                </a:path>
                <a:path w="1597659">
                  <a:moveTo>
                    <a:pt x="353999" y="0"/>
                  </a:moveTo>
                  <a:lnTo>
                    <a:pt x="363524" y="0"/>
                  </a:lnTo>
                </a:path>
                <a:path w="1597659">
                  <a:moveTo>
                    <a:pt x="526241" y="0"/>
                  </a:moveTo>
                  <a:lnTo>
                    <a:pt x="535766" y="0"/>
                  </a:lnTo>
                </a:path>
                <a:path w="1597659">
                  <a:moveTo>
                    <a:pt x="708010" y="0"/>
                  </a:moveTo>
                  <a:lnTo>
                    <a:pt x="717535" y="0"/>
                  </a:lnTo>
                </a:path>
                <a:path w="1597659">
                  <a:moveTo>
                    <a:pt x="879940" y="0"/>
                  </a:moveTo>
                  <a:lnTo>
                    <a:pt x="889465" y="0"/>
                  </a:lnTo>
                </a:path>
                <a:path w="1597659">
                  <a:moveTo>
                    <a:pt x="1061763" y="0"/>
                  </a:moveTo>
                  <a:lnTo>
                    <a:pt x="1071288" y="0"/>
                  </a:lnTo>
                </a:path>
                <a:path w="1597659">
                  <a:moveTo>
                    <a:pt x="1234016" y="0"/>
                  </a:moveTo>
                  <a:lnTo>
                    <a:pt x="1243540" y="0"/>
                  </a:lnTo>
                </a:path>
                <a:path w="1597659">
                  <a:moveTo>
                    <a:pt x="1415730" y="0"/>
                  </a:moveTo>
                  <a:lnTo>
                    <a:pt x="1425255" y="0"/>
                  </a:lnTo>
                </a:path>
                <a:path w="1597659">
                  <a:moveTo>
                    <a:pt x="1587983" y="0"/>
                  </a:moveTo>
                  <a:lnTo>
                    <a:pt x="1597508" y="0"/>
                  </a:lnTo>
                </a:path>
              </a:pathLst>
            </a:custGeom>
            <a:ln w="9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46931" y="4779365"/>
              <a:ext cx="143246" cy="1391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65173" y="4474085"/>
              <a:ext cx="143235" cy="1388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54641" y="5084914"/>
              <a:ext cx="143235" cy="1388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19173" y="4325886"/>
              <a:ext cx="143246" cy="1391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46931" y="4168744"/>
              <a:ext cx="143246" cy="1388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631578" y="4636121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4" h="129539">
                  <a:moveTo>
                    <a:pt x="66987" y="0"/>
                  </a:moveTo>
                  <a:lnTo>
                    <a:pt x="0" y="64791"/>
                  </a:lnTo>
                  <a:lnTo>
                    <a:pt x="66987" y="129499"/>
                  </a:lnTo>
                  <a:lnTo>
                    <a:pt x="133866" y="64791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631578" y="4636121"/>
              <a:ext cx="133985" cy="129539"/>
            </a:xfrm>
            <a:custGeom>
              <a:avLst/>
              <a:gdLst/>
              <a:ahLst/>
              <a:cxnLst/>
              <a:rect l="l" t="t" r="r" b="b"/>
              <a:pathLst>
                <a:path w="133984" h="129539">
                  <a:moveTo>
                    <a:pt x="66987" y="0"/>
                  </a:moveTo>
                  <a:lnTo>
                    <a:pt x="133866" y="64791"/>
                  </a:lnTo>
                  <a:lnTo>
                    <a:pt x="66987" y="129499"/>
                  </a:lnTo>
                  <a:lnTo>
                    <a:pt x="0" y="64791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19173" y="4631436"/>
              <a:ext cx="143246" cy="138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53894" y="5084914"/>
              <a:ext cx="143235" cy="1388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54641" y="4779365"/>
              <a:ext cx="143235" cy="139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631578" y="4784049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4" h="130175">
                  <a:moveTo>
                    <a:pt x="66987" y="0"/>
                  </a:moveTo>
                  <a:lnTo>
                    <a:pt x="0" y="64739"/>
                  </a:lnTo>
                  <a:lnTo>
                    <a:pt x="66987" y="129738"/>
                  </a:lnTo>
                  <a:lnTo>
                    <a:pt x="133866" y="64739"/>
                  </a:lnTo>
                  <a:lnTo>
                    <a:pt x="66987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31578" y="4784049"/>
              <a:ext cx="133985" cy="130175"/>
            </a:xfrm>
            <a:custGeom>
              <a:avLst/>
              <a:gdLst/>
              <a:ahLst/>
              <a:cxnLst/>
              <a:rect l="l" t="t" r="r" b="b"/>
              <a:pathLst>
                <a:path w="133984" h="130175">
                  <a:moveTo>
                    <a:pt x="66987" y="0"/>
                  </a:moveTo>
                  <a:lnTo>
                    <a:pt x="133866" y="64739"/>
                  </a:lnTo>
                  <a:lnTo>
                    <a:pt x="66987" y="129738"/>
                  </a:lnTo>
                  <a:lnTo>
                    <a:pt x="0" y="64739"/>
                  </a:lnTo>
                  <a:lnTo>
                    <a:pt x="66987" y="0"/>
                  </a:lnTo>
                  <a:close/>
                </a:path>
              </a:pathLst>
            </a:custGeom>
            <a:ln w="936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172720" y="3887692"/>
            <a:ext cx="69850" cy="16084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9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sz="350" spc="15" dirty="0">
                <a:latin typeface="Arial"/>
                <a:cs typeface="Arial"/>
              </a:rPr>
              <a:t>8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55"/>
              </a:spcBef>
            </a:pPr>
            <a:r>
              <a:rPr sz="350" spc="15" dirty="0">
                <a:latin typeface="Arial"/>
                <a:cs typeface="Arial"/>
              </a:rPr>
              <a:t>7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6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5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3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</a:pPr>
            <a:r>
              <a:rPr sz="350" spc="15" dirty="0">
                <a:latin typeface="Arial"/>
                <a:cs typeface="Arial"/>
              </a:rPr>
              <a:t>1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8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68502" y="5507074"/>
            <a:ext cx="3937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0</a:t>
            </a:r>
            <a:endParaRPr sz="3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450260" y="5507074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1	2</a:t>
            </a:r>
            <a:endParaRPr sz="3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04270" y="5507074"/>
            <a:ext cx="211454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1450" algn="l"/>
              </a:tabLst>
            </a:pPr>
            <a:r>
              <a:rPr sz="350" spc="15" dirty="0">
                <a:latin typeface="Arial"/>
                <a:cs typeface="Arial"/>
              </a:rPr>
              <a:t>3	4</a:t>
            </a:r>
            <a:endParaRPr sz="3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58044" y="5507074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5	6</a:t>
            </a:r>
            <a:endParaRPr sz="3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512012" y="5507074"/>
            <a:ext cx="212090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172085" algn="l"/>
              </a:tabLst>
            </a:pPr>
            <a:r>
              <a:rPr sz="350" spc="15" dirty="0">
                <a:latin typeface="Arial"/>
                <a:cs typeface="Arial"/>
              </a:rPr>
              <a:t>7	8</a:t>
            </a:r>
            <a:endParaRPr sz="3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865980" y="5507074"/>
            <a:ext cx="222885" cy="81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350" spc="15" dirty="0">
                <a:latin typeface="Arial"/>
                <a:cs typeface="Arial"/>
              </a:rPr>
              <a:t>9 </a:t>
            </a:r>
            <a:r>
              <a:rPr sz="350" spc="30" dirty="0">
                <a:latin typeface="Arial"/>
                <a:cs typeface="Arial"/>
              </a:rPr>
              <a:t>10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53483" y="3766289"/>
            <a:ext cx="2113915" cy="1934210"/>
            <a:chOff x="6053483" y="3766289"/>
            <a:chExt cx="2113915" cy="1934210"/>
          </a:xfrm>
        </p:grpSpPr>
        <p:sp>
          <p:nvSpPr>
            <p:cNvPr id="79" name="object 79"/>
            <p:cNvSpPr/>
            <p:nvPr/>
          </p:nvSpPr>
          <p:spPr>
            <a:xfrm>
              <a:off x="6058163" y="3770969"/>
              <a:ext cx="2105025" cy="1924685"/>
            </a:xfrm>
            <a:custGeom>
              <a:avLst/>
              <a:gdLst/>
              <a:ahLst/>
              <a:cxnLst/>
              <a:rect l="l" t="t" r="r" b="b"/>
              <a:pathLst>
                <a:path w="2105025" h="1924685">
                  <a:moveTo>
                    <a:pt x="0" y="1924609"/>
                  </a:moveTo>
                  <a:lnTo>
                    <a:pt x="2104451" y="1924609"/>
                  </a:lnTo>
                  <a:lnTo>
                    <a:pt x="2104451" y="0"/>
                  </a:lnTo>
                  <a:lnTo>
                    <a:pt x="0" y="0"/>
                  </a:lnTo>
                  <a:lnTo>
                    <a:pt x="0" y="1924609"/>
                  </a:lnTo>
                  <a:close/>
                </a:path>
              </a:pathLst>
            </a:custGeom>
            <a:ln w="9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53199" y="4114799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152400" y="228600"/>
                  </a:moveTo>
                  <a:lnTo>
                    <a:pt x="157044" y="182533"/>
                  </a:lnTo>
                  <a:lnTo>
                    <a:pt x="170366" y="139624"/>
                  </a:lnTo>
                  <a:lnTo>
                    <a:pt x="191445" y="100793"/>
                  </a:lnTo>
                  <a:lnTo>
                    <a:pt x="219360" y="66960"/>
                  </a:lnTo>
                  <a:lnTo>
                    <a:pt x="253193" y="39045"/>
                  </a:lnTo>
                  <a:lnTo>
                    <a:pt x="292024" y="17966"/>
                  </a:lnTo>
                  <a:lnTo>
                    <a:pt x="334933" y="4644"/>
                  </a:lnTo>
                  <a:lnTo>
                    <a:pt x="381000" y="0"/>
                  </a:lnTo>
                  <a:lnTo>
                    <a:pt x="427066" y="4644"/>
                  </a:lnTo>
                  <a:lnTo>
                    <a:pt x="469975" y="17966"/>
                  </a:lnTo>
                  <a:lnTo>
                    <a:pt x="508806" y="39045"/>
                  </a:lnTo>
                  <a:lnTo>
                    <a:pt x="542639" y="66960"/>
                  </a:lnTo>
                  <a:lnTo>
                    <a:pt x="570554" y="100793"/>
                  </a:lnTo>
                  <a:lnTo>
                    <a:pt x="591633" y="139624"/>
                  </a:lnTo>
                  <a:lnTo>
                    <a:pt x="604955" y="182533"/>
                  </a:lnTo>
                  <a:lnTo>
                    <a:pt x="609600" y="228600"/>
                  </a:lnTo>
                  <a:lnTo>
                    <a:pt x="604955" y="274666"/>
                  </a:lnTo>
                  <a:lnTo>
                    <a:pt x="591633" y="317575"/>
                  </a:lnTo>
                  <a:lnTo>
                    <a:pt x="570554" y="356406"/>
                  </a:lnTo>
                  <a:lnTo>
                    <a:pt x="542639" y="390239"/>
                  </a:lnTo>
                  <a:lnTo>
                    <a:pt x="508806" y="418154"/>
                  </a:lnTo>
                  <a:lnTo>
                    <a:pt x="469975" y="439233"/>
                  </a:lnTo>
                  <a:lnTo>
                    <a:pt x="427066" y="452555"/>
                  </a:lnTo>
                  <a:lnTo>
                    <a:pt x="381000" y="457200"/>
                  </a:lnTo>
                  <a:lnTo>
                    <a:pt x="334933" y="452555"/>
                  </a:lnTo>
                  <a:lnTo>
                    <a:pt x="292024" y="439233"/>
                  </a:lnTo>
                  <a:lnTo>
                    <a:pt x="253193" y="418154"/>
                  </a:lnTo>
                  <a:lnTo>
                    <a:pt x="219360" y="390239"/>
                  </a:lnTo>
                  <a:lnTo>
                    <a:pt x="191445" y="356406"/>
                  </a:lnTo>
                  <a:lnTo>
                    <a:pt x="170366" y="317575"/>
                  </a:lnTo>
                  <a:lnTo>
                    <a:pt x="157044" y="274666"/>
                  </a:lnTo>
                  <a:lnTo>
                    <a:pt x="152400" y="228600"/>
                  </a:lnTo>
                  <a:close/>
                </a:path>
                <a:path w="1295400" h="914400">
                  <a:moveTo>
                    <a:pt x="152400" y="685800"/>
                  </a:moveTo>
                  <a:lnTo>
                    <a:pt x="157044" y="639733"/>
                  </a:lnTo>
                  <a:lnTo>
                    <a:pt x="170366" y="596824"/>
                  </a:lnTo>
                  <a:lnTo>
                    <a:pt x="191445" y="557993"/>
                  </a:lnTo>
                  <a:lnTo>
                    <a:pt x="219360" y="524160"/>
                  </a:lnTo>
                  <a:lnTo>
                    <a:pt x="253193" y="496245"/>
                  </a:lnTo>
                  <a:lnTo>
                    <a:pt x="292024" y="475166"/>
                  </a:lnTo>
                  <a:lnTo>
                    <a:pt x="334933" y="461844"/>
                  </a:lnTo>
                  <a:lnTo>
                    <a:pt x="381000" y="457200"/>
                  </a:lnTo>
                  <a:lnTo>
                    <a:pt x="427066" y="461844"/>
                  </a:lnTo>
                  <a:lnTo>
                    <a:pt x="469975" y="475166"/>
                  </a:lnTo>
                  <a:lnTo>
                    <a:pt x="508806" y="496245"/>
                  </a:lnTo>
                  <a:lnTo>
                    <a:pt x="542639" y="524160"/>
                  </a:lnTo>
                  <a:lnTo>
                    <a:pt x="570554" y="557993"/>
                  </a:lnTo>
                  <a:lnTo>
                    <a:pt x="591633" y="596824"/>
                  </a:lnTo>
                  <a:lnTo>
                    <a:pt x="604955" y="639733"/>
                  </a:lnTo>
                  <a:lnTo>
                    <a:pt x="609600" y="685800"/>
                  </a:lnTo>
                  <a:lnTo>
                    <a:pt x="604955" y="731866"/>
                  </a:lnTo>
                  <a:lnTo>
                    <a:pt x="591633" y="774775"/>
                  </a:lnTo>
                  <a:lnTo>
                    <a:pt x="570554" y="813606"/>
                  </a:lnTo>
                  <a:lnTo>
                    <a:pt x="542639" y="847439"/>
                  </a:lnTo>
                  <a:lnTo>
                    <a:pt x="508806" y="875354"/>
                  </a:lnTo>
                  <a:lnTo>
                    <a:pt x="469975" y="896433"/>
                  </a:lnTo>
                  <a:lnTo>
                    <a:pt x="427066" y="909755"/>
                  </a:lnTo>
                  <a:lnTo>
                    <a:pt x="381000" y="914400"/>
                  </a:lnTo>
                  <a:lnTo>
                    <a:pt x="334933" y="909755"/>
                  </a:lnTo>
                  <a:lnTo>
                    <a:pt x="292024" y="896433"/>
                  </a:lnTo>
                  <a:lnTo>
                    <a:pt x="253193" y="875354"/>
                  </a:lnTo>
                  <a:lnTo>
                    <a:pt x="219360" y="847439"/>
                  </a:lnTo>
                  <a:lnTo>
                    <a:pt x="191445" y="813606"/>
                  </a:lnTo>
                  <a:lnTo>
                    <a:pt x="170366" y="774775"/>
                  </a:lnTo>
                  <a:lnTo>
                    <a:pt x="157044" y="731866"/>
                  </a:lnTo>
                  <a:lnTo>
                    <a:pt x="152400" y="685800"/>
                  </a:lnTo>
                  <a:close/>
                </a:path>
                <a:path w="1295400" h="914400">
                  <a:moveTo>
                    <a:pt x="1066800" y="685800"/>
                  </a:moveTo>
                  <a:lnTo>
                    <a:pt x="1070883" y="625034"/>
                  </a:lnTo>
                  <a:lnTo>
                    <a:pt x="1082406" y="570427"/>
                  </a:lnTo>
                  <a:lnTo>
                    <a:pt x="1100280" y="524160"/>
                  </a:lnTo>
                  <a:lnTo>
                    <a:pt x="1123413" y="488413"/>
                  </a:lnTo>
                  <a:lnTo>
                    <a:pt x="1181100" y="457200"/>
                  </a:lnTo>
                  <a:lnTo>
                    <a:pt x="1211482" y="465366"/>
                  </a:lnTo>
                  <a:lnTo>
                    <a:pt x="1261919" y="524160"/>
                  </a:lnTo>
                  <a:lnTo>
                    <a:pt x="1279793" y="570427"/>
                  </a:lnTo>
                  <a:lnTo>
                    <a:pt x="1291316" y="625034"/>
                  </a:lnTo>
                  <a:lnTo>
                    <a:pt x="1295400" y="685800"/>
                  </a:lnTo>
                  <a:lnTo>
                    <a:pt x="1291316" y="746565"/>
                  </a:lnTo>
                  <a:lnTo>
                    <a:pt x="1279793" y="801172"/>
                  </a:lnTo>
                  <a:lnTo>
                    <a:pt x="1261919" y="847439"/>
                  </a:lnTo>
                  <a:lnTo>
                    <a:pt x="1238786" y="883186"/>
                  </a:lnTo>
                  <a:lnTo>
                    <a:pt x="1181100" y="914400"/>
                  </a:lnTo>
                  <a:lnTo>
                    <a:pt x="1150717" y="906233"/>
                  </a:lnTo>
                  <a:lnTo>
                    <a:pt x="1100280" y="847439"/>
                  </a:lnTo>
                  <a:lnTo>
                    <a:pt x="1082406" y="801172"/>
                  </a:lnTo>
                  <a:lnTo>
                    <a:pt x="1070883" y="746565"/>
                  </a:lnTo>
                  <a:lnTo>
                    <a:pt x="1066800" y="685800"/>
                  </a:lnTo>
                  <a:close/>
                </a:path>
                <a:path w="1295400" h="914400">
                  <a:moveTo>
                    <a:pt x="0" y="417575"/>
                  </a:moveTo>
                  <a:lnTo>
                    <a:pt x="5994" y="358241"/>
                  </a:lnTo>
                  <a:lnTo>
                    <a:pt x="22336" y="309800"/>
                  </a:lnTo>
                  <a:lnTo>
                    <a:pt x="46559" y="277147"/>
                  </a:lnTo>
                  <a:lnTo>
                    <a:pt x="76200" y="265175"/>
                  </a:lnTo>
                  <a:lnTo>
                    <a:pt x="105840" y="277147"/>
                  </a:lnTo>
                  <a:lnTo>
                    <a:pt x="130063" y="309800"/>
                  </a:lnTo>
                  <a:lnTo>
                    <a:pt x="146405" y="358241"/>
                  </a:lnTo>
                  <a:lnTo>
                    <a:pt x="152400" y="417575"/>
                  </a:lnTo>
                  <a:lnTo>
                    <a:pt x="146405" y="476857"/>
                  </a:lnTo>
                  <a:lnTo>
                    <a:pt x="130063" y="525303"/>
                  </a:lnTo>
                  <a:lnTo>
                    <a:pt x="105840" y="557986"/>
                  </a:lnTo>
                  <a:lnTo>
                    <a:pt x="76200" y="569976"/>
                  </a:lnTo>
                  <a:lnTo>
                    <a:pt x="46559" y="557986"/>
                  </a:lnTo>
                  <a:lnTo>
                    <a:pt x="22336" y="525303"/>
                  </a:lnTo>
                  <a:lnTo>
                    <a:pt x="5994" y="476857"/>
                  </a:lnTo>
                  <a:lnTo>
                    <a:pt x="0" y="4175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00899" y="4760975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28600" y="495300"/>
                  </a:moveTo>
                  <a:lnTo>
                    <a:pt x="167834" y="491216"/>
                  </a:lnTo>
                  <a:lnTo>
                    <a:pt x="113227" y="479693"/>
                  </a:lnTo>
                  <a:lnTo>
                    <a:pt x="66960" y="461819"/>
                  </a:lnTo>
                  <a:lnTo>
                    <a:pt x="31213" y="438686"/>
                  </a:lnTo>
                  <a:lnTo>
                    <a:pt x="0" y="381000"/>
                  </a:lnTo>
                  <a:lnTo>
                    <a:pt x="8166" y="350572"/>
                  </a:lnTo>
                  <a:lnTo>
                    <a:pt x="66960" y="300132"/>
                  </a:lnTo>
                  <a:lnTo>
                    <a:pt x="113227" y="282278"/>
                  </a:lnTo>
                  <a:lnTo>
                    <a:pt x="167834" y="270774"/>
                  </a:lnTo>
                  <a:lnTo>
                    <a:pt x="228600" y="266700"/>
                  </a:lnTo>
                  <a:lnTo>
                    <a:pt x="289365" y="270774"/>
                  </a:lnTo>
                  <a:lnTo>
                    <a:pt x="343972" y="282278"/>
                  </a:lnTo>
                  <a:lnTo>
                    <a:pt x="390239" y="300132"/>
                  </a:lnTo>
                  <a:lnTo>
                    <a:pt x="425986" y="323257"/>
                  </a:lnTo>
                  <a:lnTo>
                    <a:pt x="457200" y="381000"/>
                  </a:lnTo>
                  <a:lnTo>
                    <a:pt x="449033" y="411382"/>
                  </a:lnTo>
                  <a:lnTo>
                    <a:pt x="390239" y="461819"/>
                  </a:lnTo>
                  <a:lnTo>
                    <a:pt x="343972" y="479693"/>
                  </a:lnTo>
                  <a:lnTo>
                    <a:pt x="289365" y="491216"/>
                  </a:lnTo>
                  <a:lnTo>
                    <a:pt x="228600" y="495300"/>
                  </a:lnTo>
                  <a:close/>
                </a:path>
                <a:path w="495300" h="495300">
                  <a:moveTo>
                    <a:pt x="342900" y="152400"/>
                  </a:moveTo>
                  <a:lnTo>
                    <a:pt x="283565" y="146405"/>
                  </a:lnTo>
                  <a:lnTo>
                    <a:pt x="235124" y="130063"/>
                  </a:lnTo>
                  <a:lnTo>
                    <a:pt x="202471" y="105840"/>
                  </a:lnTo>
                  <a:lnTo>
                    <a:pt x="190500" y="76200"/>
                  </a:lnTo>
                  <a:lnTo>
                    <a:pt x="202471" y="46505"/>
                  </a:lnTo>
                  <a:lnTo>
                    <a:pt x="235124" y="22288"/>
                  </a:lnTo>
                  <a:lnTo>
                    <a:pt x="283565" y="5976"/>
                  </a:lnTo>
                  <a:lnTo>
                    <a:pt x="342900" y="0"/>
                  </a:lnTo>
                  <a:lnTo>
                    <a:pt x="402234" y="5976"/>
                  </a:lnTo>
                  <a:lnTo>
                    <a:pt x="450675" y="22288"/>
                  </a:lnTo>
                  <a:lnTo>
                    <a:pt x="483328" y="46505"/>
                  </a:lnTo>
                  <a:lnTo>
                    <a:pt x="495300" y="76200"/>
                  </a:lnTo>
                  <a:lnTo>
                    <a:pt x="483328" y="105840"/>
                  </a:lnTo>
                  <a:lnTo>
                    <a:pt x="450675" y="130063"/>
                  </a:lnTo>
                  <a:lnTo>
                    <a:pt x="402234" y="146405"/>
                  </a:lnTo>
                  <a:lnTo>
                    <a:pt x="342900" y="1524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/>
          <p:nvPr/>
        </p:nvSpPr>
        <p:spPr>
          <a:xfrm>
            <a:off x="2895600" y="4641850"/>
            <a:ext cx="304800" cy="85725"/>
          </a:xfrm>
          <a:custGeom>
            <a:avLst/>
            <a:gdLst/>
            <a:ahLst/>
            <a:cxnLst/>
            <a:rect l="l" t="t" r="r" b="b"/>
            <a:pathLst>
              <a:path w="304800" h="85725">
                <a:moveTo>
                  <a:pt x="219075" y="0"/>
                </a:moveTo>
                <a:lnTo>
                  <a:pt x="219075" y="85725"/>
                </a:lnTo>
                <a:lnTo>
                  <a:pt x="276140" y="57150"/>
                </a:lnTo>
                <a:lnTo>
                  <a:pt x="233299" y="57150"/>
                </a:lnTo>
                <a:lnTo>
                  <a:pt x="233299" y="28575"/>
                </a:lnTo>
                <a:lnTo>
                  <a:pt x="276309" y="28575"/>
                </a:lnTo>
                <a:lnTo>
                  <a:pt x="219075" y="0"/>
                </a:lnTo>
                <a:close/>
              </a:path>
              <a:path w="304800" h="85725">
                <a:moveTo>
                  <a:pt x="219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19075" y="57150"/>
                </a:lnTo>
                <a:lnTo>
                  <a:pt x="219075" y="28575"/>
                </a:lnTo>
                <a:close/>
              </a:path>
              <a:path w="304800" h="85725">
                <a:moveTo>
                  <a:pt x="276309" y="28575"/>
                </a:moveTo>
                <a:lnTo>
                  <a:pt x="233299" y="28575"/>
                </a:lnTo>
                <a:lnTo>
                  <a:pt x="233299" y="57150"/>
                </a:lnTo>
                <a:lnTo>
                  <a:pt x="276140" y="57150"/>
                </a:lnTo>
                <a:lnTo>
                  <a:pt x="304800" y="42799"/>
                </a:lnTo>
                <a:lnTo>
                  <a:pt x="27630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38800" y="4718050"/>
            <a:ext cx="304800" cy="85725"/>
          </a:xfrm>
          <a:custGeom>
            <a:avLst/>
            <a:gdLst/>
            <a:ahLst/>
            <a:cxnLst/>
            <a:rect l="l" t="t" r="r" b="b"/>
            <a:pathLst>
              <a:path w="304800" h="85725">
                <a:moveTo>
                  <a:pt x="219075" y="0"/>
                </a:moveTo>
                <a:lnTo>
                  <a:pt x="219075" y="85725"/>
                </a:lnTo>
                <a:lnTo>
                  <a:pt x="276140" y="57150"/>
                </a:lnTo>
                <a:lnTo>
                  <a:pt x="233299" y="57150"/>
                </a:lnTo>
                <a:lnTo>
                  <a:pt x="233299" y="28575"/>
                </a:lnTo>
                <a:lnTo>
                  <a:pt x="276309" y="28575"/>
                </a:lnTo>
                <a:lnTo>
                  <a:pt x="219075" y="0"/>
                </a:lnTo>
                <a:close/>
              </a:path>
              <a:path w="304800" h="85725">
                <a:moveTo>
                  <a:pt x="2190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19075" y="57150"/>
                </a:lnTo>
                <a:lnTo>
                  <a:pt x="219075" y="28575"/>
                </a:lnTo>
                <a:close/>
              </a:path>
              <a:path w="304800" h="85725">
                <a:moveTo>
                  <a:pt x="276309" y="28575"/>
                </a:moveTo>
                <a:lnTo>
                  <a:pt x="233299" y="28575"/>
                </a:lnTo>
                <a:lnTo>
                  <a:pt x="233299" y="57150"/>
                </a:lnTo>
                <a:lnTo>
                  <a:pt x="276140" y="57150"/>
                </a:lnTo>
                <a:lnTo>
                  <a:pt x="304800" y="42799"/>
                </a:lnTo>
                <a:lnTo>
                  <a:pt x="27630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0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19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577974"/>
            <a:ext cx="7887970" cy="43180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6550" marR="5715" indent="-324485">
              <a:lnSpc>
                <a:spcPts val="3160"/>
              </a:lnSpc>
              <a:spcBef>
                <a:spcPts val="5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5" dirty="0">
                <a:latin typeface="Arial"/>
                <a:cs typeface="Arial"/>
              </a:rPr>
              <a:t>Khoảng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cách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giữa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hai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cụm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có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thể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là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một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trong  </a:t>
            </a:r>
            <a:r>
              <a:rPr sz="2900" spc="30" dirty="0">
                <a:latin typeface="Arial"/>
                <a:cs typeface="Arial"/>
              </a:rPr>
              <a:t>các </a:t>
            </a:r>
            <a:r>
              <a:rPr sz="2900" spc="25" dirty="0">
                <a:latin typeface="Arial"/>
                <a:cs typeface="Arial"/>
              </a:rPr>
              <a:t>loại</a:t>
            </a:r>
            <a:r>
              <a:rPr sz="2900" spc="-245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sau:</a:t>
            </a:r>
            <a:endParaRPr sz="2900">
              <a:latin typeface="Arial"/>
              <a:cs typeface="Arial"/>
            </a:endParaRPr>
          </a:p>
          <a:p>
            <a:pPr marL="651510" marR="318770" lvl="1" indent="-276860">
              <a:lnSpc>
                <a:spcPct val="90300"/>
              </a:lnSpc>
              <a:spcBef>
                <a:spcPts val="520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20" dirty="0">
                <a:latin typeface="Arial"/>
                <a:cs typeface="Arial"/>
              </a:rPr>
              <a:t>Single-linkage </a:t>
            </a:r>
            <a:r>
              <a:rPr sz="2600" spc="-15" dirty="0">
                <a:latin typeface="Arial"/>
                <a:cs typeface="Arial"/>
              </a:rPr>
              <a:t>clustering: </a:t>
            </a:r>
            <a:r>
              <a:rPr sz="2600" spc="-35" dirty="0">
                <a:latin typeface="Arial"/>
                <a:cs typeface="Arial"/>
              </a:rPr>
              <a:t>khoảng </a:t>
            </a:r>
            <a:r>
              <a:rPr sz="2600" spc="15" dirty="0">
                <a:latin typeface="Arial"/>
                <a:cs typeface="Arial"/>
              </a:rPr>
              <a:t>cách </a:t>
            </a:r>
            <a:r>
              <a:rPr sz="2600" spc="-20" dirty="0">
                <a:latin typeface="Arial"/>
                <a:cs typeface="Arial"/>
              </a:rPr>
              <a:t>giữa </a:t>
            </a:r>
            <a:r>
              <a:rPr sz="2600" spc="-195" dirty="0">
                <a:latin typeface="Arial"/>
                <a:cs typeface="Arial"/>
              </a:rPr>
              <a:t>hai  </a:t>
            </a:r>
            <a:r>
              <a:rPr sz="2600" spc="10" dirty="0">
                <a:latin typeface="Arial"/>
                <a:cs typeface="Arial"/>
              </a:rPr>
              <a:t>cụm </a:t>
            </a:r>
            <a:r>
              <a:rPr sz="2600" spc="-20" dirty="0">
                <a:latin typeface="Arial"/>
                <a:cs typeface="Arial"/>
              </a:rPr>
              <a:t>là </a:t>
            </a:r>
            <a:r>
              <a:rPr sz="2600" b="1" i="1" spc="-15" dirty="0">
                <a:latin typeface="Arial"/>
                <a:cs typeface="Arial"/>
              </a:rPr>
              <a:t>khoảng cách </a:t>
            </a:r>
            <a:r>
              <a:rPr sz="2600" b="1" i="1" spc="-10" dirty="0">
                <a:latin typeface="Arial"/>
                <a:cs typeface="Arial"/>
              </a:rPr>
              <a:t>ngắn </a:t>
            </a:r>
            <a:r>
              <a:rPr sz="2600" b="1" i="1" spc="-15" dirty="0">
                <a:latin typeface="Arial"/>
                <a:cs typeface="Arial"/>
              </a:rPr>
              <a:t>nhất </a:t>
            </a:r>
            <a:r>
              <a:rPr sz="2600" spc="-20" dirty="0">
                <a:latin typeface="Arial"/>
                <a:cs typeface="Arial"/>
              </a:rPr>
              <a:t>giữa </a:t>
            </a:r>
            <a:r>
              <a:rPr sz="2600" spc="-40" dirty="0">
                <a:latin typeface="Arial"/>
                <a:cs typeface="Arial"/>
              </a:rPr>
              <a:t>hai đối  </a:t>
            </a:r>
            <a:r>
              <a:rPr sz="2600" dirty="0">
                <a:latin typeface="Arial"/>
                <a:cs typeface="Arial"/>
              </a:rPr>
              <a:t>tượng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-40" dirty="0">
                <a:latin typeface="Arial"/>
                <a:cs typeface="Arial"/>
              </a:rPr>
              <a:t>hai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cụm.</a:t>
            </a:r>
            <a:endParaRPr sz="2600">
              <a:latin typeface="Arial"/>
              <a:cs typeface="Arial"/>
            </a:endParaRPr>
          </a:p>
          <a:p>
            <a:pPr marL="651510" marR="349885" lvl="1" indent="-276860" algn="just">
              <a:lnSpc>
                <a:spcPct val="90300"/>
              </a:lnSpc>
              <a:spcBef>
                <a:spcPts val="565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20" dirty="0">
                <a:latin typeface="Arial"/>
                <a:cs typeface="Arial"/>
              </a:rPr>
              <a:t>Complete-linkage </a:t>
            </a:r>
            <a:r>
              <a:rPr sz="2600" spc="-15" dirty="0">
                <a:latin typeface="Arial"/>
                <a:cs typeface="Arial"/>
              </a:rPr>
              <a:t>clustering: </a:t>
            </a:r>
            <a:r>
              <a:rPr sz="2600" spc="-35" dirty="0">
                <a:latin typeface="Arial"/>
                <a:cs typeface="Arial"/>
              </a:rPr>
              <a:t>khoảng </a:t>
            </a:r>
            <a:r>
              <a:rPr sz="2600" spc="15" dirty="0">
                <a:latin typeface="Arial"/>
                <a:cs typeface="Arial"/>
              </a:rPr>
              <a:t>cách </a:t>
            </a:r>
            <a:r>
              <a:rPr sz="2600" spc="-135" dirty="0">
                <a:latin typeface="Arial"/>
                <a:cs typeface="Arial"/>
              </a:rPr>
              <a:t>giữa  </a:t>
            </a:r>
            <a:r>
              <a:rPr sz="2600" spc="-40" dirty="0">
                <a:latin typeface="Arial"/>
                <a:cs typeface="Arial"/>
              </a:rPr>
              <a:t>hai </a:t>
            </a:r>
            <a:r>
              <a:rPr sz="2600" spc="15" dirty="0">
                <a:latin typeface="Arial"/>
                <a:cs typeface="Arial"/>
              </a:rPr>
              <a:t>cụm </a:t>
            </a:r>
            <a:r>
              <a:rPr sz="2600" spc="-20" dirty="0">
                <a:latin typeface="Arial"/>
                <a:cs typeface="Arial"/>
              </a:rPr>
              <a:t>là </a:t>
            </a:r>
            <a:r>
              <a:rPr sz="2600" b="1" i="1" spc="-15" dirty="0">
                <a:latin typeface="Arial"/>
                <a:cs typeface="Arial"/>
              </a:rPr>
              <a:t>khoảng cách </a:t>
            </a:r>
            <a:r>
              <a:rPr sz="2600" b="1" i="1" spc="5" dirty="0">
                <a:latin typeface="Arial"/>
                <a:cs typeface="Arial"/>
              </a:rPr>
              <a:t>lớn </a:t>
            </a:r>
            <a:r>
              <a:rPr sz="2600" b="1" i="1" spc="-10" dirty="0">
                <a:latin typeface="Arial"/>
                <a:cs typeface="Arial"/>
              </a:rPr>
              <a:t>nhất </a:t>
            </a:r>
            <a:r>
              <a:rPr sz="2600" spc="-20" dirty="0">
                <a:latin typeface="Arial"/>
                <a:cs typeface="Arial"/>
              </a:rPr>
              <a:t>giữa </a:t>
            </a:r>
            <a:r>
              <a:rPr sz="2600" spc="-40" dirty="0">
                <a:latin typeface="Arial"/>
                <a:cs typeface="Arial"/>
              </a:rPr>
              <a:t>hai đối  </a:t>
            </a:r>
            <a:r>
              <a:rPr sz="2600" spc="5" dirty="0">
                <a:latin typeface="Arial"/>
                <a:cs typeface="Arial"/>
              </a:rPr>
              <a:t>tượng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-40" dirty="0">
                <a:latin typeface="Arial"/>
                <a:cs typeface="Arial"/>
              </a:rPr>
              <a:t>hai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cụm.</a:t>
            </a:r>
            <a:endParaRPr sz="2600">
              <a:latin typeface="Arial"/>
              <a:cs typeface="Arial"/>
            </a:endParaRPr>
          </a:p>
          <a:p>
            <a:pPr marL="651510" marR="5080" lvl="1" indent="-276860">
              <a:lnSpc>
                <a:spcPct val="90300"/>
              </a:lnSpc>
              <a:spcBef>
                <a:spcPts val="635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25" dirty="0">
                <a:latin typeface="Arial"/>
                <a:cs typeface="Arial"/>
              </a:rPr>
              <a:t>Average-linkage </a:t>
            </a:r>
            <a:r>
              <a:rPr sz="2600" spc="-15" dirty="0">
                <a:latin typeface="Arial"/>
                <a:cs typeface="Arial"/>
              </a:rPr>
              <a:t>clustering: </a:t>
            </a:r>
            <a:r>
              <a:rPr sz="2600" spc="-35" dirty="0">
                <a:latin typeface="Arial"/>
                <a:cs typeface="Arial"/>
              </a:rPr>
              <a:t>khoảng </a:t>
            </a:r>
            <a:r>
              <a:rPr sz="2600" spc="15" dirty="0">
                <a:latin typeface="Arial"/>
                <a:cs typeface="Arial"/>
              </a:rPr>
              <a:t>cách </a:t>
            </a:r>
            <a:r>
              <a:rPr sz="2600" spc="-20" dirty="0">
                <a:latin typeface="Arial"/>
                <a:cs typeface="Arial"/>
              </a:rPr>
              <a:t>giữa </a:t>
            </a:r>
            <a:r>
              <a:rPr sz="2600" spc="-190" dirty="0">
                <a:latin typeface="Arial"/>
                <a:cs typeface="Arial"/>
              </a:rPr>
              <a:t>hai  </a:t>
            </a:r>
            <a:r>
              <a:rPr sz="2600" spc="10" dirty="0">
                <a:latin typeface="Arial"/>
                <a:cs typeface="Arial"/>
              </a:rPr>
              <a:t>cụm </a:t>
            </a:r>
            <a:r>
              <a:rPr sz="2600" spc="-20" dirty="0">
                <a:latin typeface="Arial"/>
                <a:cs typeface="Arial"/>
              </a:rPr>
              <a:t>là </a:t>
            </a:r>
            <a:r>
              <a:rPr sz="2600" b="1" i="1" spc="-15" dirty="0">
                <a:latin typeface="Arial"/>
                <a:cs typeface="Arial"/>
              </a:rPr>
              <a:t>khoảng cách </a:t>
            </a:r>
            <a:r>
              <a:rPr sz="2600" b="1" i="1" spc="-5" dirty="0">
                <a:latin typeface="Arial"/>
                <a:cs typeface="Arial"/>
              </a:rPr>
              <a:t>trung </a:t>
            </a:r>
            <a:r>
              <a:rPr sz="2600" b="1" i="1" dirty="0">
                <a:latin typeface="Arial"/>
                <a:cs typeface="Arial"/>
              </a:rPr>
              <a:t>bình </a:t>
            </a:r>
            <a:r>
              <a:rPr sz="2600" spc="-20" dirty="0">
                <a:latin typeface="Arial"/>
                <a:cs typeface="Arial"/>
              </a:rPr>
              <a:t>giữa </a:t>
            </a:r>
            <a:r>
              <a:rPr sz="2600" spc="-40" dirty="0">
                <a:latin typeface="Arial"/>
                <a:cs typeface="Arial"/>
              </a:rPr>
              <a:t>hai đối  </a:t>
            </a:r>
            <a:r>
              <a:rPr sz="2600" dirty="0">
                <a:latin typeface="Arial"/>
                <a:cs typeface="Arial"/>
              </a:rPr>
              <a:t>tượng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-40" dirty="0">
                <a:latin typeface="Arial"/>
                <a:cs typeface="Arial"/>
              </a:rPr>
              <a:t>hai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cụm.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0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19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76200" y="2269870"/>
            <a:ext cx="2902585" cy="2884805"/>
            <a:chOff x="76200" y="2269870"/>
            <a:chExt cx="2902585" cy="2884805"/>
          </a:xfrm>
        </p:grpSpPr>
        <p:sp>
          <p:nvSpPr>
            <p:cNvPr id="4" name="object 4"/>
            <p:cNvSpPr/>
            <p:nvPr/>
          </p:nvSpPr>
          <p:spPr>
            <a:xfrm>
              <a:off x="124612" y="2269870"/>
              <a:ext cx="2853690" cy="2821940"/>
            </a:xfrm>
            <a:custGeom>
              <a:avLst/>
              <a:gdLst/>
              <a:ahLst/>
              <a:cxnLst/>
              <a:rect l="l" t="t" r="r" b="b"/>
              <a:pathLst>
                <a:path w="2853690" h="2821940">
                  <a:moveTo>
                    <a:pt x="2853664" y="2783713"/>
                  </a:moveTo>
                  <a:lnTo>
                    <a:pt x="2840964" y="2777363"/>
                  </a:lnTo>
                  <a:lnTo>
                    <a:pt x="2777464" y="2745613"/>
                  </a:lnTo>
                  <a:lnTo>
                    <a:pt x="2777464" y="2777363"/>
                  </a:lnTo>
                  <a:lnTo>
                    <a:pt x="44450" y="2777363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783713"/>
                  </a:lnTo>
                  <a:lnTo>
                    <a:pt x="38100" y="2783713"/>
                  </a:lnTo>
                  <a:lnTo>
                    <a:pt x="38100" y="2790063"/>
                  </a:lnTo>
                  <a:lnTo>
                    <a:pt x="2777464" y="2790063"/>
                  </a:lnTo>
                  <a:lnTo>
                    <a:pt x="2777464" y="2821813"/>
                  </a:lnTo>
                  <a:lnTo>
                    <a:pt x="2840964" y="2790063"/>
                  </a:lnTo>
                  <a:lnTo>
                    <a:pt x="2853664" y="2783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" y="2905505"/>
              <a:ext cx="2268220" cy="2249170"/>
            </a:xfrm>
            <a:custGeom>
              <a:avLst/>
              <a:gdLst/>
              <a:ahLst/>
              <a:cxnLst/>
              <a:rect l="l" t="t" r="r" b="b"/>
              <a:pathLst>
                <a:path w="2268220" h="2249170">
                  <a:moveTo>
                    <a:pt x="631952" y="2049399"/>
                  </a:moveTo>
                  <a:lnTo>
                    <a:pt x="631952" y="2248916"/>
                  </a:lnTo>
                </a:path>
                <a:path w="2268220" h="2249170">
                  <a:moveTo>
                    <a:pt x="1177378" y="2049399"/>
                  </a:moveTo>
                  <a:lnTo>
                    <a:pt x="1177378" y="2248916"/>
                  </a:lnTo>
                </a:path>
                <a:path w="2268220" h="2249170">
                  <a:moveTo>
                    <a:pt x="1722755" y="2049399"/>
                  </a:moveTo>
                  <a:lnTo>
                    <a:pt x="1722882" y="2248916"/>
                  </a:lnTo>
                </a:path>
                <a:path w="2268220" h="2249170">
                  <a:moveTo>
                    <a:pt x="2268220" y="2049399"/>
                  </a:moveTo>
                  <a:lnTo>
                    <a:pt x="2268220" y="2248916"/>
                  </a:lnTo>
                </a:path>
                <a:path w="2268220" h="2249170">
                  <a:moveTo>
                    <a:pt x="0" y="1610995"/>
                  </a:moveTo>
                  <a:lnTo>
                    <a:pt x="171157" y="1610995"/>
                  </a:lnTo>
                </a:path>
                <a:path w="2268220" h="2249170">
                  <a:moveTo>
                    <a:pt x="0" y="1074039"/>
                  </a:moveTo>
                  <a:lnTo>
                    <a:pt x="171157" y="1074039"/>
                  </a:lnTo>
                </a:path>
                <a:path w="2268220" h="2249170">
                  <a:moveTo>
                    <a:pt x="0" y="537083"/>
                  </a:moveTo>
                  <a:lnTo>
                    <a:pt x="171157" y="537083"/>
                  </a:lnTo>
                </a:path>
                <a:path w="2268220" h="2249170">
                  <a:moveTo>
                    <a:pt x="0" y="0"/>
                  </a:moveTo>
                  <a:lnTo>
                    <a:pt x="171157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526" y="4452551"/>
              <a:ext cx="94167" cy="110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1107" y="4452551"/>
              <a:ext cx="94167" cy="1103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4979" y="4452551"/>
              <a:ext cx="94243" cy="110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6535" y="4452551"/>
              <a:ext cx="94243" cy="1103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526" y="3429058"/>
              <a:ext cx="94167" cy="1102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1107" y="3429058"/>
              <a:ext cx="94167" cy="1102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4979" y="3429058"/>
              <a:ext cx="94243" cy="1102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6535" y="3429058"/>
              <a:ext cx="94243" cy="1102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234" y="3265042"/>
              <a:ext cx="2204720" cy="1426845"/>
            </a:xfrm>
            <a:custGeom>
              <a:avLst/>
              <a:gdLst/>
              <a:ahLst/>
              <a:cxnLst/>
              <a:rect l="l" t="t" r="r" b="b"/>
              <a:pathLst>
                <a:path w="2204720" h="1426845">
                  <a:moveTo>
                    <a:pt x="0" y="198247"/>
                  </a:moveTo>
                  <a:lnTo>
                    <a:pt x="18076" y="140996"/>
                  </a:lnTo>
                  <a:lnTo>
                    <a:pt x="68783" y="90305"/>
                  </a:lnTo>
                  <a:lnTo>
                    <a:pt x="104722" y="68188"/>
                  </a:lnTo>
                  <a:lnTo>
                    <a:pt x="146837" y="48631"/>
                  </a:lnTo>
                  <a:lnTo>
                    <a:pt x="194468" y="31942"/>
                  </a:lnTo>
                  <a:lnTo>
                    <a:pt x="246956" y="18427"/>
                  </a:lnTo>
                  <a:lnTo>
                    <a:pt x="303638" y="8394"/>
                  </a:lnTo>
                  <a:lnTo>
                    <a:pt x="363856" y="2149"/>
                  </a:lnTo>
                  <a:lnTo>
                    <a:pt x="426948" y="0"/>
                  </a:lnTo>
                  <a:lnTo>
                    <a:pt x="490037" y="2149"/>
                  </a:lnTo>
                  <a:lnTo>
                    <a:pt x="550250" y="8394"/>
                  </a:lnTo>
                  <a:lnTo>
                    <a:pt x="606928" y="18427"/>
                  </a:lnTo>
                  <a:lnTo>
                    <a:pt x="659411" y="31942"/>
                  </a:lnTo>
                  <a:lnTo>
                    <a:pt x="707038" y="48631"/>
                  </a:lnTo>
                  <a:lnTo>
                    <a:pt x="749149" y="68188"/>
                  </a:lnTo>
                  <a:lnTo>
                    <a:pt x="785084" y="90305"/>
                  </a:lnTo>
                  <a:lnTo>
                    <a:pt x="835785" y="140996"/>
                  </a:lnTo>
                  <a:lnTo>
                    <a:pt x="853859" y="198247"/>
                  </a:lnTo>
                  <a:lnTo>
                    <a:pt x="849230" y="227570"/>
                  </a:lnTo>
                  <a:lnTo>
                    <a:pt x="814182" y="281894"/>
                  </a:lnTo>
                  <a:lnTo>
                    <a:pt x="749149" y="328411"/>
                  </a:lnTo>
                  <a:lnTo>
                    <a:pt x="707038" y="347977"/>
                  </a:lnTo>
                  <a:lnTo>
                    <a:pt x="659411" y="364672"/>
                  </a:lnTo>
                  <a:lnTo>
                    <a:pt x="606928" y="378190"/>
                  </a:lnTo>
                  <a:lnTo>
                    <a:pt x="550250" y="388225"/>
                  </a:lnTo>
                  <a:lnTo>
                    <a:pt x="490037" y="394471"/>
                  </a:lnTo>
                  <a:lnTo>
                    <a:pt x="426948" y="396621"/>
                  </a:lnTo>
                  <a:lnTo>
                    <a:pt x="363856" y="394471"/>
                  </a:lnTo>
                  <a:lnTo>
                    <a:pt x="303638" y="388225"/>
                  </a:lnTo>
                  <a:lnTo>
                    <a:pt x="246956" y="378190"/>
                  </a:lnTo>
                  <a:lnTo>
                    <a:pt x="194468" y="364672"/>
                  </a:lnTo>
                  <a:lnTo>
                    <a:pt x="146837" y="347977"/>
                  </a:lnTo>
                  <a:lnTo>
                    <a:pt x="104722" y="328411"/>
                  </a:lnTo>
                  <a:lnTo>
                    <a:pt x="68783" y="306282"/>
                  </a:lnTo>
                  <a:lnTo>
                    <a:pt x="18076" y="255555"/>
                  </a:lnTo>
                  <a:lnTo>
                    <a:pt x="0" y="198247"/>
                  </a:lnTo>
                  <a:close/>
                </a:path>
                <a:path w="2204720" h="1426845">
                  <a:moveTo>
                    <a:pt x="1350429" y="198247"/>
                  </a:moveTo>
                  <a:lnTo>
                    <a:pt x="1368504" y="140996"/>
                  </a:lnTo>
                  <a:lnTo>
                    <a:pt x="1419210" y="90305"/>
                  </a:lnTo>
                  <a:lnTo>
                    <a:pt x="1455149" y="68188"/>
                  </a:lnTo>
                  <a:lnTo>
                    <a:pt x="1497265" y="48631"/>
                  </a:lnTo>
                  <a:lnTo>
                    <a:pt x="1544899" y="31942"/>
                  </a:lnTo>
                  <a:lnTo>
                    <a:pt x="1597389" y="18427"/>
                  </a:lnTo>
                  <a:lnTo>
                    <a:pt x="1654077" y="8394"/>
                  </a:lnTo>
                  <a:lnTo>
                    <a:pt x="1714301" y="2149"/>
                  </a:lnTo>
                  <a:lnTo>
                    <a:pt x="1777403" y="0"/>
                  </a:lnTo>
                  <a:lnTo>
                    <a:pt x="1840472" y="2149"/>
                  </a:lnTo>
                  <a:lnTo>
                    <a:pt x="1900671" y="8394"/>
                  </a:lnTo>
                  <a:lnTo>
                    <a:pt x="1957338" y="18427"/>
                  </a:lnTo>
                  <a:lnTo>
                    <a:pt x="2009812" y="31942"/>
                  </a:lnTo>
                  <a:lnTo>
                    <a:pt x="2057434" y="48631"/>
                  </a:lnTo>
                  <a:lnTo>
                    <a:pt x="2099541" y="68188"/>
                  </a:lnTo>
                  <a:lnTo>
                    <a:pt x="2135475" y="90305"/>
                  </a:lnTo>
                  <a:lnTo>
                    <a:pt x="2186175" y="140996"/>
                  </a:lnTo>
                  <a:lnTo>
                    <a:pt x="2204250" y="198247"/>
                  </a:lnTo>
                  <a:lnTo>
                    <a:pt x="2199621" y="227570"/>
                  </a:lnTo>
                  <a:lnTo>
                    <a:pt x="2164573" y="281894"/>
                  </a:lnTo>
                  <a:lnTo>
                    <a:pt x="2099541" y="328411"/>
                  </a:lnTo>
                  <a:lnTo>
                    <a:pt x="2057434" y="347977"/>
                  </a:lnTo>
                  <a:lnTo>
                    <a:pt x="2009812" y="364672"/>
                  </a:lnTo>
                  <a:lnTo>
                    <a:pt x="1957338" y="378190"/>
                  </a:lnTo>
                  <a:lnTo>
                    <a:pt x="1900671" y="388225"/>
                  </a:lnTo>
                  <a:lnTo>
                    <a:pt x="1840472" y="394471"/>
                  </a:lnTo>
                  <a:lnTo>
                    <a:pt x="1777403" y="396621"/>
                  </a:lnTo>
                  <a:lnTo>
                    <a:pt x="1714301" y="394471"/>
                  </a:lnTo>
                  <a:lnTo>
                    <a:pt x="1654077" y="388225"/>
                  </a:lnTo>
                  <a:lnTo>
                    <a:pt x="1597389" y="378190"/>
                  </a:lnTo>
                  <a:lnTo>
                    <a:pt x="1544899" y="364672"/>
                  </a:lnTo>
                  <a:lnTo>
                    <a:pt x="1497265" y="347977"/>
                  </a:lnTo>
                  <a:lnTo>
                    <a:pt x="1455149" y="328411"/>
                  </a:lnTo>
                  <a:lnTo>
                    <a:pt x="1419210" y="306282"/>
                  </a:lnTo>
                  <a:lnTo>
                    <a:pt x="1368504" y="255555"/>
                  </a:lnTo>
                  <a:lnTo>
                    <a:pt x="1350429" y="198247"/>
                  </a:lnTo>
                  <a:close/>
                </a:path>
                <a:path w="2204720" h="1426845">
                  <a:moveTo>
                    <a:pt x="0" y="1228471"/>
                  </a:moveTo>
                  <a:lnTo>
                    <a:pt x="18076" y="1171208"/>
                  </a:lnTo>
                  <a:lnTo>
                    <a:pt x="68783" y="1120491"/>
                  </a:lnTo>
                  <a:lnTo>
                    <a:pt x="104722" y="1098357"/>
                  </a:lnTo>
                  <a:lnTo>
                    <a:pt x="146837" y="1078783"/>
                  </a:lnTo>
                  <a:lnTo>
                    <a:pt x="194468" y="1062077"/>
                  </a:lnTo>
                  <a:lnTo>
                    <a:pt x="246956" y="1048548"/>
                  </a:lnTo>
                  <a:lnTo>
                    <a:pt x="303638" y="1038502"/>
                  </a:lnTo>
                  <a:lnTo>
                    <a:pt x="363856" y="1032249"/>
                  </a:lnTo>
                  <a:lnTo>
                    <a:pt x="426948" y="1030097"/>
                  </a:lnTo>
                  <a:lnTo>
                    <a:pt x="490037" y="1032249"/>
                  </a:lnTo>
                  <a:lnTo>
                    <a:pt x="550250" y="1038502"/>
                  </a:lnTo>
                  <a:lnTo>
                    <a:pt x="606928" y="1048548"/>
                  </a:lnTo>
                  <a:lnTo>
                    <a:pt x="659411" y="1062077"/>
                  </a:lnTo>
                  <a:lnTo>
                    <a:pt x="707038" y="1078783"/>
                  </a:lnTo>
                  <a:lnTo>
                    <a:pt x="749149" y="1098357"/>
                  </a:lnTo>
                  <a:lnTo>
                    <a:pt x="785084" y="1120491"/>
                  </a:lnTo>
                  <a:lnTo>
                    <a:pt x="835785" y="1171208"/>
                  </a:lnTo>
                  <a:lnTo>
                    <a:pt x="853859" y="1228471"/>
                  </a:lnTo>
                  <a:lnTo>
                    <a:pt x="849230" y="1257794"/>
                  </a:lnTo>
                  <a:lnTo>
                    <a:pt x="814182" y="1312118"/>
                  </a:lnTo>
                  <a:lnTo>
                    <a:pt x="749149" y="1358635"/>
                  </a:lnTo>
                  <a:lnTo>
                    <a:pt x="707038" y="1378201"/>
                  </a:lnTo>
                  <a:lnTo>
                    <a:pt x="659411" y="1394896"/>
                  </a:lnTo>
                  <a:lnTo>
                    <a:pt x="606928" y="1408414"/>
                  </a:lnTo>
                  <a:lnTo>
                    <a:pt x="550250" y="1418449"/>
                  </a:lnTo>
                  <a:lnTo>
                    <a:pt x="490037" y="1424695"/>
                  </a:lnTo>
                  <a:lnTo>
                    <a:pt x="426948" y="1426845"/>
                  </a:lnTo>
                  <a:lnTo>
                    <a:pt x="363856" y="1424695"/>
                  </a:lnTo>
                  <a:lnTo>
                    <a:pt x="303638" y="1418449"/>
                  </a:lnTo>
                  <a:lnTo>
                    <a:pt x="246956" y="1408414"/>
                  </a:lnTo>
                  <a:lnTo>
                    <a:pt x="194468" y="1394896"/>
                  </a:lnTo>
                  <a:lnTo>
                    <a:pt x="146837" y="1378201"/>
                  </a:lnTo>
                  <a:lnTo>
                    <a:pt x="104722" y="1358635"/>
                  </a:lnTo>
                  <a:lnTo>
                    <a:pt x="68783" y="1336506"/>
                  </a:lnTo>
                  <a:lnTo>
                    <a:pt x="18076" y="1285779"/>
                  </a:lnTo>
                  <a:lnTo>
                    <a:pt x="0" y="1228471"/>
                  </a:lnTo>
                  <a:close/>
                </a:path>
                <a:path w="2204720" h="1426845">
                  <a:moveTo>
                    <a:pt x="1350429" y="1228471"/>
                  </a:moveTo>
                  <a:lnTo>
                    <a:pt x="1368504" y="1171208"/>
                  </a:lnTo>
                  <a:lnTo>
                    <a:pt x="1419210" y="1120491"/>
                  </a:lnTo>
                  <a:lnTo>
                    <a:pt x="1455149" y="1098357"/>
                  </a:lnTo>
                  <a:lnTo>
                    <a:pt x="1497265" y="1078783"/>
                  </a:lnTo>
                  <a:lnTo>
                    <a:pt x="1544899" y="1062077"/>
                  </a:lnTo>
                  <a:lnTo>
                    <a:pt x="1597389" y="1048548"/>
                  </a:lnTo>
                  <a:lnTo>
                    <a:pt x="1654077" y="1038502"/>
                  </a:lnTo>
                  <a:lnTo>
                    <a:pt x="1714301" y="1032249"/>
                  </a:lnTo>
                  <a:lnTo>
                    <a:pt x="1777403" y="1030097"/>
                  </a:lnTo>
                  <a:lnTo>
                    <a:pt x="1840472" y="1032249"/>
                  </a:lnTo>
                  <a:lnTo>
                    <a:pt x="1900671" y="1038502"/>
                  </a:lnTo>
                  <a:lnTo>
                    <a:pt x="1957338" y="1048548"/>
                  </a:lnTo>
                  <a:lnTo>
                    <a:pt x="2009812" y="1062077"/>
                  </a:lnTo>
                  <a:lnTo>
                    <a:pt x="2057434" y="1078783"/>
                  </a:lnTo>
                  <a:lnTo>
                    <a:pt x="2099541" y="1098357"/>
                  </a:lnTo>
                  <a:lnTo>
                    <a:pt x="2135475" y="1120491"/>
                  </a:lnTo>
                  <a:lnTo>
                    <a:pt x="2186175" y="1171208"/>
                  </a:lnTo>
                  <a:lnTo>
                    <a:pt x="2204250" y="1228471"/>
                  </a:lnTo>
                  <a:lnTo>
                    <a:pt x="2199621" y="1257794"/>
                  </a:lnTo>
                  <a:lnTo>
                    <a:pt x="2164573" y="1312118"/>
                  </a:lnTo>
                  <a:lnTo>
                    <a:pt x="2099541" y="1358635"/>
                  </a:lnTo>
                  <a:lnTo>
                    <a:pt x="2057434" y="1378201"/>
                  </a:lnTo>
                  <a:lnTo>
                    <a:pt x="2009812" y="1394896"/>
                  </a:lnTo>
                  <a:lnTo>
                    <a:pt x="1957338" y="1408414"/>
                  </a:lnTo>
                  <a:lnTo>
                    <a:pt x="1900671" y="1418449"/>
                  </a:lnTo>
                  <a:lnTo>
                    <a:pt x="1840472" y="1424695"/>
                  </a:lnTo>
                  <a:lnTo>
                    <a:pt x="1777403" y="1426845"/>
                  </a:lnTo>
                  <a:lnTo>
                    <a:pt x="1714301" y="1424695"/>
                  </a:lnTo>
                  <a:lnTo>
                    <a:pt x="1654077" y="1418449"/>
                  </a:lnTo>
                  <a:lnTo>
                    <a:pt x="1597389" y="1408414"/>
                  </a:lnTo>
                  <a:lnTo>
                    <a:pt x="1544899" y="1394896"/>
                  </a:lnTo>
                  <a:lnTo>
                    <a:pt x="1497265" y="1378201"/>
                  </a:lnTo>
                  <a:lnTo>
                    <a:pt x="1455149" y="1358635"/>
                  </a:lnTo>
                  <a:lnTo>
                    <a:pt x="1419210" y="1336506"/>
                  </a:lnTo>
                  <a:lnTo>
                    <a:pt x="1368504" y="1285779"/>
                  </a:lnTo>
                  <a:lnTo>
                    <a:pt x="1350429" y="1228471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9151" y="3426332"/>
              <a:ext cx="852805" cy="1031240"/>
            </a:xfrm>
            <a:custGeom>
              <a:avLst/>
              <a:gdLst/>
              <a:ahLst/>
              <a:cxnLst/>
              <a:rect l="l" t="t" r="r" b="b"/>
              <a:pathLst>
                <a:path w="852805" h="1031239">
                  <a:moveTo>
                    <a:pt x="44450" y="794131"/>
                  </a:moveTo>
                  <a:lnTo>
                    <a:pt x="31750" y="794131"/>
                  </a:lnTo>
                  <a:lnTo>
                    <a:pt x="31750" y="844931"/>
                  </a:lnTo>
                  <a:lnTo>
                    <a:pt x="44450" y="844931"/>
                  </a:lnTo>
                  <a:lnTo>
                    <a:pt x="44450" y="794131"/>
                  </a:lnTo>
                  <a:close/>
                </a:path>
                <a:path w="852805" h="1031239">
                  <a:moveTo>
                    <a:pt x="44450" y="705231"/>
                  </a:moveTo>
                  <a:lnTo>
                    <a:pt x="31750" y="705231"/>
                  </a:lnTo>
                  <a:lnTo>
                    <a:pt x="31750" y="756031"/>
                  </a:lnTo>
                  <a:lnTo>
                    <a:pt x="44450" y="756031"/>
                  </a:lnTo>
                  <a:lnTo>
                    <a:pt x="44450" y="705231"/>
                  </a:lnTo>
                  <a:close/>
                </a:path>
                <a:path w="852805" h="1031239">
                  <a:moveTo>
                    <a:pt x="44450" y="616331"/>
                  </a:moveTo>
                  <a:lnTo>
                    <a:pt x="31750" y="616331"/>
                  </a:lnTo>
                  <a:lnTo>
                    <a:pt x="31750" y="667131"/>
                  </a:lnTo>
                  <a:lnTo>
                    <a:pt x="44450" y="667131"/>
                  </a:lnTo>
                  <a:lnTo>
                    <a:pt x="44450" y="616331"/>
                  </a:lnTo>
                  <a:close/>
                </a:path>
                <a:path w="852805" h="1031239">
                  <a:moveTo>
                    <a:pt x="44450" y="527431"/>
                  </a:moveTo>
                  <a:lnTo>
                    <a:pt x="31750" y="527431"/>
                  </a:lnTo>
                  <a:lnTo>
                    <a:pt x="31750" y="578231"/>
                  </a:lnTo>
                  <a:lnTo>
                    <a:pt x="44450" y="578231"/>
                  </a:lnTo>
                  <a:lnTo>
                    <a:pt x="44450" y="527431"/>
                  </a:lnTo>
                  <a:close/>
                </a:path>
                <a:path w="852805" h="1031239">
                  <a:moveTo>
                    <a:pt x="44450" y="438531"/>
                  </a:moveTo>
                  <a:lnTo>
                    <a:pt x="31750" y="438531"/>
                  </a:lnTo>
                  <a:lnTo>
                    <a:pt x="31750" y="489331"/>
                  </a:lnTo>
                  <a:lnTo>
                    <a:pt x="44450" y="489331"/>
                  </a:lnTo>
                  <a:lnTo>
                    <a:pt x="44450" y="438531"/>
                  </a:lnTo>
                  <a:close/>
                </a:path>
                <a:path w="852805" h="1031239">
                  <a:moveTo>
                    <a:pt x="44450" y="349631"/>
                  </a:moveTo>
                  <a:lnTo>
                    <a:pt x="31750" y="349631"/>
                  </a:lnTo>
                  <a:lnTo>
                    <a:pt x="31750" y="400431"/>
                  </a:lnTo>
                  <a:lnTo>
                    <a:pt x="44450" y="400431"/>
                  </a:lnTo>
                  <a:lnTo>
                    <a:pt x="44450" y="349631"/>
                  </a:lnTo>
                  <a:close/>
                </a:path>
                <a:path w="852805" h="1031239">
                  <a:moveTo>
                    <a:pt x="44450" y="260731"/>
                  </a:moveTo>
                  <a:lnTo>
                    <a:pt x="31750" y="260731"/>
                  </a:lnTo>
                  <a:lnTo>
                    <a:pt x="31750" y="311531"/>
                  </a:lnTo>
                  <a:lnTo>
                    <a:pt x="44450" y="311531"/>
                  </a:lnTo>
                  <a:lnTo>
                    <a:pt x="44450" y="260731"/>
                  </a:lnTo>
                  <a:close/>
                </a:path>
                <a:path w="852805" h="1031239">
                  <a:moveTo>
                    <a:pt x="44450" y="171831"/>
                  </a:moveTo>
                  <a:lnTo>
                    <a:pt x="31750" y="171831"/>
                  </a:lnTo>
                  <a:lnTo>
                    <a:pt x="31750" y="222631"/>
                  </a:lnTo>
                  <a:lnTo>
                    <a:pt x="44450" y="222631"/>
                  </a:lnTo>
                  <a:lnTo>
                    <a:pt x="44450" y="171831"/>
                  </a:lnTo>
                  <a:close/>
                </a:path>
                <a:path w="852805" h="1031239">
                  <a:moveTo>
                    <a:pt x="76200" y="891286"/>
                  </a:moveTo>
                  <a:lnTo>
                    <a:pt x="44450" y="891286"/>
                  </a:lnTo>
                  <a:lnTo>
                    <a:pt x="44450" y="883031"/>
                  </a:lnTo>
                  <a:lnTo>
                    <a:pt x="31750" y="883031"/>
                  </a:lnTo>
                  <a:lnTo>
                    <a:pt x="31750" y="891286"/>
                  </a:lnTo>
                  <a:lnTo>
                    <a:pt x="0" y="891286"/>
                  </a:lnTo>
                  <a:lnTo>
                    <a:pt x="38100" y="967486"/>
                  </a:lnTo>
                  <a:lnTo>
                    <a:pt x="69850" y="903986"/>
                  </a:lnTo>
                  <a:lnTo>
                    <a:pt x="76200" y="891286"/>
                  </a:lnTo>
                  <a:close/>
                </a:path>
                <a:path w="852805" h="1031239">
                  <a:moveTo>
                    <a:pt x="134061" y="31750"/>
                  </a:moveTo>
                  <a:lnTo>
                    <a:pt x="83261" y="31750"/>
                  </a:lnTo>
                  <a:lnTo>
                    <a:pt x="83261" y="38074"/>
                  </a:lnTo>
                  <a:lnTo>
                    <a:pt x="78219" y="42037"/>
                  </a:lnTo>
                  <a:lnTo>
                    <a:pt x="109296" y="82169"/>
                  </a:lnTo>
                  <a:lnTo>
                    <a:pt x="119329" y="74422"/>
                  </a:lnTo>
                  <a:lnTo>
                    <a:pt x="96164" y="44450"/>
                  </a:lnTo>
                  <a:lnTo>
                    <a:pt x="134061" y="44450"/>
                  </a:lnTo>
                  <a:lnTo>
                    <a:pt x="134061" y="31750"/>
                  </a:lnTo>
                  <a:close/>
                </a:path>
                <a:path w="852805" h="1031239">
                  <a:moveTo>
                    <a:pt x="173812" y="144653"/>
                  </a:moveTo>
                  <a:lnTo>
                    <a:pt x="142697" y="104521"/>
                  </a:lnTo>
                  <a:lnTo>
                    <a:pt x="132664" y="112268"/>
                  </a:lnTo>
                  <a:lnTo>
                    <a:pt x="163779" y="152412"/>
                  </a:lnTo>
                  <a:lnTo>
                    <a:pt x="173812" y="144653"/>
                  </a:lnTo>
                  <a:close/>
                </a:path>
                <a:path w="852805" h="1031239">
                  <a:moveTo>
                    <a:pt x="222961" y="31750"/>
                  </a:moveTo>
                  <a:lnTo>
                    <a:pt x="172161" y="31750"/>
                  </a:lnTo>
                  <a:lnTo>
                    <a:pt x="172161" y="44450"/>
                  </a:lnTo>
                  <a:lnTo>
                    <a:pt x="222961" y="44450"/>
                  </a:lnTo>
                  <a:lnTo>
                    <a:pt x="222961" y="31750"/>
                  </a:lnTo>
                  <a:close/>
                </a:path>
                <a:path w="852805" h="1031239">
                  <a:moveTo>
                    <a:pt x="228295" y="214884"/>
                  </a:moveTo>
                  <a:lnTo>
                    <a:pt x="197180" y="174752"/>
                  </a:lnTo>
                  <a:lnTo>
                    <a:pt x="187147" y="182499"/>
                  </a:lnTo>
                  <a:lnTo>
                    <a:pt x="218262" y="222758"/>
                  </a:lnTo>
                  <a:lnTo>
                    <a:pt x="228295" y="214884"/>
                  </a:lnTo>
                  <a:close/>
                </a:path>
                <a:path w="852805" h="1031239">
                  <a:moveTo>
                    <a:pt x="282651" y="285242"/>
                  </a:moveTo>
                  <a:lnTo>
                    <a:pt x="251536" y="245110"/>
                  </a:lnTo>
                  <a:lnTo>
                    <a:pt x="241503" y="252857"/>
                  </a:lnTo>
                  <a:lnTo>
                    <a:pt x="272618" y="292989"/>
                  </a:lnTo>
                  <a:lnTo>
                    <a:pt x="282651" y="285242"/>
                  </a:lnTo>
                  <a:close/>
                </a:path>
                <a:path w="852805" h="1031239">
                  <a:moveTo>
                    <a:pt x="311861" y="31750"/>
                  </a:moveTo>
                  <a:lnTo>
                    <a:pt x="261061" y="31750"/>
                  </a:lnTo>
                  <a:lnTo>
                    <a:pt x="261061" y="44450"/>
                  </a:lnTo>
                  <a:lnTo>
                    <a:pt x="311861" y="44450"/>
                  </a:lnTo>
                  <a:lnTo>
                    <a:pt x="311861" y="31750"/>
                  </a:lnTo>
                  <a:close/>
                </a:path>
                <a:path w="852805" h="1031239">
                  <a:moveTo>
                    <a:pt x="337134" y="355473"/>
                  </a:moveTo>
                  <a:lnTo>
                    <a:pt x="306019" y="315341"/>
                  </a:lnTo>
                  <a:lnTo>
                    <a:pt x="295986" y="323088"/>
                  </a:lnTo>
                  <a:lnTo>
                    <a:pt x="327101" y="363220"/>
                  </a:lnTo>
                  <a:lnTo>
                    <a:pt x="337134" y="355473"/>
                  </a:lnTo>
                  <a:close/>
                </a:path>
                <a:path w="852805" h="1031239">
                  <a:moveTo>
                    <a:pt x="391617" y="425831"/>
                  </a:moveTo>
                  <a:lnTo>
                    <a:pt x="360502" y="385572"/>
                  </a:lnTo>
                  <a:lnTo>
                    <a:pt x="350469" y="393446"/>
                  </a:lnTo>
                  <a:lnTo>
                    <a:pt x="381584" y="433578"/>
                  </a:lnTo>
                  <a:lnTo>
                    <a:pt x="391617" y="425831"/>
                  </a:lnTo>
                  <a:close/>
                </a:path>
                <a:path w="852805" h="1031239">
                  <a:moveTo>
                    <a:pt x="400761" y="31750"/>
                  </a:moveTo>
                  <a:lnTo>
                    <a:pt x="349961" y="31750"/>
                  </a:lnTo>
                  <a:lnTo>
                    <a:pt x="349961" y="44450"/>
                  </a:lnTo>
                  <a:lnTo>
                    <a:pt x="400761" y="44450"/>
                  </a:lnTo>
                  <a:lnTo>
                    <a:pt x="400761" y="31750"/>
                  </a:lnTo>
                  <a:close/>
                </a:path>
                <a:path w="852805" h="1031239">
                  <a:moveTo>
                    <a:pt x="446087" y="496062"/>
                  </a:moveTo>
                  <a:lnTo>
                    <a:pt x="414985" y="455930"/>
                  </a:lnTo>
                  <a:lnTo>
                    <a:pt x="404952" y="463677"/>
                  </a:lnTo>
                  <a:lnTo>
                    <a:pt x="436067" y="503809"/>
                  </a:lnTo>
                  <a:lnTo>
                    <a:pt x="446087" y="496062"/>
                  </a:lnTo>
                  <a:close/>
                </a:path>
                <a:path w="852805" h="1031239">
                  <a:moveTo>
                    <a:pt x="489661" y="31750"/>
                  </a:moveTo>
                  <a:lnTo>
                    <a:pt x="438861" y="31750"/>
                  </a:lnTo>
                  <a:lnTo>
                    <a:pt x="438861" y="44450"/>
                  </a:lnTo>
                  <a:lnTo>
                    <a:pt x="489661" y="44450"/>
                  </a:lnTo>
                  <a:lnTo>
                    <a:pt x="489661" y="31750"/>
                  </a:lnTo>
                  <a:close/>
                </a:path>
                <a:path w="852805" h="1031239">
                  <a:moveTo>
                    <a:pt x="500456" y="566293"/>
                  </a:moveTo>
                  <a:lnTo>
                    <a:pt x="469341" y="526161"/>
                  </a:lnTo>
                  <a:lnTo>
                    <a:pt x="459308" y="533908"/>
                  </a:lnTo>
                  <a:lnTo>
                    <a:pt x="490423" y="574040"/>
                  </a:lnTo>
                  <a:lnTo>
                    <a:pt x="500456" y="566293"/>
                  </a:lnTo>
                  <a:close/>
                </a:path>
                <a:path w="852805" h="1031239">
                  <a:moveTo>
                    <a:pt x="554939" y="636651"/>
                  </a:moveTo>
                  <a:lnTo>
                    <a:pt x="523824" y="596392"/>
                  </a:lnTo>
                  <a:lnTo>
                    <a:pt x="513791" y="604266"/>
                  </a:lnTo>
                  <a:lnTo>
                    <a:pt x="544906" y="644398"/>
                  </a:lnTo>
                  <a:lnTo>
                    <a:pt x="554939" y="636651"/>
                  </a:lnTo>
                  <a:close/>
                </a:path>
                <a:path w="852805" h="1031239">
                  <a:moveTo>
                    <a:pt x="578561" y="31750"/>
                  </a:moveTo>
                  <a:lnTo>
                    <a:pt x="527761" y="31750"/>
                  </a:lnTo>
                  <a:lnTo>
                    <a:pt x="527761" y="44450"/>
                  </a:lnTo>
                  <a:lnTo>
                    <a:pt x="578561" y="44450"/>
                  </a:lnTo>
                  <a:lnTo>
                    <a:pt x="578561" y="31750"/>
                  </a:lnTo>
                  <a:close/>
                </a:path>
                <a:path w="852805" h="1031239">
                  <a:moveTo>
                    <a:pt x="609422" y="706882"/>
                  </a:moveTo>
                  <a:lnTo>
                    <a:pt x="578307" y="666750"/>
                  </a:lnTo>
                  <a:lnTo>
                    <a:pt x="568274" y="674497"/>
                  </a:lnTo>
                  <a:lnTo>
                    <a:pt x="599389" y="714629"/>
                  </a:lnTo>
                  <a:lnTo>
                    <a:pt x="609422" y="706882"/>
                  </a:lnTo>
                  <a:close/>
                </a:path>
                <a:path w="852805" h="1031239">
                  <a:moveTo>
                    <a:pt x="663778" y="777113"/>
                  </a:moveTo>
                  <a:lnTo>
                    <a:pt x="632663" y="736981"/>
                  </a:lnTo>
                  <a:lnTo>
                    <a:pt x="622630" y="744728"/>
                  </a:lnTo>
                  <a:lnTo>
                    <a:pt x="653745" y="784987"/>
                  </a:lnTo>
                  <a:lnTo>
                    <a:pt x="663778" y="777113"/>
                  </a:lnTo>
                  <a:close/>
                </a:path>
                <a:path w="852805" h="1031239">
                  <a:moveTo>
                    <a:pt x="667461" y="31750"/>
                  </a:moveTo>
                  <a:lnTo>
                    <a:pt x="616661" y="31750"/>
                  </a:lnTo>
                  <a:lnTo>
                    <a:pt x="616661" y="44450"/>
                  </a:lnTo>
                  <a:lnTo>
                    <a:pt x="667461" y="44450"/>
                  </a:lnTo>
                  <a:lnTo>
                    <a:pt x="667461" y="31750"/>
                  </a:lnTo>
                  <a:close/>
                </a:path>
                <a:path w="852805" h="1031239">
                  <a:moveTo>
                    <a:pt x="718261" y="847471"/>
                  </a:moveTo>
                  <a:lnTo>
                    <a:pt x="687146" y="807212"/>
                  </a:lnTo>
                  <a:lnTo>
                    <a:pt x="677113" y="815086"/>
                  </a:lnTo>
                  <a:lnTo>
                    <a:pt x="708228" y="855218"/>
                  </a:lnTo>
                  <a:lnTo>
                    <a:pt x="718261" y="847471"/>
                  </a:lnTo>
                  <a:close/>
                </a:path>
                <a:path w="852805" h="1031239">
                  <a:moveTo>
                    <a:pt x="756361" y="31750"/>
                  </a:moveTo>
                  <a:lnTo>
                    <a:pt x="705561" y="31750"/>
                  </a:lnTo>
                  <a:lnTo>
                    <a:pt x="705561" y="44450"/>
                  </a:lnTo>
                  <a:lnTo>
                    <a:pt x="756361" y="44450"/>
                  </a:lnTo>
                  <a:lnTo>
                    <a:pt x="756361" y="31750"/>
                  </a:lnTo>
                  <a:close/>
                </a:path>
                <a:path w="852805" h="1031239">
                  <a:moveTo>
                    <a:pt x="772744" y="917702"/>
                  </a:moveTo>
                  <a:lnTo>
                    <a:pt x="741629" y="877570"/>
                  </a:lnTo>
                  <a:lnTo>
                    <a:pt x="731596" y="885317"/>
                  </a:lnTo>
                  <a:lnTo>
                    <a:pt x="762711" y="925449"/>
                  </a:lnTo>
                  <a:lnTo>
                    <a:pt x="772744" y="917702"/>
                  </a:lnTo>
                  <a:close/>
                </a:path>
                <a:path w="852805" h="1031239">
                  <a:moveTo>
                    <a:pt x="852500" y="1030986"/>
                  </a:moveTo>
                  <a:lnTo>
                    <a:pt x="843356" y="984758"/>
                  </a:lnTo>
                  <a:lnTo>
                    <a:pt x="835990" y="947420"/>
                  </a:lnTo>
                  <a:lnTo>
                    <a:pt x="810856" y="966889"/>
                  </a:lnTo>
                  <a:lnTo>
                    <a:pt x="796112" y="947801"/>
                  </a:lnTo>
                  <a:lnTo>
                    <a:pt x="786079" y="955548"/>
                  </a:lnTo>
                  <a:lnTo>
                    <a:pt x="800798" y="974686"/>
                  </a:lnTo>
                  <a:lnTo>
                    <a:pt x="775665" y="994156"/>
                  </a:lnTo>
                  <a:lnTo>
                    <a:pt x="852500" y="1030986"/>
                  </a:lnTo>
                  <a:close/>
                </a:path>
                <a:path w="852805" h="1031239">
                  <a:moveTo>
                    <a:pt x="852500" y="38100"/>
                  </a:moveTo>
                  <a:lnTo>
                    <a:pt x="776300" y="0"/>
                  </a:lnTo>
                  <a:lnTo>
                    <a:pt x="776300" y="76200"/>
                  </a:lnTo>
                  <a:lnTo>
                    <a:pt x="8525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870" y="3065525"/>
              <a:ext cx="2558415" cy="795655"/>
            </a:xfrm>
            <a:custGeom>
              <a:avLst/>
              <a:gdLst/>
              <a:ahLst/>
              <a:cxnLst/>
              <a:rect l="l" t="t" r="r" b="b"/>
              <a:pathLst>
                <a:path w="2558415" h="795654">
                  <a:moveTo>
                    <a:pt x="0" y="397763"/>
                  </a:moveTo>
                  <a:lnTo>
                    <a:pt x="7504" y="354417"/>
                  </a:lnTo>
                  <a:lnTo>
                    <a:pt x="29498" y="312424"/>
                  </a:lnTo>
                  <a:lnTo>
                    <a:pt x="65201" y="272027"/>
                  </a:lnTo>
                  <a:lnTo>
                    <a:pt x="113832" y="233469"/>
                  </a:lnTo>
                  <a:lnTo>
                    <a:pt x="174612" y="196991"/>
                  </a:lnTo>
                  <a:lnTo>
                    <a:pt x="209313" y="179608"/>
                  </a:lnTo>
                  <a:lnTo>
                    <a:pt x="246759" y="162836"/>
                  </a:lnTo>
                  <a:lnTo>
                    <a:pt x="286852" y="146705"/>
                  </a:lnTo>
                  <a:lnTo>
                    <a:pt x="329495" y="131247"/>
                  </a:lnTo>
                  <a:lnTo>
                    <a:pt x="374589" y="116490"/>
                  </a:lnTo>
                  <a:lnTo>
                    <a:pt x="422038" y="102466"/>
                  </a:lnTo>
                  <a:lnTo>
                    <a:pt x="471743" y="89204"/>
                  </a:lnTo>
                  <a:lnTo>
                    <a:pt x="523608" y="76736"/>
                  </a:lnTo>
                  <a:lnTo>
                    <a:pt x="577534" y="65091"/>
                  </a:lnTo>
                  <a:lnTo>
                    <a:pt x="633425" y="54299"/>
                  </a:lnTo>
                  <a:lnTo>
                    <a:pt x="691182" y="44391"/>
                  </a:lnTo>
                  <a:lnTo>
                    <a:pt x="750708" y="35398"/>
                  </a:lnTo>
                  <a:lnTo>
                    <a:pt x="811906" y="27349"/>
                  </a:lnTo>
                  <a:lnTo>
                    <a:pt x="874678" y="20275"/>
                  </a:lnTo>
                  <a:lnTo>
                    <a:pt x="938926" y="14206"/>
                  </a:lnTo>
                  <a:lnTo>
                    <a:pt x="1004554" y="9172"/>
                  </a:lnTo>
                  <a:lnTo>
                    <a:pt x="1071463" y="5205"/>
                  </a:lnTo>
                  <a:lnTo>
                    <a:pt x="1139555" y="2333"/>
                  </a:lnTo>
                  <a:lnTo>
                    <a:pt x="1208734" y="588"/>
                  </a:lnTo>
                  <a:lnTo>
                    <a:pt x="1278902" y="0"/>
                  </a:lnTo>
                  <a:lnTo>
                    <a:pt x="1349078" y="588"/>
                  </a:lnTo>
                  <a:lnTo>
                    <a:pt x="1418264" y="2333"/>
                  </a:lnTo>
                  <a:lnTo>
                    <a:pt x="1486364" y="5205"/>
                  </a:lnTo>
                  <a:lnTo>
                    <a:pt x="1553279" y="9172"/>
                  </a:lnTo>
                  <a:lnTo>
                    <a:pt x="1618913" y="14206"/>
                  </a:lnTo>
                  <a:lnTo>
                    <a:pt x="1683168" y="20275"/>
                  </a:lnTo>
                  <a:lnTo>
                    <a:pt x="1745945" y="27349"/>
                  </a:lnTo>
                  <a:lnTo>
                    <a:pt x="1807149" y="35398"/>
                  </a:lnTo>
                  <a:lnTo>
                    <a:pt x="1866681" y="44391"/>
                  </a:lnTo>
                  <a:lnTo>
                    <a:pt x="1924443" y="54299"/>
                  </a:lnTo>
                  <a:lnTo>
                    <a:pt x="1980339" y="65091"/>
                  </a:lnTo>
                  <a:lnTo>
                    <a:pt x="2034270" y="76736"/>
                  </a:lnTo>
                  <a:lnTo>
                    <a:pt x="2086139" y="89204"/>
                  </a:lnTo>
                  <a:lnTo>
                    <a:pt x="2135848" y="102466"/>
                  </a:lnTo>
                  <a:lnTo>
                    <a:pt x="2183301" y="116490"/>
                  </a:lnTo>
                  <a:lnTo>
                    <a:pt x="2228399" y="131247"/>
                  </a:lnTo>
                  <a:lnTo>
                    <a:pt x="2271045" y="146705"/>
                  </a:lnTo>
                  <a:lnTo>
                    <a:pt x="2311141" y="162836"/>
                  </a:lnTo>
                  <a:lnTo>
                    <a:pt x="2348590" y="179608"/>
                  </a:lnTo>
                  <a:lnTo>
                    <a:pt x="2383294" y="196991"/>
                  </a:lnTo>
                  <a:lnTo>
                    <a:pt x="2444078" y="233469"/>
                  </a:lnTo>
                  <a:lnTo>
                    <a:pt x="2492713" y="272027"/>
                  </a:lnTo>
                  <a:lnTo>
                    <a:pt x="2528419" y="312424"/>
                  </a:lnTo>
                  <a:lnTo>
                    <a:pt x="2550414" y="354417"/>
                  </a:lnTo>
                  <a:lnTo>
                    <a:pt x="2557919" y="397763"/>
                  </a:lnTo>
                  <a:lnTo>
                    <a:pt x="2556027" y="419603"/>
                  </a:lnTo>
                  <a:lnTo>
                    <a:pt x="2541179" y="462325"/>
                  </a:lnTo>
                  <a:lnTo>
                    <a:pt x="2512231" y="503569"/>
                  </a:lnTo>
                  <a:lnTo>
                    <a:pt x="2469963" y="543094"/>
                  </a:lnTo>
                  <a:lnTo>
                    <a:pt x="2415156" y="580656"/>
                  </a:lnTo>
                  <a:lnTo>
                    <a:pt x="2348590" y="616014"/>
                  </a:lnTo>
                  <a:lnTo>
                    <a:pt x="2311141" y="632791"/>
                  </a:lnTo>
                  <a:lnTo>
                    <a:pt x="2271045" y="648925"/>
                  </a:lnTo>
                  <a:lnTo>
                    <a:pt x="2228399" y="664388"/>
                  </a:lnTo>
                  <a:lnTo>
                    <a:pt x="2183301" y="679148"/>
                  </a:lnTo>
                  <a:lnTo>
                    <a:pt x="2135848" y="693175"/>
                  </a:lnTo>
                  <a:lnTo>
                    <a:pt x="2086139" y="706439"/>
                  </a:lnTo>
                  <a:lnTo>
                    <a:pt x="2034270" y="718910"/>
                  </a:lnTo>
                  <a:lnTo>
                    <a:pt x="1980339" y="730557"/>
                  </a:lnTo>
                  <a:lnTo>
                    <a:pt x="1924443" y="741350"/>
                  </a:lnTo>
                  <a:lnTo>
                    <a:pt x="1866681" y="751259"/>
                  </a:lnTo>
                  <a:lnTo>
                    <a:pt x="1807149" y="760254"/>
                  </a:lnTo>
                  <a:lnTo>
                    <a:pt x="1745945" y="768303"/>
                  </a:lnTo>
                  <a:lnTo>
                    <a:pt x="1683168" y="775378"/>
                  </a:lnTo>
                  <a:lnTo>
                    <a:pt x="1618913" y="781448"/>
                  </a:lnTo>
                  <a:lnTo>
                    <a:pt x="1553279" y="786481"/>
                  </a:lnTo>
                  <a:lnTo>
                    <a:pt x="1486364" y="790449"/>
                  </a:lnTo>
                  <a:lnTo>
                    <a:pt x="1418264" y="793321"/>
                  </a:lnTo>
                  <a:lnTo>
                    <a:pt x="1349078" y="795066"/>
                  </a:lnTo>
                  <a:lnTo>
                    <a:pt x="1278902" y="795655"/>
                  </a:lnTo>
                  <a:lnTo>
                    <a:pt x="1208734" y="795066"/>
                  </a:lnTo>
                  <a:lnTo>
                    <a:pt x="1139555" y="793321"/>
                  </a:lnTo>
                  <a:lnTo>
                    <a:pt x="1071463" y="790449"/>
                  </a:lnTo>
                  <a:lnTo>
                    <a:pt x="1004554" y="786481"/>
                  </a:lnTo>
                  <a:lnTo>
                    <a:pt x="938926" y="781448"/>
                  </a:lnTo>
                  <a:lnTo>
                    <a:pt x="874678" y="775378"/>
                  </a:lnTo>
                  <a:lnTo>
                    <a:pt x="811906" y="768303"/>
                  </a:lnTo>
                  <a:lnTo>
                    <a:pt x="750708" y="760254"/>
                  </a:lnTo>
                  <a:lnTo>
                    <a:pt x="691182" y="751259"/>
                  </a:lnTo>
                  <a:lnTo>
                    <a:pt x="633425" y="741350"/>
                  </a:lnTo>
                  <a:lnTo>
                    <a:pt x="577534" y="730557"/>
                  </a:lnTo>
                  <a:lnTo>
                    <a:pt x="523608" y="718910"/>
                  </a:lnTo>
                  <a:lnTo>
                    <a:pt x="471743" y="706439"/>
                  </a:lnTo>
                  <a:lnTo>
                    <a:pt x="422038" y="693175"/>
                  </a:lnTo>
                  <a:lnTo>
                    <a:pt x="374589" y="679148"/>
                  </a:lnTo>
                  <a:lnTo>
                    <a:pt x="329495" y="664388"/>
                  </a:lnTo>
                  <a:lnTo>
                    <a:pt x="286852" y="648925"/>
                  </a:lnTo>
                  <a:lnTo>
                    <a:pt x="246759" y="632791"/>
                  </a:lnTo>
                  <a:lnTo>
                    <a:pt x="209313" y="616014"/>
                  </a:lnTo>
                  <a:lnTo>
                    <a:pt x="174612" y="598626"/>
                  </a:lnTo>
                  <a:lnTo>
                    <a:pt x="113832" y="562135"/>
                  </a:lnTo>
                  <a:lnTo>
                    <a:pt x="65201" y="523562"/>
                  </a:lnTo>
                  <a:lnTo>
                    <a:pt x="29498" y="483147"/>
                  </a:lnTo>
                  <a:lnTo>
                    <a:pt x="7504" y="441133"/>
                  </a:lnTo>
                  <a:lnTo>
                    <a:pt x="0" y="397763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048000" y="2269870"/>
            <a:ext cx="2902585" cy="2884805"/>
            <a:chOff x="3048000" y="2269870"/>
            <a:chExt cx="2902585" cy="2884805"/>
          </a:xfrm>
        </p:grpSpPr>
        <p:sp>
          <p:nvSpPr>
            <p:cNvPr id="18" name="object 18"/>
            <p:cNvSpPr/>
            <p:nvPr/>
          </p:nvSpPr>
          <p:spPr>
            <a:xfrm>
              <a:off x="3096387" y="2269870"/>
              <a:ext cx="2853690" cy="2821940"/>
            </a:xfrm>
            <a:custGeom>
              <a:avLst/>
              <a:gdLst/>
              <a:ahLst/>
              <a:cxnLst/>
              <a:rect l="l" t="t" r="r" b="b"/>
              <a:pathLst>
                <a:path w="2853690" h="2821940">
                  <a:moveTo>
                    <a:pt x="2853690" y="2783713"/>
                  </a:moveTo>
                  <a:lnTo>
                    <a:pt x="2840990" y="2777363"/>
                  </a:lnTo>
                  <a:lnTo>
                    <a:pt x="2777490" y="2745613"/>
                  </a:lnTo>
                  <a:lnTo>
                    <a:pt x="2777490" y="2777363"/>
                  </a:lnTo>
                  <a:lnTo>
                    <a:pt x="44450" y="2777363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783713"/>
                  </a:lnTo>
                  <a:lnTo>
                    <a:pt x="38100" y="2783713"/>
                  </a:lnTo>
                  <a:lnTo>
                    <a:pt x="38100" y="2790063"/>
                  </a:lnTo>
                  <a:lnTo>
                    <a:pt x="2777490" y="2790063"/>
                  </a:lnTo>
                  <a:lnTo>
                    <a:pt x="2777490" y="2821813"/>
                  </a:lnTo>
                  <a:lnTo>
                    <a:pt x="2840990" y="2790063"/>
                  </a:lnTo>
                  <a:lnTo>
                    <a:pt x="2853690" y="2783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8000" y="2905505"/>
              <a:ext cx="2268220" cy="2249170"/>
            </a:xfrm>
            <a:custGeom>
              <a:avLst/>
              <a:gdLst/>
              <a:ahLst/>
              <a:cxnLst/>
              <a:rect l="l" t="t" r="r" b="b"/>
              <a:pathLst>
                <a:path w="2268220" h="2249170">
                  <a:moveTo>
                    <a:pt x="631951" y="2049399"/>
                  </a:moveTo>
                  <a:lnTo>
                    <a:pt x="631951" y="2248916"/>
                  </a:lnTo>
                </a:path>
                <a:path w="2268220" h="2249170">
                  <a:moveTo>
                    <a:pt x="1177416" y="2049399"/>
                  </a:moveTo>
                  <a:lnTo>
                    <a:pt x="1177416" y="2248916"/>
                  </a:lnTo>
                </a:path>
                <a:path w="2268220" h="2249170">
                  <a:moveTo>
                    <a:pt x="1722754" y="2049399"/>
                  </a:moveTo>
                  <a:lnTo>
                    <a:pt x="1722754" y="2248916"/>
                  </a:lnTo>
                </a:path>
                <a:path w="2268220" h="2249170">
                  <a:moveTo>
                    <a:pt x="2268220" y="2049399"/>
                  </a:moveTo>
                  <a:lnTo>
                    <a:pt x="2268220" y="2248916"/>
                  </a:lnTo>
                </a:path>
                <a:path w="2268220" h="2249170">
                  <a:moveTo>
                    <a:pt x="0" y="1610995"/>
                  </a:moveTo>
                  <a:lnTo>
                    <a:pt x="171195" y="1610995"/>
                  </a:lnTo>
                </a:path>
                <a:path w="2268220" h="2249170">
                  <a:moveTo>
                    <a:pt x="0" y="1074039"/>
                  </a:moveTo>
                  <a:lnTo>
                    <a:pt x="171195" y="1074039"/>
                  </a:lnTo>
                </a:path>
                <a:path w="2268220" h="2249170">
                  <a:moveTo>
                    <a:pt x="0" y="537083"/>
                  </a:moveTo>
                  <a:lnTo>
                    <a:pt x="171195" y="537083"/>
                  </a:lnTo>
                </a:path>
                <a:path w="2268220" h="2249170">
                  <a:moveTo>
                    <a:pt x="0" y="0"/>
                  </a:moveTo>
                  <a:lnTo>
                    <a:pt x="171195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25299" y="2962079"/>
              <a:ext cx="2428249" cy="18989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7162" y="1789366"/>
            <a:ext cx="17786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40" dirty="0">
                <a:latin typeface="Arial"/>
                <a:cs typeface="Arial"/>
              </a:rPr>
              <a:t>ingl</a:t>
            </a:r>
            <a:r>
              <a:rPr sz="2000" b="1" spc="2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-</a:t>
            </a:r>
            <a:r>
              <a:rPr sz="2000" b="1" spc="-35" dirty="0">
                <a:latin typeface="Arial"/>
                <a:cs typeface="Arial"/>
              </a:rPr>
              <a:t>li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r>
              <a:rPr sz="2000" b="1" spc="-6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g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1820" y="1800542"/>
            <a:ext cx="21710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latin typeface="Arial"/>
                <a:cs typeface="Arial"/>
              </a:rPr>
              <a:t>Complete-linkage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482" y="5593715"/>
            <a:ext cx="8743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Tiêu </a:t>
            </a:r>
            <a:r>
              <a:rPr sz="1800" spc="5" dirty="0">
                <a:latin typeface="Verdana"/>
                <a:cs typeface="Verdana"/>
              </a:rPr>
              <a:t>chí </a:t>
            </a:r>
            <a:r>
              <a:rPr sz="1800" spc="-5" dirty="0">
                <a:latin typeface="Verdana"/>
                <a:cs typeface="Verdana"/>
              </a:rPr>
              <a:t>trộn </a:t>
            </a:r>
            <a:r>
              <a:rPr sz="1800" dirty="0">
                <a:latin typeface="Verdana"/>
                <a:cs typeface="Verdana"/>
              </a:rPr>
              <a:t>các </a:t>
            </a:r>
            <a:r>
              <a:rPr sz="1800" spc="-5" dirty="0">
                <a:latin typeface="Verdana"/>
                <a:cs typeface="Verdana"/>
              </a:rPr>
              <a:t>cụm: </a:t>
            </a:r>
            <a:r>
              <a:rPr sz="1800" spc="-20" dirty="0">
                <a:latin typeface="Verdana"/>
                <a:cs typeface="Verdana"/>
              </a:rPr>
              <a:t>single-linkage, complete-linkage, </a:t>
            </a:r>
            <a:r>
              <a:rPr sz="1800" spc="-10" dirty="0">
                <a:latin typeface="Verdana"/>
                <a:cs typeface="Verdana"/>
              </a:rPr>
              <a:t>và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average-linkage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19800" y="2271648"/>
            <a:ext cx="2902585" cy="2884805"/>
            <a:chOff x="6019800" y="2271648"/>
            <a:chExt cx="2902585" cy="2884805"/>
          </a:xfrm>
        </p:grpSpPr>
        <p:sp>
          <p:nvSpPr>
            <p:cNvPr id="26" name="object 26"/>
            <p:cNvSpPr/>
            <p:nvPr/>
          </p:nvSpPr>
          <p:spPr>
            <a:xfrm>
              <a:off x="6068187" y="2271648"/>
              <a:ext cx="2853690" cy="2821940"/>
            </a:xfrm>
            <a:custGeom>
              <a:avLst/>
              <a:gdLst/>
              <a:ahLst/>
              <a:cxnLst/>
              <a:rect l="l" t="t" r="r" b="b"/>
              <a:pathLst>
                <a:path w="2853690" h="2821940">
                  <a:moveTo>
                    <a:pt x="2853690" y="2783713"/>
                  </a:moveTo>
                  <a:lnTo>
                    <a:pt x="2840990" y="2777363"/>
                  </a:lnTo>
                  <a:lnTo>
                    <a:pt x="2777490" y="2745613"/>
                  </a:lnTo>
                  <a:lnTo>
                    <a:pt x="2777490" y="2777363"/>
                  </a:lnTo>
                  <a:lnTo>
                    <a:pt x="44450" y="2777363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783713"/>
                  </a:lnTo>
                  <a:lnTo>
                    <a:pt x="38100" y="2783713"/>
                  </a:lnTo>
                  <a:lnTo>
                    <a:pt x="38100" y="2790063"/>
                  </a:lnTo>
                  <a:lnTo>
                    <a:pt x="2777490" y="2790063"/>
                  </a:lnTo>
                  <a:lnTo>
                    <a:pt x="2777490" y="2821813"/>
                  </a:lnTo>
                  <a:lnTo>
                    <a:pt x="2840990" y="2790063"/>
                  </a:lnTo>
                  <a:lnTo>
                    <a:pt x="2853690" y="2783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19800" y="2907283"/>
              <a:ext cx="2268220" cy="2249170"/>
            </a:xfrm>
            <a:custGeom>
              <a:avLst/>
              <a:gdLst/>
              <a:ahLst/>
              <a:cxnLst/>
              <a:rect l="l" t="t" r="r" b="b"/>
              <a:pathLst>
                <a:path w="2268220" h="2249170">
                  <a:moveTo>
                    <a:pt x="631951" y="2049398"/>
                  </a:moveTo>
                  <a:lnTo>
                    <a:pt x="631951" y="2248916"/>
                  </a:lnTo>
                </a:path>
                <a:path w="2268220" h="2249170">
                  <a:moveTo>
                    <a:pt x="1177417" y="2049398"/>
                  </a:moveTo>
                  <a:lnTo>
                    <a:pt x="1177417" y="2248916"/>
                  </a:lnTo>
                </a:path>
                <a:path w="2268220" h="2249170">
                  <a:moveTo>
                    <a:pt x="1722754" y="2049398"/>
                  </a:moveTo>
                  <a:lnTo>
                    <a:pt x="1722754" y="2248916"/>
                  </a:lnTo>
                </a:path>
                <a:path w="2268220" h="2249170">
                  <a:moveTo>
                    <a:pt x="2268220" y="2049398"/>
                  </a:moveTo>
                  <a:lnTo>
                    <a:pt x="2268220" y="2248916"/>
                  </a:lnTo>
                </a:path>
                <a:path w="2268220" h="2249170">
                  <a:moveTo>
                    <a:pt x="0" y="1611121"/>
                  </a:moveTo>
                  <a:lnTo>
                    <a:pt x="171196" y="1611121"/>
                  </a:lnTo>
                </a:path>
                <a:path w="2268220" h="2249170">
                  <a:moveTo>
                    <a:pt x="0" y="1074039"/>
                  </a:moveTo>
                  <a:lnTo>
                    <a:pt x="171196" y="1074039"/>
                  </a:lnTo>
                </a:path>
                <a:path w="2268220" h="2249170">
                  <a:moveTo>
                    <a:pt x="0" y="537082"/>
                  </a:moveTo>
                  <a:lnTo>
                    <a:pt x="171196" y="537082"/>
                  </a:lnTo>
                </a:path>
                <a:path w="2268220" h="2249170">
                  <a:moveTo>
                    <a:pt x="0" y="0"/>
                  </a:moveTo>
                  <a:lnTo>
                    <a:pt x="171196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9832" y="2963984"/>
              <a:ext cx="2524134" cy="1734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106795" y="1802447"/>
            <a:ext cx="20078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latin typeface="Arial"/>
                <a:cs typeface="Arial"/>
              </a:rPr>
              <a:t>Average-linkage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0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19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664788" y="2834933"/>
            <a:ext cx="6200449" cy="269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975" y="1625917"/>
            <a:ext cx="7836534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36550" marR="5080" indent="-324485">
              <a:lnSpc>
                <a:spcPct val="101699"/>
              </a:lnSpc>
              <a:spcBef>
                <a:spcPts val="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5" dirty="0">
                <a:latin typeface="Arial"/>
                <a:cs typeface="Arial"/>
              </a:rPr>
              <a:t>Quá trình </a:t>
            </a: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30" dirty="0">
                <a:latin typeface="Arial"/>
                <a:cs typeface="Arial"/>
              </a:rPr>
              <a:t>bằng phân </a:t>
            </a:r>
            <a:r>
              <a:rPr sz="2400" spc="-20" dirty="0">
                <a:latin typeface="Arial"/>
                <a:cs typeface="Arial"/>
              </a:rPr>
              <a:t>cấp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35" dirty="0">
                <a:latin typeface="Arial"/>
                <a:cs typeface="Arial"/>
              </a:rPr>
              <a:t>biểu diễn </a:t>
            </a:r>
            <a:r>
              <a:rPr sz="2400" spc="-20" dirty="0">
                <a:latin typeface="Arial"/>
                <a:cs typeface="Arial"/>
              </a:rPr>
              <a:t>bởi  cấu </a:t>
            </a:r>
            <a:r>
              <a:rPr sz="2400" spc="5" dirty="0">
                <a:latin typeface="Arial"/>
                <a:cs typeface="Arial"/>
              </a:rPr>
              <a:t>trúc </a:t>
            </a:r>
            <a:r>
              <a:rPr sz="2400" spc="-20" dirty="0">
                <a:latin typeface="Arial"/>
                <a:cs typeface="Arial"/>
              </a:rPr>
              <a:t>cây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(dendrogram).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0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19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533437" y="3032041"/>
            <a:ext cx="8495665" cy="3186430"/>
            <a:chOff x="533437" y="3032041"/>
            <a:chExt cx="8495665" cy="3186430"/>
          </a:xfrm>
        </p:grpSpPr>
        <p:sp>
          <p:nvSpPr>
            <p:cNvPr id="4" name="object 4"/>
            <p:cNvSpPr/>
            <p:nvPr/>
          </p:nvSpPr>
          <p:spPr>
            <a:xfrm>
              <a:off x="533437" y="3032041"/>
              <a:ext cx="7318793" cy="3185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4648200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28575">
              <a:solidFill>
                <a:srgbClr val="0A5C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09000" y="4267225"/>
              <a:ext cx="520065" cy="339090"/>
            </a:xfrm>
            <a:custGeom>
              <a:avLst/>
              <a:gdLst/>
              <a:ahLst/>
              <a:cxnLst/>
              <a:rect l="l" t="t" r="r" b="b"/>
              <a:pathLst>
                <a:path w="520065" h="339089">
                  <a:moveTo>
                    <a:pt x="519696" y="0"/>
                  </a:moveTo>
                  <a:lnTo>
                    <a:pt x="0" y="0"/>
                  </a:lnTo>
                  <a:lnTo>
                    <a:pt x="0" y="338556"/>
                  </a:lnTo>
                  <a:lnTo>
                    <a:pt x="519696" y="338556"/>
                  </a:lnTo>
                  <a:lnTo>
                    <a:pt x="51969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8975" y="1625917"/>
            <a:ext cx="7836534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36550" marR="5080" indent="-324485">
              <a:lnSpc>
                <a:spcPct val="101699"/>
              </a:lnSpc>
              <a:spcBef>
                <a:spcPts val="5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5" dirty="0">
                <a:latin typeface="Arial"/>
                <a:cs typeface="Arial"/>
              </a:rPr>
              <a:t>Quá trình </a:t>
            </a: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30" dirty="0">
                <a:latin typeface="Arial"/>
                <a:cs typeface="Arial"/>
              </a:rPr>
              <a:t>bằng phân </a:t>
            </a:r>
            <a:r>
              <a:rPr sz="2400" spc="-20" dirty="0">
                <a:latin typeface="Arial"/>
                <a:cs typeface="Arial"/>
              </a:rPr>
              <a:t>cấp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35" dirty="0">
                <a:latin typeface="Arial"/>
                <a:cs typeface="Arial"/>
              </a:rPr>
              <a:t>biểu diễn </a:t>
            </a:r>
            <a:r>
              <a:rPr sz="2400" spc="-20" dirty="0">
                <a:latin typeface="Arial"/>
                <a:cs typeface="Arial"/>
              </a:rPr>
              <a:t>bởi  cấu </a:t>
            </a:r>
            <a:r>
              <a:rPr sz="2400" spc="5" dirty="0">
                <a:latin typeface="Arial"/>
                <a:cs typeface="Arial"/>
              </a:rPr>
              <a:t>trúc </a:t>
            </a:r>
            <a:r>
              <a:rPr sz="2400" spc="-20" dirty="0">
                <a:latin typeface="Arial"/>
                <a:cs typeface="Arial"/>
              </a:rPr>
              <a:t>cây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(dendrogram).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6630" y="4306252"/>
            <a:ext cx="3530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5" dirty="0">
                <a:latin typeface="Verdana"/>
                <a:cs typeface="Verdana"/>
              </a:rPr>
              <a:t>0</a:t>
            </a:r>
            <a:r>
              <a:rPr sz="1550" spc="30" dirty="0">
                <a:latin typeface="Verdana"/>
                <a:cs typeface="Verdana"/>
              </a:rPr>
              <a:t>.</a:t>
            </a:r>
            <a:r>
              <a:rPr sz="1550" spc="15" dirty="0">
                <a:latin typeface="Verdana"/>
                <a:cs typeface="Verdana"/>
              </a:rPr>
              <a:t>5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9704" y="2893948"/>
            <a:ext cx="403860" cy="1373505"/>
          </a:xfrm>
          <a:custGeom>
            <a:avLst/>
            <a:gdLst/>
            <a:ahLst/>
            <a:cxnLst/>
            <a:rect l="l" t="t" r="r" b="b"/>
            <a:pathLst>
              <a:path w="403859" h="1373504">
                <a:moveTo>
                  <a:pt x="360569" y="1301527"/>
                </a:moveTo>
                <a:lnTo>
                  <a:pt x="329946" y="1310005"/>
                </a:lnTo>
                <a:lnTo>
                  <a:pt x="387096" y="1373251"/>
                </a:lnTo>
                <a:lnTo>
                  <a:pt x="398658" y="1313814"/>
                </a:lnTo>
                <a:lnTo>
                  <a:pt x="363981" y="1313814"/>
                </a:lnTo>
                <a:lnTo>
                  <a:pt x="360569" y="1301527"/>
                </a:lnTo>
                <a:close/>
              </a:path>
              <a:path w="403859" h="1373504">
                <a:moveTo>
                  <a:pt x="372775" y="1298149"/>
                </a:moveTo>
                <a:lnTo>
                  <a:pt x="360569" y="1301527"/>
                </a:lnTo>
                <a:lnTo>
                  <a:pt x="363981" y="1313814"/>
                </a:lnTo>
                <a:lnTo>
                  <a:pt x="376174" y="1310386"/>
                </a:lnTo>
                <a:lnTo>
                  <a:pt x="372775" y="1298149"/>
                </a:lnTo>
                <a:close/>
              </a:path>
              <a:path w="403859" h="1373504">
                <a:moveTo>
                  <a:pt x="403351" y="1289684"/>
                </a:moveTo>
                <a:lnTo>
                  <a:pt x="372775" y="1298149"/>
                </a:lnTo>
                <a:lnTo>
                  <a:pt x="376174" y="1310386"/>
                </a:lnTo>
                <a:lnTo>
                  <a:pt x="363981" y="1313814"/>
                </a:lnTo>
                <a:lnTo>
                  <a:pt x="398658" y="1313814"/>
                </a:lnTo>
                <a:lnTo>
                  <a:pt x="403351" y="1289684"/>
                </a:lnTo>
                <a:close/>
              </a:path>
              <a:path w="403859" h="1373504">
                <a:moveTo>
                  <a:pt x="12192" y="0"/>
                </a:moveTo>
                <a:lnTo>
                  <a:pt x="0" y="3301"/>
                </a:lnTo>
                <a:lnTo>
                  <a:pt x="360569" y="1301527"/>
                </a:lnTo>
                <a:lnTo>
                  <a:pt x="372775" y="1298149"/>
                </a:lnTo>
                <a:lnTo>
                  <a:pt x="12192" y="0"/>
                </a:lnTo>
                <a:close/>
              </a:path>
            </a:pathLst>
          </a:custGeom>
          <a:solidFill>
            <a:srgbClr val="0A5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61125" y="2286000"/>
            <a:ext cx="2530475" cy="581025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7790" marR="220345">
              <a:lnSpc>
                <a:spcPct val="105000"/>
              </a:lnSpc>
              <a:spcBef>
                <a:spcPts val="315"/>
              </a:spcBef>
            </a:pPr>
            <a:r>
              <a:rPr sz="1550" spc="15" dirty="0">
                <a:latin typeface="Verdana"/>
                <a:cs typeface="Verdana"/>
              </a:rPr>
              <a:t>3 </a:t>
            </a:r>
            <a:r>
              <a:rPr sz="1550" spc="10" dirty="0">
                <a:latin typeface="Verdana"/>
                <a:cs typeface="Verdana"/>
              </a:rPr>
              <a:t>cụm </a:t>
            </a:r>
            <a:r>
              <a:rPr sz="1550" spc="15" dirty="0">
                <a:latin typeface="Verdana"/>
                <a:cs typeface="Verdana"/>
              </a:rPr>
              <a:t>có </a:t>
            </a:r>
            <a:r>
              <a:rPr sz="1550" spc="10" dirty="0">
                <a:latin typeface="Verdana"/>
                <a:cs typeface="Verdana"/>
              </a:rPr>
              <a:t>độ </a:t>
            </a:r>
            <a:r>
              <a:rPr sz="1550" spc="-5" dirty="0">
                <a:latin typeface="Verdana"/>
                <a:cs typeface="Verdana"/>
              </a:rPr>
              <a:t>tương </a:t>
            </a:r>
            <a:r>
              <a:rPr sz="1550" dirty="0">
                <a:latin typeface="Verdana"/>
                <a:cs typeface="Verdana"/>
              </a:rPr>
              <a:t>tự  </a:t>
            </a:r>
            <a:r>
              <a:rPr sz="1550" spc="10" dirty="0">
                <a:latin typeface="Verdana"/>
                <a:cs typeface="Verdana"/>
              </a:rPr>
              <a:t>kết hợp </a:t>
            </a:r>
            <a:r>
              <a:rPr sz="1550" dirty="0">
                <a:latin typeface="Verdana"/>
                <a:cs typeface="Verdana"/>
              </a:rPr>
              <a:t>nhỏ </a:t>
            </a:r>
            <a:r>
              <a:rPr sz="1550" spc="5" dirty="0">
                <a:latin typeface="Verdana"/>
                <a:cs typeface="Verdana"/>
              </a:rPr>
              <a:t>nhất</a:t>
            </a:r>
            <a:r>
              <a:rPr sz="1550" spc="270" dirty="0">
                <a:latin typeface="Verdana"/>
                <a:cs typeface="Verdana"/>
              </a:rPr>
              <a:t> </a:t>
            </a:r>
            <a:r>
              <a:rPr sz="1550" spc="15" dirty="0">
                <a:latin typeface="Verdana"/>
                <a:cs typeface="Verdana"/>
              </a:rPr>
              <a:t>0.5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0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19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842789" y="2353624"/>
            <a:ext cx="5569213" cy="256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575" y="1625917"/>
            <a:ext cx="781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indent="-32448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độ đo </a:t>
            </a:r>
            <a:r>
              <a:rPr sz="2400" spc="-10" dirty="0">
                <a:latin typeface="Arial"/>
                <a:cs typeface="Arial"/>
              </a:rPr>
              <a:t>dùng </a:t>
            </a:r>
            <a:r>
              <a:rPr sz="2400" spc="5" dirty="0">
                <a:latin typeface="Arial"/>
                <a:cs typeface="Arial"/>
              </a:rPr>
              <a:t>đo </a:t>
            </a:r>
            <a:r>
              <a:rPr sz="2400" spc="-20" dirty="0">
                <a:latin typeface="Arial"/>
                <a:cs typeface="Arial"/>
              </a:rPr>
              <a:t>khoảng </a:t>
            </a:r>
            <a:r>
              <a:rPr sz="2400" spc="-15" dirty="0">
                <a:latin typeface="Arial"/>
                <a:cs typeface="Arial"/>
              </a:rPr>
              <a:t>cách </a:t>
            </a:r>
            <a:r>
              <a:rPr sz="2400" spc="-25" dirty="0">
                <a:latin typeface="Arial"/>
                <a:cs typeface="Arial"/>
              </a:rPr>
              <a:t>giữa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325" spc="-15" baseline="-19713" dirty="0">
                <a:latin typeface="Arial"/>
                <a:cs typeface="Arial"/>
              </a:rPr>
              <a:t>i </a:t>
            </a:r>
            <a:r>
              <a:rPr sz="2400" spc="-40" dirty="0">
                <a:latin typeface="Arial"/>
                <a:cs typeface="Arial"/>
              </a:rPr>
              <a:t>và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325" spc="-7" baseline="-19713" dirty="0">
                <a:latin typeface="Arial"/>
                <a:cs typeface="Arial"/>
              </a:rPr>
              <a:t>j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863" y="5115305"/>
            <a:ext cx="5103495" cy="15513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sz="1800" spc="20" dirty="0">
                <a:latin typeface="Arial"/>
                <a:cs typeface="Arial"/>
              </a:rPr>
              <a:t>p, </a:t>
            </a:r>
            <a:r>
              <a:rPr sz="1800" spc="-295" dirty="0">
                <a:latin typeface="Arial"/>
                <a:cs typeface="Arial"/>
              </a:rPr>
              <a:t>p</a:t>
            </a:r>
            <a:r>
              <a:rPr sz="1800" spc="-295" dirty="0">
                <a:latin typeface="AoyagiKouzanFontT"/>
                <a:cs typeface="AoyagiKouzanFontT"/>
              </a:rPr>
              <a:t>’</a:t>
            </a:r>
            <a:r>
              <a:rPr sz="1800" spc="-295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các </a:t>
            </a:r>
            <a:r>
              <a:rPr sz="1800" spc="-20" dirty="0">
                <a:latin typeface="Arial"/>
                <a:cs typeface="Arial"/>
              </a:rPr>
              <a:t>đối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tượng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sz="1800" spc="-125" dirty="0">
                <a:latin typeface="Arial"/>
                <a:cs typeface="Arial"/>
              </a:rPr>
              <a:t>|p-p</a:t>
            </a:r>
            <a:r>
              <a:rPr sz="1800" spc="-125" dirty="0">
                <a:latin typeface="AoyagiKouzanFontT"/>
                <a:cs typeface="AoyagiKouzanFontT"/>
              </a:rPr>
              <a:t>’</a:t>
            </a:r>
            <a:r>
              <a:rPr sz="1800" spc="-125" dirty="0">
                <a:latin typeface="Arial"/>
                <a:cs typeface="Arial"/>
              </a:rPr>
              <a:t>|: </a:t>
            </a:r>
            <a:r>
              <a:rPr sz="1800" spc="5" dirty="0">
                <a:latin typeface="Arial"/>
                <a:cs typeface="Arial"/>
              </a:rPr>
              <a:t>khoảng </a:t>
            </a:r>
            <a:r>
              <a:rPr sz="1800" spc="-5" dirty="0">
                <a:latin typeface="Arial"/>
                <a:cs typeface="Arial"/>
              </a:rPr>
              <a:t>cách </a:t>
            </a:r>
            <a:r>
              <a:rPr sz="1800" dirty="0">
                <a:latin typeface="Arial"/>
                <a:cs typeface="Arial"/>
              </a:rPr>
              <a:t>giữa p </a:t>
            </a:r>
            <a:r>
              <a:rPr sz="1800" spc="-40" dirty="0">
                <a:latin typeface="Arial"/>
                <a:cs typeface="Arial"/>
              </a:rPr>
              <a:t>và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445" dirty="0">
                <a:latin typeface="Arial"/>
                <a:cs typeface="Arial"/>
              </a:rPr>
              <a:t>p</a:t>
            </a:r>
            <a:r>
              <a:rPr sz="1800" spc="-445" dirty="0">
                <a:latin typeface="AoyagiKouzanFontT"/>
                <a:cs typeface="AoyagiKouzanFontT"/>
              </a:rPr>
              <a:t>’</a:t>
            </a:r>
            <a:endParaRPr sz="1800">
              <a:latin typeface="AoyagiKouzanFontT"/>
              <a:cs typeface="AoyagiKouzanFontT"/>
            </a:endParaRPr>
          </a:p>
          <a:p>
            <a:pPr marL="38100" marR="30480">
              <a:lnSpc>
                <a:spcPct val="139100"/>
              </a:lnSpc>
            </a:pP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15" baseline="-18518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</a:t>
            </a:r>
            <a:r>
              <a:rPr sz="1800" spc="-22" baseline="-18518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: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đối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tượng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trung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bình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của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7" baseline="-18518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</a:t>
            </a:r>
            <a:r>
              <a:rPr sz="1800" spc="-37" baseline="-18518" dirty="0">
                <a:latin typeface="Arial"/>
                <a:cs typeface="Arial"/>
              </a:rPr>
              <a:t>j</a:t>
            </a:r>
            <a:r>
              <a:rPr sz="1800" spc="-25" dirty="0">
                <a:latin typeface="Arial"/>
                <a:cs typeface="Arial"/>
              </a:rPr>
              <a:t>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tương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ứng  </a:t>
            </a:r>
            <a:r>
              <a:rPr sz="1800" spc="25" dirty="0">
                <a:latin typeface="Arial"/>
                <a:cs typeface="Arial"/>
              </a:rPr>
              <a:t>n</a:t>
            </a:r>
            <a:r>
              <a:rPr sz="1800" spc="37" baseline="-16203" dirty="0">
                <a:latin typeface="Arial"/>
                <a:cs typeface="Arial"/>
              </a:rPr>
              <a:t>i</a:t>
            </a:r>
            <a:r>
              <a:rPr sz="1800" spc="25" dirty="0">
                <a:latin typeface="Arial"/>
                <a:cs typeface="Arial"/>
              </a:rPr>
              <a:t>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baseline="-16203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lượng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đối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tượng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của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baseline="-16203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</a:t>
            </a:r>
            <a:r>
              <a:rPr sz="1800" spc="-37" baseline="-16203" dirty="0">
                <a:latin typeface="Arial"/>
                <a:cs typeface="Arial"/>
              </a:rPr>
              <a:t>j</a:t>
            </a:r>
            <a:r>
              <a:rPr sz="1800" spc="-25" dirty="0">
                <a:latin typeface="Arial"/>
                <a:cs typeface="Arial"/>
              </a:rPr>
              <a:t>,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tương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ứng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0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19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625980"/>
            <a:ext cx="7290434" cy="13493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36550" marR="5080" indent="-324485">
              <a:lnSpc>
                <a:spcPts val="3450"/>
              </a:lnSpc>
              <a:spcBef>
                <a:spcPts val="27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b="1" spc="10" dirty="0">
                <a:latin typeface="Arial"/>
                <a:cs typeface="Arial"/>
              </a:rPr>
              <a:t>Ví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spc="15" dirty="0">
                <a:latin typeface="Arial"/>
                <a:cs typeface="Arial"/>
              </a:rPr>
              <a:t>dụ: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Phân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cụm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6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đối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tượng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sau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sử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dụng  </a:t>
            </a:r>
            <a:r>
              <a:rPr sz="2900" spc="25" dirty="0">
                <a:latin typeface="Arial"/>
                <a:cs typeface="Arial"/>
              </a:rPr>
              <a:t>phương </a:t>
            </a:r>
            <a:r>
              <a:rPr sz="2900" spc="30" dirty="0">
                <a:latin typeface="Arial"/>
                <a:cs typeface="Arial"/>
              </a:rPr>
              <a:t>pháp phân cấp, </a:t>
            </a:r>
            <a:r>
              <a:rPr sz="2900" spc="-5" dirty="0">
                <a:latin typeface="Arial"/>
                <a:cs typeface="Arial"/>
              </a:rPr>
              <a:t>sử </a:t>
            </a:r>
            <a:r>
              <a:rPr sz="2900" spc="30" dirty="0">
                <a:latin typeface="Arial"/>
                <a:cs typeface="Arial"/>
              </a:rPr>
              <a:t>dụng </a:t>
            </a:r>
            <a:r>
              <a:rPr sz="2900" spc="35" dirty="0">
                <a:latin typeface="Arial"/>
                <a:cs typeface="Arial"/>
              </a:rPr>
              <a:t>ma </a:t>
            </a:r>
            <a:r>
              <a:rPr sz="2900" spc="15" dirty="0">
                <a:latin typeface="Arial"/>
                <a:cs typeface="Arial"/>
              </a:rPr>
              <a:t>trận  </a:t>
            </a:r>
            <a:r>
              <a:rPr sz="2900" spc="30" dirty="0">
                <a:latin typeface="Arial"/>
                <a:cs typeface="Arial"/>
              </a:rPr>
              <a:t>khoảng </a:t>
            </a:r>
            <a:r>
              <a:rPr sz="2900" spc="35" dirty="0">
                <a:latin typeface="Arial"/>
                <a:cs typeface="Arial"/>
              </a:rPr>
              <a:t>cách </a:t>
            </a:r>
            <a:r>
              <a:rPr sz="2900" spc="30" dirty="0">
                <a:latin typeface="Arial"/>
                <a:cs typeface="Arial"/>
              </a:rPr>
              <a:t>như</a:t>
            </a:r>
            <a:r>
              <a:rPr sz="2900" spc="-595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sau: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76729" y="3041650"/>
          <a:ext cx="5760719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b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c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dirty="0">
                          <a:latin typeface="Trebuchet MS"/>
                          <a:cs typeface="Trebuchet MS"/>
                        </a:rPr>
                        <a:t>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19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25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25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14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25" dirty="0">
                          <a:latin typeface="Arial"/>
                          <a:cs typeface="Arial"/>
                        </a:rPr>
                        <a:t>18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0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19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625980"/>
            <a:ext cx="7555230" cy="13493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36550" marR="5080" indent="-324485">
              <a:lnSpc>
                <a:spcPts val="3450"/>
              </a:lnSpc>
              <a:spcBef>
                <a:spcPts val="27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b="1" spc="10" dirty="0">
                <a:latin typeface="Arial"/>
                <a:cs typeface="Arial"/>
              </a:rPr>
              <a:t>Ví </a:t>
            </a:r>
            <a:r>
              <a:rPr sz="2900" b="1" spc="15" dirty="0">
                <a:latin typeface="Arial"/>
                <a:cs typeface="Arial"/>
              </a:rPr>
              <a:t>dụ: </a:t>
            </a:r>
            <a:r>
              <a:rPr sz="2900" spc="-5" dirty="0">
                <a:latin typeface="Arial"/>
                <a:cs typeface="Arial"/>
              </a:rPr>
              <a:t>Xét </a:t>
            </a:r>
            <a:r>
              <a:rPr sz="2900" spc="35" dirty="0">
                <a:latin typeface="Arial"/>
                <a:cs typeface="Arial"/>
              </a:rPr>
              <a:t>một </a:t>
            </a:r>
            <a:r>
              <a:rPr sz="2900" spc="20" dirty="0">
                <a:latin typeface="Arial"/>
                <a:cs typeface="Arial"/>
              </a:rPr>
              <a:t>tập </a:t>
            </a:r>
            <a:r>
              <a:rPr sz="2900" spc="15" dirty="0">
                <a:latin typeface="Arial"/>
                <a:cs typeface="Arial"/>
              </a:rPr>
              <a:t>6 </a:t>
            </a:r>
            <a:r>
              <a:rPr sz="2900" spc="30" dirty="0">
                <a:latin typeface="Arial"/>
                <a:cs typeface="Arial"/>
              </a:rPr>
              <a:t>điểm. </a:t>
            </a:r>
            <a:r>
              <a:rPr sz="2900" spc="25" dirty="0">
                <a:latin typeface="Arial"/>
                <a:cs typeface="Arial"/>
              </a:rPr>
              <a:t>Phân </a:t>
            </a:r>
            <a:r>
              <a:rPr sz="2900" spc="35" dirty="0">
                <a:latin typeface="Arial"/>
                <a:cs typeface="Arial"/>
              </a:rPr>
              <a:t>cụm </a:t>
            </a:r>
            <a:r>
              <a:rPr sz="2900" spc="25" dirty="0">
                <a:latin typeface="Arial"/>
                <a:cs typeface="Arial"/>
              </a:rPr>
              <a:t>theo  phương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pháp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phân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cấp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dựa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vào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3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cách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tính  </a:t>
            </a:r>
            <a:r>
              <a:rPr sz="2900" spc="30" dirty="0">
                <a:latin typeface="Arial"/>
                <a:cs typeface="Arial"/>
              </a:rPr>
              <a:t>khoảng</a:t>
            </a:r>
            <a:r>
              <a:rPr sz="2900" spc="-270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cách?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55850" y="3041650"/>
          <a:ext cx="49530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spc="-75" dirty="0">
                          <a:latin typeface="Trebuchet MS"/>
                          <a:cs typeface="Trebuchet MS"/>
                        </a:rPr>
                        <a:t>V1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b="1" spc="-80" dirty="0">
                          <a:latin typeface="Trebuchet MS"/>
                          <a:cs typeface="Trebuchet MS"/>
                        </a:rPr>
                        <a:t>V2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p1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28575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p2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p3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p4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p5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5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p6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4970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Hierarchical</a:t>
            </a:r>
            <a:r>
              <a:rPr sz="3950" spc="195" dirty="0"/>
              <a:t> </a:t>
            </a:r>
            <a:r>
              <a:rPr sz="3950" spc="-20" dirty="0"/>
              <a:t>clustering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41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1625980"/>
            <a:ext cx="229171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3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10" dirty="0">
                <a:latin typeface="Arial"/>
                <a:cs typeface="Arial"/>
              </a:rPr>
              <a:t>Ví </a:t>
            </a:r>
            <a:r>
              <a:rPr sz="2900" spc="25" dirty="0">
                <a:latin typeface="Arial"/>
                <a:cs typeface="Arial"/>
              </a:rPr>
              <a:t>dụ </a:t>
            </a:r>
            <a:r>
              <a:rPr sz="2900" spc="5" dirty="0">
                <a:latin typeface="Arial"/>
                <a:cs typeface="Arial"/>
              </a:rPr>
              <a:t>với</a:t>
            </a:r>
            <a:r>
              <a:rPr sz="2900" spc="-24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R.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9291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Tình </a:t>
            </a:r>
            <a:r>
              <a:rPr sz="3950" spc="-50" dirty="0"/>
              <a:t>huống </a:t>
            </a:r>
            <a:r>
              <a:rPr sz="3950" spc="10" dirty="0"/>
              <a:t>- </a:t>
            </a:r>
            <a:r>
              <a:rPr sz="3950" spc="-10" dirty="0"/>
              <a:t>Làm </a:t>
            </a:r>
            <a:r>
              <a:rPr sz="3950" spc="20" dirty="0"/>
              <a:t>sạch </a:t>
            </a:r>
            <a:r>
              <a:rPr sz="3950" spc="-5" dirty="0"/>
              <a:t>dữ</a:t>
            </a:r>
            <a:r>
              <a:rPr sz="3950" spc="-285" dirty="0"/>
              <a:t> </a:t>
            </a:r>
            <a:r>
              <a:rPr sz="3950" spc="-35" dirty="0"/>
              <a:t>liệu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5295887" y="2324032"/>
            <a:ext cx="3295294" cy="340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467" y="1151723"/>
            <a:ext cx="8266430" cy="23634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841375" marR="5080" indent="-324485">
              <a:lnSpc>
                <a:spcPct val="102299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840740" algn="l"/>
                <a:tab pos="841375" algn="l"/>
              </a:tabLst>
            </a:pPr>
            <a:r>
              <a:rPr sz="2750" spc="15" dirty="0">
                <a:latin typeface="Arial"/>
                <a:cs typeface="Arial"/>
              </a:rPr>
              <a:t>Nhận </a:t>
            </a:r>
            <a:r>
              <a:rPr sz="2750" spc="-15" dirty="0">
                <a:latin typeface="Arial"/>
                <a:cs typeface="Arial"/>
              </a:rPr>
              <a:t>diện </a:t>
            </a:r>
            <a:r>
              <a:rPr sz="2750" spc="15" dirty="0">
                <a:latin typeface="Arial"/>
                <a:cs typeface="Arial"/>
              </a:rPr>
              <a:t>phần </a:t>
            </a:r>
            <a:r>
              <a:rPr sz="2750" dirty="0">
                <a:latin typeface="Arial"/>
                <a:cs typeface="Arial"/>
              </a:rPr>
              <a:t>tử </a:t>
            </a:r>
            <a:r>
              <a:rPr sz="2750" spc="-15" dirty="0">
                <a:latin typeface="Arial"/>
                <a:cs typeface="Arial"/>
              </a:rPr>
              <a:t>biên </a:t>
            </a:r>
            <a:r>
              <a:rPr sz="2750" spc="-10" dirty="0">
                <a:latin typeface="Arial"/>
                <a:cs typeface="Arial"/>
              </a:rPr>
              <a:t>(outliers) </a:t>
            </a:r>
            <a:r>
              <a:rPr sz="2750" spc="-45" dirty="0">
                <a:latin typeface="Arial"/>
                <a:cs typeface="Arial"/>
              </a:rPr>
              <a:t>và </a:t>
            </a:r>
            <a:r>
              <a:rPr sz="2750" spc="-15" dirty="0">
                <a:latin typeface="Arial"/>
                <a:cs typeface="Arial"/>
              </a:rPr>
              <a:t>giảm thiểu  </a:t>
            </a:r>
            <a:r>
              <a:rPr sz="2750" spc="-5" dirty="0">
                <a:latin typeface="Arial"/>
                <a:cs typeface="Arial"/>
              </a:rPr>
              <a:t>nhiễu (noisy</a:t>
            </a:r>
            <a:r>
              <a:rPr sz="2750" spc="335" dirty="0">
                <a:latin typeface="Arial"/>
                <a:cs typeface="Arial"/>
              </a:rPr>
              <a:t> </a:t>
            </a:r>
            <a:r>
              <a:rPr sz="2750" spc="-5" dirty="0">
                <a:latin typeface="Arial"/>
                <a:cs typeface="Arial"/>
              </a:rPr>
              <a:t>data)</a:t>
            </a:r>
            <a:endParaRPr sz="2750">
              <a:latin typeface="Arial"/>
              <a:cs typeface="Arial"/>
            </a:endParaRPr>
          </a:p>
          <a:p>
            <a:pPr marL="1155700" lvl="1" indent="-276860">
              <a:lnSpc>
                <a:spcPct val="100000"/>
              </a:lnSpc>
              <a:spcBef>
                <a:spcPts val="1485"/>
              </a:spcBef>
              <a:buClr>
                <a:srgbClr val="93B6D2"/>
              </a:buClr>
              <a:buSzPct val="68750"/>
              <a:buChar char=""/>
              <a:tabLst>
                <a:tab pos="1156335" algn="l"/>
              </a:tabLst>
            </a:pPr>
            <a:r>
              <a:rPr sz="2400" spc="-20" dirty="0">
                <a:latin typeface="Arial"/>
                <a:cs typeface="Arial"/>
              </a:rPr>
              <a:t>Giải </a:t>
            </a:r>
            <a:r>
              <a:rPr sz="2400" spc="-30" dirty="0">
                <a:latin typeface="Arial"/>
                <a:cs typeface="Arial"/>
              </a:rPr>
              <a:t>pháp </a:t>
            </a:r>
            <a:r>
              <a:rPr sz="2400" spc="-35" dirty="0">
                <a:latin typeface="Arial"/>
                <a:cs typeface="Arial"/>
              </a:rPr>
              <a:t>giảm </a:t>
            </a:r>
            <a:r>
              <a:rPr sz="2400" spc="-15" dirty="0">
                <a:latin typeface="Arial"/>
                <a:cs typeface="Arial"/>
              </a:rPr>
              <a:t>thiểu</a:t>
            </a:r>
            <a:r>
              <a:rPr sz="2400" spc="4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nhiễu</a:t>
            </a:r>
            <a:endParaRPr sz="2400">
              <a:latin typeface="Arial"/>
              <a:cs typeface="Arial"/>
            </a:endParaRPr>
          </a:p>
          <a:p>
            <a:pPr marL="1431925" lvl="2" indent="-229235">
              <a:lnSpc>
                <a:spcPct val="100000"/>
              </a:lnSpc>
              <a:spcBef>
                <a:spcPts val="12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432560" algn="l"/>
              </a:tabLst>
            </a:pPr>
            <a:r>
              <a:rPr sz="2000" spc="-10" dirty="0">
                <a:latin typeface="Arial"/>
                <a:cs typeface="Arial"/>
              </a:rPr>
              <a:t>Phân </a:t>
            </a:r>
            <a:r>
              <a:rPr sz="2000" spc="-5" dirty="0">
                <a:latin typeface="Arial"/>
                <a:cs typeface="Arial"/>
              </a:rPr>
              <a:t>tích </a:t>
            </a:r>
            <a:r>
              <a:rPr sz="2000" spc="25" dirty="0">
                <a:latin typeface="Arial"/>
                <a:cs typeface="Arial"/>
              </a:rPr>
              <a:t>cụm </a:t>
            </a:r>
            <a:r>
              <a:rPr sz="2000" spc="20" dirty="0">
                <a:latin typeface="Arial"/>
                <a:cs typeface="Arial"/>
              </a:rPr>
              <a:t>(cluster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analysis)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10" dirty="0">
                <a:solidFill>
                  <a:srgbClr val="FFFFFF"/>
                </a:solidFill>
              </a:rPr>
              <a:t>Phân </a:t>
            </a:r>
            <a:r>
              <a:rPr sz="4400" spc="30" dirty="0">
                <a:solidFill>
                  <a:srgbClr val="FFFFFF"/>
                </a:solidFill>
              </a:rPr>
              <a:t>cụm </a:t>
            </a:r>
            <a:r>
              <a:rPr sz="4400" spc="5" dirty="0">
                <a:solidFill>
                  <a:srgbClr val="FFFFFF"/>
                </a:solidFill>
              </a:rPr>
              <a:t>dựa </a:t>
            </a:r>
            <a:r>
              <a:rPr sz="4400" spc="10" dirty="0">
                <a:solidFill>
                  <a:srgbClr val="FFFFFF"/>
                </a:solidFill>
              </a:rPr>
              <a:t>trên </a:t>
            </a:r>
            <a:r>
              <a:rPr sz="4400" spc="15" dirty="0">
                <a:solidFill>
                  <a:srgbClr val="FFFFFF"/>
                </a:solidFill>
              </a:rPr>
              <a:t>mật</a:t>
            </a:r>
            <a:r>
              <a:rPr sz="4400" spc="-330" dirty="0">
                <a:solidFill>
                  <a:srgbClr val="FFFFFF"/>
                </a:solidFill>
              </a:rPr>
              <a:t> </a:t>
            </a:r>
            <a:r>
              <a:rPr sz="4400" spc="15" dirty="0">
                <a:solidFill>
                  <a:srgbClr val="FFFFFF"/>
                </a:solidFill>
              </a:rPr>
              <a:t>độ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75398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/>
              <a:t>Phân </a:t>
            </a:r>
            <a:r>
              <a:rPr sz="3950" spc="-10" dirty="0"/>
              <a:t>cụm </a:t>
            </a:r>
            <a:r>
              <a:rPr sz="3950" spc="-5" dirty="0"/>
              <a:t>dữ </a:t>
            </a:r>
            <a:r>
              <a:rPr sz="3950" spc="-35" dirty="0"/>
              <a:t>liệu </a:t>
            </a:r>
            <a:r>
              <a:rPr sz="3950" spc="-10" dirty="0"/>
              <a:t>dựa </a:t>
            </a:r>
            <a:r>
              <a:rPr sz="3950" spc="10" dirty="0"/>
              <a:t>trên </a:t>
            </a:r>
            <a:r>
              <a:rPr sz="3950" spc="20" dirty="0"/>
              <a:t>mật</a:t>
            </a:r>
            <a:r>
              <a:rPr sz="3950" spc="819" dirty="0"/>
              <a:t> </a:t>
            </a:r>
            <a:r>
              <a:rPr sz="3950" spc="-5" dirty="0"/>
              <a:t>độ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1479678"/>
            <a:ext cx="7955915" cy="401955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35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150" dirty="0">
                <a:latin typeface="Arial"/>
                <a:cs typeface="Arial"/>
              </a:rPr>
              <a:t>Phân </a:t>
            </a:r>
            <a:r>
              <a:rPr sz="2150" spc="20" dirty="0">
                <a:latin typeface="Arial"/>
                <a:cs typeface="Arial"/>
              </a:rPr>
              <a:t>cụm </a:t>
            </a:r>
            <a:r>
              <a:rPr sz="2150" spc="5" dirty="0">
                <a:latin typeface="Arial"/>
                <a:cs typeface="Arial"/>
              </a:rPr>
              <a:t>dữ </a:t>
            </a:r>
            <a:r>
              <a:rPr sz="2150" spc="20" dirty="0">
                <a:latin typeface="Arial"/>
                <a:cs typeface="Arial"/>
              </a:rPr>
              <a:t>liệu </a:t>
            </a:r>
            <a:r>
              <a:rPr sz="2150" spc="-5" dirty="0">
                <a:latin typeface="Arial"/>
                <a:cs typeface="Arial"/>
              </a:rPr>
              <a:t>dựa </a:t>
            </a:r>
            <a:r>
              <a:rPr sz="2150" spc="10" dirty="0">
                <a:latin typeface="Arial"/>
                <a:cs typeface="Arial"/>
              </a:rPr>
              <a:t>trên </a:t>
            </a:r>
            <a:r>
              <a:rPr sz="2150" spc="30" dirty="0">
                <a:latin typeface="Arial"/>
                <a:cs typeface="Arial"/>
              </a:rPr>
              <a:t>mật</a:t>
            </a:r>
            <a:r>
              <a:rPr sz="2150" spc="28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độ</a:t>
            </a:r>
            <a:endParaRPr sz="21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17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20" dirty="0">
                <a:latin typeface="Arial"/>
                <a:cs typeface="Arial"/>
              </a:rPr>
              <a:t>Mỗi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cụm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 vùng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dày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đặc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(dense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region)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gồm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đối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tượng.</a:t>
            </a:r>
            <a:endParaRPr sz="2000">
              <a:latin typeface="Arial"/>
              <a:cs typeface="Arial"/>
            </a:endParaRPr>
          </a:p>
          <a:p>
            <a:pPr marL="927735" lvl="2" indent="-229235">
              <a:lnSpc>
                <a:spcPct val="100000"/>
              </a:lnSpc>
              <a:spcBef>
                <a:spcPts val="125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8369" algn="l"/>
              </a:tabLst>
            </a:pPr>
            <a:r>
              <a:rPr sz="1800" spc="-20" dirty="0">
                <a:latin typeface="Arial"/>
                <a:cs typeface="Arial"/>
              </a:rPr>
              <a:t>Các đối </a:t>
            </a:r>
            <a:r>
              <a:rPr sz="1800" spc="15" dirty="0">
                <a:latin typeface="Arial"/>
                <a:cs typeface="Arial"/>
              </a:rPr>
              <a:t>tượng </a:t>
            </a:r>
            <a:r>
              <a:rPr sz="1800" spc="5" dirty="0">
                <a:latin typeface="Arial"/>
                <a:cs typeface="Arial"/>
              </a:rPr>
              <a:t>trong </a:t>
            </a:r>
            <a:r>
              <a:rPr sz="1800" dirty="0">
                <a:latin typeface="Arial"/>
                <a:cs typeface="Arial"/>
              </a:rPr>
              <a:t>vùng </a:t>
            </a:r>
            <a:r>
              <a:rPr sz="1800" spc="15" dirty="0">
                <a:latin typeface="Arial"/>
                <a:cs typeface="Arial"/>
              </a:rPr>
              <a:t>thưa </a:t>
            </a:r>
            <a:r>
              <a:rPr sz="1800" spc="20" dirty="0">
                <a:latin typeface="Arial"/>
                <a:cs typeface="Arial"/>
              </a:rPr>
              <a:t>hơn </a:t>
            </a:r>
            <a:r>
              <a:rPr sz="1800" spc="-5" dirty="0">
                <a:latin typeface="Arial"/>
                <a:cs typeface="Arial"/>
              </a:rPr>
              <a:t>được </a:t>
            </a:r>
            <a:r>
              <a:rPr sz="1800" spc="-40" dirty="0">
                <a:latin typeface="Arial"/>
                <a:cs typeface="Arial"/>
              </a:rPr>
              <a:t>xem </a:t>
            </a:r>
            <a:r>
              <a:rPr sz="1800" spc="20" dirty="0">
                <a:latin typeface="Arial"/>
                <a:cs typeface="Arial"/>
              </a:rPr>
              <a:t>là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nhiễu.</a:t>
            </a:r>
            <a:endParaRPr sz="18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170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20" dirty="0">
                <a:latin typeface="Arial"/>
                <a:cs typeface="Arial"/>
              </a:rPr>
              <a:t>Mỗi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cụm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có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dạng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tùy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ý.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8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150" spc="20" dirty="0">
                <a:latin typeface="Arial"/>
                <a:cs typeface="Arial"/>
              </a:rPr>
              <a:t>Giải</a:t>
            </a:r>
            <a:r>
              <a:rPr sz="2150" spc="-4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thuật</a:t>
            </a:r>
            <a:endParaRPr sz="2150">
              <a:latin typeface="Arial"/>
              <a:cs typeface="Arial"/>
            </a:endParaRPr>
          </a:p>
          <a:p>
            <a:pPr marL="651510" marR="122555" lvl="1" indent="-276860">
              <a:lnSpc>
                <a:spcPct val="100000"/>
              </a:lnSpc>
              <a:spcBef>
                <a:spcPts val="117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25" dirty="0">
                <a:latin typeface="Arial"/>
                <a:cs typeface="Arial"/>
              </a:rPr>
              <a:t>DBSCAN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(Density-Based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Spatial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Clustering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of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Applications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with  </a:t>
            </a:r>
            <a:r>
              <a:rPr sz="2000" spc="10" dirty="0">
                <a:latin typeface="Arial"/>
                <a:cs typeface="Arial"/>
              </a:rPr>
              <a:t>Noise)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210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5" dirty="0">
                <a:latin typeface="Arial"/>
                <a:cs typeface="Arial"/>
              </a:rPr>
              <a:t>OPTICS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(Ordering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Identify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Clustering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Structure)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10" dirty="0">
                <a:latin typeface="Arial"/>
                <a:cs typeface="Arial"/>
              </a:rPr>
              <a:t>DENCLUE </a:t>
            </a:r>
            <a:r>
              <a:rPr sz="2000" spc="15" dirty="0">
                <a:latin typeface="Arial"/>
                <a:cs typeface="Arial"/>
              </a:rPr>
              <a:t>(DENsity-based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CLUstEring)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43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2086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Các </a:t>
            </a:r>
            <a:r>
              <a:rPr sz="3950" spc="-20" dirty="0"/>
              <a:t>khái</a:t>
            </a:r>
            <a:r>
              <a:rPr sz="3950" spc="165" dirty="0"/>
              <a:t> </a:t>
            </a:r>
            <a:r>
              <a:rPr sz="3950" spc="-40" dirty="0"/>
              <a:t>niệm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1625980"/>
            <a:ext cx="7740650" cy="2862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36550" marR="423545" indent="-324485">
              <a:lnSpc>
                <a:spcPct val="102299"/>
              </a:lnSpc>
              <a:spcBef>
                <a:spcPts val="5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i="1" spc="15" dirty="0">
                <a:latin typeface="Arial"/>
                <a:cs typeface="Arial"/>
              </a:rPr>
              <a:t>ε</a:t>
            </a:r>
            <a:r>
              <a:rPr sz="2750" spc="15" dirty="0">
                <a:latin typeface="Arial"/>
                <a:cs typeface="Arial"/>
              </a:rPr>
              <a:t>: </a:t>
            </a:r>
            <a:r>
              <a:rPr sz="2750" spc="10" dirty="0">
                <a:latin typeface="Arial"/>
                <a:cs typeface="Arial"/>
              </a:rPr>
              <a:t>bán </a:t>
            </a:r>
            <a:r>
              <a:rPr sz="2750" spc="5" dirty="0">
                <a:latin typeface="Arial"/>
                <a:cs typeface="Arial"/>
              </a:rPr>
              <a:t>kính </a:t>
            </a:r>
            <a:r>
              <a:rPr sz="2750" spc="40" dirty="0">
                <a:latin typeface="Arial"/>
                <a:cs typeface="Arial"/>
              </a:rPr>
              <a:t>của </a:t>
            </a:r>
            <a:r>
              <a:rPr sz="2750" dirty="0">
                <a:latin typeface="Arial"/>
                <a:cs typeface="Arial"/>
              </a:rPr>
              <a:t>vùng </a:t>
            </a:r>
            <a:r>
              <a:rPr sz="2750" spc="-15" dirty="0">
                <a:latin typeface="Arial"/>
                <a:cs typeface="Arial"/>
              </a:rPr>
              <a:t>láng </a:t>
            </a:r>
            <a:r>
              <a:rPr sz="2750" spc="-5" dirty="0">
                <a:latin typeface="Arial"/>
                <a:cs typeface="Arial"/>
              </a:rPr>
              <a:t>giềng </a:t>
            </a:r>
            <a:r>
              <a:rPr sz="2750" spc="40" dirty="0">
                <a:latin typeface="Arial"/>
                <a:cs typeface="Arial"/>
              </a:rPr>
              <a:t>của </a:t>
            </a:r>
            <a:r>
              <a:rPr sz="2750" spc="25" dirty="0">
                <a:latin typeface="Arial"/>
                <a:cs typeface="Arial"/>
              </a:rPr>
              <a:t>một </a:t>
            </a:r>
            <a:r>
              <a:rPr sz="2750" spc="30" dirty="0">
                <a:latin typeface="Arial"/>
                <a:cs typeface="Arial"/>
              </a:rPr>
              <a:t>đối  </a:t>
            </a:r>
            <a:r>
              <a:rPr sz="2750" spc="15" dirty="0">
                <a:latin typeface="Arial"/>
                <a:cs typeface="Arial"/>
              </a:rPr>
              <a:t>tượng, </a:t>
            </a:r>
            <a:r>
              <a:rPr sz="2750" spc="30" dirty="0">
                <a:latin typeface="Arial"/>
                <a:cs typeface="Arial"/>
              </a:rPr>
              <a:t>gọi </a:t>
            </a:r>
            <a:r>
              <a:rPr sz="2750" spc="-35" dirty="0">
                <a:latin typeface="Arial"/>
                <a:cs typeface="Arial"/>
              </a:rPr>
              <a:t>là</a:t>
            </a:r>
            <a:r>
              <a:rPr sz="2750" spc="114" dirty="0">
                <a:latin typeface="Arial"/>
                <a:cs typeface="Arial"/>
              </a:rPr>
              <a:t> </a:t>
            </a:r>
            <a:r>
              <a:rPr sz="2750" b="1" i="1" spc="15" dirty="0">
                <a:latin typeface="Arial"/>
                <a:cs typeface="Arial"/>
              </a:rPr>
              <a:t>ε</a:t>
            </a:r>
            <a:r>
              <a:rPr sz="2750" spc="15" dirty="0">
                <a:latin typeface="Arial"/>
                <a:cs typeface="Arial"/>
              </a:rPr>
              <a:t>-neighborhood.</a:t>
            </a:r>
            <a:endParaRPr sz="2750">
              <a:latin typeface="Arial"/>
              <a:cs typeface="Arial"/>
            </a:endParaRPr>
          </a:p>
          <a:p>
            <a:pPr marL="336550" marR="227329" indent="-324485">
              <a:lnSpc>
                <a:spcPct val="102499"/>
              </a:lnSpc>
              <a:spcBef>
                <a:spcPts val="164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i="1" spc="5" dirty="0">
                <a:latin typeface="Arial"/>
                <a:cs typeface="Arial"/>
              </a:rPr>
              <a:t>MinPts</a:t>
            </a:r>
            <a:r>
              <a:rPr sz="2750" spc="5" dirty="0">
                <a:latin typeface="Arial"/>
                <a:cs typeface="Arial"/>
              </a:rPr>
              <a:t>: </a:t>
            </a:r>
            <a:r>
              <a:rPr sz="2750" spc="-5" dirty="0">
                <a:latin typeface="Arial"/>
                <a:cs typeface="Arial"/>
              </a:rPr>
              <a:t>số </a:t>
            </a:r>
            <a:r>
              <a:rPr sz="2750" dirty="0">
                <a:latin typeface="Arial"/>
                <a:cs typeface="Arial"/>
              </a:rPr>
              <a:t>lượng </a:t>
            </a:r>
            <a:r>
              <a:rPr sz="2750" spc="30" dirty="0">
                <a:latin typeface="Arial"/>
                <a:cs typeface="Arial"/>
              </a:rPr>
              <a:t>đối </a:t>
            </a:r>
            <a:r>
              <a:rPr sz="2750" spc="10" dirty="0">
                <a:latin typeface="Arial"/>
                <a:cs typeface="Arial"/>
              </a:rPr>
              <a:t>tượng </a:t>
            </a:r>
            <a:r>
              <a:rPr sz="2750" spc="-45" dirty="0">
                <a:latin typeface="Arial"/>
                <a:cs typeface="Arial"/>
              </a:rPr>
              <a:t>ít </a:t>
            </a:r>
            <a:r>
              <a:rPr sz="2750" spc="15" dirty="0">
                <a:latin typeface="Arial"/>
                <a:cs typeface="Arial"/>
              </a:rPr>
              <a:t>nhất </a:t>
            </a:r>
            <a:r>
              <a:rPr sz="2750" spc="20" dirty="0">
                <a:latin typeface="Arial"/>
                <a:cs typeface="Arial"/>
              </a:rPr>
              <a:t>được </a:t>
            </a:r>
            <a:r>
              <a:rPr sz="2750" spc="-40" dirty="0">
                <a:latin typeface="Arial"/>
                <a:cs typeface="Arial"/>
              </a:rPr>
              <a:t>yêu  </a:t>
            </a:r>
            <a:r>
              <a:rPr sz="2750" spc="10" dirty="0">
                <a:latin typeface="Arial"/>
                <a:cs typeface="Arial"/>
              </a:rPr>
              <a:t>cầu trong </a:t>
            </a:r>
            <a:r>
              <a:rPr sz="2750" b="1" i="1" spc="15" dirty="0">
                <a:latin typeface="Arial"/>
                <a:cs typeface="Arial"/>
              </a:rPr>
              <a:t>ε</a:t>
            </a:r>
            <a:r>
              <a:rPr sz="2750" spc="15" dirty="0">
                <a:latin typeface="Arial"/>
                <a:cs typeface="Arial"/>
              </a:rPr>
              <a:t>-neighborhood </a:t>
            </a:r>
            <a:r>
              <a:rPr sz="2750" spc="40" dirty="0">
                <a:latin typeface="Arial"/>
                <a:cs typeface="Arial"/>
              </a:rPr>
              <a:t>của </a:t>
            </a:r>
            <a:r>
              <a:rPr sz="2750" spc="30" dirty="0">
                <a:latin typeface="Arial"/>
                <a:cs typeface="Arial"/>
              </a:rPr>
              <a:t>một đối</a:t>
            </a:r>
            <a:r>
              <a:rPr sz="2750" spc="204" dirty="0">
                <a:latin typeface="Arial"/>
                <a:cs typeface="Arial"/>
              </a:rPr>
              <a:t> </a:t>
            </a:r>
            <a:r>
              <a:rPr sz="2750" spc="20" dirty="0">
                <a:latin typeface="Arial"/>
                <a:cs typeface="Arial"/>
              </a:rPr>
              <a:t>tượng.</a:t>
            </a:r>
            <a:endParaRPr sz="2750">
              <a:latin typeface="Arial"/>
              <a:cs typeface="Arial"/>
            </a:endParaRPr>
          </a:p>
          <a:p>
            <a:pPr marL="651510" marR="5080" indent="-276860">
              <a:lnSpc>
                <a:spcPts val="2850"/>
              </a:lnSpc>
              <a:spcBef>
                <a:spcPts val="1605"/>
              </a:spcBef>
            </a:pPr>
            <a:r>
              <a:rPr sz="1650" spc="310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400" spc="-25" dirty="0">
                <a:latin typeface="Arial"/>
                <a:cs typeface="Arial"/>
              </a:rPr>
              <a:t>Nếu </a:t>
            </a:r>
            <a:r>
              <a:rPr sz="2400" spc="-20" dirty="0">
                <a:latin typeface="Arial"/>
                <a:cs typeface="Arial"/>
              </a:rPr>
              <a:t>đối </a:t>
            </a:r>
            <a:r>
              <a:rPr sz="2400" spc="-5" dirty="0">
                <a:latin typeface="Arial"/>
                <a:cs typeface="Arial"/>
              </a:rPr>
              <a:t>tượng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b="1" i="1" spc="-25" dirty="0">
                <a:latin typeface="Arial"/>
                <a:cs typeface="Arial"/>
              </a:rPr>
              <a:t>ε</a:t>
            </a:r>
            <a:r>
              <a:rPr sz="2400" spc="-25" dirty="0">
                <a:latin typeface="Arial"/>
                <a:cs typeface="Arial"/>
              </a:rPr>
              <a:t>-neighborhood </a:t>
            </a:r>
            <a:r>
              <a:rPr sz="2400" spc="-20" dirty="0">
                <a:latin typeface="Arial"/>
                <a:cs typeface="Arial"/>
              </a:rPr>
              <a:t>với </a:t>
            </a:r>
            <a:r>
              <a:rPr sz="2400" b="1" i="1" spc="5" dirty="0">
                <a:latin typeface="Arial"/>
                <a:cs typeface="Arial"/>
              </a:rPr>
              <a:t>MinPts </a:t>
            </a:r>
            <a:r>
              <a:rPr sz="2400" spc="5" dirty="0">
                <a:latin typeface="Arial"/>
                <a:cs typeface="Arial"/>
              </a:rPr>
              <a:t>thì </a:t>
            </a:r>
            <a:r>
              <a:rPr sz="2400" spc="-160" dirty="0">
                <a:latin typeface="Arial"/>
                <a:cs typeface="Arial"/>
              </a:rPr>
              <a:t>đối  </a:t>
            </a:r>
            <a:r>
              <a:rPr sz="2400" spc="-5" dirty="0">
                <a:latin typeface="Arial"/>
                <a:cs typeface="Arial"/>
              </a:rPr>
              <a:t>tượng </a:t>
            </a:r>
            <a:r>
              <a:rPr sz="2400" spc="-15" dirty="0">
                <a:latin typeface="Arial"/>
                <a:cs typeface="Arial"/>
              </a:rPr>
              <a:t>này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40" dirty="0">
                <a:latin typeface="Arial"/>
                <a:cs typeface="Arial"/>
              </a:rPr>
              <a:t>gọi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spc="-20" dirty="0">
                <a:latin typeface="Arial"/>
                <a:cs typeface="Arial"/>
              </a:rPr>
              <a:t>đối </a:t>
            </a:r>
            <a:r>
              <a:rPr sz="2400" spc="-5" dirty="0">
                <a:latin typeface="Arial"/>
                <a:cs typeface="Arial"/>
              </a:rPr>
              <a:t>tượng </a:t>
            </a:r>
            <a:r>
              <a:rPr sz="2400" spc="-25" dirty="0">
                <a:latin typeface="Arial"/>
                <a:cs typeface="Arial"/>
              </a:rPr>
              <a:t>lõi </a:t>
            </a:r>
            <a:r>
              <a:rPr sz="2400" spc="-5" dirty="0">
                <a:latin typeface="Arial"/>
                <a:cs typeface="Arial"/>
              </a:rPr>
              <a:t>(core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object).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432" y="4665657"/>
            <a:ext cx="2148205" cy="1534160"/>
            <a:chOff x="1976432" y="4665657"/>
            <a:chExt cx="2148205" cy="1534160"/>
          </a:xfrm>
        </p:grpSpPr>
        <p:sp>
          <p:nvSpPr>
            <p:cNvPr id="5" name="object 5"/>
            <p:cNvSpPr/>
            <p:nvPr/>
          </p:nvSpPr>
          <p:spPr>
            <a:xfrm>
              <a:off x="1981199" y="4670425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0" y="800100"/>
                  </a:moveTo>
                  <a:lnTo>
                    <a:pt x="1539" y="752503"/>
                  </a:lnTo>
                  <a:lnTo>
                    <a:pt x="6095" y="705729"/>
                  </a:lnTo>
                  <a:lnTo>
                    <a:pt x="13572" y="659872"/>
                  </a:lnTo>
                  <a:lnTo>
                    <a:pt x="23873" y="615028"/>
                  </a:lnTo>
                  <a:lnTo>
                    <a:pt x="36905" y="571292"/>
                  </a:lnTo>
                  <a:lnTo>
                    <a:pt x="52571" y="528760"/>
                  </a:lnTo>
                  <a:lnTo>
                    <a:pt x="70776" y="487527"/>
                  </a:lnTo>
                  <a:lnTo>
                    <a:pt x="91424" y="447688"/>
                  </a:lnTo>
                  <a:lnTo>
                    <a:pt x="114421" y="409339"/>
                  </a:lnTo>
                  <a:lnTo>
                    <a:pt x="139671" y="372575"/>
                  </a:lnTo>
                  <a:lnTo>
                    <a:pt x="167078" y="337491"/>
                  </a:lnTo>
                  <a:lnTo>
                    <a:pt x="196548" y="304184"/>
                  </a:lnTo>
                  <a:lnTo>
                    <a:pt x="227984" y="272748"/>
                  </a:lnTo>
                  <a:lnTo>
                    <a:pt x="261291" y="243278"/>
                  </a:lnTo>
                  <a:lnTo>
                    <a:pt x="296375" y="215871"/>
                  </a:lnTo>
                  <a:lnTo>
                    <a:pt x="333139" y="190621"/>
                  </a:lnTo>
                  <a:lnTo>
                    <a:pt x="371488" y="167624"/>
                  </a:lnTo>
                  <a:lnTo>
                    <a:pt x="411327" y="146976"/>
                  </a:lnTo>
                  <a:lnTo>
                    <a:pt x="452560" y="128771"/>
                  </a:lnTo>
                  <a:lnTo>
                    <a:pt x="495092" y="113105"/>
                  </a:lnTo>
                  <a:lnTo>
                    <a:pt x="538828" y="100073"/>
                  </a:lnTo>
                  <a:lnTo>
                    <a:pt x="583672" y="89772"/>
                  </a:lnTo>
                  <a:lnTo>
                    <a:pt x="629529" y="82295"/>
                  </a:lnTo>
                  <a:lnTo>
                    <a:pt x="676303" y="77739"/>
                  </a:lnTo>
                  <a:lnTo>
                    <a:pt x="723900" y="76200"/>
                  </a:lnTo>
                  <a:lnTo>
                    <a:pt x="771496" y="77739"/>
                  </a:lnTo>
                  <a:lnTo>
                    <a:pt x="818270" y="82295"/>
                  </a:lnTo>
                  <a:lnTo>
                    <a:pt x="864127" y="89772"/>
                  </a:lnTo>
                  <a:lnTo>
                    <a:pt x="908971" y="100073"/>
                  </a:lnTo>
                  <a:lnTo>
                    <a:pt x="952707" y="113105"/>
                  </a:lnTo>
                  <a:lnTo>
                    <a:pt x="995239" y="128771"/>
                  </a:lnTo>
                  <a:lnTo>
                    <a:pt x="1036472" y="146976"/>
                  </a:lnTo>
                  <a:lnTo>
                    <a:pt x="1076311" y="167624"/>
                  </a:lnTo>
                  <a:lnTo>
                    <a:pt x="1114660" y="190621"/>
                  </a:lnTo>
                  <a:lnTo>
                    <a:pt x="1151424" y="215871"/>
                  </a:lnTo>
                  <a:lnTo>
                    <a:pt x="1186508" y="243278"/>
                  </a:lnTo>
                  <a:lnTo>
                    <a:pt x="1219815" y="272748"/>
                  </a:lnTo>
                  <a:lnTo>
                    <a:pt x="1251251" y="304184"/>
                  </a:lnTo>
                  <a:lnTo>
                    <a:pt x="1280721" y="337491"/>
                  </a:lnTo>
                  <a:lnTo>
                    <a:pt x="1308128" y="372575"/>
                  </a:lnTo>
                  <a:lnTo>
                    <a:pt x="1333378" y="409339"/>
                  </a:lnTo>
                  <a:lnTo>
                    <a:pt x="1356375" y="447688"/>
                  </a:lnTo>
                  <a:lnTo>
                    <a:pt x="1377023" y="487527"/>
                  </a:lnTo>
                  <a:lnTo>
                    <a:pt x="1395228" y="528760"/>
                  </a:lnTo>
                  <a:lnTo>
                    <a:pt x="1410894" y="571292"/>
                  </a:lnTo>
                  <a:lnTo>
                    <a:pt x="1423926" y="615028"/>
                  </a:lnTo>
                  <a:lnTo>
                    <a:pt x="1434227" y="659872"/>
                  </a:lnTo>
                  <a:lnTo>
                    <a:pt x="1441704" y="705729"/>
                  </a:lnTo>
                  <a:lnTo>
                    <a:pt x="1446260" y="752503"/>
                  </a:lnTo>
                  <a:lnTo>
                    <a:pt x="1447800" y="800100"/>
                  </a:lnTo>
                  <a:lnTo>
                    <a:pt x="1446260" y="847696"/>
                  </a:lnTo>
                  <a:lnTo>
                    <a:pt x="1441704" y="894470"/>
                  </a:lnTo>
                  <a:lnTo>
                    <a:pt x="1434227" y="940327"/>
                  </a:lnTo>
                  <a:lnTo>
                    <a:pt x="1423926" y="985171"/>
                  </a:lnTo>
                  <a:lnTo>
                    <a:pt x="1410894" y="1028907"/>
                  </a:lnTo>
                  <a:lnTo>
                    <a:pt x="1395228" y="1071439"/>
                  </a:lnTo>
                  <a:lnTo>
                    <a:pt x="1377023" y="1112672"/>
                  </a:lnTo>
                  <a:lnTo>
                    <a:pt x="1356375" y="1152511"/>
                  </a:lnTo>
                  <a:lnTo>
                    <a:pt x="1333378" y="1190860"/>
                  </a:lnTo>
                  <a:lnTo>
                    <a:pt x="1308128" y="1227624"/>
                  </a:lnTo>
                  <a:lnTo>
                    <a:pt x="1280721" y="1262708"/>
                  </a:lnTo>
                  <a:lnTo>
                    <a:pt x="1251251" y="1296015"/>
                  </a:lnTo>
                  <a:lnTo>
                    <a:pt x="1219815" y="1327451"/>
                  </a:lnTo>
                  <a:lnTo>
                    <a:pt x="1186508" y="1356921"/>
                  </a:lnTo>
                  <a:lnTo>
                    <a:pt x="1151424" y="1384328"/>
                  </a:lnTo>
                  <a:lnTo>
                    <a:pt x="1114660" y="1409578"/>
                  </a:lnTo>
                  <a:lnTo>
                    <a:pt x="1076311" y="1432575"/>
                  </a:lnTo>
                  <a:lnTo>
                    <a:pt x="1036472" y="1453223"/>
                  </a:lnTo>
                  <a:lnTo>
                    <a:pt x="995239" y="1471428"/>
                  </a:lnTo>
                  <a:lnTo>
                    <a:pt x="952707" y="1487094"/>
                  </a:lnTo>
                  <a:lnTo>
                    <a:pt x="908971" y="1500126"/>
                  </a:lnTo>
                  <a:lnTo>
                    <a:pt x="864127" y="1510427"/>
                  </a:lnTo>
                  <a:lnTo>
                    <a:pt x="818270" y="1517904"/>
                  </a:lnTo>
                  <a:lnTo>
                    <a:pt x="771496" y="1522460"/>
                  </a:lnTo>
                  <a:lnTo>
                    <a:pt x="723900" y="1524000"/>
                  </a:lnTo>
                  <a:lnTo>
                    <a:pt x="676303" y="1522460"/>
                  </a:lnTo>
                  <a:lnTo>
                    <a:pt x="629529" y="1517904"/>
                  </a:lnTo>
                  <a:lnTo>
                    <a:pt x="583672" y="1510427"/>
                  </a:lnTo>
                  <a:lnTo>
                    <a:pt x="538828" y="1500126"/>
                  </a:lnTo>
                  <a:lnTo>
                    <a:pt x="495092" y="1487094"/>
                  </a:lnTo>
                  <a:lnTo>
                    <a:pt x="452560" y="1471428"/>
                  </a:lnTo>
                  <a:lnTo>
                    <a:pt x="411327" y="1453223"/>
                  </a:lnTo>
                  <a:lnTo>
                    <a:pt x="371488" y="1432575"/>
                  </a:lnTo>
                  <a:lnTo>
                    <a:pt x="333139" y="1409578"/>
                  </a:lnTo>
                  <a:lnTo>
                    <a:pt x="296375" y="1384328"/>
                  </a:lnTo>
                  <a:lnTo>
                    <a:pt x="261291" y="1356921"/>
                  </a:lnTo>
                  <a:lnTo>
                    <a:pt x="227984" y="1327451"/>
                  </a:lnTo>
                  <a:lnTo>
                    <a:pt x="196548" y="1296015"/>
                  </a:lnTo>
                  <a:lnTo>
                    <a:pt x="167078" y="1262708"/>
                  </a:lnTo>
                  <a:lnTo>
                    <a:pt x="139671" y="1227624"/>
                  </a:lnTo>
                  <a:lnTo>
                    <a:pt x="114421" y="1190860"/>
                  </a:lnTo>
                  <a:lnTo>
                    <a:pt x="91424" y="1152511"/>
                  </a:lnTo>
                  <a:lnTo>
                    <a:pt x="70776" y="1112672"/>
                  </a:lnTo>
                  <a:lnTo>
                    <a:pt x="52571" y="1071439"/>
                  </a:lnTo>
                  <a:lnTo>
                    <a:pt x="36905" y="1028907"/>
                  </a:lnTo>
                  <a:lnTo>
                    <a:pt x="23873" y="985171"/>
                  </a:lnTo>
                  <a:lnTo>
                    <a:pt x="13572" y="940327"/>
                  </a:lnTo>
                  <a:lnTo>
                    <a:pt x="6095" y="894470"/>
                  </a:lnTo>
                  <a:lnTo>
                    <a:pt x="1539" y="847696"/>
                  </a:lnTo>
                  <a:lnTo>
                    <a:pt x="0" y="800100"/>
                  </a:lnTo>
                  <a:close/>
                </a:path>
                <a:path w="2133600" h="1524000">
                  <a:moveTo>
                    <a:pt x="685800" y="723900"/>
                  </a:moveTo>
                  <a:lnTo>
                    <a:pt x="687339" y="676303"/>
                  </a:lnTo>
                  <a:lnTo>
                    <a:pt x="691895" y="629529"/>
                  </a:lnTo>
                  <a:lnTo>
                    <a:pt x="699372" y="583672"/>
                  </a:lnTo>
                  <a:lnTo>
                    <a:pt x="709673" y="538828"/>
                  </a:lnTo>
                  <a:lnTo>
                    <a:pt x="722705" y="495092"/>
                  </a:lnTo>
                  <a:lnTo>
                    <a:pt x="738371" y="452560"/>
                  </a:lnTo>
                  <a:lnTo>
                    <a:pt x="756576" y="411327"/>
                  </a:lnTo>
                  <a:lnTo>
                    <a:pt x="777224" y="371488"/>
                  </a:lnTo>
                  <a:lnTo>
                    <a:pt x="800221" y="333139"/>
                  </a:lnTo>
                  <a:lnTo>
                    <a:pt x="825471" y="296375"/>
                  </a:lnTo>
                  <a:lnTo>
                    <a:pt x="852878" y="261291"/>
                  </a:lnTo>
                  <a:lnTo>
                    <a:pt x="882348" y="227984"/>
                  </a:lnTo>
                  <a:lnTo>
                    <a:pt x="913784" y="196548"/>
                  </a:lnTo>
                  <a:lnTo>
                    <a:pt x="947091" y="167078"/>
                  </a:lnTo>
                  <a:lnTo>
                    <a:pt x="982175" y="139671"/>
                  </a:lnTo>
                  <a:lnTo>
                    <a:pt x="1018939" y="114421"/>
                  </a:lnTo>
                  <a:lnTo>
                    <a:pt x="1057288" y="91424"/>
                  </a:lnTo>
                  <a:lnTo>
                    <a:pt x="1097127" y="70776"/>
                  </a:lnTo>
                  <a:lnTo>
                    <a:pt x="1138360" y="52571"/>
                  </a:lnTo>
                  <a:lnTo>
                    <a:pt x="1180892" y="36905"/>
                  </a:lnTo>
                  <a:lnTo>
                    <a:pt x="1224628" y="23873"/>
                  </a:lnTo>
                  <a:lnTo>
                    <a:pt x="1269472" y="13572"/>
                  </a:lnTo>
                  <a:lnTo>
                    <a:pt x="1315329" y="6095"/>
                  </a:lnTo>
                  <a:lnTo>
                    <a:pt x="1362103" y="1539"/>
                  </a:lnTo>
                  <a:lnTo>
                    <a:pt x="1409700" y="0"/>
                  </a:lnTo>
                  <a:lnTo>
                    <a:pt x="1457296" y="1539"/>
                  </a:lnTo>
                  <a:lnTo>
                    <a:pt x="1504070" y="6095"/>
                  </a:lnTo>
                  <a:lnTo>
                    <a:pt x="1549927" y="13572"/>
                  </a:lnTo>
                  <a:lnTo>
                    <a:pt x="1594771" y="23873"/>
                  </a:lnTo>
                  <a:lnTo>
                    <a:pt x="1638507" y="36905"/>
                  </a:lnTo>
                  <a:lnTo>
                    <a:pt x="1681039" y="52571"/>
                  </a:lnTo>
                  <a:lnTo>
                    <a:pt x="1722272" y="70776"/>
                  </a:lnTo>
                  <a:lnTo>
                    <a:pt x="1762111" y="91424"/>
                  </a:lnTo>
                  <a:lnTo>
                    <a:pt x="1800460" y="114421"/>
                  </a:lnTo>
                  <a:lnTo>
                    <a:pt x="1837224" y="139671"/>
                  </a:lnTo>
                  <a:lnTo>
                    <a:pt x="1872308" y="167078"/>
                  </a:lnTo>
                  <a:lnTo>
                    <a:pt x="1905615" y="196548"/>
                  </a:lnTo>
                  <a:lnTo>
                    <a:pt x="1937051" y="227984"/>
                  </a:lnTo>
                  <a:lnTo>
                    <a:pt x="1966521" y="261291"/>
                  </a:lnTo>
                  <a:lnTo>
                    <a:pt x="1993928" y="296375"/>
                  </a:lnTo>
                  <a:lnTo>
                    <a:pt x="2019178" y="333139"/>
                  </a:lnTo>
                  <a:lnTo>
                    <a:pt x="2042175" y="371488"/>
                  </a:lnTo>
                  <a:lnTo>
                    <a:pt x="2062823" y="411327"/>
                  </a:lnTo>
                  <a:lnTo>
                    <a:pt x="2081028" y="452560"/>
                  </a:lnTo>
                  <a:lnTo>
                    <a:pt x="2096694" y="495092"/>
                  </a:lnTo>
                  <a:lnTo>
                    <a:pt x="2109726" y="538828"/>
                  </a:lnTo>
                  <a:lnTo>
                    <a:pt x="2120027" y="583672"/>
                  </a:lnTo>
                  <a:lnTo>
                    <a:pt x="2127504" y="629529"/>
                  </a:lnTo>
                  <a:lnTo>
                    <a:pt x="2132060" y="676303"/>
                  </a:lnTo>
                  <a:lnTo>
                    <a:pt x="2133600" y="723900"/>
                  </a:lnTo>
                  <a:lnTo>
                    <a:pt x="2132060" y="771496"/>
                  </a:lnTo>
                  <a:lnTo>
                    <a:pt x="2127504" y="818270"/>
                  </a:lnTo>
                  <a:lnTo>
                    <a:pt x="2120027" y="864127"/>
                  </a:lnTo>
                  <a:lnTo>
                    <a:pt x="2109726" y="908971"/>
                  </a:lnTo>
                  <a:lnTo>
                    <a:pt x="2096694" y="952707"/>
                  </a:lnTo>
                  <a:lnTo>
                    <a:pt x="2081028" y="995239"/>
                  </a:lnTo>
                  <a:lnTo>
                    <a:pt x="2062823" y="1036472"/>
                  </a:lnTo>
                  <a:lnTo>
                    <a:pt x="2042175" y="1076311"/>
                  </a:lnTo>
                  <a:lnTo>
                    <a:pt x="2019178" y="1114660"/>
                  </a:lnTo>
                  <a:lnTo>
                    <a:pt x="1993928" y="1151424"/>
                  </a:lnTo>
                  <a:lnTo>
                    <a:pt x="1966521" y="1186508"/>
                  </a:lnTo>
                  <a:lnTo>
                    <a:pt x="1937051" y="1219815"/>
                  </a:lnTo>
                  <a:lnTo>
                    <a:pt x="1905615" y="1251251"/>
                  </a:lnTo>
                  <a:lnTo>
                    <a:pt x="1872308" y="1280721"/>
                  </a:lnTo>
                  <a:lnTo>
                    <a:pt x="1837224" y="1308128"/>
                  </a:lnTo>
                  <a:lnTo>
                    <a:pt x="1800460" y="1333378"/>
                  </a:lnTo>
                  <a:lnTo>
                    <a:pt x="1762111" y="1356375"/>
                  </a:lnTo>
                  <a:lnTo>
                    <a:pt x="1722272" y="1377023"/>
                  </a:lnTo>
                  <a:lnTo>
                    <a:pt x="1681039" y="1395228"/>
                  </a:lnTo>
                  <a:lnTo>
                    <a:pt x="1638507" y="1410894"/>
                  </a:lnTo>
                  <a:lnTo>
                    <a:pt x="1594771" y="1423926"/>
                  </a:lnTo>
                  <a:lnTo>
                    <a:pt x="1549927" y="1434227"/>
                  </a:lnTo>
                  <a:lnTo>
                    <a:pt x="1504070" y="1441704"/>
                  </a:lnTo>
                  <a:lnTo>
                    <a:pt x="1457296" y="1446260"/>
                  </a:lnTo>
                  <a:lnTo>
                    <a:pt x="1409700" y="1447800"/>
                  </a:lnTo>
                  <a:lnTo>
                    <a:pt x="1362103" y="1446260"/>
                  </a:lnTo>
                  <a:lnTo>
                    <a:pt x="1315329" y="1441704"/>
                  </a:lnTo>
                  <a:lnTo>
                    <a:pt x="1269472" y="1434227"/>
                  </a:lnTo>
                  <a:lnTo>
                    <a:pt x="1224628" y="1423926"/>
                  </a:lnTo>
                  <a:lnTo>
                    <a:pt x="1180892" y="1410894"/>
                  </a:lnTo>
                  <a:lnTo>
                    <a:pt x="1138360" y="1395228"/>
                  </a:lnTo>
                  <a:lnTo>
                    <a:pt x="1097127" y="1377023"/>
                  </a:lnTo>
                  <a:lnTo>
                    <a:pt x="1057288" y="1356375"/>
                  </a:lnTo>
                  <a:lnTo>
                    <a:pt x="1018939" y="1333378"/>
                  </a:lnTo>
                  <a:lnTo>
                    <a:pt x="982175" y="1308128"/>
                  </a:lnTo>
                  <a:lnTo>
                    <a:pt x="947091" y="1280721"/>
                  </a:lnTo>
                  <a:lnTo>
                    <a:pt x="913784" y="1251251"/>
                  </a:lnTo>
                  <a:lnTo>
                    <a:pt x="882348" y="1219815"/>
                  </a:lnTo>
                  <a:lnTo>
                    <a:pt x="852878" y="1186508"/>
                  </a:lnTo>
                  <a:lnTo>
                    <a:pt x="825471" y="1151424"/>
                  </a:lnTo>
                  <a:lnTo>
                    <a:pt x="800221" y="1114660"/>
                  </a:lnTo>
                  <a:lnTo>
                    <a:pt x="777224" y="1076311"/>
                  </a:lnTo>
                  <a:lnTo>
                    <a:pt x="756576" y="1036472"/>
                  </a:lnTo>
                  <a:lnTo>
                    <a:pt x="738371" y="995239"/>
                  </a:lnTo>
                  <a:lnTo>
                    <a:pt x="722705" y="952707"/>
                  </a:lnTo>
                  <a:lnTo>
                    <a:pt x="709673" y="908971"/>
                  </a:lnTo>
                  <a:lnTo>
                    <a:pt x="699372" y="864127"/>
                  </a:lnTo>
                  <a:lnTo>
                    <a:pt x="691895" y="818270"/>
                  </a:lnTo>
                  <a:lnTo>
                    <a:pt x="687339" y="771496"/>
                  </a:lnTo>
                  <a:lnTo>
                    <a:pt x="685800" y="723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1274" y="5346700"/>
              <a:ext cx="247650" cy="247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2274" y="5499100"/>
              <a:ext cx="247650" cy="247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6675" y="5651500"/>
              <a:ext cx="247650" cy="247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7074" y="5270500"/>
              <a:ext cx="247650" cy="247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5674" y="4924425"/>
              <a:ext cx="619125" cy="704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0249" y="4991100"/>
              <a:ext cx="581025" cy="704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83915" y="4830762"/>
            <a:ext cx="506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baseline="-34722" dirty="0">
                <a:solidFill>
                  <a:srgbClr val="22228E"/>
                </a:solidFill>
                <a:latin typeface="Arial"/>
                <a:cs typeface="Arial"/>
              </a:rPr>
              <a:t>ε</a:t>
            </a:r>
            <a:endParaRPr sz="3600" baseline="-3472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8500" y="5016753"/>
            <a:ext cx="635000" cy="8883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5"/>
              </a:spcBef>
              <a:tabLst>
                <a:tab pos="227965" algn="l"/>
                <a:tab pos="608965" algn="l"/>
              </a:tabLst>
            </a:pPr>
            <a:r>
              <a:rPr sz="2400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sng" dirty="0">
                <a:solidFill>
                  <a:srgbClr val="22228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ε	</a:t>
            </a:r>
            <a:endParaRPr sz="24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2309" y="4952301"/>
            <a:ext cx="3048635" cy="750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000" i="1" spc="10" dirty="0">
                <a:latin typeface="Arial"/>
                <a:cs typeface="Arial"/>
              </a:rPr>
              <a:t>p:</a:t>
            </a:r>
            <a:r>
              <a:rPr sz="2000" i="1" spc="-8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object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</a:t>
            </a:r>
            <a:r>
              <a:rPr sz="2000" b="1" i="1" spc="15" dirty="0">
                <a:latin typeface="Arial"/>
                <a:cs typeface="Arial"/>
              </a:rPr>
              <a:t>MinPts</a:t>
            </a:r>
            <a:r>
              <a:rPr sz="2000" b="1" i="1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i="1" spc="-30" dirty="0">
                <a:latin typeface="Arial"/>
                <a:cs typeface="Arial"/>
              </a:rPr>
              <a:t>q: </a:t>
            </a:r>
            <a:r>
              <a:rPr sz="2000" spc="20" dirty="0">
                <a:latin typeface="Arial"/>
                <a:cs typeface="Arial"/>
              </a:rPr>
              <a:t>không </a:t>
            </a:r>
            <a:r>
              <a:rPr sz="2000" spc="10" dirty="0">
                <a:latin typeface="Arial"/>
                <a:cs typeface="Arial"/>
              </a:rPr>
              <a:t>là </a:t>
            </a:r>
            <a:r>
              <a:rPr sz="2000" spc="20" dirty="0">
                <a:latin typeface="Arial"/>
                <a:cs typeface="Arial"/>
              </a:rPr>
              <a:t>core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44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2086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Các </a:t>
            </a:r>
            <a:r>
              <a:rPr sz="3950" spc="-20" dirty="0"/>
              <a:t>khái</a:t>
            </a:r>
            <a:r>
              <a:rPr sz="3950" spc="165" dirty="0"/>
              <a:t> </a:t>
            </a:r>
            <a:r>
              <a:rPr sz="3950" spc="-40" dirty="0"/>
              <a:t>niệm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1625980"/>
            <a:ext cx="7868920" cy="17367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36550" marR="5080" indent="-324485">
              <a:lnSpc>
                <a:spcPct val="102400"/>
              </a:lnSpc>
              <a:spcBef>
                <a:spcPts val="5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i="1" spc="5" dirty="0">
                <a:latin typeface="Arial"/>
                <a:cs typeface="Arial"/>
              </a:rPr>
              <a:t>Directly </a:t>
            </a:r>
            <a:r>
              <a:rPr sz="2750" b="1" i="1" spc="20" dirty="0">
                <a:latin typeface="Arial"/>
                <a:cs typeface="Arial"/>
              </a:rPr>
              <a:t>density-reachable </a:t>
            </a:r>
            <a:r>
              <a:rPr sz="2750" spc="20" dirty="0">
                <a:latin typeface="Arial"/>
                <a:cs typeface="Arial"/>
              </a:rPr>
              <a:t>(khả </a:t>
            </a:r>
            <a:r>
              <a:rPr sz="2750" spc="15" dirty="0">
                <a:latin typeface="Arial"/>
                <a:cs typeface="Arial"/>
              </a:rPr>
              <a:t>năng </a:t>
            </a:r>
            <a:r>
              <a:rPr sz="2750" spc="5" dirty="0">
                <a:latin typeface="Arial"/>
                <a:cs typeface="Arial"/>
              </a:rPr>
              <a:t>đạt  </a:t>
            </a:r>
            <a:r>
              <a:rPr sz="2750" spc="20" dirty="0">
                <a:latin typeface="Arial"/>
                <a:cs typeface="Arial"/>
              </a:rPr>
              <a:t>được </a:t>
            </a:r>
            <a:r>
              <a:rPr sz="2750" dirty="0">
                <a:latin typeface="Arial"/>
                <a:cs typeface="Arial"/>
              </a:rPr>
              <a:t>trực </a:t>
            </a:r>
            <a:r>
              <a:rPr sz="2750" spc="-20" dirty="0">
                <a:latin typeface="Arial"/>
                <a:cs typeface="Arial"/>
              </a:rPr>
              <a:t>tiếp): </a:t>
            </a:r>
            <a:r>
              <a:rPr sz="2750" i="1" spc="15" dirty="0">
                <a:latin typeface="Arial"/>
                <a:cs typeface="Arial"/>
              </a:rPr>
              <a:t>q </a:t>
            </a:r>
            <a:r>
              <a:rPr sz="2750" spc="30" dirty="0">
                <a:latin typeface="Arial"/>
                <a:cs typeface="Arial"/>
              </a:rPr>
              <a:t>có </a:t>
            </a:r>
            <a:r>
              <a:rPr sz="2750" spc="10" dirty="0">
                <a:latin typeface="Arial"/>
                <a:cs typeface="Arial"/>
              </a:rPr>
              <a:t>thể </a:t>
            </a:r>
            <a:r>
              <a:rPr sz="2750" spc="5" dirty="0">
                <a:latin typeface="Arial"/>
                <a:cs typeface="Arial"/>
              </a:rPr>
              <a:t>đạt </a:t>
            </a:r>
            <a:r>
              <a:rPr sz="2750" spc="20" dirty="0">
                <a:latin typeface="Arial"/>
                <a:cs typeface="Arial"/>
              </a:rPr>
              <a:t>được </a:t>
            </a:r>
            <a:r>
              <a:rPr sz="2750" dirty="0">
                <a:latin typeface="Arial"/>
                <a:cs typeface="Arial"/>
              </a:rPr>
              <a:t>trực </a:t>
            </a:r>
            <a:r>
              <a:rPr sz="2750" spc="-30" dirty="0">
                <a:latin typeface="Arial"/>
                <a:cs typeface="Arial"/>
              </a:rPr>
              <a:t>tiếp </a:t>
            </a:r>
            <a:r>
              <a:rPr sz="2750" dirty="0">
                <a:latin typeface="Arial"/>
                <a:cs typeface="Arial"/>
              </a:rPr>
              <a:t>từ </a:t>
            </a:r>
            <a:r>
              <a:rPr sz="2750" i="1" spc="15" dirty="0">
                <a:latin typeface="Arial"/>
                <a:cs typeface="Arial"/>
              </a:rPr>
              <a:t>p  </a:t>
            </a:r>
            <a:r>
              <a:rPr sz="2750" spc="10" dirty="0">
                <a:latin typeface="Arial"/>
                <a:cs typeface="Arial"/>
              </a:rPr>
              <a:t>nếu </a:t>
            </a:r>
            <a:r>
              <a:rPr sz="2750" i="1" spc="10" dirty="0">
                <a:latin typeface="Arial"/>
                <a:cs typeface="Arial"/>
              </a:rPr>
              <a:t>q </a:t>
            </a:r>
            <a:r>
              <a:rPr sz="2750" spc="10" dirty="0">
                <a:latin typeface="Arial"/>
                <a:cs typeface="Arial"/>
              </a:rPr>
              <a:t>trong </a:t>
            </a:r>
            <a:r>
              <a:rPr sz="2750" dirty="0">
                <a:latin typeface="Arial"/>
                <a:cs typeface="Arial"/>
              </a:rPr>
              <a:t>vùng </a:t>
            </a:r>
            <a:r>
              <a:rPr sz="2750" spc="-15" dirty="0">
                <a:latin typeface="Arial"/>
                <a:cs typeface="Arial"/>
              </a:rPr>
              <a:t>láng </a:t>
            </a:r>
            <a:r>
              <a:rPr sz="2750" spc="-5" dirty="0">
                <a:latin typeface="Arial"/>
                <a:cs typeface="Arial"/>
              </a:rPr>
              <a:t>giềng </a:t>
            </a:r>
            <a:r>
              <a:rPr sz="2750" b="1" i="1" spc="15" dirty="0">
                <a:latin typeface="Arial"/>
                <a:cs typeface="Arial"/>
              </a:rPr>
              <a:t>ε</a:t>
            </a:r>
            <a:r>
              <a:rPr sz="2750" spc="15" dirty="0">
                <a:latin typeface="Arial"/>
                <a:cs typeface="Arial"/>
              </a:rPr>
              <a:t>-neighborhood  </a:t>
            </a:r>
            <a:r>
              <a:rPr sz="2750" spc="30" dirty="0">
                <a:latin typeface="Arial"/>
                <a:cs typeface="Arial"/>
              </a:rPr>
              <a:t>của </a:t>
            </a:r>
            <a:r>
              <a:rPr sz="2750" i="1" spc="10" dirty="0">
                <a:latin typeface="Arial"/>
                <a:cs typeface="Arial"/>
              </a:rPr>
              <a:t>p </a:t>
            </a:r>
            <a:r>
              <a:rPr sz="2750" spc="-45" dirty="0">
                <a:latin typeface="Arial"/>
                <a:cs typeface="Arial"/>
              </a:rPr>
              <a:t>và </a:t>
            </a:r>
            <a:r>
              <a:rPr sz="2750" i="1" spc="10" dirty="0">
                <a:latin typeface="Arial"/>
                <a:cs typeface="Arial"/>
              </a:rPr>
              <a:t>p </a:t>
            </a:r>
            <a:r>
              <a:rPr sz="2750" spc="15" dirty="0">
                <a:latin typeface="Arial"/>
                <a:cs typeface="Arial"/>
              </a:rPr>
              <a:t>phải </a:t>
            </a:r>
            <a:r>
              <a:rPr sz="2750" spc="-40" dirty="0">
                <a:latin typeface="Arial"/>
                <a:cs typeface="Arial"/>
              </a:rPr>
              <a:t>là </a:t>
            </a:r>
            <a:r>
              <a:rPr sz="2750" spc="20" dirty="0">
                <a:latin typeface="Arial"/>
                <a:cs typeface="Arial"/>
              </a:rPr>
              <a:t>core</a:t>
            </a:r>
            <a:r>
              <a:rPr sz="2750" spc="440" dirty="0">
                <a:latin typeface="Arial"/>
                <a:cs typeface="Arial"/>
              </a:rPr>
              <a:t> </a:t>
            </a:r>
            <a:r>
              <a:rPr sz="2750" spc="20" dirty="0">
                <a:latin typeface="Arial"/>
                <a:cs typeface="Arial"/>
              </a:rPr>
              <a:t>object.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2719" y="3652520"/>
            <a:ext cx="2143760" cy="1534160"/>
            <a:chOff x="1442719" y="3652520"/>
            <a:chExt cx="2143760" cy="1534160"/>
          </a:xfrm>
        </p:grpSpPr>
        <p:sp>
          <p:nvSpPr>
            <p:cNvPr id="5" name="object 5"/>
            <p:cNvSpPr/>
            <p:nvPr/>
          </p:nvSpPr>
          <p:spPr>
            <a:xfrm>
              <a:off x="1447799" y="36576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0" y="762000"/>
                  </a:moveTo>
                  <a:lnTo>
                    <a:pt x="609600" y="762000"/>
                  </a:lnTo>
                </a:path>
                <a:path w="2133600" h="1524000">
                  <a:moveTo>
                    <a:pt x="0" y="800100"/>
                  </a:moveTo>
                  <a:lnTo>
                    <a:pt x="1539" y="752503"/>
                  </a:lnTo>
                  <a:lnTo>
                    <a:pt x="6095" y="705729"/>
                  </a:lnTo>
                  <a:lnTo>
                    <a:pt x="13572" y="659872"/>
                  </a:lnTo>
                  <a:lnTo>
                    <a:pt x="23873" y="615028"/>
                  </a:lnTo>
                  <a:lnTo>
                    <a:pt x="36905" y="571292"/>
                  </a:lnTo>
                  <a:lnTo>
                    <a:pt x="52571" y="528760"/>
                  </a:lnTo>
                  <a:lnTo>
                    <a:pt x="70776" y="487527"/>
                  </a:lnTo>
                  <a:lnTo>
                    <a:pt x="91424" y="447688"/>
                  </a:lnTo>
                  <a:lnTo>
                    <a:pt x="114421" y="409339"/>
                  </a:lnTo>
                  <a:lnTo>
                    <a:pt x="139671" y="372575"/>
                  </a:lnTo>
                  <a:lnTo>
                    <a:pt x="167078" y="337491"/>
                  </a:lnTo>
                  <a:lnTo>
                    <a:pt x="196548" y="304184"/>
                  </a:lnTo>
                  <a:lnTo>
                    <a:pt x="227984" y="272748"/>
                  </a:lnTo>
                  <a:lnTo>
                    <a:pt x="261291" y="243278"/>
                  </a:lnTo>
                  <a:lnTo>
                    <a:pt x="296375" y="215871"/>
                  </a:lnTo>
                  <a:lnTo>
                    <a:pt x="333139" y="190621"/>
                  </a:lnTo>
                  <a:lnTo>
                    <a:pt x="371488" y="167624"/>
                  </a:lnTo>
                  <a:lnTo>
                    <a:pt x="411327" y="146976"/>
                  </a:lnTo>
                  <a:lnTo>
                    <a:pt x="452560" y="128771"/>
                  </a:lnTo>
                  <a:lnTo>
                    <a:pt x="495092" y="113105"/>
                  </a:lnTo>
                  <a:lnTo>
                    <a:pt x="538828" y="100073"/>
                  </a:lnTo>
                  <a:lnTo>
                    <a:pt x="583672" y="89772"/>
                  </a:lnTo>
                  <a:lnTo>
                    <a:pt x="629529" y="82295"/>
                  </a:lnTo>
                  <a:lnTo>
                    <a:pt x="676303" y="77739"/>
                  </a:lnTo>
                  <a:lnTo>
                    <a:pt x="723900" y="76200"/>
                  </a:lnTo>
                  <a:lnTo>
                    <a:pt x="771496" y="77739"/>
                  </a:lnTo>
                  <a:lnTo>
                    <a:pt x="818270" y="82295"/>
                  </a:lnTo>
                  <a:lnTo>
                    <a:pt x="864127" y="89772"/>
                  </a:lnTo>
                  <a:lnTo>
                    <a:pt x="908971" y="100073"/>
                  </a:lnTo>
                  <a:lnTo>
                    <a:pt x="952707" y="113105"/>
                  </a:lnTo>
                  <a:lnTo>
                    <a:pt x="995239" y="128771"/>
                  </a:lnTo>
                  <a:lnTo>
                    <a:pt x="1036472" y="146976"/>
                  </a:lnTo>
                  <a:lnTo>
                    <a:pt x="1076311" y="167624"/>
                  </a:lnTo>
                  <a:lnTo>
                    <a:pt x="1114660" y="190621"/>
                  </a:lnTo>
                  <a:lnTo>
                    <a:pt x="1151424" y="215871"/>
                  </a:lnTo>
                  <a:lnTo>
                    <a:pt x="1186508" y="243278"/>
                  </a:lnTo>
                  <a:lnTo>
                    <a:pt x="1219815" y="272748"/>
                  </a:lnTo>
                  <a:lnTo>
                    <a:pt x="1251251" y="304184"/>
                  </a:lnTo>
                  <a:lnTo>
                    <a:pt x="1280721" y="337491"/>
                  </a:lnTo>
                  <a:lnTo>
                    <a:pt x="1308128" y="372575"/>
                  </a:lnTo>
                  <a:lnTo>
                    <a:pt x="1333378" y="409339"/>
                  </a:lnTo>
                  <a:lnTo>
                    <a:pt x="1356375" y="447688"/>
                  </a:lnTo>
                  <a:lnTo>
                    <a:pt x="1377023" y="487527"/>
                  </a:lnTo>
                  <a:lnTo>
                    <a:pt x="1395228" y="528760"/>
                  </a:lnTo>
                  <a:lnTo>
                    <a:pt x="1410894" y="571292"/>
                  </a:lnTo>
                  <a:lnTo>
                    <a:pt x="1423926" y="615028"/>
                  </a:lnTo>
                  <a:lnTo>
                    <a:pt x="1434227" y="659872"/>
                  </a:lnTo>
                  <a:lnTo>
                    <a:pt x="1441704" y="705729"/>
                  </a:lnTo>
                  <a:lnTo>
                    <a:pt x="1446260" y="752503"/>
                  </a:lnTo>
                  <a:lnTo>
                    <a:pt x="1447800" y="800100"/>
                  </a:lnTo>
                  <a:lnTo>
                    <a:pt x="1446260" y="847696"/>
                  </a:lnTo>
                  <a:lnTo>
                    <a:pt x="1441704" y="894470"/>
                  </a:lnTo>
                  <a:lnTo>
                    <a:pt x="1434227" y="940327"/>
                  </a:lnTo>
                  <a:lnTo>
                    <a:pt x="1423926" y="985171"/>
                  </a:lnTo>
                  <a:lnTo>
                    <a:pt x="1410894" y="1028907"/>
                  </a:lnTo>
                  <a:lnTo>
                    <a:pt x="1395228" y="1071439"/>
                  </a:lnTo>
                  <a:lnTo>
                    <a:pt x="1377023" y="1112672"/>
                  </a:lnTo>
                  <a:lnTo>
                    <a:pt x="1356375" y="1152511"/>
                  </a:lnTo>
                  <a:lnTo>
                    <a:pt x="1333378" y="1190860"/>
                  </a:lnTo>
                  <a:lnTo>
                    <a:pt x="1308128" y="1227624"/>
                  </a:lnTo>
                  <a:lnTo>
                    <a:pt x="1280721" y="1262708"/>
                  </a:lnTo>
                  <a:lnTo>
                    <a:pt x="1251251" y="1296015"/>
                  </a:lnTo>
                  <a:lnTo>
                    <a:pt x="1219815" y="1327451"/>
                  </a:lnTo>
                  <a:lnTo>
                    <a:pt x="1186508" y="1356921"/>
                  </a:lnTo>
                  <a:lnTo>
                    <a:pt x="1151424" y="1384328"/>
                  </a:lnTo>
                  <a:lnTo>
                    <a:pt x="1114660" y="1409578"/>
                  </a:lnTo>
                  <a:lnTo>
                    <a:pt x="1076311" y="1432575"/>
                  </a:lnTo>
                  <a:lnTo>
                    <a:pt x="1036472" y="1453223"/>
                  </a:lnTo>
                  <a:lnTo>
                    <a:pt x="995239" y="1471428"/>
                  </a:lnTo>
                  <a:lnTo>
                    <a:pt x="952707" y="1487094"/>
                  </a:lnTo>
                  <a:lnTo>
                    <a:pt x="908971" y="1500126"/>
                  </a:lnTo>
                  <a:lnTo>
                    <a:pt x="864127" y="1510427"/>
                  </a:lnTo>
                  <a:lnTo>
                    <a:pt x="818270" y="1517904"/>
                  </a:lnTo>
                  <a:lnTo>
                    <a:pt x="771496" y="1522460"/>
                  </a:lnTo>
                  <a:lnTo>
                    <a:pt x="723900" y="1524000"/>
                  </a:lnTo>
                  <a:lnTo>
                    <a:pt x="676303" y="1522460"/>
                  </a:lnTo>
                  <a:lnTo>
                    <a:pt x="629529" y="1517904"/>
                  </a:lnTo>
                  <a:lnTo>
                    <a:pt x="583672" y="1510427"/>
                  </a:lnTo>
                  <a:lnTo>
                    <a:pt x="538828" y="1500126"/>
                  </a:lnTo>
                  <a:lnTo>
                    <a:pt x="495092" y="1487094"/>
                  </a:lnTo>
                  <a:lnTo>
                    <a:pt x="452560" y="1471428"/>
                  </a:lnTo>
                  <a:lnTo>
                    <a:pt x="411327" y="1453223"/>
                  </a:lnTo>
                  <a:lnTo>
                    <a:pt x="371488" y="1432575"/>
                  </a:lnTo>
                  <a:lnTo>
                    <a:pt x="333139" y="1409578"/>
                  </a:lnTo>
                  <a:lnTo>
                    <a:pt x="296375" y="1384328"/>
                  </a:lnTo>
                  <a:lnTo>
                    <a:pt x="261291" y="1356921"/>
                  </a:lnTo>
                  <a:lnTo>
                    <a:pt x="227984" y="1327451"/>
                  </a:lnTo>
                  <a:lnTo>
                    <a:pt x="196548" y="1296015"/>
                  </a:lnTo>
                  <a:lnTo>
                    <a:pt x="167078" y="1262708"/>
                  </a:lnTo>
                  <a:lnTo>
                    <a:pt x="139671" y="1227624"/>
                  </a:lnTo>
                  <a:lnTo>
                    <a:pt x="114421" y="1190860"/>
                  </a:lnTo>
                  <a:lnTo>
                    <a:pt x="91424" y="1152511"/>
                  </a:lnTo>
                  <a:lnTo>
                    <a:pt x="70776" y="1112672"/>
                  </a:lnTo>
                  <a:lnTo>
                    <a:pt x="52571" y="1071439"/>
                  </a:lnTo>
                  <a:lnTo>
                    <a:pt x="36905" y="1028907"/>
                  </a:lnTo>
                  <a:lnTo>
                    <a:pt x="23873" y="985171"/>
                  </a:lnTo>
                  <a:lnTo>
                    <a:pt x="13572" y="940327"/>
                  </a:lnTo>
                  <a:lnTo>
                    <a:pt x="6095" y="894470"/>
                  </a:lnTo>
                  <a:lnTo>
                    <a:pt x="1539" y="847696"/>
                  </a:lnTo>
                  <a:lnTo>
                    <a:pt x="0" y="800100"/>
                  </a:lnTo>
                  <a:close/>
                </a:path>
                <a:path w="2133600" h="1524000">
                  <a:moveTo>
                    <a:pt x="685800" y="723900"/>
                  </a:moveTo>
                  <a:lnTo>
                    <a:pt x="687339" y="676303"/>
                  </a:lnTo>
                  <a:lnTo>
                    <a:pt x="691895" y="629529"/>
                  </a:lnTo>
                  <a:lnTo>
                    <a:pt x="699372" y="583672"/>
                  </a:lnTo>
                  <a:lnTo>
                    <a:pt x="709673" y="538828"/>
                  </a:lnTo>
                  <a:lnTo>
                    <a:pt x="722705" y="495092"/>
                  </a:lnTo>
                  <a:lnTo>
                    <a:pt x="738371" y="452560"/>
                  </a:lnTo>
                  <a:lnTo>
                    <a:pt x="756576" y="411327"/>
                  </a:lnTo>
                  <a:lnTo>
                    <a:pt x="777224" y="371488"/>
                  </a:lnTo>
                  <a:lnTo>
                    <a:pt x="800221" y="333139"/>
                  </a:lnTo>
                  <a:lnTo>
                    <a:pt x="825471" y="296375"/>
                  </a:lnTo>
                  <a:lnTo>
                    <a:pt x="852878" y="261291"/>
                  </a:lnTo>
                  <a:lnTo>
                    <a:pt x="882348" y="227984"/>
                  </a:lnTo>
                  <a:lnTo>
                    <a:pt x="913784" y="196548"/>
                  </a:lnTo>
                  <a:lnTo>
                    <a:pt x="947091" y="167078"/>
                  </a:lnTo>
                  <a:lnTo>
                    <a:pt x="982175" y="139671"/>
                  </a:lnTo>
                  <a:lnTo>
                    <a:pt x="1018939" y="114421"/>
                  </a:lnTo>
                  <a:lnTo>
                    <a:pt x="1057288" y="91424"/>
                  </a:lnTo>
                  <a:lnTo>
                    <a:pt x="1097127" y="70776"/>
                  </a:lnTo>
                  <a:lnTo>
                    <a:pt x="1138360" y="52571"/>
                  </a:lnTo>
                  <a:lnTo>
                    <a:pt x="1180892" y="36905"/>
                  </a:lnTo>
                  <a:lnTo>
                    <a:pt x="1224628" y="23873"/>
                  </a:lnTo>
                  <a:lnTo>
                    <a:pt x="1269472" y="13572"/>
                  </a:lnTo>
                  <a:lnTo>
                    <a:pt x="1315329" y="6095"/>
                  </a:lnTo>
                  <a:lnTo>
                    <a:pt x="1362103" y="1539"/>
                  </a:lnTo>
                  <a:lnTo>
                    <a:pt x="1409700" y="0"/>
                  </a:lnTo>
                  <a:lnTo>
                    <a:pt x="1457296" y="1539"/>
                  </a:lnTo>
                  <a:lnTo>
                    <a:pt x="1504070" y="6095"/>
                  </a:lnTo>
                  <a:lnTo>
                    <a:pt x="1549927" y="13572"/>
                  </a:lnTo>
                  <a:lnTo>
                    <a:pt x="1594771" y="23873"/>
                  </a:lnTo>
                  <a:lnTo>
                    <a:pt x="1638507" y="36905"/>
                  </a:lnTo>
                  <a:lnTo>
                    <a:pt x="1681039" y="52571"/>
                  </a:lnTo>
                  <a:lnTo>
                    <a:pt x="1722272" y="70776"/>
                  </a:lnTo>
                  <a:lnTo>
                    <a:pt x="1762111" y="91424"/>
                  </a:lnTo>
                  <a:lnTo>
                    <a:pt x="1800460" y="114421"/>
                  </a:lnTo>
                  <a:lnTo>
                    <a:pt x="1837224" y="139671"/>
                  </a:lnTo>
                  <a:lnTo>
                    <a:pt x="1872308" y="167078"/>
                  </a:lnTo>
                  <a:lnTo>
                    <a:pt x="1905615" y="196548"/>
                  </a:lnTo>
                  <a:lnTo>
                    <a:pt x="1937051" y="227984"/>
                  </a:lnTo>
                  <a:lnTo>
                    <a:pt x="1966521" y="261291"/>
                  </a:lnTo>
                  <a:lnTo>
                    <a:pt x="1993928" y="296375"/>
                  </a:lnTo>
                  <a:lnTo>
                    <a:pt x="2019178" y="333139"/>
                  </a:lnTo>
                  <a:lnTo>
                    <a:pt x="2042175" y="371488"/>
                  </a:lnTo>
                  <a:lnTo>
                    <a:pt x="2062823" y="411327"/>
                  </a:lnTo>
                  <a:lnTo>
                    <a:pt x="2081028" y="452560"/>
                  </a:lnTo>
                  <a:lnTo>
                    <a:pt x="2096694" y="495092"/>
                  </a:lnTo>
                  <a:lnTo>
                    <a:pt x="2109726" y="538828"/>
                  </a:lnTo>
                  <a:lnTo>
                    <a:pt x="2120027" y="583672"/>
                  </a:lnTo>
                  <a:lnTo>
                    <a:pt x="2127504" y="629529"/>
                  </a:lnTo>
                  <a:lnTo>
                    <a:pt x="2132060" y="676303"/>
                  </a:lnTo>
                  <a:lnTo>
                    <a:pt x="2133600" y="723900"/>
                  </a:lnTo>
                  <a:lnTo>
                    <a:pt x="2132060" y="771496"/>
                  </a:lnTo>
                  <a:lnTo>
                    <a:pt x="2127504" y="818270"/>
                  </a:lnTo>
                  <a:lnTo>
                    <a:pt x="2120027" y="864127"/>
                  </a:lnTo>
                  <a:lnTo>
                    <a:pt x="2109726" y="908971"/>
                  </a:lnTo>
                  <a:lnTo>
                    <a:pt x="2096694" y="952707"/>
                  </a:lnTo>
                  <a:lnTo>
                    <a:pt x="2081028" y="995239"/>
                  </a:lnTo>
                  <a:lnTo>
                    <a:pt x="2062823" y="1036472"/>
                  </a:lnTo>
                  <a:lnTo>
                    <a:pt x="2042175" y="1076311"/>
                  </a:lnTo>
                  <a:lnTo>
                    <a:pt x="2019178" y="1114660"/>
                  </a:lnTo>
                  <a:lnTo>
                    <a:pt x="1993928" y="1151424"/>
                  </a:lnTo>
                  <a:lnTo>
                    <a:pt x="1966521" y="1186508"/>
                  </a:lnTo>
                  <a:lnTo>
                    <a:pt x="1937051" y="1219815"/>
                  </a:lnTo>
                  <a:lnTo>
                    <a:pt x="1905615" y="1251251"/>
                  </a:lnTo>
                  <a:lnTo>
                    <a:pt x="1872308" y="1280721"/>
                  </a:lnTo>
                  <a:lnTo>
                    <a:pt x="1837224" y="1308128"/>
                  </a:lnTo>
                  <a:lnTo>
                    <a:pt x="1800460" y="1333378"/>
                  </a:lnTo>
                  <a:lnTo>
                    <a:pt x="1762111" y="1356375"/>
                  </a:lnTo>
                  <a:lnTo>
                    <a:pt x="1722272" y="1377023"/>
                  </a:lnTo>
                  <a:lnTo>
                    <a:pt x="1681039" y="1395228"/>
                  </a:lnTo>
                  <a:lnTo>
                    <a:pt x="1638507" y="1410894"/>
                  </a:lnTo>
                  <a:lnTo>
                    <a:pt x="1594771" y="1423926"/>
                  </a:lnTo>
                  <a:lnTo>
                    <a:pt x="1549927" y="1434227"/>
                  </a:lnTo>
                  <a:lnTo>
                    <a:pt x="1504070" y="1441704"/>
                  </a:lnTo>
                  <a:lnTo>
                    <a:pt x="1457296" y="1446260"/>
                  </a:lnTo>
                  <a:lnTo>
                    <a:pt x="1409700" y="1447800"/>
                  </a:lnTo>
                  <a:lnTo>
                    <a:pt x="1362103" y="1446260"/>
                  </a:lnTo>
                  <a:lnTo>
                    <a:pt x="1315329" y="1441704"/>
                  </a:lnTo>
                  <a:lnTo>
                    <a:pt x="1269472" y="1434227"/>
                  </a:lnTo>
                  <a:lnTo>
                    <a:pt x="1224628" y="1423926"/>
                  </a:lnTo>
                  <a:lnTo>
                    <a:pt x="1180892" y="1410894"/>
                  </a:lnTo>
                  <a:lnTo>
                    <a:pt x="1138360" y="1395228"/>
                  </a:lnTo>
                  <a:lnTo>
                    <a:pt x="1097127" y="1377023"/>
                  </a:lnTo>
                  <a:lnTo>
                    <a:pt x="1057288" y="1356375"/>
                  </a:lnTo>
                  <a:lnTo>
                    <a:pt x="1018939" y="1333378"/>
                  </a:lnTo>
                  <a:lnTo>
                    <a:pt x="982175" y="1308128"/>
                  </a:lnTo>
                  <a:lnTo>
                    <a:pt x="947091" y="1280721"/>
                  </a:lnTo>
                  <a:lnTo>
                    <a:pt x="913784" y="1251251"/>
                  </a:lnTo>
                  <a:lnTo>
                    <a:pt x="882348" y="1219815"/>
                  </a:lnTo>
                  <a:lnTo>
                    <a:pt x="852878" y="1186508"/>
                  </a:lnTo>
                  <a:lnTo>
                    <a:pt x="825471" y="1151424"/>
                  </a:lnTo>
                  <a:lnTo>
                    <a:pt x="800221" y="1114660"/>
                  </a:lnTo>
                  <a:lnTo>
                    <a:pt x="777224" y="1076311"/>
                  </a:lnTo>
                  <a:lnTo>
                    <a:pt x="756576" y="1036472"/>
                  </a:lnTo>
                  <a:lnTo>
                    <a:pt x="738371" y="995239"/>
                  </a:lnTo>
                  <a:lnTo>
                    <a:pt x="722705" y="952707"/>
                  </a:lnTo>
                  <a:lnTo>
                    <a:pt x="709673" y="908971"/>
                  </a:lnTo>
                  <a:lnTo>
                    <a:pt x="699372" y="864127"/>
                  </a:lnTo>
                  <a:lnTo>
                    <a:pt x="691895" y="818270"/>
                  </a:lnTo>
                  <a:lnTo>
                    <a:pt x="687339" y="771496"/>
                  </a:lnTo>
                  <a:lnTo>
                    <a:pt x="685800" y="723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2632" y="4338632"/>
              <a:ext cx="238134" cy="2381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3632" y="4491032"/>
              <a:ext cx="238134" cy="2381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8032" y="4643432"/>
              <a:ext cx="238134" cy="2381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8432" y="4262432"/>
              <a:ext cx="238134" cy="2381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1800" y="43434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24175" y="4200525"/>
              <a:ext cx="581025" cy="704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21660" y="4292282"/>
            <a:ext cx="170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2228E"/>
                </a:solidFill>
                <a:latin typeface="Arial"/>
                <a:cs typeface="Arial"/>
              </a:rPr>
              <a:t>ε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6850" y="3971925"/>
            <a:ext cx="581025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63064" y="4067873"/>
            <a:ext cx="170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2228E"/>
                </a:solidFill>
                <a:latin typeface="Arial"/>
                <a:cs typeface="Arial"/>
              </a:rPr>
              <a:t>ε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4925" y="3861881"/>
            <a:ext cx="4612005" cy="158940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545"/>
              </a:spcBef>
            </a:pPr>
            <a:r>
              <a:rPr sz="2000" i="1" spc="5" dirty="0">
                <a:latin typeface="Arial"/>
                <a:cs typeface="Arial"/>
              </a:rPr>
              <a:t>p: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directly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density-reachable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đối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q</a:t>
            </a:r>
            <a:r>
              <a:rPr sz="2000" spc="-25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455"/>
              </a:spcBef>
            </a:pPr>
            <a:r>
              <a:rPr sz="2000" i="1" spc="-30" dirty="0">
                <a:latin typeface="Arial"/>
                <a:cs typeface="Arial"/>
              </a:rPr>
              <a:t>q: </a:t>
            </a:r>
            <a:r>
              <a:rPr sz="2000" spc="15" dirty="0">
                <a:latin typeface="Arial"/>
                <a:cs typeface="Arial"/>
              </a:rPr>
              <a:t>directly </a:t>
            </a:r>
            <a:r>
              <a:rPr sz="2000" spc="10" dirty="0">
                <a:latin typeface="Arial"/>
                <a:cs typeface="Arial"/>
              </a:rPr>
              <a:t>density-reachable </a:t>
            </a:r>
            <a:r>
              <a:rPr sz="2000" spc="5" dirty="0">
                <a:latin typeface="Arial"/>
                <a:cs typeface="Arial"/>
              </a:rPr>
              <a:t>đối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 </a:t>
            </a:r>
            <a:r>
              <a:rPr sz="2000" i="1" spc="10" dirty="0">
                <a:latin typeface="Arial"/>
                <a:cs typeface="Arial"/>
              </a:rPr>
              <a:t>p</a:t>
            </a: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i="1" spc="10" dirty="0">
                <a:latin typeface="Arial"/>
                <a:cs typeface="Arial"/>
              </a:rPr>
              <a:t>p:</a:t>
            </a:r>
            <a:r>
              <a:rPr sz="2000" i="1" spc="-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directly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density-reachable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đối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với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q</a:t>
            </a:r>
            <a:r>
              <a:rPr sz="2000" spc="-25" dirty="0">
                <a:latin typeface="Arial"/>
                <a:cs typeface="Arial"/>
              </a:rPr>
              <a:t>?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i="1" spc="-30" dirty="0">
                <a:latin typeface="Arial"/>
                <a:cs typeface="Arial"/>
              </a:rPr>
              <a:t>q: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directly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density-reachable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đối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với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p</a:t>
            </a:r>
            <a:r>
              <a:rPr sz="2000" spc="10" dirty="0">
                <a:latin typeface="Arial"/>
                <a:cs typeface="Arial"/>
              </a:rPr>
              <a:t>?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3300"/>
                </a:solidFill>
                <a:latin typeface="Symbol"/>
                <a:cs typeface="Symbol"/>
              </a:rPr>
              <a:t>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45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4014" y="3838892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9445" y="452113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2086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Các </a:t>
            </a:r>
            <a:r>
              <a:rPr sz="3950" spc="-20" dirty="0"/>
              <a:t>khái</a:t>
            </a:r>
            <a:r>
              <a:rPr sz="3950" spc="165" dirty="0"/>
              <a:t> </a:t>
            </a:r>
            <a:r>
              <a:rPr sz="3950" spc="-40" dirty="0"/>
              <a:t>niệm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6492875" y="4565650"/>
            <a:ext cx="1704975" cy="1409700"/>
            <a:chOff x="6492875" y="4565650"/>
            <a:chExt cx="1704975" cy="1409700"/>
          </a:xfrm>
        </p:grpSpPr>
        <p:sp>
          <p:nvSpPr>
            <p:cNvPr id="4" name="object 4"/>
            <p:cNvSpPr/>
            <p:nvPr/>
          </p:nvSpPr>
          <p:spPr>
            <a:xfrm>
              <a:off x="7142098" y="5005451"/>
              <a:ext cx="112775" cy="111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78649" y="5116576"/>
              <a:ext cx="111251" cy="1126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46924" y="4641850"/>
              <a:ext cx="111251" cy="111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30973" y="5451475"/>
              <a:ext cx="111251" cy="112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4875" y="5229225"/>
              <a:ext cx="111125" cy="1111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54875" y="5451475"/>
              <a:ext cx="111125" cy="112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89774" y="5564250"/>
              <a:ext cx="111251" cy="1110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24749" y="4768850"/>
              <a:ext cx="111251" cy="1111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8649" y="5340350"/>
              <a:ext cx="111251" cy="1111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00899" y="5116576"/>
              <a:ext cx="112775" cy="1126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24800" y="5451475"/>
              <a:ext cx="112649" cy="112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99225" y="4572000"/>
              <a:ext cx="1692275" cy="1397000"/>
            </a:xfrm>
            <a:custGeom>
              <a:avLst/>
              <a:gdLst/>
              <a:ahLst/>
              <a:cxnLst/>
              <a:rect l="l" t="t" r="r" b="b"/>
              <a:pathLst>
                <a:path w="1692275" h="1397000">
                  <a:moveTo>
                    <a:pt x="587375" y="552450"/>
                  </a:moveTo>
                  <a:lnTo>
                    <a:pt x="589403" y="504790"/>
                  </a:lnTo>
                  <a:lnTo>
                    <a:pt x="595377" y="458255"/>
                  </a:lnTo>
                  <a:lnTo>
                    <a:pt x="605131" y="413009"/>
                  </a:lnTo>
                  <a:lnTo>
                    <a:pt x="618499" y="369221"/>
                  </a:lnTo>
                  <a:lnTo>
                    <a:pt x="635315" y="327054"/>
                  </a:lnTo>
                  <a:lnTo>
                    <a:pt x="655413" y="286676"/>
                  </a:lnTo>
                  <a:lnTo>
                    <a:pt x="678626" y="248251"/>
                  </a:lnTo>
                  <a:lnTo>
                    <a:pt x="704790" y="211947"/>
                  </a:lnTo>
                  <a:lnTo>
                    <a:pt x="733738" y="177929"/>
                  </a:lnTo>
                  <a:lnTo>
                    <a:pt x="765304" y="146363"/>
                  </a:lnTo>
                  <a:lnTo>
                    <a:pt x="799322" y="117415"/>
                  </a:lnTo>
                  <a:lnTo>
                    <a:pt x="835626" y="91251"/>
                  </a:lnTo>
                  <a:lnTo>
                    <a:pt x="874051" y="68038"/>
                  </a:lnTo>
                  <a:lnTo>
                    <a:pt x="914429" y="47940"/>
                  </a:lnTo>
                  <a:lnTo>
                    <a:pt x="956596" y="31124"/>
                  </a:lnTo>
                  <a:lnTo>
                    <a:pt x="1000384" y="17756"/>
                  </a:lnTo>
                  <a:lnTo>
                    <a:pt x="1045630" y="8002"/>
                  </a:lnTo>
                  <a:lnTo>
                    <a:pt x="1092165" y="2028"/>
                  </a:lnTo>
                  <a:lnTo>
                    <a:pt x="1139825" y="0"/>
                  </a:lnTo>
                  <a:lnTo>
                    <a:pt x="1187484" y="2028"/>
                  </a:lnTo>
                  <a:lnTo>
                    <a:pt x="1234019" y="8002"/>
                  </a:lnTo>
                  <a:lnTo>
                    <a:pt x="1279265" y="17756"/>
                  </a:lnTo>
                  <a:lnTo>
                    <a:pt x="1323053" y="31124"/>
                  </a:lnTo>
                  <a:lnTo>
                    <a:pt x="1365220" y="47940"/>
                  </a:lnTo>
                  <a:lnTo>
                    <a:pt x="1405598" y="68038"/>
                  </a:lnTo>
                  <a:lnTo>
                    <a:pt x="1444023" y="91251"/>
                  </a:lnTo>
                  <a:lnTo>
                    <a:pt x="1480327" y="117415"/>
                  </a:lnTo>
                  <a:lnTo>
                    <a:pt x="1514345" y="146363"/>
                  </a:lnTo>
                  <a:lnTo>
                    <a:pt x="1545911" y="177929"/>
                  </a:lnTo>
                  <a:lnTo>
                    <a:pt x="1574859" y="211947"/>
                  </a:lnTo>
                  <a:lnTo>
                    <a:pt x="1601023" y="248251"/>
                  </a:lnTo>
                  <a:lnTo>
                    <a:pt x="1624236" y="286676"/>
                  </a:lnTo>
                  <a:lnTo>
                    <a:pt x="1644334" y="327054"/>
                  </a:lnTo>
                  <a:lnTo>
                    <a:pt x="1661150" y="369221"/>
                  </a:lnTo>
                  <a:lnTo>
                    <a:pt x="1674518" y="413009"/>
                  </a:lnTo>
                  <a:lnTo>
                    <a:pt x="1684272" y="458255"/>
                  </a:lnTo>
                  <a:lnTo>
                    <a:pt x="1690246" y="504790"/>
                  </a:lnTo>
                  <a:lnTo>
                    <a:pt x="1692275" y="552450"/>
                  </a:lnTo>
                  <a:lnTo>
                    <a:pt x="1690246" y="600109"/>
                  </a:lnTo>
                  <a:lnTo>
                    <a:pt x="1684272" y="646644"/>
                  </a:lnTo>
                  <a:lnTo>
                    <a:pt x="1674518" y="691890"/>
                  </a:lnTo>
                  <a:lnTo>
                    <a:pt x="1661150" y="735678"/>
                  </a:lnTo>
                  <a:lnTo>
                    <a:pt x="1644334" y="777845"/>
                  </a:lnTo>
                  <a:lnTo>
                    <a:pt x="1624236" y="818223"/>
                  </a:lnTo>
                  <a:lnTo>
                    <a:pt x="1601023" y="856648"/>
                  </a:lnTo>
                  <a:lnTo>
                    <a:pt x="1574859" y="892952"/>
                  </a:lnTo>
                  <a:lnTo>
                    <a:pt x="1545911" y="926970"/>
                  </a:lnTo>
                  <a:lnTo>
                    <a:pt x="1514345" y="958536"/>
                  </a:lnTo>
                  <a:lnTo>
                    <a:pt x="1480327" y="987484"/>
                  </a:lnTo>
                  <a:lnTo>
                    <a:pt x="1444023" y="1013648"/>
                  </a:lnTo>
                  <a:lnTo>
                    <a:pt x="1405598" y="1036861"/>
                  </a:lnTo>
                  <a:lnTo>
                    <a:pt x="1365220" y="1056959"/>
                  </a:lnTo>
                  <a:lnTo>
                    <a:pt x="1323053" y="1073775"/>
                  </a:lnTo>
                  <a:lnTo>
                    <a:pt x="1279265" y="1087143"/>
                  </a:lnTo>
                  <a:lnTo>
                    <a:pt x="1234019" y="1096897"/>
                  </a:lnTo>
                  <a:lnTo>
                    <a:pt x="1187484" y="1102871"/>
                  </a:lnTo>
                  <a:lnTo>
                    <a:pt x="1139825" y="1104900"/>
                  </a:lnTo>
                  <a:lnTo>
                    <a:pt x="1092165" y="1102871"/>
                  </a:lnTo>
                  <a:lnTo>
                    <a:pt x="1045630" y="1096897"/>
                  </a:lnTo>
                  <a:lnTo>
                    <a:pt x="1000384" y="1087143"/>
                  </a:lnTo>
                  <a:lnTo>
                    <a:pt x="956596" y="1073775"/>
                  </a:lnTo>
                  <a:lnTo>
                    <a:pt x="914429" y="1056959"/>
                  </a:lnTo>
                  <a:lnTo>
                    <a:pt x="874051" y="1036861"/>
                  </a:lnTo>
                  <a:lnTo>
                    <a:pt x="835626" y="1013648"/>
                  </a:lnTo>
                  <a:lnTo>
                    <a:pt x="799322" y="987484"/>
                  </a:lnTo>
                  <a:lnTo>
                    <a:pt x="765304" y="958536"/>
                  </a:lnTo>
                  <a:lnTo>
                    <a:pt x="733738" y="926970"/>
                  </a:lnTo>
                  <a:lnTo>
                    <a:pt x="704790" y="892952"/>
                  </a:lnTo>
                  <a:lnTo>
                    <a:pt x="678626" y="856648"/>
                  </a:lnTo>
                  <a:lnTo>
                    <a:pt x="655413" y="818223"/>
                  </a:lnTo>
                  <a:lnTo>
                    <a:pt x="635315" y="777845"/>
                  </a:lnTo>
                  <a:lnTo>
                    <a:pt x="618499" y="735678"/>
                  </a:lnTo>
                  <a:lnTo>
                    <a:pt x="605131" y="691890"/>
                  </a:lnTo>
                  <a:lnTo>
                    <a:pt x="595377" y="646644"/>
                  </a:lnTo>
                  <a:lnTo>
                    <a:pt x="589403" y="600109"/>
                  </a:lnTo>
                  <a:lnTo>
                    <a:pt x="587375" y="552450"/>
                  </a:lnTo>
                  <a:close/>
                </a:path>
                <a:path w="1692275" h="1397000">
                  <a:moveTo>
                    <a:pt x="0" y="844550"/>
                  </a:moveTo>
                  <a:lnTo>
                    <a:pt x="2028" y="796890"/>
                  </a:lnTo>
                  <a:lnTo>
                    <a:pt x="8002" y="750355"/>
                  </a:lnTo>
                  <a:lnTo>
                    <a:pt x="17756" y="705109"/>
                  </a:lnTo>
                  <a:lnTo>
                    <a:pt x="31124" y="661321"/>
                  </a:lnTo>
                  <a:lnTo>
                    <a:pt x="47940" y="619154"/>
                  </a:lnTo>
                  <a:lnTo>
                    <a:pt x="68038" y="578776"/>
                  </a:lnTo>
                  <a:lnTo>
                    <a:pt x="91251" y="540351"/>
                  </a:lnTo>
                  <a:lnTo>
                    <a:pt x="117415" y="504047"/>
                  </a:lnTo>
                  <a:lnTo>
                    <a:pt x="146363" y="470029"/>
                  </a:lnTo>
                  <a:lnTo>
                    <a:pt x="177929" y="438463"/>
                  </a:lnTo>
                  <a:lnTo>
                    <a:pt x="211947" y="409515"/>
                  </a:lnTo>
                  <a:lnTo>
                    <a:pt x="248251" y="383351"/>
                  </a:lnTo>
                  <a:lnTo>
                    <a:pt x="286676" y="360138"/>
                  </a:lnTo>
                  <a:lnTo>
                    <a:pt x="327054" y="340040"/>
                  </a:lnTo>
                  <a:lnTo>
                    <a:pt x="369221" y="323224"/>
                  </a:lnTo>
                  <a:lnTo>
                    <a:pt x="413009" y="309856"/>
                  </a:lnTo>
                  <a:lnTo>
                    <a:pt x="458255" y="300102"/>
                  </a:lnTo>
                  <a:lnTo>
                    <a:pt x="504790" y="294128"/>
                  </a:lnTo>
                  <a:lnTo>
                    <a:pt x="552450" y="292100"/>
                  </a:lnTo>
                  <a:lnTo>
                    <a:pt x="600109" y="294128"/>
                  </a:lnTo>
                  <a:lnTo>
                    <a:pt x="646644" y="300102"/>
                  </a:lnTo>
                  <a:lnTo>
                    <a:pt x="691890" y="309856"/>
                  </a:lnTo>
                  <a:lnTo>
                    <a:pt x="735678" y="323224"/>
                  </a:lnTo>
                  <a:lnTo>
                    <a:pt x="777845" y="340040"/>
                  </a:lnTo>
                  <a:lnTo>
                    <a:pt x="818223" y="360138"/>
                  </a:lnTo>
                  <a:lnTo>
                    <a:pt x="856648" y="383351"/>
                  </a:lnTo>
                  <a:lnTo>
                    <a:pt x="892952" y="409515"/>
                  </a:lnTo>
                  <a:lnTo>
                    <a:pt x="926970" y="438463"/>
                  </a:lnTo>
                  <a:lnTo>
                    <a:pt x="958536" y="470029"/>
                  </a:lnTo>
                  <a:lnTo>
                    <a:pt x="987484" y="504047"/>
                  </a:lnTo>
                  <a:lnTo>
                    <a:pt x="1013648" y="540351"/>
                  </a:lnTo>
                  <a:lnTo>
                    <a:pt x="1036861" y="578776"/>
                  </a:lnTo>
                  <a:lnTo>
                    <a:pt x="1056959" y="619154"/>
                  </a:lnTo>
                  <a:lnTo>
                    <a:pt x="1073775" y="661321"/>
                  </a:lnTo>
                  <a:lnTo>
                    <a:pt x="1087143" y="705109"/>
                  </a:lnTo>
                  <a:lnTo>
                    <a:pt x="1096897" y="750355"/>
                  </a:lnTo>
                  <a:lnTo>
                    <a:pt x="1102871" y="796890"/>
                  </a:lnTo>
                  <a:lnTo>
                    <a:pt x="1104900" y="844550"/>
                  </a:lnTo>
                  <a:lnTo>
                    <a:pt x="1102871" y="892216"/>
                  </a:lnTo>
                  <a:lnTo>
                    <a:pt x="1096897" y="938757"/>
                  </a:lnTo>
                  <a:lnTo>
                    <a:pt x="1087143" y="984007"/>
                  </a:lnTo>
                  <a:lnTo>
                    <a:pt x="1073775" y="1027798"/>
                  </a:lnTo>
                  <a:lnTo>
                    <a:pt x="1056959" y="1069967"/>
                  </a:lnTo>
                  <a:lnTo>
                    <a:pt x="1036861" y="1110346"/>
                  </a:lnTo>
                  <a:lnTo>
                    <a:pt x="1013648" y="1148770"/>
                  </a:lnTo>
                  <a:lnTo>
                    <a:pt x="987484" y="1185073"/>
                  </a:lnTo>
                  <a:lnTo>
                    <a:pt x="958536" y="1219090"/>
                  </a:lnTo>
                  <a:lnTo>
                    <a:pt x="926970" y="1250654"/>
                  </a:lnTo>
                  <a:lnTo>
                    <a:pt x="892952" y="1279599"/>
                  </a:lnTo>
                  <a:lnTo>
                    <a:pt x="856648" y="1305761"/>
                  </a:lnTo>
                  <a:lnTo>
                    <a:pt x="818223" y="1328972"/>
                  </a:lnTo>
                  <a:lnTo>
                    <a:pt x="777845" y="1349067"/>
                  </a:lnTo>
                  <a:lnTo>
                    <a:pt x="735678" y="1365880"/>
                  </a:lnTo>
                  <a:lnTo>
                    <a:pt x="691890" y="1379246"/>
                  </a:lnTo>
                  <a:lnTo>
                    <a:pt x="646644" y="1388999"/>
                  </a:lnTo>
                  <a:lnTo>
                    <a:pt x="600109" y="1394972"/>
                  </a:lnTo>
                  <a:lnTo>
                    <a:pt x="552450" y="1397000"/>
                  </a:lnTo>
                  <a:lnTo>
                    <a:pt x="504790" y="1394972"/>
                  </a:lnTo>
                  <a:lnTo>
                    <a:pt x="458255" y="1388999"/>
                  </a:lnTo>
                  <a:lnTo>
                    <a:pt x="413009" y="1379246"/>
                  </a:lnTo>
                  <a:lnTo>
                    <a:pt x="369221" y="1365880"/>
                  </a:lnTo>
                  <a:lnTo>
                    <a:pt x="327054" y="1349067"/>
                  </a:lnTo>
                  <a:lnTo>
                    <a:pt x="286676" y="1328972"/>
                  </a:lnTo>
                  <a:lnTo>
                    <a:pt x="248251" y="1305761"/>
                  </a:lnTo>
                  <a:lnTo>
                    <a:pt x="211947" y="1279599"/>
                  </a:lnTo>
                  <a:lnTo>
                    <a:pt x="177929" y="1250654"/>
                  </a:lnTo>
                  <a:lnTo>
                    <a:pt x="146363" y="1219090"/>
                  </a:lnTo>
                  <a:lnTo>
                    <a:pt x="117415" y="1185073"/>
                  </a:lnTo>
                  <a:lnTo>
                    <a:pt x="91251" y="1148770"/>
                  </a:lnTo>
                  <a:lnTo>
                    <a:pt x="68038" y="1110346"/>
                  </a:lnTo>
                  <a:lnTo>
                    <a:pt x="47940" y="1069967"/>
                  </a:lnTo>
                  <a:lnTo>
                    <a:pt x="31124" y="1027798"/>
                  </a:lnTo>
                  <a:lnTo>
                    <a:pt x="17756" y="984007"/>
                  </a:lnTo>
                  <a:lnTo>
                    <a:pt x="8002" y="938757"/>
                  </a:lnTo>
                  <a:lnTo>
                    <a:pt x="2028" y="892216"/>
                  </a:lnTo>
                  <a:lnTo>
                    <a:pt x="0" y="8445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8259698" y="5480050"/>
            <a:ext cx="112775" cy="1111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3600" y="5564251"/>
            <a:ext cx="112649" cy="1110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6750" y="1460830"/>
            <a:ext cx="8047990" cy="355219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61950" indent="-324485">
              <a:lnSpc>
                <a:spcPct val="100000"/>
              </a:lnSpc>
              <a:spcBef>
                <a:spcPts val="140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400" b="1" i="1" spc="10" dirty="0">
                <a:latin typeface="Arial"/>
                <a:cs typeface="Arial"/>
              </a:rPr>
              <a:t>Density-reachable </a:t>
            </a:r>
            <a:r>
              <a:rPr sz="2400" spc="5" dirty="0">
                <a:latin typeface="Arial"/>
                <a:cs typeface="Arial"/>
              </a:rPr>
              <a:t>(khả </a:t>
            </a:r>
            <a:r>
              <a:rPr sz="2400" spc="-10" dirty="0">
                <a:latin typeface="Arial"/>
                <a:cs typeface="Arial"/>
              </a:rPr>
              <a:t>năng </a:t>
            </a:r>
            <a:r>
              <a:rPr sz="2400" spc="-20" dirty="0">
                <a:latin typeface="Arial"/>
                <a:cs typeface="Arial"/>
              </a:rPr>
              <a:t>đạt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được):</a:t>
            </a:r>
            <a:endParaRPr sz="2400">
              <a:latin typeface="Arial"/>
              <a:cs typeface="Arial"/>
            </a:endParaRPr>
          </a:p>
          <a:p>
            <a:pPr marL="676910" lvl="1" indent="-276860">
              <a:lnSpc>
                <a:spcPct val="100000"/>
              </a:lnSpc>
              <a:spcBef>
                <a:spcPts val="1125"/>
              </a:spcBef>
              <a:buClr>
                <a:srgbClr val="93B6D2"/>
              </a:buClr>
              <a:buSzPct val="70000"/>
              <a:buChar char=""/>
              <a:tabLst>
                <a:tab pos="676910" algn="l"/>
              </a:tabLst>
            </a:pPr>
            <a:r>
              <a:rPr sz="2000" spc="25" dirty="0">
                <a:latin typeface="Arial"/>
                <a:cs typeface="Arial"/>
              </a:rPr>
              <a:t>Cho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trước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đối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tượng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i="1" spc="10" dirty="0">
                <a:latin typeface="Arial"/>
                <a:cs typeface="Arial"/>
              </a:rPr>
              <a:t>ε</a:t>
            </a:r>
            <a:r>
              <a:rPr sz="2000" b="1" i="1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i="1" spc="20" dirty="0">
                <a:latin typeface="Arial"/>
                <a:cs typeface="Arial"/>
              </a:rPr>
              <a:t>MinPts</a:t>
            </a:r>
            <a:endParaRPr sz="2000">
              <a:latin typeface="Arial"/>
              <a:cs typeface="Arial"/>
            </a:endParaRPr>
          </a:p>
          <a:p>
            <a:pPr marL="676910" marR="30480" lvl="1" indent="-276860">
              <a:lnSpc>
                <a:spcPct val="100000"/>
              </a:lnSpc>
              <a:spcBef>
                <a:spcPts val="105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76910" algn="l"/>
              </a:tabLst>
            </a:pPr>
            <a:r>
              <a:rPr sz="2000" i="1" spc="15" dirty="0">
                <a:latin typeface="Arial"/>
                <a:cs typeface="Arial"/>
              </a:rPr>
              <a:t>q </a:t>
            </a:r>
            <a:r>
              <a:rPr sz="2000" b="1" i="1" spc="-5" dirty="0">
                <a:latin typeface="Arial"/>
                <a:cs typeface="Arial"/>
              </a:rPr>
              <a:t>density-reachable </a:t>
            </a:r>
            <a:r>
              <a:rPr sz="2000" spc="30" dirty="0">
                <a:latin typeface="Arial"/>
                <a:cs typeface="Arial"/>
              </a:rPr>
              <a:t>từ </a:t>
            </a:r>
            <a:r>
              <a:rPr sz="2000" i="1" spc="15" dirty="0">
                <a:latin typeface="Arial"/>
                <a:cs typeface="Arial"/>
              </a:rPr>
              <a:t>p </a:t>
            </a:r>
            <a:r>
              <a:rPr sz="2000" spc="10" dirty="0">
                <a:latin typeface="Arial"/>
                <a:cs typeface="Arial"/>
              </a:rPr>
              <a:t>nếu </a:t>
            </a:r>
            <a:r>
              <a:rPr sz="2000" spc="15" dirty="0">
                <a:latin typeface="Symbol"/>
                <a:cs typeface="Symbol"/>
              </a:rPr>
              <a:t>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chuỗi </a:t>
            </a:r>
            <a:r>
              <a:rPr sz="2000" spc="20" dirty="0">
                <a:latin typeface="Arial"/>
                <a:cs typeface="Arial"/>
              </a:rPr>
              <a:t>các </a:t>
            </a:r>
            <a:r>
              <a:rPr sz="2000" spc="5" dirty="0">
                <a:latin typeface="Arial"/>
                <a:cs typeface="Arial"/>
              </a:rPr>
              <a:t>đối </a:t>
            </a:r>
            <a:r>
              <a:rPr sz="2000" spc="20" dirty="0">
                <a:latin typeface="Arial"/>
                <a:cs typeface="Arial"/>
              </a:rPr>
              <a:t>tượng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2025" i="1" baseline="-18518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...,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2025" i="1" baseline="-18518" dirty="0">
                <a:latin typeface="Arial"/>
                <a:cs typeface="Arial"/>
              </a:rPr>
              <a:t>n </a:t>
            </a:r>
            <a:r>
              <a:rPr sz="2000" spc="15" dirty="0">
                <a:latin typeface="Symbol"/>
                <a:cs typeface="Symbol"/>
              </a:rPr>
              <a:t>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i="1" spc="15" dirty="0">
                <a:latin typeface="Arial"/>
                <a:cs typeface="Arial"/>
              </a:rPr>
              <a:t>D </a:t>
            </a:r>
            <a:r>
              <a:rPr sz="2000" dirty="0">
                <a:latin typeface="Arial"/>
                <a:cs typeface="Arial"/>
              </a:rPr>
              <a:t>với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2025" i="1" spc="7" baseline="-18518" dirty="0">
                <a:latin typeface="Arial"/>
                <a:cs typeface="Arial"/>
              </a:rPr>
              <a:t>1 </a:t>
            </a:r>
            <a:r>
              <a:rPr sz="2000" spc="15" dirty="0">
                <a:latin typeface="Arial"/>
                <a:cs typeface="Arial"/>
              </a:rPr>
              <a:t>= </a:t>
            </a:r>
            <a:r>
              <a:rPr sz="2000" i="1" spc="15" dirty="0">
                <a:latin typeface="Arial"/>
                <a:cs typeface="Arial"/>
              </a:rPr>
              <a:t>p </a:t>
            </a:r>
            <a:r>
              <a:rPr sz="2000" spc="-10" dirty="0">
                <a:latin typeface="Arial"/>
                <a:cs typeface="Arial"/>
              </a:rPr>
              <a:t>và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2025" i="1" baseline="-18518" dirty="0">
                <a:latin typeface="Arial"/>
                <a:cs typeface="Arial"/>
              </a:rPr>
              <a:t>n </a:t>
            </a:r>
            <a:r>
              <a:rPr sz="2000" spc="15" dirty="0">
                <a:latin typeface="Arial"/>
                <a:cs typeface="Arial"/>
              </a:rPr>
              <a:t>= </a:t>
            </a:r>
            <a:r>
              <a:rPr sz="2000" i="1" spc="15" dirty="0">
                <a:latin typeface="Arial"/>
                <a:cs typeface="Arial"/>
              </a:rPr>
              <a:t>q </a:t>
            </a:r>
            <a:r>
              <a:rPr sz="2000" spc="20" dirty="0">
                <a:latin typeface="Arial"/>
                <a:cs typeface="Arial"/>
              </a:rPr>
              <a:t>sao cho </a:t>
            </a:r>
            <a:r>
              <a:rPr sz="2000" i="1" spc="25" dirty="0">
                <a:latin typeface="Arial"/>
                <a:cs typeface="Arial"/>
              </a:rPr>
              <a:t>p</a:t>
            </a:r>
            <a:r>
              <a:rPr sz="2025" i="1" spc="37" baseline="-18518" dirty="0">
                <a:latin typeface="Arial"/>
                <a:cs typeface="Arial"/>
              </a:rPr>
              <a:t>i+1 </a:t>
            </a:r>
            <a:r>
              <a:rPr sz="2000" b="1" i="1" dirty="0">
                <a:latin typeface="Arial"/>
                <a:cs typeface="Arial"/>
              </a:rPr>
              <a:t>directly density-reachable</a:t>
            </a:r>
            <a:r>
              <a:rPr sz="2000" b="1" i="1" spc="-20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từ 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2025" i="1" spc="7" baseline="-18518" dirty="0">
                <a:latin typeface="Arial"/>
                <a:cs typeface="Arial"/>
              </a:rPr>
              <a:t>i</a:t>
            </a:r>
            <a:r>
              <a:rPr sz="2025" i="1" spc="217" baseline="-18518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theo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thông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số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i="1" spc="10" dirty="0">
                <a:latin typeface="Arial"/>
                <a:cs typeface="Arial"/>
              </a:rPr>
              <a:t>ε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i="1" spc="15" dirty="0">
                <a:latin typeface="Arial"/>
                <a:cs typeface="Arial"/>
              </a:rPr>
              <a:t>MinPts</a:t>
            </a:r>
            <a:r>
              <a:rPr sz="2000" spc="15" dirty="0">
                <a:latin typeface="Arial"/>
                <a:cs typeface="Arial"/>
              </a:rPr>
              <a:t>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1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≤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i</a:t>
            </a:r>
            <a:r>
              <a:rPr sz="2000" i="1" spc="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≤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76910" marR="1012825" lvl="1" indent="-276860">
              <a:lnSpc>
                <a:spcPct val="100000"/>
              </a:lnSpc>
              <a:spcBef>
                <a:spcPts val="1140"/>
              </a:spcBef>
              <a:buClr>
                <a:srgbClr val="93B6D2"/>
              </a:buClr>
              <a:buSzPct val="70000"/>
              <a:buChar char=""/>
              <a:tabLst>
                <a:tab pos="676910" algn="l"/>
              </a:tabLst>
            </a:pPr>
            <a:r>
              <a:rPr sz="2000" spc="15" dirty="0">
                <a:latin typeface="Arial"/>
                <a:cs typeface="Arial"/>
              </a:rPr>
              <a:t>Bao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đóng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truyền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(transitive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closure)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của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directly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density-  </a:t>
            </a:r>
            <a:r>
              <a:rPr sz="2000" spc="15" dirty="0">
                <a:latin typeface="Arial"/>
                <a:cs typeface="Arial"/>
              </a:rPr>
              <a:t>reachable</a:t>
            </a:r>
            <a:endParaRPr sz="2000">
              <a:latin typeface="Arial"/>
              <a:cs typeface="Arial"/>
            </a:endParaRPr>
          </a:p>
          <a:p>
            <a:pPr marL="676910" lvl="1" indent="-276860">
              <a:lnSpc>
                <a:spcPts val="2165"/>
              </a:lnSpc>
              <a:spcBef>
                <a:spcPts val="1055"/>
              </a:spcBef>
              <a:buClr>
                <a:srgbClr val="93B6D2"/>
              </a:buClr>
              <a:buSzPct val="70000"/>
              <a:buChar char=""/>
              <a:tabLst>
                <a:tab pos="676910" algn="l"/>
              </a:tabLst>
            </a:pPr>
            <a:r>
              <a:rPr sz="2000" spc="15" dirty="0">
                <a:latin typeface="Arial"/>
                <a:cs typeface="Arial"/>
              </a:rPr>
              <a:t>Quan </a:t>
            </a:r>
            <a:r>
              <a:rPr sz="2000" spc="10" dirty="0">
                <a:latin typeface="Arial"/>
                <a:cs typeface="Arial"/>
              </a:rPr>
              <a:t>hệ </a:t>
            </a:r>
            <a:r>
              <a:rPr sz="2000" spc="5" dirty="0">
                <a:latin typeface="Arial"/>
                <a:cs typeface="Arial"/>
              </a:rPr>
              <a:t>bất đối </a:t>
            </a:r>
            <a:r>
              <a:rPr sz="2000" spc="-20" dirty="0">
                <a:latin typeface="Arial"/>
                <a:cs typeface="Arial"/>
              </a:rPr>
              <a:t>xứng </a:t>
            </a:r>
            <a:r>
              <a:rPr sz="2000" spc="10" dirty="0">
                <a:latin typeface="Arial"/>
                <a:cs typeface="Arial"/>
              </a:rPr>
              <a:t>(asymmetric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relation)</a:t>
            </a:r>
            <a:endParaRPr sz="2000">
              <a:latin typeface="Arial"/>
              <a:cs typeface="Arial"/>
            </a:endParaRPr>
          </a:p>
          <a:p>
            <a:pPr marL="7519034">
              <a:lnSpc>
                <a:spcPts val="2645"/>
              </a:lnSpc>
            </a:pPr>
            <a:r>
              <a:rPr sz="2400" i="1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2533" y="5320347"/>
            <a:ext cx="1955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43723" y="4305300"/>
            <a:ext cx="1104900" cy="1104900"/>
          </a:xfrm>
          <a:custGeom>
            <a:avLst/>
            <a:gdLst/>
            <a:ahLst/>
            <a:cxnLst/>
            <a:rect l="l" t="t" r="r" b="b"/>
            <a:pathLst>
              <a:path w="1104900" h="1104900">
                <a:moveTo>
                  <a:pt x="0" y="552450"/>
                </a:moveTo>
                <a:lnTo>
                  <a:pt x="2028" y="504790"/>
                </a:lnTo>
                <a:lnTo>
                  <a:pt x="8002" y="458255"/>
                </a:lnTo>
                <a:lnTo>
                  <a:pt x="17756" y="413009"/>
                </a:lnTo>
                <a:lnTo>
                  <a:pt x="31124" y="369221"/>
                </a:lnTo>
                <a:lnTo>
                  <a:pt x="47940" y="327054"/>
                </a:lnTo>
                <a:lnTo>
                  <a:pt x="68038" y="286676"/>
                </a:lnTo>
                <a:lnTo>
                  <a:pt x="91251" y="248251"/>
                </a:lnTo>
                <a:lnTo>
                  <a:pt x="117415" y="211947"/>
                </a:lnTo>
                <a:lnTo>
                  <a:pt x="146363" y="177929"/>
                </a:lnTo>
                <a:lnTo>
                  <a:pt x="177929" y="146363"/>
                </a:lnTo>
                <a:lnTo>
                  <a:pt x="211947" y="117415"/>
                </a:lnTo>
                <a:lnTo>
                  <a:pt x="248251" y="91251"/>
                </a:lnTo>
                <a:lnTo>
                  <a:pt x="286676" y="68038"/>
                </a:lnTo>
                <a:lnTo>
                  <a:pt x="327054" y="47940"/>
                </a:lnTo>
                <a:lnTo>
                  <a:pt x="369221" y="31124"/>
                </a:lnTo>
                <a:lnTo>
                  <a:pt x="413009" y="17756"/>
                </a:lnTo>
                <a:lnTo>
                  <a:pt x="458255" y="8002"/>
                </a:lnTo>
                <a:lnTo>
                  <a:pt x="504790" y="2028"/>
                </a:lnTo>
                <a:lnTo>
                  <a:pt x="552450" y="0"/>
                </a:lnTo>
                <a:lnTo>
                  <a:pt x="600127" y="2028"/>
                </a:lnTo>
                <a:lnTo>
                  <a:pt x="646677" y="8002"/>
                </a:lnTo>
                <a:lnTo>
                  <a:pt x="691932" y="17756"/>
                </a:lnTo>
                <a:lnTo>
                  <a:pt x="735728" y="31124"/>
                </a:lnTo>
                <a:lnTo>
                  <a:pt x="777899" y="47940"/>
                </a:lnTo>
                <a:lnTo>
                  <a:pt x="818280" y="68038"/>
                </a:lnTo>
                <a:lnTo>
                  <a:pt x="856704" y="91251"/>
                </a:lnTo>
                <a:lnTo>
                  <a:pt x="893006" y="117415"/>
                </a:lnTo>
                <a:lnTo>
                  <a:pt x="927020" y="146363"/>
                </a:lnTo>
                <a:lnTo>
                  <a:pt x="958581" y="177929"/>
                </a:lnTo>
                <a:lnTo>
                  <a:pt x="987523" y="211947"/>
                </a:lnTo>
                <a:lnTo>
                  <a:pt x="1013680" y="248251"/>
                </a:lnTo>
                <a:lnTo>
                  <a:pt x="1036887" y="286676"/>
                </a:lnTo>
                <a:lnTo>
                  <a:pt x="1056979" y="327054"/>
                </a:lnTo>
                <a:lnTo>
                  <a:pt x="1073788" y="369221"/>
                </a:lnTo>
                <a:lnTo>
                  <a:pt x="1087151" y="413009"/>
                </a:lnTo>
                <a:lnTo>
                  <a:pt x="1096901" y="458255"/>
                </a:lnTo>
                <a:lnTo>
                  <a:pt x="1102872" y="504790"/>
                </a:lnTo>
                <a:lnTo>
                  <a:pt x="1104900" y="552450"/>
                </a:lnTo>
                <a:lnTo>
                  <a:pt x="1102872" y="600109"/>
                </a:lnTo>
                <a:lnTo>
                  <a:pt x="1096901" y="646644"/>
                </a:lnTo>
                <a:lnTo>
                  <a:pt x="1087151" y="691890"/>
                </a:lnTo>
                <a:lnTo>
                  <a:pt x="1073788" y="735678"/>
                </a:lnTo>
                <a:lnTo>
                  <a:pt x="1056979" y="777845"/>
                </a:lnTo>
                <a:lnTo>
                  <a:pt x="1036887" y="818223"/>
                </a:lnTo>
                <a:lnTo>
                  <a:pt x="1013680" y="856648"/>
                </a:lnTo>
                <a:lnTo>
                  <a:pt x="987523" y="892952"/>
                </a:lnTo>
                <a:lnTo>
                  <a:pt x="958581" y="926970"/>
                </a:lnTo>
                <a:lnTo>
                  <a:pt x="927020" y="958536"/>
                </a:lnTo>
                <a:lnTo>
                  <a:pt x="893006" y="987484"/>
                </a:lnTo>
                <a:lnTo>
                  <a:pt x="856704" y="1013648"/>
                </a:lnTo>
                <a:lnTo>
                  <a:pt x="818280" y="1036861"/>
                </a:lnTo>
                <a:lnTo>
                  <a:pt x="777899" y="1056959"/>
                </a:lnTo>
                <a:lnTo>
                  <a:pt x="735728" y="1073775"/>
                </a:lnTo>
                <a:lnTo>
                  <a:pt x="691932" y="1087143"/>
                </a:lnTo>
                <a:lnTo>
                  <a:pt x="646677" y="1096897"/>
                </a:lnTo>
                <a:lnTo>
                  <a:pt x="600127" y="1102871"/>
                </a:lnTo>
                <a:lnTo>
                  <a:pt x="552450" y="1104900"/>
                </a:lnTo>
                <a:lnTo>
                  <a:pt x="504790" y="1102871"/>
                </a:lnTo>
                <a:lnTo>
                  <a:pt x="458255" y="1096897"/>
                </a:lnTo>
                <a:lnTo>
                  <a:pt x="413009" y="1087143"/>
                </a:lnTo>
                <a:lnTo>
                  <a:pt x="369221" y="1073775"/>
                </a:lnTo>
                <a:lnTo>
                  <a:pt x="327054" y="1056959"/>
                </a:lnTo>
                <a:lnTo>
                  <a:pt x="286676" y="1036861"/>
                </a:lnTo>
                <a:lnTo>
                  <a:pt x="248251" y="1013648"/>
                </a:lnTo>
                <a:lnTo>
                  <a:pt x="211947" y="987484"/>
                </a:lnTo>
                <a:lnTo>
                  <a:pt x="177929" y="958536"/>
                </a:lnTo>
                <a:lnTo>
                  <a:pt x="146363" y="926970"/>
                </a:lnTo>
                <a:lnTo>
                  <a:pt x="117415" y="892952"/>
                </a:lnTo>
                <a:lnTo>
                  <a:pt x="91251" y="856648"/>
                </a:lnTo>
                <a:lnTo>
                  <a:pt x="68038" y="818223"/>
                </a:lnTo>
                <a:lnTo>
                  <a:pt x="47940" y="777845"/>
                </a:lnTo>
                <a:lnTo>
                  <a:pt x="31124" y="735678"/>
                </a:lnTo>
                <a:lnTo>
                  <a:pt x="17756" y="691890"/>
                </a:lnTo>
                <a:lnTo>
                  <a:pt x="8002" y="646644"/>
                </a:lnTo>
                <a:lnTo>
                  <a:pt x="2028" y="600109"/>
                </a:lnTo>
                <a:lnTo>
                  <a:pt x="0" y="5524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50150" y="5091429"/>
            <a:ext cx="3594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i="1" spc="10" dirty="0">
                <a:latin typeface="Arial"/>
                <a:cs typeface="Arial"/>
              </a:rPr>
              <a:t>p</a:t>
            </a:r>
            <a:r>
              <a:rPr sz="2325" i="1" spc="15" baseline="-19713" dirty="0">
                <a:latin typeface="Arial"/>
                <a:cs typeface="Arial"/>
              </a:rPr>
              <a:t>2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99681" y="4848097"/>
            <a:ext cx="922019" cy="687070"/>
          </a:xfrm>
          <a:custGeom>
            <a:avLst/>
            <a:gdLst/>
            <a:ahLst/>
            <a:cxnLst/>
            <a:rect l="l" t="t" r="r" b="b"/>
            <a:pathLst>
              <a:path w="922020" h="687070">
                <a:moveTo>
                  <a:pt x="420243" y="371602"/>
                </a:moveTo>
                <a:lnTo>
                  <a:pt x="295529" y="416433"/>
                </a:lnTo>
                <a:lnTo>
                  <a:pt x="337820" y="416687"/>
                </a:lnTo>
                <a:lnTo>
                  <a:pt x="0" y="666242"/>
                </a:lnTo>
                <a:lnTo>
                  <a:pt x="15113" y="686562"/>
                </a:lnTo>
                <a:lnTo>
                  <a:pt x="352907" y="437146"/>
                </a:lnTo>
                <a:lnTo>
                  <a:pt x="340741" y="477647"/>
                </a:lnTo>
                <a:lnTo>
                  <a:pt x="393954" y="406654"/>
                </a:lnTo>
                <a:lnTo>
                  <a:pt x="420243" y="371602"/>
                </a:lnTo>
                <a:close/>
              </a:path>
              <a:path w="922020" h="687070">
                <a:moveTo>
                  <a:pt x="921893" y="9652"/>
                </a:moveTo>
                <a:lnTo>
                  <a:pt x="887095" y="6248"/>
                </a:lnTo>
                <a:lnTo>
                  <a:pt x="887095" y="48768"/>
                </a:lnTo>
                <a:lnTo>
                  <a:pt x="879983" y="38265"/>
                </a:lnTo>
                <a:lnTo>
                  <a:pt x="887095" y="48768"/>
                </a:lnTo>
                <a:lnTo>
                  <a:pt x="887095" y="6248"/>
                </a:lnTo>
                <a:lnTo>
                  <a:pt x="823214" y="0"/>
                </a:lnTo>
                <a:lnTo>
                  <a:pt x="868616" y="30581"/>
                </a:lnTo>
                <a:lnTo>
                  <a:pt x="457581" y="310261"/>
                </a:lnTo>
                <a:lnTo>
                  <a:pt x="471932" y="331343"/>
                </a:lnTo>
                <a:lnTo>
                  <a:pt x="882929" y="51612"/>
                </a:lnTo>
                <a:lnTo>
                  <a:pt x="894715" y="105029"/>
                </a:lnTo>
                <a:lnTo>
                  <a:pt x="916749" y="27686"/>
                </a:lnTo>
                <a:lnTo>
                  <a:pt x="921893" y="9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60620" y="5719445"/>
            <a:ext cx="12306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0" dirty="0">
                <a:latin typeface="Verdana"/>
                <a:cs typeface="Verdana"/>
              </a:rPr>
              <a:t>MinPts </a:t>
            </a:r>
            <a:r>
              <a:rPr sz="1550" spc="20" dirty="0">
                <a:latin typeface="Verdana"/>
                <a:cs typeface="Verdana"/>
              </a:rPr>
              <a:t>=</a:t>
            </a:r>
            <a:r>
              <a:rPr sz="1550" spc="70" dirty="0">
                <a:latin typeface="Verdana"/>
                <a:cs typeface="Verdana"/>
              </a:rPr>
              <a:t> </a:t>
            </a:r>
            <a:r>
              <a:rPr sz="1550" spc="15" dirty="0">
                <a:latin typeface="Verdana"/>
                <a:cs typeface="Verdana"/>
              </a:rPr>
              <a:t>5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46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2086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Các </a:t>
            </a:r>
            <a:r>
              <a:rPr sz="3950" spc="-20" dirty="0"/>
              <a:t>khái</a:t>
            </a:r>
            <a:r>
              <a:rPr sz="3950" spc="165" dirty="0"/>
              <a:t> </a:t>
            </a:r>
            <a:r>
              <a:rPr sz="3950" spc="-40" dirty="0"/>
              <a:t>niệm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1449543"/>
            <a:ext cx="7729220" cy="270510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49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b="1" i="1" spc="10" dirty="0">
                <a:latin typeface="Arial"/>
                <a:cs typeface="Arial"/>
              </a:rPr>
              <a:t>Density-connected </a:t>
            </a:r>
            <a:r>
              <a:rPr sz="2400" spc="-10" dirty="0">
                <a:latin typeface="Arial"/>
                <a:cs typeface="Arial"/>
              </a:rPr>
              <a:t>(nối </a:t>
            </a:r>
            <a:r>
              <a:rPr sz="2400" spc="-20" dirty="0">
                <a:latin typeface="Arial"/>
                <a:cs typeface="Arial"/>
              </a:rPr>
              <a:t>kết </a:t>
            </a:r>
            <a:r>
              <a:rPr sz="2400" spc="-35" dirty="0">
                <a:latin typeface="Arial"/>
                <a:cs typeface="Arial"/>
              </a:rPr>
              <a:t>dựa </a:t>
            </a:r>
            <a:r>
              <a:rPr sz="2400" spc="-10" dirty="0">
                <a:latin typeface="Arial"/>
                <a:cs typeface="Arial"/>
              </a:rPr>
              <a:t>trên </a:t>
            </a:r>
            <a:r>
              <a:rPr sz="2400" spc="-15" dirty="0">
                <a:latin typeface="Arial"/>
                <a:cs typeface="Arial"/>
              </a:rPr>
              <a:t>mật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độ):</a:t>
            </a:r>
            <a:endParaRPr sz="24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200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25" dirty="0">
                <a:latin typeface="Arial"/>
                <a:cs typeface="Arial"/>
              </a:rPr>
              <a:t>Cho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trước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tập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tượng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i="1" spc="10" dirty="0">
                <a:latin typeface="Arial"/>
                <a:cs typeface="Arial"/>
              </a:rPr>
              <a:t>ε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b="1" i="1" spc="20" dirty="0">
                <a:latin typeface="Arial"/>
                <a:cs typeface="Arial"/>
              </a:rPr>
              <a:t>MinPts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1510" algn="l"/>
              </a:tabLst>
            </a:pPr>
            <a:r>
              <a:rPr sz="2000" i="1" spc="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spc="15" dirty="0">
                <a:latin typeface="Arial"/>
                <a:cs typeface="Arial"/>
              </a:rPr>
              <a:t>q </a:t>
            </a:r>
            <a:r>
              <a:rPr sz="2000" spc="15" dirty="0">
                <a:latin typeface="Symbol"/>
                <a:cs typeface="Symbol"/>
              </a:rPr>
              <a:t>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i="1" spc="1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Font typeface="Arial"/>
              <a:buChar char=""/>
              <a:tabLst>
                <a:tab pos="651510" algn="l"/>
              </a:tabLst>
            </a:pPr>
            <a:r>
              <a:rPr sz="2000" i="1" spc="15" dirty="0">
                <a:latin typeface="Arial"/>
                <a:cs typeface="Arial"/>
              </a:rPr>
              <a:t>q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density-connected</a:t>
            </a:r>
            <a:r>
              <a:rPr sz="2000" b="1" i="1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spc="15" dirty="0">
                <a:latin typeface="Arial"/>
                <a:cs typeface="Arial"/>
              </a:rPr>
              <a:t>p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nếu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Symbol"/>
                <a:cs typeface="Symbol"/>
              </a:rPr>
              <a:t>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Arial"/>
                <a:cs typeface="Arial"/>
              </a:rPr>
              <a:t>o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Symbol"/>
                <a:cs typeface="Symbol"/>
              </a:rPr>
              <a:t>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b="1" i="1" spc="15" dirty="0">
                <a:latin typeface="Arial"/>
                <a:cs typeface="Arial"/>
              </a:rPr>
              <a:t>D</a:t>
            </a:r>
            <a:r>
              <a:rPr sz="2000" b="1" i="1" spc="-6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sao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cho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cả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15" dirty="0">
                <a:latin typeface="Arial"/>
                <a:cs typeface="Arial"/>
              </a:rPr>
              <a:t>q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15" dirty="0">
                <a:latin typeface="Arial"/>
                <a:cs typeface="Arial"/>
              </a:rPr>
              <a:t>p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đều</a:t>
            </a:r>
            <a:endParaRPr sz="20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000" b="1" i="1" spc="-5" dirty="0">
                <a:latin typeface="Arial"/>
                <a:cs typeface="Arial"/>
              </a:rPr>
              <a:t>density-reachable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từ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i="1" spc="15" dirty="0">
                <a:latin typeface="Arial"/>
                <a:cs typeface="Arial"/>
              </a:rPr>
              <a:t>o</a:t>
            </a:r>
            <a:r>
              <a:rPr sz="2000" i="1" spc="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theo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thông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số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b="1" i="1" spc="10" dirty="0">
                <a:latin typeface="Arial"/>
                <a:cs typeface="Arial"/>
              </a:rPr>
              <a:t>ε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và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b="1" i="1" spc="15" dirty="0">
                <a:latin typeface="Arial"/>
                <a:cs typeface="Arial"/>
              </a:rPr>
              <a:t>MinPts</a:t>
            </a:r>
            <a:r>
              <a:rPr sz="2000" spc="1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651510" algn="l"/>
              </a:tabLst>
            </a:pPr>
            <a:r>
              <a:rPr sz="2000" spc="15" dirty="0">
                <a:latin typeface="Arial"/>
                <a:cs typeface="Arial"/>
              </a:rPr>
              <a:t>Quan </a:t>
            </a:r>
            <a:r>
              <a:rPr sz="2000" spc="10" dirty="0">
                <a:latin typeface="Arial"/>
                <a:cs typeface="Arial"/>
              </a:rPr>
              <a:t>hệ </a:t>
            </a:r>
            <a:r>
              <a:rPr sz="2000" spc="5" dirty="0">
                <a:latin typeface="Arial"/>
                <a:cs typeface="Arial"/>
              </a:rPr>
              <a:t>đối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xứng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92750" y="4108450"/>
            <a:ext cx="2857500" cy="1562100"/>
            <a:chOff x="5492750" y="4108450"/>
            <a:chExt cx="2857500" cy="1562100"/>
          </a:xfrm>
        </p:grpSpPr>
        <p:sp>
          <p:nvSpPr>
            <p:cNvPr id="5" name="object 5"/>
            <p:cNvSpPr/>
            <p:nvPr/>
          </p:nvSpPr>
          <p:spPr>
            <a:xfrm>
              <a:off x="6775450" y="4108450"/>
              <a:ext cx="111125" cy="112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80250" y="4260850"/>
              <a:ext cx="111125" cy="111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92750" y="4121150"/>
              <a:ext cx="2857500" cy="1549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68721" y="4328731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0030" y="4449445"/>
            <a:ext cx="1955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66101" y="5480050"/>
            <a:ext cx="494030" cy="341630"/>
            <a:chOff x="7666101" y="5480050"/>
            <a:chExt cx="494030" cy="341630"/>
          </a:xfrm>
        </p:grpSpPr>
        <p:sp>
          <p:nvSpPr>
            <p:cNvPr id="11" name="object 11"/>
            <p:cNvSpPr/>
            <p:nvPr/>
          </p:nvSpPr>
          <p:spPr>
            <a:xfrm>
              <a:off x="8046974" y="5480050"/>
              <a:ext cx="112775" cy="1111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6101" y="5708650"/>
              <a:ext cx="112649" cy="1127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36409" y="5091429"/>
            <a:ext cx="1955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dirty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47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7790" y="5821045"/>
            <a:ext cx="12306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0" dirty="0">
                <a:latin typeface="Verdana"/>
                <a:cs typeface="Verdana"/>
              </a:rPr>
              <a:t>MinPts </a:t>
            </a:r>
            <a:r>
              <a:rPr sz="1550" spc="20" dirty="0">
                <a:latin typeface="Verdana"/>
                <a:cs typeface="Verdana"/>
              </a:rPr>
              <a:t>=</a:t>
            </a:r>
            <a:r>
              <a:rPr sz="1550" spc="75" dirty="0">
                <a:latin typeface="Verdana"/>
                <a:cs typeface="Verdana"/>
              </a:rPr>
              <a:t> </a:t>
            </a:r>
            <a:r>
              <a:rPr sz="1550" spc="15" dirty="0">
                <a:latin typeface="Verdana"/>
                <a:cs typeface="Verdana"/>
              </a:rPr>
              <a:t>5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2086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Các </a:t>
            </a:r>
            <a:r>
              <a:rPr sz="3950" spc="-20" dirty="0"/>
              <a:t>khái</a:t>
            </a:r>
            <a:r>
              <a:rPr sz="3950" spc="165" dirty="0"/>
              <a:t> </a:t>
            </a:r>
            <a:r>
              <a:rPr sz="3950" spc="-40" dirty="0"/>
              <a:t>niệm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219200" y="2267406"/>
            <a:ext cx="7183247" cy="371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2109" y="1940940"/>
            <a:ext cx="12306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10" dirty="0">
                <a:latin typeface="Verdana"/>
                <a:cs typeface="Verdana"/>
              </a:rPr>
              <a:t>MinPts </a:t>
            </a:r>
            <a:r>
              <a:rPr sz="1550" spc="20" dirty="0">
                <a:latin typeface="Verdana"/>
                <a:cs typeface="Verdana"/>
              </a:rPr>
              <a:t>=</a:t>
            </a:r>
            <a:r>
              <a:rPr sz="1550" spc="75" dirty="0">
                <a:latin typeface="Verdana"/>
                <a:cs typeface="Verdana"/>
              </a:rPr>
              <a:t> </a:t>
            </a:r>
            <a:r>
              <a:rPr sz="1550" spc="15" dirty="0">
                <a:latin typeface="Verdana"/>
                <a:cs typeface="Verdana"/>
              </a:rPr>
              <a:t>3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48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2086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/>
              <a:t>Các </a:t>
            </a:r>
            <a:r>
              <a:rPr sz="3950" spc="-20" dirty="0"/>
              <a:t>khái</a:t>
            </a:r>
            <a:r>
              <a:rPr sz="3950" spc="165" dirty="0"/>
              <a:t> </a:t>
            </a:r>
            <a:r>
              <a:rPr sz="3950" spc="-40" dirty="0"/>
              <a:t>niệm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92150" y="1625917"/>
            <a:ext cx="4537710" cy="4371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marR="5080" indent="-324485">
              <a:lnSpc>
                <a:spcPct val="99800"/>
              </a:lnSpc>
              <a:spcBef>
                <a:spcPts val="130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300" dirty="0">
                <a:latin typeface="Arial"/>
                <a:cs typeface="Arial"/>
              </a:rPr>
              <a:t>Cụm </a:t>
            </a:r>
            <a:r>
              <a:rPr sz="2300" spc="10" dirty="0">
                <a:latin typeface="Arial"/>
                <a:cs typeface="Arial"/>
              </a:rPr>
              <a:t>dựa </a:t>
            </a:r>
            <a:r>
              <a:rPr sz="2300" spc="5" dirty="0">
                <a:latin typeface="Arial"/>
                <a:cs typeface="Arial"/>
              </a:rPr>
              <a:t>trên </a:t>
            </a:r>
            <a:r>
              <a:rPr sz="2300" spc="10" dirty="0">
                <a:latin typeface="Arial"/>
                <a:cs typeface="Arial"/>
              </a:rPr>
              <a:t>mật </a:t>
            </a:r>
            <a:r>
              <a:rPr sz="2300" spc="5" dirty="0">
                <a:latin typeface="Arial"/>
                <a:cs typeface="Arial"/>
              </a:rPr>
              <a:t>độ </a:t>
            </a:r>
            <a:r>
              <a:rPr sz="2300" spc="-10" dirty="0">
                <a:latin typeface="Arial"/>
                <a:cs typeface="Arial"/>
              </a:rPr>
              <a:t>(density  </a:t>
            </a:r>
            <a:r>
              <a:rPr sz="2300" spc="-35" dirty="0">
                <a:latin typeface="Arial"/>
                <a:cs typeface="Arial"/>
              </a:rPr>
              <a:t>based </a:t>
            </a:r>
            <a:r>
              <a:rPr sz="2300" spc="-10" dirty="0">
                <a:latin typeface="Arial"/>
                <a:cs typeface="Arial"/>
              </a:rPr>
              <a:t>cluster): </a:t>
            </a:r>
            <a:r>
              <a:rPr sz="2300" spc="-15" dirty="0">
                <a:latin typeface="Arial"/>
                <a:cs typeface="Arial"/>
              </a:rPr>
              <a:t>tập tất </a:t>
            </a:r>
            <a:r>
              <a:rPr sz="2300" spc="25" dirty="0">
                <a:latin typeface="Arial"/>
                <a:cs typeface="Arial"/>
              </a:rPr>
              <a:t>cả </a:t>
            </a:r>
            <a:r>
              <a:rPr sz="2300" spc="15" dirty="0">
                <a:latin typeface="Arial"/>
                <a:cs typeface="Arial"/>
              </a:rPr>
              <a:t>các </a:t>
            </a:r>
            <a:r>
              <a:rPr sz="2300" spc="-30" dirty="0">
                <a:latin typeface="Arial"/>
                <a:cs typeface="Arial"/>
              </a:rPr>
              <a:t>đối  </a:t>
            </a:r>
            <a:r>
              <a:rPr sz="2300" spc="10" dirty="0">
                <a:latin typeface="Arial"/>
                <a:cs typeface="Arial"/>
              </a:rPr>
              <a:t>tượng </a:t>
            </a:r>
            <a:r>
              <a:rPr sz="2300" spc="5" dirty="0">
                <a:latin typeface="Arial"/>
                <a:cs typeface="Arial"/>
              </a:rPr>
              <a:t>được </a:t>
            </a:r>
            <a:r>
              <a:rPr sz="2300" spc="-30" dirty="0">
                <a:latin typeface="Arial"/>
                <a:cs typeface="Arial"/>
              </a:rPr>
              <a:t>nối </a:t>
            </a:r>
            <a:r>
              <a:rPr sz="2300" spc="-35" dirty="0">
                <a:latin typeface="Arial"/>
                <a:cs typeface="Arial"/>
              </a:rPr>
              <a:t>kết </a:t>
            </a:r>
            <a:r>
              <a:rPr sz="2300" spc="-15" dirty="0">
                <a:latin typeface="Arial"/>
                <a:cs typeface="Arial"/>
              </a:rPr>
              <a:t>với </a:t>
            </a:r>
            <a:r>
              <a:rPr sz="2300" spc="-20" dirty="0">
                <a:latin typeface="Arial"/>
                <a:cs typeface="Arial"/>
              </a:rPr>
              <a:t>nhau  </a:t>
            </a:r>
            <a:r>
              <a:rPr sz="2300" spc="10" dirty="0">
                <a:latin typeface="Arial"/>
                <a:cs typeface="Arial"/>
              </a:rPr>
              <a:t>dựa </a:t>
            </a:r>
            <a:r>
              <a:rPr sz="2300" spc="5" dirty="0">
                <a:latin typeface="Arial"/>
                <a:cs typeface="Arial"/>
              </a:rPr>
              <a:t>trên </a:t>
            </a:r>
            <a:r>
              <a:rPr sz="2300" spc="10" dirty="0">
                <a:latin typeface="Arial"/>
                <a:cs typeface="Arial"/>
              </a:rPr>
              <a:t>mật</a:t>
            </a:r>
            <a:r>
              <a:rPr sz="2300" spc="-160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độ.</a:t>
            </a:r>
            <a:endParaRPr sz="23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275"/>
              </a:spcBef>
              <a:buClr>
                <a:srgbClr val="93B6D2"/>
              </a:buClr>
              <a:buSzPct val="71428"/>
              <a:buChar char=""/>
              <a:tabLst>
                <a:tab pos="651510" algn="l"/>
              </a:tabLst>
            </a:pPr>
            <a:r>
              <a:rPr sz="2100" spc="-25" dirty="0">
                <a:latin typeface="Arial"/>
                <a:cs typeface="Arial"/>
              </a:rPr>
              <a:t>Đối </a:t>
            </a:r>
            <a:r>
              <a:rPr sz="2100" spc="5" dirty="0">
                <a:latin typeface="Arial"/>
                <a:cs typeface="Arial"/>
              </a:rPr>
              <a:t>tượng </a:t>
            </a:r>
            <a:r>
              <a:rPr sz="2100" dirty="0">
                <a:latin typeface="Arial"/>
                <a:cs typeface="Arial"/>
              </a:rPr>
              <a:t>thuộc </a:t>
            </a:r>
            <a:r>
              <a:rPr sz="2100" spc="-40" dirty="0">
                <a:latin typeface="Arial"/>
                <a:cs typeface="Arial"/>
              </a:rPr>
              <a:t>về </a:t>
            </a:r>
            <a:r>
              <a:rPr sz="2100" spc="5" dirty="0">
                <a:latin typeface="Arial"/>
                <a:cs typeface="Arial"/>
              </a:rPr>
              <a:t>cụm </a:t>
            </a:r>
            <a:r>
              <a:rPr sz="2100" dirty="0">
                <a:latin typeface="Arial"/>
                <a:cs typeface="Arial"/>
              </a:rPr>
              <a:t>có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thể</a:t>
            </a:r>
            <a:endParaRPr sz="2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30"/>
              </a:spcBef>
            </a:pPr>
            <a:r>
              <a:rPr sz="2100" spc="-10" dirty="0">
                <a:latin typeface="Arial"/>
                <a:cs typeface="Arial"/>
              </a:rPr>
              <a:t>là </a:t>
            </a:r>
            <a:r>
              <a:rPr sz="2100" spc="-20" dirty="0">
                <a:latin typeface="Arial"/>
                <a:cs typeface="Arial"/>
              </a:rPr>
              <a:t>core</a:t>
            </a:r>
            <a:r>
              <a:rPr sz="2100" spc="85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object.</a:t>
            </a:r>
            <a:endParaRPr sz="2100">
              <a:latin typeface="Arial"/>
              <a:cs typeface="Arial"/>
            </a:endParaRPr>
          </a:p>
          <a:p>
            <a:pPr marL="927735" marR="197485" lvl="2" indent="-229235">
              <a:lnSpc>
                <a:spcPct val="103200"/>
              </a:lnSpc>
              <a:spcBef>
                <a:spcPts val="1115"/>
              </a:spcBef>
              <a:buClr>
                <a:srgbClr val="DD8046"/>
              </a:buClr>
              <a:buSzPct val="75675"/>
              <a:buFont typeface="Wingdings"/>
              <a:buChar char=""/>
              <a:tabLst>
                <a:tab pos="928369" algn="l"/>
              </a:tabLst>
            </a:pPr>
            <a:r>
              <a:rPr sz="1850" spc="10" dirty="0">
                <a:latin typeface="Arial"/>
                <a:cs typeface="Arial"/>
              </a:rPr>
              <a:t>Nếu đối tượng </a:t>
            </a:r>
            <a:r>
              <a:rPr sz="1850" spc="15" dirty="0">
                <a:latin typeface="Arial"/>
                <a:cs typeface="Arial"/>
              </a:rPr>
              <a:t>đó </a:t>
            </a:r>
            <a:r>
              <a:rPr sz="1850" spc="20" dirty="0">
                <a:latin typeface="Arial"/>
                <a:cs typeface="Arial"/>
              </a:rPr>
              <a:t>không </a:t>
            </a:r>
            <a:r>
              <a:rPr sz="1850" spc="25" dirty="0">
                <a:latin typeface="Arial"/>
                <a:cs typeface="Arial"/>
              </a:rPr>
              <a:t>là </a:t>
            </a:r>
            <a:r>
              <a:rPr sz="1850" spc="15" dirty="0">
                <a:latin typeface="Arial"/>
                <a:cs typeface="Arial"/>
              </a:rPr>
              <a:t>core  </a:t>
            </a:r>
            <a:r>
              <a:rPr sz="1850" spc="20" dirty="0">
                <a:latin typeface="Arial"/>
                <a:cs typeface="Arial"/>
              </a:rPr>
              <a:t>object </a:t>
            </a:r>
            <a:r>
              <a:rPr sz="1850" spc="10" dirty="0">
                <a:latin typeface="Arial"/>
                <a:cs typeface="Arial"/>
              </a:rPr>
              <a:t>thì gọi </a:t>
            </a:r>
            <a:r>
              <a:rPr sz="1850" spc="25" dirty="0">
                <a:latin typeface="Arial"/>
                <a:cs typeface="Arial"/>
              </a:rPr>
              <a:t>là </a:t>
            </a:r>
            <a:r>
              <a:rPr sz="1850" spc="10" dirty="0">
                <a:latin typeface="Arial"/>
                <a:cs typeface="Arial"/>
              </a:rPr>
              <a:t>đối tượng </a:t>
            </a:r>
            <a:r>
              <a:rPr sz="1850" spc="5" dirty="0">
                <a:latin typeface="Arial"/>
                <a:cs typeface="Arial"/>
              </a:rPr>
              <a:t>ranh  </a:t>
            </a:r>
            <a:r>
              <a:rPr sz="1850" spc="10" dirty="0">
                <a:latin typeface="Arial"/>
                <a:cs typeface="Arial"/>
              </a:rPr>
              <a:t>giới </a:t>
            </a:r>
            <a:r>
              <a:rPr sz="1850" spc="5" dirty="0">
                <a:latin typeface="Arial"/>
                <a:cs typeface="Arial"/>
              </a:rPr>
              <a:t>(border</a:t>
            </a:r>
            <a:r>
              <a:rPr sz="1850" spc="15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object).</a:t>
            </a:r>
            <a:endParaRPr sz="1850">
              <a:latin typeface="Arial"/>
              <a:cs typeface="Arial"/>
            </a:endParaRPr>
          </a:p>
          <a:p>
            <a:pPr marL="651510" marR="220345" lvl="1" indent="-276860">
              <a:lnSpc>
                <a:spcPct val="99900"/>
              </a:lnSpc>
              <a:spcBef>
                <a:spcPts val="1285"/>
              </a:spcBef>
              <a:buClr>
                <a:srgbClr val="93B6D2"/>
              </a:buClr>
              <a:buSzPct val="71428"/>
              <a:buChar char=""/>
              <a:tabLst>
                <a:tab pos="651510" algn="l"/>
              </a:tabLst>
            </a:pPr>
            <a:r>
              <a:rPr sz="2100" spc="-25" dirty="0">
                <a:latin typeface="Arial"/>
                <a:cs typeface="Arial"/>
              </a:rPr>
              <a:t>Đối </a:t>
            </a:r>
            <a:r>
              <a:rPr sz="2100" spc="5" dirty="0">
                <a:latin typeface="Arial"/>
                <a:cs typeface="Arial"/>
              </a:rPr>
              <a:t>tượng </a:t>
            </a:r>
            <a:r>
              <a:rPr sz="2100" spc="15" dirty="0">
                <a:latin typeface="Arial"/>
                <a:cs typeface="Arial"/>
              </a:rPr>
              <a:t>không </a:t>
            </a:r>
            <a:r>
              <a:rPr sz="2100" dirty="0">
                <a:latin typeface="Arial"/>
                <a:cs typeface="Arial"/>
              </a:rPr>
              <a:t>thuộc </a:t>
            </a:r>
            <a:r>
              <a:rPr sz="2100" spc="-40" dirty="0">
                <a:latin typeface="Arial"/>
                <a:cs typeface="Arial"/>
              </a:rPr>
              <a:t>về </a:t>
            </a:r>
            <a:r>
              <a:rPr sz="2100" spc="-145" dirty="0">
                <a:latin typeface="Arial"/>
                <a:cs typeface="Arial"/>
              </a:rPr>
              <a:t>cụm  </a:t>
            </a:r>
            <a:r>
              <a:rPr sz="2100" spc="15" dirty="0">
                <a:latin typeface="Arial"/>
                <a:cs typeface="Arial"/>
              </a:rPr>
              <a:t>nào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-45" dirty="0">
                <a:latin typeface="Arial"/>
                <a:cs typeface="Arial"/>
              </a:rPr>
              <a:t>xem </a:t>
            </a:r>
            <a:r>
              <a:rPr sz="2100" spc="-10" dirty="0">
                <a:latin typeface="Arial"/>
                <a:cs typeface="Arial"/>
              </a:rPr>
              <a:t>là </a:t>
            </a:r>
            <a:r>
              <a:rPr sz="2100" spc="-5" dirty="0">
                <a:latin typeface="Arial"/>
                <a:cs typeface="Arial"/>
              </a:rPr>
              <a:t>nhiễu  </a:t>
            </a:r>
            <a:r>
              <a:rPr sz="2100" spc="-20" dirty="0">
                <a:latin typeface="Arial"/>
                <a:cs typeface="Arial"/>
              </a:rPr>
              <a:t>(noise/outlier).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2320" y="2138045"/>
            <a:ext cx="2829560" cy="2986405"/>
            <a:chOff x="5862320" y="2138045"/>
            <a:chExt cx="2829560" cy="2986405"/>
          </a:xfrm>
        </p:grpSpPr>
        <p:sp>
          <p:nvSpPr>
            <p:cNvPr id="5" name="object 5"/>
            <p:cNvSpPr/>
            <p:nvPr/>
          </p:nvSpPr>
          <p:spPr>
            <a:xfrm>
              <a:off x="7620000" y="2981325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8382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838200" y="914400"/>
                  </a:lnTo>
                  <a:lnTo>
                    <a:pt x="886382" y="906633"/>
                  </a:lnTo>
                  <a:lnTo>
                    <a:pt x="928219" y="885005"/>
                  </a:lnTo>
                  <a:lnTo>
                    <a:pt x="961205" y="852019"/>
                  </a:lnTo>
                  <a:lnTo>
                    <a:pt x="982833" y="810182"/>
                  </a:lnTo>
                  <a:lnTo>
                    <a:pt x="990600" y="762000"/>
                  </a:lnTo>
                  <a:lnTo>
                    <a:pt x="990600" y="152400"/>
                  </a:lnTo>
                  <a:lnTo>
                    <a:pt x="982833" y="104217"/>
                  </a:lnTo>
                  <a:lnTo>
                    <a:pt x="961205" y="62380"/>
                  </a:lnTo>
                  <a:lnTo>
                    <a:pt x="928219" y="29394"/>
                  </a:lnTo>
                  <a:lnTo>
                    <a:pt x="886382" y="776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1932" y="3087682"/>
              <a:ext cx="208035" cy="1968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5082" y="3336983"/>
              <a:ext cx="206384" cy="196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45457" y="3460808"/>
              <a:ext cx="208035" cy="1968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77283" y="3149658"/>
              <a:ext cx="207908" cy="196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1932" y="3586157"/>
              <a:ext cx="208035" cy="1968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2676525"/>
              <a:ext cx="1524000" cy="2209800"/>
            </a:xfrm>
            <a:custGeom>
              <a:avLst/>
              <a:gdLst/>
              <a:ahLst/>
              <a:cxnLst/>
              <a:rect l="l" t="t" r="r" b="b"/>
              <a:pathLst>
                <a:path w="1524000" h="2209800">
                  <a:moveTo>
                    <a:pt x="1270000" y="0"/>
                  </a:moveTo>
                  <a:lnTo>
                    <a:pt x="254000" y="0"/>
                  </a:lnTo>
                  <a:lnTo>
                    <a:pt x="208328" y="4090"/>
                  </a:lnTo>
                  <a:lnTo>
                    <a:pt x="165349" y="15884"/>
                  </a:lnTo>
                  <a:lnTo>
                    <a:pt x="125777" y="34666"/>
                  </a:lnTo>
                  <a:lnTo>
                    <a:pt x="90328" y="59719"/>
                  </a:lnTo>
                  <a:lnTo>
                    <a:pt x="59719" y="90328"/>
                  </a:lnTo>
                  <a:lnTo>
                    <a:pt x="34666" y="125777"/>
                  </a:lnTo>
                  <a:lnTo>
                    <a:pt x="15884" y="165349"/>
                  </a:lnTo>
                  <a:lnTo>
                    <a:pt x="4090" y="208328"/>
                  </a:lnTo>
                  <a:lnTo>
                    <a:pt x="0" y="254000"/>
                  </a:lnTo>
                  <a:lnTo>
                    <a:pt x="0" y="1955800"/>
                  </a:lnTo>
                  <a:lnTo>
                    <a:pt x="4090" y="2001471"/>
                  </a:lnTo>
                  <a:lnTo>
                    <a:pt x="15884" y="2044450"/>
                  </a:lnTo>
                  <a:lnTo>
                    <a:pt x="34666" y="2084022"/>
                  </a:lnTo>
                  <a:lnTo>
                    <a:pt x="59719" y="2119471"/>
                  </a:lnTo>
                  <a:lnTo>
                    <a:pt x="90328" y="2150080"/>
                  </a:lnTo>
                  <a:lnTo>
                    <a:pt x="125777" y="2175133"/>
                  </a:lnTo>
                  <a:lnTo>
                    <a:pt x="165349" y="2193915"/>
                  </a:lnTo>
                  <a:lnTo>
                    <a:pt x="208328" y="2205709"/>
                  </a:lnTo>
                  <a:lnTo>
                    <a:pt x="254000" y="2209800"/>
                  </a:lnTo>
                  <a:lnTo>
                    <a:pt x="1270000" y="2209800"/>
                  </a:lnTo>
                  <a:lnTo>
                    <a:pt x="1315671" y="2205709"/>
                  </a:lnTo>
                  <a:lnTo>
                    <a:pt x="1358650" y="2193915"/>
                  </a:lnTo>
                  <a:lnTo>
                    <a:pt x="1398222" y="2175133"/>
                  </a:lnTo>
                  <a:lnTo>
                    <a:pt x="1433671" y="2150080"/>
                  </a:lnTo>
                  <a:lnTo>
                    <a:pt x="1464280" y="2119471"/>
                  </a:lnTo>
                  <a:lnTo>
                    <a:pt x="1489333" y="2084022"/>
                  </a:lnTo>
                  <a:lnTo>
                    <a:pt x="1508115" y="2044450"/>
                  </a:lnTo>
                  <a:lnTo>
                    <a:pt x="1519909" y="2001471"/>
                  </a:lnTo>
                  <a:lnTo>
                    <a:pt x="1524000" y="1955800"/>
                  </a:lnTo>
                  <a:lnTo>
                    <a:pt x="1524000" y="254000"/>
                  </a:lnTo>
                  <a:lnTo>
                    <a:pt x="1519909" y="208328"/>
                  </a:lnTo>
                  <a:lnTo>
                    <a:pt x="1508115" y="165349"/>
                  </a:lnTo>
                  <a:lnTo>
                    <a:pt x="1489333" y="125777"/>
                  </a:lnTo>
                  <a:lnTo>
                    <a:pt x="1464280" y="90328"/>
                  </a:lnTo>
                  <a:lnTo>
                    <a:pt x="1433671" y="59719"/>
                  </a:lnTo>
                  <a:lnTo>
                    <a:pt x="1398222" y="34666"/>
                  </a:lnTo>
                  <a:lnTo>
                    <a:pt x="1358650" y="15884"/>
                  </a:lnTo>
                  <a:lnTo>
                    <a:pt x="1315671" y="4090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67457" y="3087682"/>
              <a:ext cx="206384" cy="1968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00782" y="3398832"/>
              <a:ext cx="208035" cy="1968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0982" y="3460808"/>
              <a:ext cx="206384" cy="1968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2808" y="3087682"/>
              <a:ext cx="206384" cy="1968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94507" y="3648133"/>
              <a:ext cx="206384" cy="196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67457" y="3711633"/>
              <a:ext cx="206384" cy="1952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0982" y="3897307"/>
              <a:ext cx="206384" cy="1968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9283" y="4210108"/>
              <a:ext cx="206384" cy="1968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7832" y="4397433"/>
              <a:ext cx="208035" cy="1952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59658" y="4646607"/>
              <a:ext cx="207908" cy="1953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94507" y="4084632"/>
              <a:ext cx="206384" cy="1968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50233" y="2340033"/>
              <a:ext cx="207908" cy="1952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7400" y="2143125"/>
              <a:ext cx="2819400" cy="2819400"/>
            </a:xfrm>
            <a:custGeom>
              <a:avLst/>
              <a:gdLst/>
              <a:ahLst/>
              <a:cxnLst/>
              <a:rect l="l" t="t" r="r" b="b"/>
              <a:pathLst>
                <a:path w="2819400" h="2819400">
                  <a:moveTo>
                    <a:pt x="0" y="2819400"/>
                  </a:moveTo>
                  <a:lnTo>
                    <a:pt x="2819400" y="28194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19800" y="2219325"/>
              <a:ext cx="2238375" cy="2183130"/>
            </a:xfrm>
            <a:custGeom>
              <a:avLst/>
              <a:gdLst/>
              <a:ahLst/>
              <a:cxnLst/>
              <a:rect l="l" t="t" r="r" b="b"/>
              <a:pathLst>
                <a:path w="2238375" h="2183129">
                  <a:moveTo>
                    <a:pt x="0" y="1016000"/>
                  </a:moveTo>
                  <a:lnTo>
                    <a:pt x="2660" y="968800"/>
                  </a:lnTo>
                  <a:lnTo>
                    <a:pt x="10443" y="923200"/>
                  </a:lnTo>
                  <a:lnTo>
                    <a:pt x="23052" y="879501"/>
                  </a:lnTo>
                  <a:lnTo>
                    <a:pt x="40189" y="838008"/>
                  </a:lnTo>
                  <a:lnTo>
                    <a:pt x="61559" y="799026"/>
                  </a:lnTo>
                  <a:lnTo>
                    <a:pt x="86864" y="762857"/>
                  </a:lnTo>
                  <a:lnTo>
                    <a:pt x="115808" y="729805"/>
                  </a:lnTo>
                  <a:lnTo>
                    <a:pt x="148093" y="700175"/>
                  </a:lnTo>
                  <a:lnTo>
                    <a:pt x="183422" y="674269"/>
                  </a:lnTo>
                  <a:lnTo>
                    <a:pt x="221500" y="652393"/>
                  </a:lnTo>
                  <a:lnTo>
                    <a:pt x="262028" y="634849"/>
                  </a:lnTo>
                  <a:lnTo>
                    <a:pt x="304711" y="621941"/>
                  </a:lnTo>
                  <a:lnTo>
                    <a:pt x="349250" y="613974"/>
                  </a:lnTo>
                  <a:lnTo>
                    <a:pt x="395350" y="611251"/>
                  </a:lnTo>
                  <a:lnTo>
                    <a:pt x="441425" y="613974"/>
                  </a:lnTo>
                  <a:lnTo>
                    <a:pt x="485943" y="621941"/>
                  </a:lnTo>
                  <a:lnTo>
                    <a:pt x="528607" y="634849"/>
                  </a:lnTo>
                  <a:lnTo>
                    <a:pt x="569121" y="652393"/>
                  </a:lnTo>
                  <a:lnTo>
                    <a:pt x="607185" y="674269"/>
                  </a:lnTo>
                  <a:lnTo>
                    <a:pt x="642505" y="700175"/>
                  </a:lnTo>
                  <a:lnTo>
                    <a:pt x="674782" y="729805"/>
                  </a:lnTo>
                  <a:lnTo>
                    <a:pt x="703720" y="762857"/>
                  </a:lnTo>
                  <a:lnTo>
                    <a:pt x="729021" y="799026"/>
                  </a:lnTo>
                  <a:lnTo>
                    <a:pt x="750388" y="838008"/>
                  </a:lnTo>
                  <a:lnTo>
                    <a:pt x="767524" y="879501"/>
                  </a:lnTo>
                  <a:lnTo>
                    <a:pt x="780132" y="923200"/>
                  </a:lnTo>
                  <a:lnTo>
                    <a:pt x="787914" y="968800"/>
                  </a:lnTo>
                  <a:lnTo>
                    <a:pt x="790575" y="1016000"/>
                  </a:lnTo>
                  <a:lnTo>
                    <a:pt x="787914" y="1063201"/>
                  </a:lnTo>
                  <a:lnTo>
                    <a:pt x="780132" y="1108807"/>
                  </a:lnTo>
                  <a:lnTo>
                    <a:pt x="767524" y="1152513"/>
                  </a:lnTo>
                  <a:lnTo>
                    <a:pt x="750388" y="1194016"/>
                  </a:lnTo>
                  <a:lnTo>
                    <a:pt x="729021" y="1233010"/>
                  </a:lnTo>
                  <a:lnTo>
                    <a:pt x="703720" y="1269192"/>
                  </a:lnTo>
                  <a:lnTo>
                    <a:pt x="674782" y="1302258"/>
                  </a:lnTo>
                  <a:lnTo>
                    <a:pt x="642505" y="1331901"/>
                  </a:lnTo>
                  <a:lnTo>
                    <a:pt x="607185" y="1357820"/>
                  </a:lnTo>
                  <a:lnTo>
                    <a:pt x="569121" y="1379708"/>
                  </a:lnTo>
                  <a:lnTo>
                    <a:pt x="528607" y="1397262"/>
                  </a:lnTo>
                  <a:lnTo>
                    <a:pt x="485943" y="1410178"/>
                  </a:lnTo>
                  <a:lnTo>
                    <a:pt x="441425" y="1418150"/>
                  </a:lnTo>
                  <a:lnTo>
                    <a:pt x="395350" y="1420876"/>
                  </a:lnTo>
                  <a:lnTo>
                    <a:pt x="349250" y="1418150"/>
                  </a:lnTo>
                  <a:lnTo>
                    <a:pt x="304711" y="1410178"/>
                  </a:lnTo>
                  <a:lnTo>
                    <a:pt x="262028" y="1397262"/>
                  </a:lnTo>
                  <a:lnTo>
                    <a:pt x="221500" y="1379708"/>
                  </a:lnTo>
                  <a:lnTo>
                    <a:pt x="183422" y="1357820"/>
                  </a:lnTo>
                  <a:lnTo>
                    <a:pt x="148093" y="1331901"/>
                  </a:lnTo>
                  <a:lnTo>
                    <a:pt x="115808" y="1302258"/>
                  </a:lnTo>
                  <a:lnTo>
                    <a:pt x="86864" y="1269192"/>
                  </a:lnTo>
                  <a:lnTo>
                    <a:pt x="61559" y="1233010"/>
                  </a:lnTo>
                  <a:lnTo>
                    <a:pt x="40189" y="1194016"/>
                  </a:lnTo>
                  <a:lnTo>
                    <a:pt x="23052" y="1152513"/>
                  </a:lnTo>
                  <a:lnTo>
                    <a:pt x="10443" y="1108807"/>
                  </a:lnTo>
                  <a:lnTo>
                    <a:pt x="2660" y="1063201"/>
                  </a:lnTo>
                  <a:lnTo>
                    <a:pt x="0" y="1016000"/>
                  </a:lnTo>
                  <a:close/>
                </a:path>
                <a:path w="2238375" h="2183129">
                  <a:moveTo>
                    <a:pt x="352425" y="1777238"/>
                  </a:moveTo>
                  <a:lnTo>
                    <a:pt x="355085" y="1729931"/>
                  </a:lnTo>
                  <a:lnTo>
                    <a:pt x="362868" y="1684228"/>
                  </a:lnTo>
                  <a:lnTo>
                    <a:pt x="375477" y="1640432"/>
                  </a:lnTo>
                  <a:lnTo>
                    <a:pt x="392614" y="1598848"/>
                  </a:lnTo>
                  <a:lnTo>
                    <a:pt x="413984" y="1559780"/>
                  </a:lnTo>
                  <a:lnTo>
                    <a:pt x="439289" y="1523531"/>
                  </a:lnTo>
                  <a:lnTo>
                    <a:pt x="468233" y="1490408"/>
                  </a:lnTo>
                  <a:lnTo>
                    <a:pt x="500518" y="1460714"/>
                  </a:lnTo>
                  <a:lnTo>
                    <a:pt x="535847" y="1434752"/>
                  </a:lnTo>
                  <a:lnTo>
                    <a:pt x="573925" y="1412829"/>
                  </a:lnTo>
                  <a:lnTo>
                    <a:pt x="614453" y="1395248"/>
                  </a:lnTo>
                  <a:lnTo>
                    <a:pt x="657136" y="1382313"/>
                  </a:lnTo>
                  <a:lnTo>
                    <a:pt x="701675" y="1374329"/>
                  </a:lnTo>
                  <a:lnTo>
                    <a:pt x="747776" y="1371600"/>
                  </a:lnTo>
                  <a:lnTo>
                    <a:pt x="793850" y="1374329"/>
                  </a:lnTo>
                  <a:lnTo>
                    <a:pt x="838368" y="1382313"/>
                  </a:lnTo>
                  <a:lnTo>
                    <a:pt x="881032" y="1395248"/>
                  </a:lnTo>
                  <a:lnTo>
                    <a:pt x="921546" y="1412829"/>
                  </a:lnTo>
                  <a:lnTo>
                    <a:pt x="959610" y="1434752"/>
                  </a:lnTo>
                  <a:lnTo>
                    <a:pt x="994930" y="1460714"/>
                  </a:lnTo>
                  <a:lnTo>
                    <a:pt x="1027207" y="1490408"/>
                  </a:lnTo>
                  <a:lnTo>
                    <a:pt x="1056145" y="1523531"/>
                  </a:lnTo>
                  <a:lnTo>
                    <a:pt x="1081446" y="1559780"/>
                  </a:lnTo>
                  <a:lnTo>
                    <a:pt x="1102813" y="1598848"/>
                  </a:lnTo>
                  <a:lnTo>
                    <a:pt x="1119949" y="1640432"/>
                  </a:lnTo>
                  <a:lnTo>
                    <a:pt x="1132557" y="1684228"/>
                  </a:lnTo>
                  <a:lnTo>
                    <a:pt x="1140339" y="1729931"/>
                  </a:lnTo>
                  <a:lnTo>
                    <a:pt x="1143000" y="1777238"/>
                  </a:lnTo>
                  <a:lnTo>
                    <a:pt x="1140339" y="1824544"/>
                  </a:lnTo>
                  <a:lnTo>
                    <a:pt x="1132557" y="1870247"/>
                  </a:lnTo>
                  <a:lnTo>
                    <a:pt x="1119949" y="1914043"/>
                  </a:lnTo>
                  <a:lnTo>
                    <a:pt x="1102813" y="1955627"/>
                  </a:lnTo>
                  <a:lnTo>
                    <a:pt x="1081446" y="1994695"/>
                  </a:lnTo>
                  <a:lnTo>
                    <a:pt x="1056145" y="2030944"/>
                  </a:lnTo>
                  <a:lnTo>
                    <a:pt x="1027207" y="2064067"/>
                  </a:lnTo>
                  <a:lnTo>
                    <a:pt x="994930" y="2093761"/>
                  </a:lnTo>
                  <a:lnTo>
                    <a:pt x="959610" y="2119723"/>
                  </a:lnTo>
                  <a:lnTo>
                    <a:pt x="921546" y="2141646"/>
                  </a:lnTo>
                  <a:lnTo>
                    <a:pt x="881032" y="2159227"/>
                  </a:lnTo>
                  <a:lnTo>
                    <a:pt x="838368" y="2172162"/>
                  </a:lnTo>
                  <a:lnTo>
                    <a:pt x="793850" y="2180146"/>
                  </a:lnTo>
                  <a:lnTo>
                    <a:pt x="747776" y="2182876"/>
                  </a:lnTo>
                  <a:lnTo>
                    <a:pt x="701675" y="2180146"/>
                  </a:lnTo>
                  <a:lnTo>
                    <a:pt x="657136" y="2172162"/>
                  </a:lnTo>
                  <a:lnTo>
                    <a:pt x="614453" y="2159227"/>
                  </a:lnTo>
                  <a:lnTo>
                    <a:pt x="573925" y="2141646"/>
                  </a:lnTo>
                  <a:lnTo>
                    <a:pt x="535847" y="2119723"/>
                  </a:lnTo>
                  <a:lnTo>
                    <a:pt x="500518" y="2093761"/>
                  </a:lnTo>
                  <a:lnTo>
                    <a:pt x="468233" y="2064067"/>
                  </a:lnTo>
                  <a:lnTo>
                    <a:pt x="439289" y="2030944"/>
                  </a:lnTo>
                  <a:lnTo>
                    <a:pt x="413984" y="1994695"/>
                  </a:lnTo>
                  <a:lnTo>
                    <a:pt x="392614" y="1955627"/>
                  </a:lnTo>
                  <a:lnTo>
                    <a:pt x="375477" y="1914043"/>
                  </a:lnTo>
                  <a:lnTo>
                    <a:pt x="362868" y="1870247"/>
                  </a:lnTo>
                  <a:lnTo>
                    <a:pt x="355085" y="1824544"/>
                  </a:lnTo>
                  <a:lnTo>
                    <a:pt x="352425" y="1777238"/>
                  </a:lnTo>
                  <a:close/>
                </a:path>
                <a:path w="2238375" h="2183129">
                  <a:moveTo>
                    <a:pt x="1447800" y="405638"/>
                  </a:moveTo>
                  <a:lnTo>
                    <a:pt x="1450460" y="358331"/>
                  </a:lnTo>
                  <a:lnTo>
                    <a:pt x="1458243" y="312628"/>
                  </a:lnTo>
                  <a:lnTo>
                    <a:pt x="1470852" y="268832"/>
                  </a:lnTo>
                  <a:lnTo>
                    <a:pt x="1487989" y="227248"/>
                  </a:lnTo>
                  <a:lnTo>
                    <a:pt x="1509359" y="188180"/>
                  </a:lnTo>
                  <a:lnTo>
                    <a:pt x="1534664" y="151931"/>
                  </a:lnTo>
                  <a:lnTo>
                    <a:pt x="1563608" y="118808"/>
                  </a:lnTo>
                  <a:lnTo>
                    <a:pt x="1595893" y="89114"/>
                  </a:lnTo>
                  <a:lnTo>
                    <a:pt x="1631222" y="63152"/>
                  </a:lnTo>
                  <a:lnTo>
                    <a:pt x="1669300" y="41229"/>
                  </a:lnTo>
                  <a:lnTo>
                    <a:pt x="1709828" y="23648"/>
                  </a:lnTo>
                  <a:lnTo>
                    <a:pt x="1752511" y="10713"/>
                  </a:lnTo>
                  <a:lnTo>
                    <a:pt x="1797050" y="2729"/>
                  </a:lnTo>
                  <a:lnTo>
                    <a:pt x="1843151" y="0"/>
                  </a:lnTo>
                  <a:lnTo>
                    <a:pt x="1889225" y="2729"/>
                  </a:lnTo>
                  <a:lnTo>
                    <a:pt x="1933743" y="10713"/>
                  </a:lnTo>
                  <a:lnTo>
                    <a:pt x="1976407" y="23648"/>
                  </a:lnTo>
                  <a:lnTo>
                    <a:pt x="2016921" y="41229"/>
                  </a:lnTo>
                  <a:lnTo>
                    <a:pt x="2054985" y="63152"/>
                  </a:lnTo>
                  <a:lnTo>
                    <a:pt x="2090305" y="89114"/>
                  </a:lnTo>
                  <a:lnTo>
                    <a:pt x="2122582" y="118808"/>
                  </a:lnTo>
                  <a:lnTo>
                    <a:pt x="2151520" y="151931"/>
                  </a:lnTo>
                  <a:lnTo>
                    <a:pt x="2176821" y="188180"/>
                  </a:lnTo>
                  <a:lnTo>
                    <a:pt x="2198188" y="227248"/>
                  </a:lnTo>
                  <a:lnTo>
                    <a:pt x="2215324" y="268832"/>
                  </a:lnTo>
                  <a:lnTo>
                    <a:pt x="2227932" y="312628"/>
                  </a:lnTo>
                  <a:lnTo>
                    <a:pt x="2235714" y="358331"/>
                  </a:lnTo>
                  <a:lnTo>
                    <a:pt x="2238375" y="405638"/>
                  </a:lnTo>
                  <a:lnTo>
                    <a:pt x="2235714" y="452944"/>
                  </a:lnTo>
                  <a:lnTo>
                    <a:pt x="2227932" y="498647"/>
                  </a:lnTo>
                  <a:lnTo>
                    <a:pt x="2215324" y="542443"/>
                  </a:lnTo>
                  <a:lnTo>
                    <a:pt x="2198188" y="584027"/>
                  </a:lnTo>
                  <a:lnTo>
                    <a:pt x="2176821" y="623095"/>
                  </a:lnTo>
                  <a:lnTo>
                    <a:pt x="2151520" y="659344"/>
                  </a:lnTo>
                  <a:lnTo>
                    <a:pt x="2122582" y="692467"/>
                  </a:lnTo>
                  <a:lnTo>
                    <a:pt x="2090305" y="722161"/>
                  </a:lnTo>
                  <a:lnTo>
                    <a:pt x="2054985" y="748123"/>
                  </a:lnTo>
                  <a:lnTo>
                    <a:pt x="2016921" y="770046"/>
                  </a:lnTo>
                  <a:lnTo>
                    <a:pt x="1976407" y="787627"/>
                  </a:lnTo>
                  <a:lnTo>
                    <a:pt x="1933743" y="800562"/>
                  </a:lnTo>
                  <a:lnTo>
                    <a:pt x="1889225" y="808546"/>
                  </a:lnTo>
                  <a:lnTo>
                    <a:pt x="1843151" y="811276"/>
                  </a:lnTo>
                  <a:lnTo>
                    <a:pt x="1797050" y="808546"/>
                  </a:lnTo>
                  <a:lnTo>
                    <a:pt x="1752511" y="800562"/>
                  </a:lnTo>
                  <a:lnTo>
                    <a:pt x="1709828" y="787627"/>
                  </a:lnTo>
                  <a:lnTo>
                    <a:pt x="1669300" y="770046"/>
                  </a:lnTo>
                  <a:lnTo>
                    <a:pt x="1631222" y="748123"/>
                  </a:lnTo>
                  <a:lnTo>
                    <a:pt x="1595893" y="722161"/>
                  </a:lnTo>
                  <a:lnTo>
                    <a:pt x="1563608" y="692467"/>
                  </a:lnTo>
                  <a:lnTo>
                    <a:pt x="1534664" y="659344"/>
                  </a:lnTo>
                  <a:lnTo>
                    <a:pt x="1509359" y="623095"/>
                  </a:lnTo>
                  <a:lnTo>
                    <a:pt x="1487989" y="584027"/>
                  </a:lnTo>
                  <a:lnTo>
                    <a:pt x="1470852" y="542443"/>
                  </a:lnTo>
                  <a:lnTo>
                    <a:pt x="1458243" y="498647"/>
                  </a:lnTo>
                  <a:lnTo>
                    <a:pt x="1450460" y="452944"/>
                  </a:lnTo>
                  <a:lnTo>
                    <a:pt x="1447800" y="405638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8875" y="4038727"/>
              <a:ext cx="511175" cy="1080770"/>
            </a:xfrm>
            <a:custGeom>
              <a:avLst/>
              <a:gdLst/>
              <a:ahLst/>
              <a:cxnLst/>
              <a:rect l="l" t="t" r="r" b="b"/>
              <a:pathLst>
                <a:path w="511175" h="1080770">
                  <a:moveTo>
                    <a:pt x="0" y="1080516"/>
                  </a:moveTo>
                  <a:lnTo>
                    <a:pt x="511175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67400" y="5105425"/>
            <a:ext cx="790575" cy="33909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40"/>
              </a:spcBef>
            </a:pPr>
            <a:r>
              <a:rPr sz="1550" spc="15" dirty="0">
                <a:latin typeface="Arial"/>
                <a:cs typeface="Arial"/>
              </a:rPr>
              <a:t>Core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94501" y="2009648"/>
            <a:ext cx="180975" cy="1143000"/>
          </a:xfrm>
          <a:custGeom>
            <a:avLst/>
            <a:gdLst/>
            <a:ahLst/>
            <a:cxnLst/>
            <a:rect l="l" t="t" r="r" b="b"/>
            <a:pathLst>
              <a:path w="180975" h="1143000">
                <a:moveTo>
                  <a:pt x="0" y="0"/>
                </a:moveTo>
                <a:lnTo>
                  <a:pt x="180848" y="1142746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59398" y="1678457"/>
            <a:ext cx="892175" cy="33909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05"/>
              </a:spcBef>
            </a:pPr>
            <a:r>
              <a:rPr sz="1550" spc="10" dirty="0">
                <a:latin typeface="Arial"/>
                <a:cs typeface="Arial"/>
              </a:rPr>
              <a:t>Border</a:t>
            </a:r>
            <a:endParaRPr sz="15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99400" y="2027554"/>
            <a:ext cx="304800" cy="370205"/>
          </a:xfrm>
          <a:custGeom>
            <a:avLst/>
            <a:gdLst/>
            <a:ahLst/>
            <a:cxnLst/>
            <a:rect l="l" t="t" r="r" b="b"/>
            <a:pathLst>
              <a:path w="304800" h="370205">
                <a:moveTo>
                  <a:pt x="304800" y="0"/>
                </a:moveTo>
                <a:lnTo>
                  <a:pt x="0" y="370078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72400" y="1696237"/>
            <a:ext cx="914400" cy="33909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405"/>
              </a:spcBef>
            </a:pPr>
            <a:r>
              <a:rPr sz="1550" spc="-5" dirty="0">
                <a:latin typeface="Arial"/>
                <a:cs typeface="Arial"/>
              </a:rPr>
              <a:t>Outlier</a:t>
            </a:r>
            <a:endParaRPr sz="1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7080" y="5465696"/>
            <a:ext cx="1283970" cy="95250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750" b="1" i="1" spc="10" dirty="0">
                <a:latin typeface="Arial"/>
                <a:cs typeface="Arial"/>
              </a:rPr>
              <a:t>ε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1cm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b="1" i="1" spc="20" dirty="0">
                <a:latin typeface="Arial"/>
                <a:cs typeface="Arial"/>
              </a:rPr>
              <a:t>MinPts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94432" y="3116257"/>
            <a:ext cx="1005205" cy="1414780"/>
            <a:chOff x="6294432" y="3116257"/>
            <a:chExt cx="1005205" cy="1414780"/>
          </a:xfrm>
        </p:grpSpPr>
        <p:sp>
          <p:nvSpPr>
            <p:cNvPr id="34" name="object 34"/>
            <p:cNvSpPr/>
            <p:nvPr/>
          </p:nvSpPr>
          <p:spPr>
            <a:xfrm>
              <a:off x="7091357" y="4333933"/>
              <a:ext cx="208035" cy="1968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99200" y="3121024"/>
              <a:ext cx="790575" cy="811530"/>
            </a:xfrm>
            <a:custGeom>
              <a:avLst/>
              <a:gdLst/>
              <a:ahLst/>
              <a:cxnLst/>
              <a:rect l="l" t="t" r="r" b="b"/>
              <a:pathLst>
                <a:path w="790575" h="811529">
                  <a:moveTo>
                    <a:pt x="0" y="405638"/>
                  </a:moveTo>
                  <a:lnTo>
                    <a:pt x="2660" y="358331"/>
                  </a:lnTo>
                  <a:lnTo>
                    <a:pt x="10443" y="312628"/>
                  </a:lnTo>
                  <a:lnTo>
                    <a:pt x="23052" y="268832"/>
                  </a:lnTo>
                  <a:lnTo>
                    <a:pt x="40189" y="227248"/>
                  </a:lnTo>
                  <a:lnTo>
                    <a:pt x="61559" y="188180"/>
                  </a:lnTo>
                  <a:lnTo>
                    <a:pt x="86864" y="151931"/>
                  </a:lnTo>
                  <a:lnTo>
                    <a:pt x="115808" y="118808"/>
                  </a:lnTo>
                  <a:lnTo>
                    <a:pt x="148093" y="89114"/>
                  </a:lnTo>
                  <a:lnTo>
                    <a:pt x="183422" y="63152"/>
                  </a:lnTo>
                  <a:lnTo>
                    <a:pt x="221500" y="41229"/>
                  </a:lnTo>
                  <a:lnTo>
                    <a:pt x="262028" y="23648"/>
                  </a:lnTo>
                  <a:lnTo>
                    <a:pt x="304711" y="10713"/>
                  </a:lnTo>
                  <a:lnTo>
                    <a:pt x="349250" y="2729"/>
                  </a:lnTo>
                  <a:lnTo>
                    <a:pt x="395350" y="0"/>
                  </a:lnTo>
                  <a:lnTo>
                    <a:pt x="441425" y="2729"/>
                  </a:lnTo>
                  <a:lnTo>
                    <a:pt x="485943" y="10713"/>
                  </a:lnTo>
                  <a:lnTo>
                    <a:pt x="528607" y="23648"/>
                  </a:lnTo>
                  <a:lnTo>
                    <a:pt x="569121" y="41229"/>
                  </a:lnTo>
                  <a:lnTo>
                    <a:pt x="607185" y="63152"/>
                  </a:lnTo>
                  <a:lnTo>
                    <a:pt x="642505" y="89114"/>
                  </a:lnTo>
                  <a:lnTo>
                    <a:pt x="674782" y="118808"/>
                  </a:lnTo>
                  <a:lnTo>
                    <a:pt x="703720" y="151931"/>
                  </a:lnTo>
                  <a:lnTo>
                    <a:pt x="729021" y="188180"/>
                  </a:lnTo>
                  <a:lnTo>
                    <a:pt x="750388" y="227248"/>
                  </a:lnTo>
                  <a:lnTo>
                    <a:pt x="767524" y="268832"/>
                  </a:lnTo>
                  <a:lnTo>
                    <a:pt x="780132" y="312628"/>
                  </a:lnTo>
                  <a:lnTo>
                    <a:pt x="787914" y="358331"/>
                  </a:lnTo>
                  <a:lnTo>
                    <a:pt x="790575" y="405638"/>
                  </a:lnTo>
                  <a:lnTo>
                    <a:pt x="787914" y="452944"/>
                  </a:lnTo>
                  <a:lnTo>
                    <a:pt x="780132" y="498647"/>
                  </a:lnTo>
                  <a:lnTo>
                    <a:pt x="767524" y="542443"/>
                  </a:lnTo>
                  <a:lnTo>
                    <a:pt x="750388" y="584027"/>
                  </a:lnTo>
                  <a:lnTo>
                    <a:pt x="729021" y="623095"/>
                  </a:lnTo>
                  <a:lnTo>
                    <a:pt x="703720" y="659344"/>
                  </a:lnTo>
                  <a:lnTo>
                    <a:pt x="674782" y="692467"/>
                  </a:lnTo>
                  <a:lnTo>
                    <a:pt x="642505" y="722161"/>
                  </a:lnTo>
                  <a:lnTo>
                    <a:pt x="607185" y="748123"/>
                  </a:lnTo>
                  <a:lnTo>
                    <a:pt x="569121" y="770046"/>
                  </a:lnTo>
                  <a:lnTo>
                    <a:pt x="528607" y="787627"/>
                  </a:lnTo>
                  <a:lnTo>
                    <a:pt x="485943" y="800562"/>
                  </a:lnTo>
                  <a:lnTo>
                    <a:pt x="441425" y="808546"/>
                  </a:lnTo>
                  <a:lnTo>
                    <a:pt x="395350" y="811276"/>
                  </a:lnTo>
                  <a:lnTo>
                    <a:pt x="349250" y="808546"/>
                  </a:lnTo>
                  <a:lnTo>
                    <a:pt x="304711" y="800562"/>
                  </a:lnTo>
                  <a:lnTo>
                    <a:pt x="262028" y="787627"/>
                  </a:lnTo>
                  <a:lnTo>
                    <a:pt x="221500" y="770046"/>
                  </a:lnTo>
                  <a:lnTo>
                    <a:pt x="183422" y="748123"/>
                  </a:lnTo>
                  <a:lnTo>
                    <a:pt x="148093" y="722161"/>
                  </a:lnTo>
                  <a:lnTo>
                    <a:pt x="115808" y="692467"/>
                  </a:lnTo>
                  <a:lnTo>
                    <a:pt x="86864" y="659344"/>
                  </a:lnTo>
                  <a:lnTo>
                    <a:pt x="61559" y="623095"/>
                  </a:lnTo>
                  <a:lnTo>
                    <a:pt x="40189" y="584027"/>
                  </a:lnTo>
                  <a:lnTo>
                    <a:pt x="23052" y="542443"/>
                  </a:lnTo>
                  <a:lnTo>
                    <a:pt x="10443" y="498647"/>
                  </a:lnTo>
                  <a:lnTo>
                    <a:pt x="2660" y="452944"/>
                  </a:lnTo>
                  <a:lnTo>
                    <a:pt x="0" y="405638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49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205740"/>
            <a:ext cx="7934325" cy="95694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70"/>
              </a:spcBef>
            </a:pPr>
            <a:r>
              <a:rPr sz="3200" spc="25" dirty="0"/>
              <a:t>DBSCAN </a:t>
            </a:r>
            <a:r>
              <a:rPr sz="3200" spc="10" dirty="0"/>
              <a:t>(Density-Based </a:t>
            </a:r>
            <a:r>
              <a:rPr sz="3200" spc="20" dirty="0"/>
              <a:t>Spatial</a:t>
            </a:r>
            <a:r>
              <a:rPr sz="3200" spc="-620" dirty="0"/>
              <a:t> </a:t>
            </a:r>
            <a:r>
              <a:rPr sz="3200" spc="20" dirty="0"/>
              <a:t>Clustering  </a:t>
            </a:r>
            <a:r>
              <a:rPr sz="3200" spc="10" dirty="0"/>
              <a:t>of Applications </a:t>
            </a:r>
            <a:r>
              <a:rPr sz="3200" spc="-20" dirty="0"/>
              <a:t>with</a:t>
            </a:r>
            <a:r>
              <a:rPr sz="3200" spc="-400" dirty="0"/>
              <a:t> </a:t>
            </a:r>
            <a:r>
              <a:rPr sz="3200" spc="20" dirty="0"/>
              <a:t>Noise)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92150" y="1545653"/>
            <a:ext cx="7634605" cy="43827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50" spc="-10" dirty="0">
                <a:latin typeface="Arial"/>
                <a:cs typeface="Arial"/>
              </a:rPr>
              <a:t>Input: </a:t>
            </a:r>
            <a:r>
              <a:rPr sz="2450" spc="-30" dirty="0">
                <a:latin typeface="Arial"/>
                <a:cs typeface="Arial"/>
              </a:rPr>
              <a:t>tập </a:t>
            </a:r>
            <a:r>
              <a:rPr sz="2450" spc="-35" dirty="0">
                <a:latin typeface="Arial"/>
                <a:cs typeface="Arial"/>
              </a:rPr>
              <a:t>đối </a:t>
            </a:r>
            <a:r>
              <a:rPr sz="2450" spc="5" dirty="0">
                <a:latin typeface="Arial"/>
                <a:cs typeface="Arial"/>
              </a:rPr>
              <a:t>tượng </a:t>
            </a:r>
            <a:r>
              <a:rPr sz="2450" b="1" i="1" spc="15" dirty="0">
                <a:latin typeface="Arial"/>
                <a:cs typeface="Arial"/>
              </a:rPr>
              <a:t>D</a:t>
            </a:r>
            <a:r>
              <a:rPr sz="2450" spc="15" dirty="0">
                <a:latin typeface="Arial"/>
                <a:cs typeface="Arial"/>
              </a:rPr>
              <a:t>, </a:t>
            </a:r>
            <a:r>
              <a:rPr sz="2450" b="1" i="1" spc="15" dirty="0">
                <a:latin typeface="Arial"/>
                <a:cs typeface="Arial"/>
              </a:rPr>
              <a:t>ε</a:t>
            </a:r>
            <a:r>
              <a:rPr sz="2450" spc="15" dirty="0">
                <a:latin typeface="Arial"/>
                <a:cs typeface="Arial"/>
              </a:rPr>
              <a:t>,</a:t>
            </a:r>
            <a:r>
              <a:rPr sz="2450" spc="80" dirty="0">
                <a:latin typeface="Arial"/>
                <a:cs typeface="Arial"/>
              </a:rPr>
              <a:t> </a:t>
            </a:r>
            <a:r>
              <a:rPr sz="2450" b="1" i="1" spc="25" dirty="0">
                <a:latin typeface="Arial"/>
                <a:cs typeface="Arial"/>
              </a:rPr>
              <a:t>MinPts</a:t>
            </a:r>
            <a:endParaRPr sz="24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66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50" spc="-5" dirty="0">
                <a:latin typeface="Arial"/>
                <a:cs typeface="Arial"/>
              </a:rPr>
              <a:t>Output: </a:t>
            </a:r>
            <a:r>
              <a:rPr sz="2450" spc="-10" dirty="0">
                <a:latin typeface="Arial"/>
                <a:cs typeface="Arial"/>
              </a:rPr>
              <a:t>density-based </a:t>
            </a:r>
            <a:r>
              <a:rPr sz="2450" spc="-5" dirty="0">
                <a:latin typeface="Arial"/>
                <a:cs typeface="Arial"/>
              </a:rPr>
              <a:t>clusters </a:t>
            </a:r>
            <a:r>
              <a:rPr sz="2450" spc="-20" dirty="0">
                <a:latin typeface="Arial"/>
                <a:cs typeface="Arial"/>
              </a:rPr>
              <a:t>(và</a:t>
            </a:r>
            <a:r>
              <a:rPr sz="2450" spc="-420" dirty="0">
                <a:latin typeface="Arial"/>
                <a:cs typeface="Arial"/>
              </a:rPr>
              <a:t> </a:t>
            </a:r>
            <a:r>
              <a:rPr sz="2450" spc="-5" dirty="0">
                <a:latin typeface="Arial"/>
                <a:cs typeface="Arial"/>
              </a:rPr>
              <a:t>noise/outliers)</a:t>
            </a:r>
            <a:endParaRPr sz="24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665"/>
              </a:spcBef>
              <a:buClr>
                <a:srgbClr val="DD8046"/>
              </a:buClr>
              <a:buSzPct val="61224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50" spc="-15" dirty="0">
                <a:latin typeface="Arial"/>
                <a:cs typeface="Arial"/>
              </a:rPr>
              <a:t>Giải</a:t>
            </a:r>
            <a:r>
              <a:rPr sz="2450" spc="11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thuật</a:t>
            </a:r>
            <a:endParaRPr sz="24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740"/>
              </a:spcBef>
              <a:buClr>
                <a:srgbClr val="93B6D2"/>
              </a:buClr>
              <a:buSzPct val="72093"/>
              <a:buChar char=""/>
              <a:tabLst>
                <a:tab pos="651510" algn="l"/>
              </a:tabLst>
            </a:pPr>
            <a:r>
              <a:rPr sz="2150" dirty="0">
                <a:latin typeface="Arial"/>
                <a:cs typeface="Arial"/>
              </a:rPr>
              <a:t>1. Xác </a:t>
            </a:r>
            <a:r>
              <a:rPr sz="2150" spc="10" dirty="0">
                <a:latin typeface="Arial"/>
                <a:cs typeface="Arial"/>
              </a:rPr>
              <a:t>định </a:t>
            </a:r>
            <a:r>
              <a:rPr sz="2150" b="1" i="1" spc="5" dirty="0">
                <a:latin typeface="Arial"/>
                <a:cs typeface="Arial"/>
              </a:rPr>
              <a:t>ε</a:t>
            </a:r>
            <a:r>
              <a:rPr sz="2150" spc="5" dirty="0">
                <a:latin typeface="Arial"/>
                <a:cs typeface="Arial"/>
              </a:rPr>
              <a:t>–neighborhood </a:t>
            </a:r>
            <a:r>
              <a:rPr sz="2150" spc="15" dirty="0">
                <a:latin typeface="Arial"/>
                <a:cs typeface="Arial"/>
              </a:rPr>
              <a:t>của </a:t>
            </a:r>
            <a:r>
              <a:rPr sz="2150" spc="25" dirty="0">
                <a:latin typeface="Arial"/>
                <a:cs typeface="Arial"/>
              </a:rPr>
              <a:t>mỗi </a:t>
            </a:r>
            <a:r>
              <a:rPr sz="2150" dirty="0">
                <a:latin typeface="Arial"/>
                <a:cs typeface="Arial"/>
              </a:rPr>
              <a:t>đối tượng</a:t>
            </a:r>
            <a:r>
              <a:rPr sz="2150" spc="145" dirty="0">
                <a:latin typeface="Arial"/>
                <a:cs typeface="Arial"/>
              </a:rPr>
              <a:t> </a:t>
            </a:r>
            <a:r>
              <a:rPr sz="2150" i="1" spc="15" dirty="0">
                <a:latin typeface="Arial"/>
                <a:cs typeface="Arial"/>
              </a:rPr>
              <a:t>p </a:t>
            </a:r>
            <a:r>
              <a:rPr sz="2150" spc="15" dirty="0">
                <a:latin typeface="Symbol"/>
                <a:cs typeface="Symbol"/>
              </a:rPr>
              <a:t>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b="1" i="1" spc="10" dirty="0">
                <a:latin typeface="Arial"/>
                <a:cs typeface="Arial"/>
              </a:rPr>
              <a:t>D</a:t>
            </a:r>
            <a:r>
              <a:rPr sz="2150" spc="10" dirty="0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50"/>
              </a:spcBef>
              <a:buClr>
                <a:srgbClr val="93B6D2"/>
              </a:buClr>
              <a:buSzPct val="72093"/>
              <a:buChar char=""/>
              <a:tabLst>
                <a:tab pos="651510" algn="l"/>
              </a:tabLst>
            </a:pPr>
            <a:r>
              <a:rPr sz="2150" dirty="0">
                <a:latin typeface="Arial"/>
                <a:cs typeface="Arial"/>
              </a:rPr>
              <a:t>2. </a:t>
            </a:r>
            <a:r>
              <a:rPr sz="2150" spc="-35" dirty="0">
                <a:latin typeface="Arial"/>
                <a:cs typeface="Arial"/>
              </a:rPr>
              <a:t>If </a:t>
            </a:r>
            <a:r>
              <a:rPr sz="2150" i="1" spc="15" dirty="0">
                <a:latin typeface="Arial"/>
                <a:cs typeface="Arial"/>
              </a:rPr>
              <a:t>p </a:t>
            </a:r>
            <a:r>
              <a:rPr sz="2150" spc="30" dirty="0">
                <a:latin typeface="Arial"/>
                <a:cs typeface="Arial"/>
              </a:rPr>
              <a:t>là </a:t>
            </a:r>
            <a:r>
              <a:rPr sz="2150" spc="20" dirty="0">
                <a:latin typeface="Arial"/>
                <a:cs typeface="Arial"/>
              </a:rPr>
              <a:t>core </a:t>
            </a:r>
            <a:r>
              <a:rPr sz="2150" spc="10" dirty="0">
                <a:latin typeface="Arial"/>
                <a:cs typeface="Arial"/>
              </a:rPr>
              <a:t>object, tạo </a:t>
            </a:r>
            <a:r>
              <a:rPr sz="2150" dirty="0">
                <a:latin typeface="Arial"/>
                <a:cs typeface="Arial"/>
              </a:rPr>
              <a:t>được </a:t>
            </a:r>
            <a:r>
              <a:rPr sz="2150" spc="30" dirty="0">
                <a:latin typeface="Arial"/>
                <a:cs typeface="Arial"/>
              </a:rPr>
              <a:t>một</a:t>
            </a:r>
            <a:r>
              <a:rPr sz="2150" spc="38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cluster.</a:t>
            </a:r>
            <a:endParaRPr sz="2150">
              <a:latin typeface="Arial"/>
              <a:cs typeface="Arial"/>
            </a:endParaRPr>
          </a:p>
          <a:p>
            <a:pPr marL="651510" marR="27305" lvl="1" indent="-276860">
              <a:lnSpc>
                <a:spcPct val="101899"/>
              </a:lnSpc>
              <a:spcBef>
                <a:spcPts val="600"/>
              </a:spcBef>
              <a:buClr>
                <a:srgbClr val="93B6D2"/>
              </a:buClr>
              <a:buSzPct val="72093"/>
              <a:buChar char=""/>
              <a:tabLst>
                <a:tab pos="651510" algn="l"/>
              </a:tabLst>
            </a:pPr>
            <a:r>
              <a:rPr sz="2150" spc="5" dirty="0">
                <a:latin typeface="Arial"/>
                <a:cs typeface="Arial"/>
              </a:rPr>
              <a:t>3. </a:t>
            </a:r>
            <a:r>
              <a:rPr sz="2150" spc="60" dirty="0">
                <a:latin typeface="Arial"/>
                <a:cs typeface="Arial"/>
              </a:rPr>
              <a:t>Từ </a:t>
            </a:r>
            <a:r>
              <a:rPr sz="2150" dirty="0">
                <a:latin typeface="Arial"/>
                <a:cs typeface="Arial"/>
              </a:rPr>
              <a:t>bất </a:t>
            </a:r>
            <a:r>
              <a:rPr sz="2150" spc="-10" dirty="0">
                <a:latin typeface="Arial"/>
                <a:cs typeface="Arial"/>
              </a:rPr>
              <a:t>kì </a:t>
            </a:r>
            <a:r>
              <a:rPr sz="2150" spc="20" dirty="0">
                <a:latin typeface="Arial"/>
                <a:cs typeface="Arial"/>
              </a:rPr>
              <a:t>core </a:t>
            </a:r>
            <a:r>
              <a:rPr sz="2150" spc="15" dirty="0">
                <a:latin typeface="Arial"/>
                <a:cs typeface="Arial"/>
              </a:rPr>
              <a:t>object </a:t>
            </a:r>
            <a:r>
              <a:rPr sz="2150" i="1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30" dirty="0">
                <a:latin typeface="Arial"/>
                <a:cs typeface="Arial"/>
              </a:rPr>
              <a:t>tìm </a:t>
            </a:r>
            <a:r>
              <a:rPr sz="2150" dirty="0">
                <a:latin typeface="Arial"/>
                <a:cs typeface="Arial"/>
              </a:rPr>
              <a:t>tất </a:t>
            </a:r>
            <a:r>
              <a:rPr sz="2150" spc="30" dirty="0">
                <a:latin typeface="Arial"/>
                <a:cs typeface="Arial"/>
              </a:rPr>
              <a:t>cả </a:t>
            </a:r>
            <a:r>
              <a:rPr sz="2150" spc="15" dirty="0">
                <a:latin typeface="Arial"/>
                <a:cs typeface="Arial"/>
              </a:rPr>
              <a:t>các </a:t>
            </a:r>
            <a:r>
              <a:rPr sz="2150" dirty="0">
                <a:latin typeface="Arial"/>
                <a:cs typeface="Arial"/>
              </a:rPr>
              <a:t>đối tượng  </a:t>
            </a:r>
            <a:r>
              <a:rPr sz="2150" b="1" i="1" spc="10" dirty="0">
                <a:latin typeface="Arial"/>
                <a:cs typeface="Arial"/>
              </a:rPr>
              <a:t>density-reachable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spc="-5" dirty="0">
                <a:latin typeface="Arial"/>
                <a:cs typeface="Arial"/>
              </a:rPr>
              <a:t>đưa </a:t>
            </a:r>
            <a:r>
              <a:rPr sz="2150" spc="15" dirty="0">
                <a:latin typeface="Arial"/>
                <a:cs typeface="Arial"/>
              </a:rPr>
              <a:t>các </a:t>
            </a:r>
            <a:r>
              <a:rPr sz="2150" dirty="0">
                <a:latin typeface="Arial"/>
                <a:cs typeface="Arial"/>
              </a:rPr>
              <a:t>đối tượng này </a:t>
            </a:r>
            <a:r>
              <a:rPr sz="2150" spc="5" dirty="0">
                <a:latin typeface="Arial"/>
                <a:cs typeface="Arial"/>
              </a:rPr>
              <a:t>(hoặc </a:t>
            </a:r>
            <a:r>
              <a:rPr sz="2150" spc="15" dirty="0">
                <a:latin typeface="Arial"/>
                <a:cs typeface="Arial"/>
              </a:rPr>
              <a:t>các  </a:t>
            </a:r>
            <a:r>
              <a:rPr sz="2150" spc="20" dirty="0">
                <a:latin typeface="Arial"/>
                <a:cs typeface="Arial"/>
              </a:rPr>
              <a:t>cluster) </a:t>
            </a:r>
            <a:r>
              <a:rPr sz="2150" spc="-25" dirty="0">
                <a:latin typeface="Arial"/>
                <a:cs typeface="Arial"/>
              </a:rPr>
              <a:t>vào </a:t>
            </a:r>
            <a:r>
              <a:rPr sz="2150" spc="15" dirty="0">
                <a:latin typeface="Arial"/>
                <a:cs typeface="Arial"/>
              </a:rPr>
              <a:t>cùng </a:t>
            </a:r>
            <a:r>
              <a:rPr sz="2150" spc="20" dirty="0">
                <a:latin typeface="Arial"/>
                <a:cs typeface="Arial"/>
              </a:rPr>
              <a:t>cluster </a:t>
            </a:r>
            <a:r>
              <a:rPr sz="2150" spc="-5" dirty="0">
                <a:latin typeface="Arial"/>
                <a:cs typeface="Arial"/>
              </a:rPr>
              <a:t>ứng </a:t>
            </a:r>
            <a:r>
              <a:rPr sz="2150" spc="-30" dirty="0">
                <a:latin typeface="Arial"/>
                <a:cs typeface="Arial"/>
              </a:rPr>
              <a:t>với</a:t>
            </a:r>
            <a:r>
              <a:rPr sz="2150" spc="-165" dirty="0">
                <a:latin typeface="Arial"/>
                <a:cs typeface="Arial"/>
              </a:rPr>
              <a:t> </a:t>
            </a:r>
            <a:r>
              <a:rPr sz="2150" i="1" spc="5" dirty="0">
                <a:latin typeface="Arial"/>
                <a:cs typeface="Arial"/>
              </a:rPr>
              <a:t>p</a:t>
            </a:r>
            <a:r>
              <a:rPr sz="2150" spc="5" dirty="0"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  <a:p>
            <a:pPr marL="927735" marR="5080" lvl="2" indent="-229235">
              <a:lnSpc>
                <a:spcPct val="100000"/>
              </a:lnSpc>
              <a:spcBef>
                <a:spcPts val="64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8369" algn="l"/>
              </a:tabLst>
            </a:pPr>
            <a:r>
              <a:rPr sz="2000" spc="15" dirty="0">
                <a:latin typeface="Arial"/>
                <a:cs typeface="Arial"/>
              </a:rPr>
              <a:t>3.1.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Các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cluster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đạt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(density-reachable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cluster)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có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thể  </a:t>
            </a:r>
            <a:r>
              <a:rPr sz="2000" spc="15" dirty="0">
                <a:latin typeface="Arial"/>
                <a:cs typeface="Arial"/>
              </a:rPr>
              <a:t>được trộn </a:t>
            </a:r>
            <a:r>
              <a:rPr sz="2000" spc="5" dirty="0">
                <a:latin typeface="Arial"/>
                <a:cs typeface="Arial"/>
              </a:rPr>
              <a:t>lại với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nhau.</a:t>
            </a:r>
            <a:endParaRPr sz="2000">
              <a:latin typeface="Arial"/>
              <a:cs typeface="Arial"/>
            </a:endParaRPr>
          </a:p>
          <a:p>
            <a:pPr marL="927735" lvl="2" indent="-229235">
              <a:lnSpc>
                <a:spcPct val="100000"/>
              </a:lnSpc>
              <a:spcBef>
                <a:spcPts val="61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8369" algn="l"/>
              </a:tabLst>
            </a:pPr>
            <a:r>
              <a:rPr sz="2000" spc="15" dirty="0">
                <a:latin typeface="Arial"/>
                <a:cs typeface="Arial"/>
              </a:rPr>
              <a:t>3.2.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Dừng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khi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không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có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đối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tượng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nào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thêm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1031875"/>
            <a:ext cx="8553450" cy="898525"/>
            <a:chOff x="590550" y="1031875"/>
            <a:chExt cx="8553450" cy="898525"/>
          </a:xfrm>
        </p:grpSpPr>
        <p:sp>
          <p:nvSpPr>
            <p:cNvPr id="3" name="object 3"/>
            <p:cNvSpPr/>
            <p:nvPr/>
          </p:nvSpPr>
          <p:spPr>
            <a:xfrm>
              <a:off x="8289925" y="1679575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84450" y="1670050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21164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D</a:t>
            </a:r>
            <a:r>
              <a:rPr sz="3950" spc="-10" dirty="0"/>
              <a:t>BS</a:t>
            </a:r>
            <a:r>
              <a:rPr sz="3950" dirty="0"/>
              <a:t>C</a:t>
            </a:r>
            <a:r>
              <a:rPr sz="3950" spc="-10" dirty="0"/>
              <a:t>A</a:t>
            </a:r>
            <a:r>
              <a:rPr sz="3950" spc="20" dirty="0"/>
              <a:t>N</a:t>
            </a:r>
            <a:endParaRPr sz="3950"/>
          </a:p>
        </p:txBody>
      </p:sp>
      <p:sp>
        <p:nvSpPr>
          <p:cNvPr id="6" name="object 6"/>
          <p:cNvSpPr txBox="1"/>
          <p:nvPr/>
        </p:nvSpPr>
        <p:spPr>
          <a:xfrm>
            <a:off x="546100" y="5477827"/>
            <a:ext cx="103314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i="1" spc="20" dirty="0">
                <a:latin typeface="Arial"/>
                <a:cs typeface="Arial"/>
              </a:rPr>
              <a:t>MinPts </a:t>
            </a:r>
            <a:r>
              <a:rPr sz="1550" spc="15" dirty="0">
                <a:latin typeface="Arial"/>
                <a:cs typeface="Arial"/>
              </a:rPr>
              <a:t>=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4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32525" y="2511425"/>
            <a:ext cx="1546225" cy="1095375"/>
            <a:chOff x="6232525" y="2511425"/>
            <a:chExt cx="1546225" cy="1095375"/>
          </a:xfrm>
        </p:grpSpPr>
        <p:sp>
          <p:nvSpPr>
            <p:cNvPr id="8" name="object 8"/>
            <p:cNvSpPr/>
            <p:nvPr/>
          </p:nvSpPr>
          <p:spPr>
            <a:xfrm>
              <a:off x="6467475" y="2524125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495300"/>
                  </a:moveTo>
                  <a:lnTo>
                    <a:pt x="2267" y="447597"/>
                  </a:lnTo>
                  <a:lnTo>
                    <a:pt x="8930" y="401178"/>
                  </a:lnTo>
                  <a:lnTo>
                    <a:pt x="19782" y="356249"/>
                  </a:lnTo>
                  <a:lnTo>
                    <a:pt x="34615" y="313019"/>
                  </a:lnTo>
                  <a:lnTo>
                    <a:pt x="53222" y="271695"/>
                  </a:lnTo>
                  <a:lnTo>
                    <a:pt x="75394" y="232484"/>
                  </a:lnTo>
                  <a:lnTo>
                    <a:pt x="100925" y="195594"/>
                  </a:lnTo>
                  <a:lnTo>
                    <a:pt x="129607" y="161233"/>
                  </a:lnTo>
                  <a:lnTo>
                    <a:pt x="161233" y="129607"/>
                  </a:lnTo>
                  <a:lnTo>
                    <a:pt x="195594" y="100925"/>
                  </a:lnTo>
                  <a:lnTo>
                    <a:pt x="232484" y="75394"/>
                  </a:lnTo>
                  <a:lnTo>
                    <a:pt x="271695" y="53222"/>
                  </a:lnTo>
                  <a:lnTo>
                    <a:pt x="313019" y="34615"/>
                  </a:lnTo>
                  <a:lnTo>
                    <a:pt x="356249" y="19782"/>
                  </a:lnTo>
                  <a:lnTo>
                    <a:pt x="401178" y="8930"/>
                  </a:lnTo>
                  <a:lnTo>
                    <a:pt x="447597" y="2267"/>
                  </a:lnTo>
                  <a:lnTo>
                    <a:pt x="495300" y="0"/>
                  </a:lnTo>
                  <a:lnTo>
                    <a:pt x="543002" y="2267"/>
                  </a:lnTo>
                  <a:lnTo>
                    <a:pt x="589421" y="8930"/>
                  </a:lnTo>
                  <a:lnTo>
                    <a:pt x="634350" y="19782"/>
                  </a:lnTo>
                  <a:lnTo>
                    <a:pt x="677580" y="34615"/>
                  </a:lnTo>
                  <a:lnTo>
                    <a:pt x="718904" y="53222"/>
                  </a:lnTo>
                  <a:lnTo>
                    <a:pt x="758115" y="75394"/>
                  </a:lnTo>
                  <a:lnTo>
                    <a:pt x="795005" y="100925"/>
                  </a:lnTo>
                  <a:lnTo>
                    <a:pt x="829366" y="129607"/>
                  </a:lnTo>
                  <a:lnTo>
                    <a:pt x="860992" y="161233"/>
                  </a:lnTo>
                  <a:lnTo>
                    <a:pt x="889674" y="195594"/>
                  </a:lnTo>
                  <a:lnTo>
                    <a:pt x="915205" y="232484"/>
                  </a:lnTo>
                  <a:lnTo>
                    <a:pt x="937377" y="271695"/>
                  </a:lnTo>
                  <a:lnTo>
                    <a:pt x="955984" y="313019"/>
                  </a:lnTo>
                  <a:lnTo>
                    <a:pt x="970817" y="356249"/>
                  </a:lnTo>
                  <a:lnTo>
                    <a:pt x="981669" y="401178"/>
                  </a:lnTo>
                  <a:lnTo>
                    <a:pt x="988332" y="447597"/>
                  </a:lnTo>
                  <a:lnTo>
                    <a:pt x="990600" y="495300"/>
                  </a:lnTo>
                  <a:lnTo>
                    <a:pt x="988332" y="543002"/>
                  </a:lnTo>
                  <a:lnTo>
                    <a:pt x="981669" y="589421"/>
                  </a:lnTo>
                  <a:lnTo>
                    <a:pt x="970817" y="634350"/>
                  </a:lnTo>
                  <a:lnTo>
                    <a:pt x="955984" y="677580"/>
                  </a:lnTo>
                  <a:lnTo>
                    <a:pt x="937377" y="718904"/>
                  </a:lnTo>
                  <a:lnTo>
                    <a:pt x="915205" y="758115"/>
                  </a:lnTo>
                  <a:lnTo>
                    <a:pt x="889674" y="795005"/>
                  </a:lnTo>
                  <a:lnTo>
                    <a:pt x="860992" y="829366"/>
                  </a:lnTo>
                  <a:lnTo>
                    <a:pt x="829366" y="860992"/>
                  </a:lnTo>
                  <a:lnTo>
                    <a:pt x="795005" y="889674"/>
                  </a:lnTo>
                  <a:lnTo>
                    <a:pt x="758115" y="915205"/>
                  </a:lnTo>
                  <a:lnTo>
                    <a:pt x="718904" y="937377"/>
                  </a:lnTo>
                  <a:lnTo>
                    <a:pt x="677580" y="955984"/>
                  </a:lnTo>
                  <a:lnTo>
                    <a:pt x="634350" y="970817"/>
                  </a:lnTo>
                  <a:lnTo>
                    <a:pt x="589421" y="981669"/>
                  </a:lnTo>
                  <a:lnTo>
                    <a:pt x="543002" y="988332"/>
                  </a:lnTo>
                  <a:lnTo>
                    <a:pt x="495300" y="990600"/>
                  </a:lnTo>
                  <a:lnTo>
                    <a:pt x="447597" y="988332"/>
                  </a:lnTo>
                  <a:lnTo>
                    <a:pt x="401178" y="981669"/>
                  </a:lnTo>
                  <a:lnTo>
                    <a:pt x="356249" y="970817"/>
                  </a:lnTo>
                  <a:lnTo>
                    <a:pt x="313019" y="955984"/>
                  </a:lnTo>
                  <a:lnTo>
                    <a:pt x="271695" y="937377"/>
                  </a:lnTo>
                  <a:lnTo>
                    <a:pt x="232484" y="915205"/>
                  </a:lnTo>
                  <a:lnTo>
                    <a:pt x="195594" y="889674"/>
                  </a:lnTo>
                  <a:lnTo>
                    <a:pt x="161233" y="860992"/>
                  </a:lnTo>
                  <a:lnTo>
                    <a:pt x="129607" y="829366"/>
                  </a:lnTo>
                  <a:lnTo>
                    <a:pt x="100925" y="795005"/>
                  </a:lnTo>
                  <a:lnTo>
                    <a:pt x="75394" y="758115"/>
                  </a:lnTo>
                  <a:lnTo>
                    <a:pt x="53222" y="718904"/>
                  </a:lnTo>
                  <a:lnTo>
                    <a:pt x="34615" y="677580"/>
                  </a:lnTo>
                  <a:lnTo>
                    <a:pt x="19782" y="634350"/>
                  </a:lnTo>
                  <a:lnTo>
                    <a:pt x="8930" y="589421"/>
                  </a:lnTo>
                  <a:lnTo>
                    <a:pt x="2267" y="54300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5925" y="2593975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0725" y="2517775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325" y="2974975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75525" y="2517775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2125" y="3279775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27925" y="3051175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2525" y="2517775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75525" y="3355975"/>
              <a:ext cx="250825" cy="250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00875" y="2905125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76200"/>
                  </a:moveTo>
                  <a:lnTo>
                    <a:pt x="457200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42125" y="2898775"/>
              <a:ext cx="250825" cy="250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689725" y="22129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0725" y="22129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80325" y="23653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1725" y="20605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80325" y="27463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08925" y="20605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32525" y="21367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89925" y="27463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5125" y="35845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75525" y="3889375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81065" y="2687796"/>
            <a:ext cx="1354455" cy="9417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latin typeface="Symbol"/>
                <a:cs typeface="Symbol"/>
              </a:rPr>
              <a:t></a:t>
            </a:r>
            <a:endParaRPr sz="24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730"/>
              </a:spcBef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325" baseline="-19713" dirty="0">
                <a:latin typeface="Arial"/>
                <a:cs typeface="Arial"/>
              </a:rPr>
              <a:t>1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4250" y="2203450"/>
            <a:ext cx="250825" cy="250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0450" y="2584450"/>
            <a:ext cx="250825" cy="250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5250" y="25082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1850" y="2965450"/>
            <a:ext cx="250825" cy="250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0050" y="25082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5250" y="22034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6650" y="3270250"/>
            <a:ext cx="250825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4850" y="23558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6250" y="20510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4850" y="27368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2450" y="30416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050" y="2508250"/>
            <a:ext cx="250825" cy="250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70050" y="33464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3450" y="20510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7050" y="2127250"/>
            <a:ext cx="250825" cy="250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84450" y="27368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79650" y="35750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0050" y="3879850"/>
            <a:ext cx="250825" cy="25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36650" y="2889250"/>
            <a:ext cx="250825" cy="25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84525" y="4108450"/>
            <a:ext cx="2384425" cy="2384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111878" y="4525581"/>
            <a:ext cx="388620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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400" dirty="0">
                <a:latin typeface="Symbol"/>
                <a:cs typeface="Symbol"/>
              </a:rPr>
              <a:t>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94989" y="5746432"/>
            <a:ext cx="407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325" baseline="-19713" dirty="0">
                <a:latin typeface="Arial"/>
                <a:cs typeface="Arial"/>
              </a:rPr>
              <a:t>1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81400" y="2405126"/>
            <a:ext cx="1905000" cy="85725"/>
          </a:xfrm>
          <a:custGeom>
            <a:avLst/>
            <a:gdLst/>
            <a:ahLst/>
            <a:cxnLst/>
            <a:rect l="l" t="t" r="r" b="b"/>
            <a:pathLst>
              <a:path w="1905000" h="85725">
                <a:moveTo>
                  <a:pt x="1819275" y="57149"/>
                </a:moveTo>
                <a:lnTo>
                  <a:pt x="1819275" y="85725"/>
                </a:lnTo>
                <a:lnTo>
                  <a:pt x="1876340" y="57150"/>
                </a:lnTo>
                <a:lnTo>
                  <a:pt x="1819275" y="57149"/>
                </a:lnTo>
                <a:close/>
              </a:path>
              <a:path w="1905000" h="85725">
                <a:moveTo>
                  <a:pt x="1819275" y="28574"/>
                </a:moveTo>
                <a:lnTo>
                  <a:pt x="1819275" y="57149"/>
                </a:lnTo>
                <a:lnTo>
                  <a:pt x="1833626" y="57150"/>
                </a:lnTo>
                <a:lnTo>
                  <a:pt x="1833626" y="28575"/>
                </a:lnTo>
                <a:lnTo>
                  <a:pt x="1819275" y="28574"/>
                </a:lnTo>
                <a:close/>
              </a:path>
              <a:path w="1905000" h="85725">
                <a:moveTo>
                  <a:pt x="1819275" y="0"/>
                </a:moveTo>
                <a:lnTo>
                  <a:pt x="1819275" y="28574"/>
                </a:lnTo>
                <a:lnTo>
                  <a:pt x="1833626" y="28575"/>
                </a:lnTo>
                <a:lnTo>
                  <a:pt x="1833626" y="57150"/>
                </a:lnTo>
                <a:lnTo>
                  <a:pt x="1876342" y="57149"/>
                </a:lnTo>
                <a:lnTo>
                  <a:pt x="1905000" y="42799"/>
                </a:lnTo>
                <a:lnTo>
                  <a:pt x="1819275" y="0"/>
                </a:lnTo>
                <a:close/>
              </a:path>
              <a:path w="1905000" h="85725">
                <a:moveTo>
                  <a:pt x="0" y="28448"/>
                </a:moveTo>
                <a:lnTo>
                  <a:pt x="0" y="57023"/>
                </a:lnTo>
                <a:lnTo>
                  <a:pt x="1819275" y="57149"/>
                </a:lnTo>
                <a:lnTo>
                  <a:pt x="1819275" y="28574"/>
                </a:lnTo>
                <a:lnTo>
                  <a:pt x="0" y="28448"/>
                </a:lnTo>
                <a:close/>
              </a:path>
            </a:pathLst>
          </a:custGeom>
          <a:solidFill>
            <a:srgbClr val="000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91200" y="4491990"/>
            <a:ext cx="2160905" cy="1032510"/>
          </a:xfrm>
          <a:custGeom>
            <a:avLst/>
            <a:gdLst/>
            <a:ahLst/>
            <a:cxnLst/>
            <a:rect l="l" t="t" r="r" b="b"/>
            <a:pathLst>
              <a:path w="2160904" h="1032510">
                <a:moveTo>
                  <a:pt x="83185" y="946912"/>
                </a:moveTo>
                <a:lnTo>
                  <a:pt x="0" y="994410"/>
                </a:lnTo>
                <a:lnTo>
                  <a:pt x="87884" y="1032510"/>
                </a:lnTo>
                <a:lnTo>
                  <a:pt x="86364" y="1004824"/>
                </a:lnTo>
                <a:lnTo>
                  <a:pt x="72009" y="1004824"/>
                </a:lnTo>
                <a:lnTo>
                  <a:pt x="70738" y="976249"/>
                </a:lnTo>
                <a:lnTo>
                  <a:pt x="84762" y="975641"/>
                </a:lnTo>
                <a:lnTo>
                  <a:pt x="83185" y="946912"/>
                </a:lnTo>
                <a:close/>
              </a:path>
              <a:path w="2160904" h="1032510">
                <a:moveTo>
                  <a:pt x="84762" y="975641"/>
                </a:moveTo>
                <a:lnTo>
                  <a:pt x="70738" y="976249"/>
                </a:lnTo>
                <a:lnTo>
                  <a:pt x="72009" y="1004824"/>
                </a:lnTo>
                <a:lnTo>
                  <a:pt x="86327" y="1004152"/>
                </a:lnTo>
                <a:lnTo>
                  <a:pt x="84762" y="975641"/>
                </a:lnTo>
                <a:close/>
              </a:path>
              <a:path w="2160904" h="1032510">
                <a:moveTo>
                  <a:pt x="86327" y="1004152"/>
                </a:moveTo>
                <a:lnTo>
                  <a:pt x="72009" y="1004824"/>
                </a:lnTo>
                <a:lnTo>
                  <a:pt x="86364" y="1004824"/>
                </a:lnTo>
                <a:lnTo>
                  <a:pt x="86327" y="1004152"/>
                </a:lnTo>
                <a:close/>
              </a:path>
              <a:path w="2160904" h="1032510">
                <a:moveTo>
                  <a:pt x="2071116" y="0"/>
                </a:moveTo>
                <a:lnTo>
                  <a:pt x="2043683" y="7620"/>
                </a:lnTo>
                <a:lnTo>
                  <a:pt x="2061336" y="70739"/>
                </a:lnTo>
                <a:lnTo>
                  <a:pt x="2078481" y="133477"/>
                </a:lnTo>
                <a:lnTo>
                  <a:pt x="2094229" y="195580"/>
                </a:lnTo>
                <a:lnTo>
                  <a:pt x="2108073" y="256540"/>
                </a:lnTo>
                <a:lnTo>
                  <a:pt x="2119249" y="316611"/>
                </a:lnTo>
                <a:lnTo>
                  <a:pt x="2127250" y="375158"/>
                </a:lnTo>
                <a:lnTo>
                  <a:pt x="2131441" y="432054"/>
                </a:lnTo>
                <a:lnTo>
                  <a:pt x="2131822" y="459740"/>
                </a:lnTo>
                <a:lnTo>
                  <a:pt x="2131186" y="486918"/>
                </a:lnTo>
                <a:lnTo>
                  <a:pt x="2125979" y="539496"/>
                </a:lnTo>
                <a:lnTo>
                  <a:pt x="2115184" y="589661"/>
                </a:lnTo>
                <a:lnTo>
                  <a:pt x="2098167" y="637032"/>
                </a:lnTo>
                <a:lnTo>
                  <a:pt x="2074418" y="681609"/>
                </a:lnTo>
                <a:lnTo>
                  <a:pt x="2043429" y="723265"/>
                </a:lnTo>
                <a:lnTo>
                  <a:pt x="2004186" y="761873"/>
                </a:lnTo>
                <a:lnTo>
                  <a:pt x="1969261" y="788670"/>
                </a:lnTo>
                <a:lnTo>
                  <a:pt x="1928749" y="813689"/>
                </a:lnTo>
                <a:lnTo>
                  <a:pt x="1864614" y="843788"/>
                </a:lnTo>
                <a:lnTo>
                  <a:pt x="1825878" y="857250"/>
                </a:lnTo>
                <a:lnTo>
                  <a:pt x="1782445" y="869569"/>
                </a:lnTo>
                <a:lnTo>
                  <a:pt x="1734439" y="881126"/>
                </a:lnTo>
                <a:lnTo>
                  <a:pt x="1682369" y="891540"/>
                </a:lnTo>
                <a:lnTo>
                  <a:pt x="1626616" y="901192"/>
                </a:lnTo>
                <a:lnTo>
                  <a:pt x="1567688" y="909828"/>
                </a:lnTo>
                <a:lnTo>
                  <a:pt x="1505584" y="917702"/>
                </a:lnTo>
                <a:lnTo>
                  <a:pt x="1440815" y="924814"/>
                </a:lnTo>
                <a:lnTo>
                  <a:pt x="1373885" y="931164"/>
                </a:lnTo>
                <a:lnTo>
                  <a:pt x="1304925" y="936879"/>
                </a:lnTo>
                <a:lnTo>
                  <a:pt x="1234313" y="941832"/>
                </a:lnTo>
                <a:lnTo>
                  <a:pt x="1089532" y="950087"/>
                </a:lnTo>
                <a:lnTo>
                  <a:pt x="942340" y="956437"/>
                </a:lnTo>
                <a:lnTo>
                  <a:pt x="795527" y="961009"/>
                </a:lnTo>
                <a:lnTo>
                  <a:pt x="111760" y="974471"/>
                </a:lnTo>
                <a:lnTo>
                  <a:pt x="84762" y="975641"/>
                </a:lnTo>
                <a:lnTo>
                  <a:pt x="86327" y="1004152"/>
                </a:lnTo>
                <a:lnTo>
                  <a:pt x="112649" y="1002919"/>
                </a:lnTo>
                <a:lnTo>
                  <a:pt x="796417" y="989584"/>
                </a:lnTo>
                <a:lnTo>
                  <a:pt x="943609" y="985012"/>
                </a:lnTo>
                <a:lnTo>
                  <a:pt x="1091183" y="978662"/>
                </a:lnTo>
                <a:lnTo>
                  <a:pt x="1236345" y="970407"/>
                </a:lnTo>
                <a:lnTo>
                  <a:pt x="1307210" y="965327"/>
                </a:lnTo>
                <a:lnTo>
                  <a:pt x="1376552" y="959612"/>
                </a:lnTo>
                <a:lnTo>
                  <a:pt x="1443990" y="953262"/>
                </a:lnTo>
                <a:lnTo>
                  <a:pt x="1509141" y="946150"/>
                </a:lnTo>
                <a:lnTo>
                  <a:pt x="1571752" y="938149"/>
                </a:lnTo>
                <a:lnTo>
                  <a:pt x="1631442" y="929386"/>
                </a:lnTo>
                <a:lnTo>
                  <a:pt x="1687956" y="919607"/>
                </a:lnTo>
                <a:lnTo>
                  <a:pt x="1741043" y="908812"/>
                </a:lnTo>
                <a:lnTo>
                  <a:pt x="1790192" y="897128"/>
                </a:lnTo>
                <a:lnTo>
                  <a:pt x="1835277" y="884174"/>
                </a:lnTo>
                <a:lnTo>
                  <a:pt x="1875790" y="869950"/>
                </a:lnTo>
                <a:lnTo>
                  <a:pt x="1911477" y="854710"/>
                </a:lnTo>
                <a:lnTo>
                  <a:pt x="1957831" y="829818"/>
                </a:lnTo>
                <a:lnTo>
                  <a:pt x="1998979" y="802513"/>
                </a:lnTo>
                <a:lnTo>
                  <a:pt x="2045716" y="762508"/>
                </a:lnTo>
                <a:lnTo>
                  <a:pt x="2083434" y="718947"/>
                </a:lnTo>
                <a:lnTo>
                  <a:pt x="2112899" y="672084"/>
                </a:lnTo>
                <a:lnTo>
                  <a:pt x="2134743" y="622300"/>
                </a:lnTo>
                <a:lnTo>
                  <a:pt x="2149348" y="569976"/>
                </a:lnTo>
                <a:lnTo>
                  <a:pt x="2157729" y="515620"/>
                </a:lnTo>
                <a:lnTo>
                  <a:pt x="2160397" y="459232"/>
                </a:lnTo>
                <a:lnTo>
                  <a:pt x="2160016" y="430403"/>
                </a:lnTo>
                <a:lnTo>
                  <a:pt x="2155571" y="371602"/>
                </a:lnTo>
                <a:lnTo>
                  <a:pt x="2147443" y="311658"/>
                </a:lnTo>
                <a:lnTo>
                  <a:pt x="2135885" y="250571"/>
                </a:lnTo>
                <a:lnTo>
                  <a:pt x="2121916" y="188468"/>
                </a:lnTo>
                <a:lnTo>
                  <a:pt x="2106041" y="125984"/>
                </a:lnTo>
                <a:lnTo>
                  <a:pt x="2088896" y="62992"/>
                </a:lnTo>
                <a:lnTo>
                  <a:pt x="2071116" y="0"/>
                </a:lnTo>
                <a:close/>
              </a:path>
            </a:pathLst>
          </a:custGeom>
          <a:solidFill>
            <a:srgbClr val="000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51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" y="372744"/>
            <a:ext cx="675767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>
                <a:solidFill>
                  <a:srgbClr val="775F54"/>
                </a:solidFill>
                <a:latin typeface="Arial"/>
                <a:cs typeface="Arial"/>
              </a:rPr>
              <a:t>Tình </a:t>
            </a:r>
            <a:r>
              <a:rPr sz="4200" spc="-10" dirty="0">
                <a:solidFill>
                  <a:srgbClr val="775F54"/>
                </a:solidFill>
                <a:latin typeface="Arial"/>
                <a:cs typeface="Arial"/>
              </a:rPr>
              <a:t>huống </a:t>
            </a: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– </a:t>
            </a:r>
            <a:r>
              <a:rPr sz="4200" spc="-15" dirty="0">
                <a:solidFill>
                  <a:srgbClr val="775F54"/>
                </a:solidFill>
                <a:latin typeface="Arial"/>
                <a:cs typeface="Arial"/>
              </a:rPr>
              <a:t>Phân </a:t>
            </a: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cụm</a:t>
            </a:r>
            <a:r>
              <a:rPr sz="4200" spc="-9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4200" spc="-10" dirty="0">
                <a:solidFill>
                  <a:srgbClr val="775F54"/>
                </a:solidFill>
                <a:latin typeface="Arial"/>
                <a:cs typeface="Arial"/>
              </a:rPr>
              <a:t>ảnh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9639" y="1728597"/>
            <a:ext cx="6771385" cy="4519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3245" y="6366509"/>
            <a:ext cx="57404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Times New Roman"/>
                <a:cs typeface="Times New Roman"/>
                <a:hlinkClick r:id="rId3"/>
              </a:rPr>
              <a:t>http://kdd.ics.uci.edu/databases/CorelFeatures/CorelFeatures.data.html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25" dirty="0">
                <a:solidFill>
                  <a:srgbClr val="FFFFFF"/>
                </a:solidFill>
              </a:rPr>
              <a:t>Đánh </a:t>
            </a:r>
            <a:r>
              <a:rPr sz="4400" spc="10" dirty="0">
                <a:solidFill>
                  <a:srgbClr val="FFFFFF"/>
                </a:solidFill>
              </a:rPr>
              <a:t>giá </a:t>
            </a:r>
            <a:r>
              <a:rPr sz="4400" spc="20" dirty="0">
                <a:solidFill>
                  <a:srgbClr val="FFFFFF"/>
                </a:solidFill>
              </a:rPr>
              <a:t>phân </a:t>
            </a:r>
            <a:r>
              <a:rPr sz="4400" spc="30" dirty="0">
                <a:solidFill>
                  <a:srgbClr val="FFFFFF"/>
                </a:solidFill>
              </a:rPr>
              <a:t>cụm </a:t>
            </a:r>
            <a:r>
              <a:rPr sz="4400" spc="20" dirty="0">
                <a:solidFill>
                  <a:srgbClr val="FFFFFF"/>
                </a:solidFill>
              </a:rPr>
              <a:t>dữ</a:t>
            </a:r>
            <a:r>
              <a:rPr sz="4400" spc="-455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liệu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1556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/>
              <a:t>Đánh </a:t>
            </a:r>
            <a:r>
              <a:rPr sz="3950" dirty="0"/>
              <a:t>giá </a:t>
            </a:r>
            <a:r>
              <a:rPr sz="3950" spc="-30" dirty="0"/>
              <a:t>Phân </a:t>
            </a:r>
            <a:r>
              <a:rPr sz="3950" spc="-10" dirty="0"/>
              <a:t>cụm </a:t>
            </a:r>
            <a:r>
              <a:rPr sz="3950" spc="-5" dirty="0"/>
              <a:t>dữ</a:t>
            </a:r>
            <a:r>
              <a:rPr sz="3950" spc="715" dirty="0"/>
              <a:t> </a:t>
            </a:r>
            <a:r>
              <a:rPr sz="3950" spc="-35" dirty="0"/>
              <a:t>liệu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15488" y="2564900"/>
            <a:ext cx="8643137" cy="4018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975" y="1625917"/>
            <a:ext cx="7808595" cy="733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marR="5080" indent="-324485">
              <a:lnSpc>
                <a:spcPct val="100699"/>
              </a:lnSpc>
              <a:spcBef>
                <a:spcPts val="105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300" spc="-5" dirty="0">
                <a:latin typeface="Arial"/>
                <a:cs typeface="Arial"/>
              </a:rPr>
              <a:t>Các </a:t>
            </a:r>
            <a:r>
              <a:rPr sz="2300" spc="5" dirty="0">
                <a:latin typeface="Arial"/>
                <a:cs typeface="Arial"/>
              </a:rPr>
              <a:t>độ đo </a:t>
            </a:r>
            <a:r>
              <a:rPr sz="2300" dirty="0">
                <a:latin typeface="Arial"/>
                <a:cs typeface="Arial"/>
              </a:rPr>
              <a:t>đánh </a:t>
            </a:r>
            <a:r>
              <a:rPr sz="2300" spc="5" dirty="0">
                <a:latin typeface="Arial"/>
                <a:cs typeface="Arial"/>
              </a:rPr>
              <a:t>giá </a:t>
            </a:r>
            <a:r>
              <a:rPr sz="2300" spc="-35" dirty="0">
                <a:latin typeface="Arial"/>
                <a:cs typeface="Arial"/>
              </a:rPr>
              <a:t>ngoại </a:t>
            </a:r>
            <a:r>
              <a:rPr sz="2300" spc="-40" dirty="0">
                <a:latin typeface="Arial"/>
                <a:cs typeface="Arial"/>
              </a:rPr>
              <a:t>(external </a:t>
            </a:r>
            <a:r>
              <a:rPr sz="2300" spc="-20" dirty="0">
                <a:latin typeface="Arial"/>
                <a:cs typeface="Arial"/>
              </a:rPr>
              <a:t>validation </a:t>
            </a:r>
            <a:r>
              <a:rPr sz="2300" spc="-25" dirty="0">
                <a:latin typeface="Arial"/>
                <a:cs typeface="Arial"/>
              </a:rPr>
              <a:t>measures </a:t>
            </a:r>
            <a:r>
              <a:rPr sz="2300" spc="15" dirty="0">
                <a:latin typeface="Arial"/>
                <a:cs typeface="Arial"/>
              </a:rPr>
              <a:t>–  </a:t>
            </a:r>
            <a:r>
              <a:rPr sz="2300" spc="-5" dirty="0">
                <a:latin typeface="Arial"/>
                <a:cs typeface="Arial"/>
              </a:rPr>
              <a:t>contingency</a:t>
            </a:r>
            <a:r>
              <a:rPr sz="2300" spc="-10" dirty="0">
                <a:latin typeface="Arial"/>
                <a:cs typeface="Arial"/>
              </a:rPr>
              <a:t> matrix)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54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1556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/>
              <a:t>Đánh </a:t>
            </a:r>
            <a:r>
              <a:rPr sz="3950" dirty="0"/>
              <a:t>giá </a:t>
            </a:r>
            <a:r>
              <a:rPr sz="3950" spc="-30" dirty="0"/>
              <a:t>Phân </a:t>
            </a:r>
            <a:r>
              <a:rPr sz="3950" spc="-10" dirty="0"/>
              <a:t>cụm </a:t>
            </a:r>
            <a:r>
              <a:rPr sz="3950" spc="-5" dirty="0"/>
              <a:t>dữ</a:t>
            </a:r>
            <a:r>
              <a:rPr sz="3950" spc="715" dirty="0"/>
              <a:t> </a:t>
            </a:r>
            <a:r>
              <a:rPr sz="3950" spc="-35" dirty="0"/>
              <a:t>liệu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035423" y="2337867"/>
            <a:ext cx="6760005" cy="193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975" y="1625980"/>
            <a:ext cx="33686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spc="15" dirty="0">
                <a:latin typeface="Arial"/>
                <a:cs typeface="Arial"/>
              </a:rPr>
              <a:t>Contingency</a:t>
            </a:r>
            <a:r>
              <a:rPr sz="2750" spc="60" dirty="0">
                <a:latin typeface="Arial"/>
                <a:cs typeface="Arial"/>
              </a:rPr>
              <a:t> </a:t>
            </a:r>
            <a:r>
              <a:rPr sz="2750" spc="-20" dirty="0">
                <a:latin typeface="Arial"/>
                <a:cs typeface="Arial"/>
              </a:rPr>
              <a:t>matrix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842" y="4471987"/>
            <a:ext cx="6625590" cy="145669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975"/>
              </a:spcBef>
              <a:buClr>
                <a:srgbClr val="93B6D2"/>
              </a:buClr>
              <a:buSzPct val="68750"/>
              <a:buChar char=""/>
              <a:tabLst>
                <a:tab pos="314960" algn="l"/>
              </a:tabLst>
            </a:pPr>
            <a:r>
              <a:rPr sz="2400" spc="-15" dirty="0">
                <a:latin typeface="Arial"/>
                <a:cs typeface="Arial"/>
              </a:rPr>
              <a:t>Partition P: </a:t>
            </a:r>
            <a:r>
              <a:rPr sz="2400" spc="-20" dirty="0">
                <a:latin typeface="Arial"/>
                <a:cs typeface="Arial"/>
              </a:rPr>
              <a:t>kết quả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10" dirty="0">
                <a:latin typeface="Arial"/>
                <a:cs typeface="Arial"/>
              </a:rPr>
              <a:t>trên 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" dirty="0">
                <a:latin typeface="Arial"/>
                <a:cs typeface="Arial"/>
              </a:rPr>
              <a:t>đối</a:t>
            </a:r>
            <a:r>
              <a:rPr sz="2400" spc="5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314325" indent="-276860">
              <a:lnSpc>
                <a:spcPct val="100000"/>
              </a:lnSpc>
              <a:spcBef>
                <a:spcPts val="875"/>
              </a:spcBef>
              <a:buClr>
                <a:srgbClr val="93B6D2"/>
              </a:buClr>
              <a:buSzPct val="68750"/>
              <a:buChar char=""/>
              <a:tabLst>
                <a:tab pos="314960" algn="l"/>
              </a:tabLst>
            </a:pPr>
            <a:r>
              <a:rPr sz="2400" spc="-15" dirty="0">
                <a:latin typeface="Arial"/>
                <a:cs typeface="Arial"/>
              </a:rPr>
              <a:t>Partition </a:t>
            </a:r>
            <a:r>
              <a:rPr sz="2400" spc="-5" dirty="0">
                <a:latin typeface="Arial"/>
                <a:cs typeface="Arial"/>
              </a:rPr>
              <a:t>C: </a:t>
            </a:r>
            <a:r>
              <a:rPr sz="2400" spc="-20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15" dirty="0">
                <a:latin typeface="Arial"/>
                <a:cs typeface="Arial"/>
              </a:rPr>
              <a:t>thật </a:t>
            </a:r>
            <a:r>
              <a:rPr sz="2400" dirty="0">
                <a:latin typeface="Arial"/>
                <a:cs typeface="Arial"/>
              </a:rPr>
              <a:t>sự của n </a:t>
            </a:r>
            <a:r>
              <a:rPr sz="2400" spc="-20" dirty="0">
                <a:latin typeface="Arial"/>
                <a:cs typeface="Arial"/>
              </a:rPr>
              <a:t>đối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314325" indent="-276860">
              <a:lnSpc>
                <a:spcPct val="100000"/>
              </a:lnSpc>
              <a:spcBef>
                <a:spcPts val="875"/>
              </a:spcBef>
              <a:buClr>
                <a:srgbClr val="93B6D2"/>
              </a:buClr>
              <a:buSzPct val="68750"/>
              <a:buChar char=""/>
              <a:tabLst>
                <a:tab pos="314960" algn="l"/>
              </a:tabLst>
            </a:pPr>
            <a:r>
              <a:rPr sz="2400" spc="15" dirty="0">
                <a:latin typeface="Arial"/>
                <a:cs typeface="Arial"/>
              </a:rPr>
              <a:t>n</a:t>
            </a:r>
            <a:r>
              <a:rPr sz="2325" spc="22" baseline="-19713" dirty="0">
                <a:latin typeface="Arial"/>
                <a:cs typeface="Arial"/>
              </a:rPr>
              <a:t>ij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20" dirty="0">
                <a:latin typeface="Arial"/>
                <a:cs typeface="Arial"/>
              </a:rPr>
              <a:t>|P</a:t>
            </a:r>
            <a:r>
              <a:rPr sz="2325" spc="-30" baseline="-19713" dirty="0">
                <a:latin typeface="Arial"/>
                <a:cs typeface="Arial"/>
              </a:rPr>
              <a:t>i</a:t>
            </a:r>
            <a:r>
              <a:rPr sz="2400" spc="-20" dirty="0">
                <a:latin typeface="Symbol"/>
                <a:cs typeface="Symbol"/>
              </a:rPr>
              <a:t></a:t>
            </a:r>
            <a:r>
              <a:rPr sz="2400" spc="-20" dirty="0">
                <a:latin typeface="Arial"/>
                <a:cs typeface="Arial"/>
              </a:rPr>
              <a:t>C</a:t>
            </a:r>
            <a:r>
              <a:rPr sz="2325" spc="-30" baseline="-19713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|: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20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325" spc="-22" baseline="-19713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325" spc="-7" baseline="-19713" dirty="0">
                <a:latin typeface="Arial"/>
                <a:cs typeface="Arial"/>
              </a:rPr>
              <a:t>j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55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55543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Đánh </a:t>
            </a:r>
            <a:r>
              <a:rPr spc="-15" dirty="0"/>
              <a:t>giá </a:t>
            </a:r>
            <a:r>
              <a:rPr spc="10" dirty="0"/>
              <a:t>Phân </a:t>
            </a:r>
            <a:r>
              <a:rPr spc="5" dirty="0"/>
              <a:t>cụm </a:t>
            </a:r>
            <a:r>
              <a:rPr spc="10" dirty="0"/>
              <a:t>dữ</a:t>
            </a:r>
            <a:r>
              <a:rPr spc="-250" dirty="0"/>
              <a:t> </a:t>
            </a:r>
            <a:r>
              <a:rPr spc="-25" dirty="0"/>
              <a:t>liệu</a:t>
            </a:r>
          </a:p>
        </p:txBody>
      </p:sp>
      <p:sp>
        <p:nvSpPr>
          <p:cNvPr id="3" name="object 3"/>
          <p:cNvSpPr/>
          <p:nvPr/>
        </p:nvSpPr>
        <p:spPr>
          <a:xfrm>
            <a:off x="866781" y="2322368"/>
            <a:ext cx="7384504" cy="152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975" y="1616455"/>
            <a:ext cx="14782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30"/>
              </a:spcBef>
              <a:buClr>
                <a:srgbClr val="DD8046"/>
              </a:buClr>
              <a:buSzPct val="60937"/>
              <a:buFont typeface="Wingdings"/>
              <a:buChar char=""/>
              <a:tabLst>
                <a:tab pos="337185" algn="l"/>
              </a:tabLst>
            </a:pPr>
            <a:r>
              <a:rPr sz="3200" b="1" spc="20" dirty="0">
                <a:latin typeface="Arial"/>
                <a:cs typeface="Arial"/>
              </a:rPr>
              <a:t>Ví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dụ: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092" y="4033456"/>
            <a:ext cx="7663815" cy="193357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2400" spc="-35" dirty="0">
                <a:latin typeface="Arial"/>
                <a:cs typeface="Arial"/>
              </a:rPr>
              <a:t>Kết </a:t>
            </a:r>
            <a:r>
              <a:rPr sz="2400" spc="-20" dirty="0">
                <a:latin typeface="Arial"/>
                <a:cs typeface="Arial"/>
              </a:rPr>
              <a:t>quả </a:t>
            </a:r>
            <a:r>
              <a:rPr sz="2400" spc="-25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15" dirty="0">
                <a:latin typeface="Arial"/>
                <a:cs typeface="Arial"/>
              </a:rPr>
              <a:t>theo phương </a:t>
            </a:r>
            <a:r>
              <a:rPr sz="2400" spc="-35" dirty="0">
                <a:latin typeface="Arial"/>
                <a:cs typeface="Arial"/>
              </a:rPr>
              <a:t>án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35" dirty="0">
                <a:latin typeface="Arial"/>
                <a:cs typeface="Arial"/>
              </a:rPr>
              <a:t>và</a:t>
            </a:r>
            <a:r>
              <a:rPr sz="2400" spc="5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II</a:t>
            </a:r>
            <a:endParaRPr sz="2400">
              <a:latin typeface="Arial"/>
              <a:cs typeface="Arial"/>
            </a:endParaRPr>
          </a:p>
          <a:p>
            <a:pPr marL="381000" indent="-343535">
              <a:lnSpc>
                <a:spcPct val="100000"/>
              </a:lnSpc>
              <a:spcBef>
                <a:spcPts val="875"/>
              </a:spcBef>
              <a:buFont typeface="Wingdings"/>
              <a:buChar char=""/>
              <a:tabLst>
                <a:tab pos="381635" algn="l"/>
              </a:tabLst>
            </a:pPr>
            <a:r>
              <a:rPr sz="2400" spc="-15" dirty="0">
                <a:latin typeface="Arial"/>
                <a:cs typeface="Arial"/>
              </a:rPr>
              <a:t>Partition P: </a:t>
            </a:r>
            <a:r>
              <a:rPr sz="2400" spc="-25" dirty="0">
                <a:latin typeface="Arial"/>
                <a:cs typeface="Arial"/>
              </a:rPr>
              <a:t>kết </a:t>
            </a:r>
            <a:r>
              <a:rPr sz="2400" spc="-20" dirty="0">
                <a:latin typeface="Arial"/>
                <a:cs typeface="Arial"/>
              </a:rPr>
              <a:t>quả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10" dirty="0">
                <a:latin typeface="Arial"/>
                <a:cs typeface="Arial"/>
              </a:rPr>
              <a:t>trên </a:t>
            </a:r>
            <a:r>
              <a:rPr sz="2400" dirty="0">
                <a:latin typeface="Arial"/>
                <a:cs typeface="Arial"/>
              </a:rPr>
              <a:t>n ( = </a:t>
            </a:r>
            <a:r>
              <a:rPr sz="2400" spc="10" dirty="0">
                <a:latin typeface="Arial"/>
                <a:cs typeface="Arial"/>
              </a:rPr>
              <a:t>66) </a:t>
            </a:r>
            <a:r>
              <a:rPr sz="2400" spc="-20" dirty="0">
                <a:latin typeface="Arial"/>
                <a:cs typeface="Arial"/>
              </a:rPr>
              <a:t>đối</a:t>
            </a:r>
            <a:r>
              <a:rPr sz="2400" spc="4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381000" indent="-343535">
              <a:lnSpc>
                <a:spcPct val="100000"/>
              </a:lnSpc>
              <a:spcBef>
                <a:spcPts val="880"/>
              </a:spcBef>
              <a:buFont typeface="Wingdings"/>
              <a:buChar char=""/>
              <a:tabLst>
                <a:tab pos="381635" algn="l"/>
              </a:tabLst>
            </a:pPr>
            <a:r>
              <a:rPr sz="2400" spc="-15" dirty="0">
                <a:latin typeface="Arial"/>
                <a:cs typeface="Arial"/>
              </a:rPr>
              <a:t>Partition </a:t>
            </a:r>
            <a:r>
              <a:rPr sz="2400" spc="-5" dirty="0">
                <a:latin typeface="Arial"/>
                <a:cs typeface="Arial"/>
              </a:rPr>
              <a:t>C: </a:t>
            </a:r>
            <a:r>
              <a:rPr sz="2400" spc="-2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cụm </a:t>
            </a:r>
            <a:r>
              <a:rPr sz="2400" spc="-15" dirty="0">
                <a:latin typeface="Arial"/>
                <a:cs typeface="Arial"/>
              </a:rPr>
              <a:t>thật </a:t>
            </a:r>
            <a:r>
              <a:rPr sz="2400" dirty="0">
                <a:latin typeface="Arial"/>
                <a:cs typeface="Arial"/>
              </a:rPr>
              <a:t>sự của n ( = </a:t>
            </a:r>
            <a:r>
              <a:rPr sz="2400" spc="10" dirty="0">
                <a:latin typeface="Arial"/>
                <a:cs typeface="Arial"/>
              </a:rPr>
              <a:t>66) </a:t>
            </a:r>
            <a:r>
              <a:rPr sz="2400" spc="-20" dirty="0">
                <a:latin typeface="Arial"/>
                <a:cs typeface="Arial"/>
              </a:rPr>
              <a:t>đối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381000" indent="-343535">
              <a:lnSpc>
                <a:spcPct val="100000"/>
              </a:lnSpc>
              <a:spcBef>
                <a:spcPts val="875"/>
              </a:spcBef>
              <a:buFont typeface="Wingdings"/>
              <a:buChar char=""/>
              <a:tabLst>
                <a:tab pos="381635" algn="l"/>
              </a:tabLst>
            </a:pPr>
            <a:r>
              <a:rPr sz="2400" spc="10" dirty="0">
                <a:latin typeface="Arial"/>
                <a:cs typeface="Arial"/>
              </a:rPr>
              <a:t>n</a:t>
            </a:r>
            <a:r>
              <a:rPr sz="2325" spc="15" baseline="-19713" dirty="0">
                <a:latin typeface="Arial"/>
                <a:cs typeface="Arial"/>
              </a:rPr>
              <a:t>ij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20" dirty="0">
                <a:latin typeface="Arial"/>
                <a:cs typeface="Arial"/>
              </a:rPr>
              <a:t>|P</a:t>
            </a:r>
            <a:r>
              <a:rPr sz="2325" spc="-30" baseline="-19713" dirty="0">
                <a:latin typeface="Arial"/>
                <a:cs typeface="Arial"/>
              </a:rPr>
              <a:t>i</a:t>
            </a:r>
            <a:r>
              <a:rPr sz="2400" spc="-20" dirty="0">
                <a:latin typeface="Symbol"/>
                <a:cs typeface="Symbol"/>
              </a:rPr>
              <a:t></a:t>
            </a:r>
            <a:r>
              <a:rPr sz="2400" spc="-20" dirty="0">
                <a:latin typeface="Arial"/>
                <a:cs typeface="Arial"/>
              </a:rPr>
              <a:t>C</a:t>
            </a:r>
            <a:r>
              <a:rPr sz="2325" spc="-30" baseline="-19713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|: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20" dirty="0">
                <a:latin typeface="Arial"/>
                <a:cs typeface="Arial"/>
              </a:rPr>
              <a:t>đối </a:t>
            </a:r>
            <a:r>
              <a:rPr sz="2400" spc="-5" dirty="0">
                <a:latin typeface="Arial"/>
                <a:cs typeface="Arial"/>
              </a:rPr>
              <a:t>tượng trong </a:t>
            </a:r>
            <a:r>
              <a:rPr sz="2400" spc="10" dirty="0">
                <a:latin typeface="Arial"/>
                <a:cs typeface="Arial"/>
              </a:rPr>
              <a:t>P</a:t>
            </a:r>
            <a:r>
              <a:rPr sz="2325" spc="15" baseline="-19713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325" baseline="-19713" dirty="0">
                <a:latin typeface="Arial"/>
                <a:cs typeface="Arial"/>
              </a:rPr>
              <a:t>j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56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55543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Đánh </a:t>
            </a:r>
            <a:r>
              <a:rPr spc="-15" dirty="0"/>
              <a:t>giá </a:t>
            </a:r>
            <a:r>
              <a:rPr spc="10" dirty="0"/>
              <a:t>Phân </a:t>
            </a:r>
            <a:r>
              <a:rPr spc="5" dirty="0"/>
              <a:t>cụm </a:t>
            </a:r>
            <a:r>
              <a:rPr spc="10" dirty="0"/>
              <a:t>dữ</a:t>
            </a:r>
            <a:r>
              <a:rPr spc="-250" dirty="0"/>
              <a:t> </a:t>
            </a:r>
            <a:r>
              <a:rPr spc="-25" dirty="0"/>
              <a:t>liệu</a:t>
            </a:r>
          </a:p>
        </p:txBody>
      </p:sp>
      <p:sp>
        <p:nvSpPr>
          <p:cNvPr id="3" name="object 3"/>
          <p:cNvSpPr/>
          <p:nvPr/>
        </p:nvSpPr>
        <p:spPr>
          <a:xfrm>
            <a:off x="3108588" y="2463032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253" y="0"/>
                </a:lnTo>
              </a:path>
            </a:pathLst>
          </a:custGeom>
          <a:ln w="9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2647" y="2463032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1065" y="0"/>
                </a:lnTo>
              </a:path>
            </a:pathLst>
          </a:custGeom>
          <a:ln w="9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539" y="3158585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523" y="0"/>
                </a:lnTo>
              </a:path>
            </a:pathLst>
          </a:custGeom>
          <a:ln w="9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0009" y="315858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4">
                <a:moveTo>
                  <a:pt x="0" y="0"/>
                </a:moveTo>
                <a:lnTo>
                  <a:pt x="239145" y="0"/>
                </a:lnTo>
              </a:path>
            </a:pathLst>
          </a:custGeom>
          <a:ln w="9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1411" y="315858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39541" y="0"/>
                </a:lnTo>
              </a:path>
            </a:pathLst>
          </a:custGeom>
          <a:ln w="94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7631" y="4868379"/>
            <a:ext cx="3742054" cy="768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780"/>
              </a:lnSpc>
              <a:spcBef>
                <a:spcPts val="90"/>
              </a:spcBef>
            </a:pP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2700" spc="-15" baseline="35493" dirty="0">
                <a:latin typeface="Times New Roman"/>
                <a:cs typeface="Times New Roman"/>
              </a:rPr>
              <a:t>24 </a:t>
            </a:r>
            <a:r>
              <a:rPr sz="1800" spc="25" dirty="0">
                <a:latin typeface="Times New Roman"/>
                <a:cs typeface="Times New Roman"/>
              </a:rPr>
              <a:t>(</a:t>
            </a:r>
            <a:r>
              <a:rPr sz="2700" spc="37" baseline="35493" dirty="0">
                <a:latin typeface="Times New Roman"/>
                <a:cs typeface="Times New Roman"/>
              </a:rPr>
              <a:t>12 </a:t>
            </a:r>
            <a:r>
              <a:rPr sz="1800" spc="-20" dirty="0">
                <a:latin typeface="Times New Roman"/>
                <a:cs typeface="Times New Roman"/>
              </a:rPr>
              <a:t>log </a:t>
            </a:r>
            <a:r>
              <a:rPr sz="2700" spc="-15" baseline="35493" dirty="0">
                <a:latin typeface="Times New Roman"/>
                <a:cs typeface="Times New Roman"/>
              </a:rPr>
              <a:t>12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2700" spc="-15" baseline="35493" dirty="0">
                <a:latin typeface="Times New Roman"/>
                <a:cs typeface="Times New Roman"/>
              </a:rPr>
              <a:t>12 </a:t>
            </a:r>
            <a:r>
              <a:rPr sz="1800" spc="-20" dirty="0">
                <a:latin typeface="Times New Roman"/>
                <a:cs typeface="Times New Roman"/>
              </a:rPr>
              <a:t>log </a:t>
            </a:r>
            <a:r>
              <a:rPr sz="2700" spc="-15" baseline="35493" dirty="0">
                <a:latin typeface="Times New Roman"/>
                <a:cs typeface="Times New Roman"/>
              </a:rPr>
              <a:t>12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2700" spc="-7" baseline="35493" dirty="0">
                <a:latin typeface="Times New Roman"/>
                <a:cs typeface="Times New Roman"/>
              </a:rPr>
              <a:t>0 </a:t>
            </a:r>
            <a:r>
              <a:rPr sz="1800" spc="-20" dirty="0">
                <a:latin typeface="Times New Roman"/>
                <a:cs typeface="Times New Roman"/>
              </a:rPr>
              <a:t>log </a:t>
            </a:r>
            <a:r>
              <a:rPr sz="2700" spc="-7" baseline="35493" dirty="0">
                <a:latin typeface="Times New Roman"/>
                <a:cs typeface="Times New Roman"/>
              </a:rPr>
              <a:t>0</a:t>
            </a:r>
            <a:r>
              <a:rPr sz="2700" spc="-157" baseline="3549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18440">
              <a:lnSpc>
                <a:spcPts val="1780"/>
              </a:lnSpc>
              <a:tabLst>
                <a:tab pos="591820" algn="l"/>
                <a:tab pos="1205865" algn="l"/>
                <a:tab pos="1673225" algn="l"/>
                <a:tab pos="2287270" algn="l"/>
                <a:tab pos="2755265" algn="l"/>
                <a:tab pos="3368675" algn="l"/>
              </a:tabLst>
            </a:pPr>
            <a:r>
              <a:rPr sz="1800" spc="-10" dirty="0">
                <a:latin typeface="Times New Roman"/>
                <a:cs typeface="Times New Roman"/>
              </a:rPr>
              <a:t>66	24	24	24	24	24	24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???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631" y="4255904"/>
            <a:ext cx="3696335" cy="4768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780"/>
              </a:lnSpc>
              <a:spcBef>
                <a:spcPts val="90"/>
              </a:spcBef>
            </a:pP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2700" spc="-15" baseline="35493" dirty="0">
                <a:latin typeface="Times New Roman"/>
                <a:cs typeface="Times New Roman"/>
              </a:rPr>
              <a:t>23 </a:t>
            </a:r>
            <a:r>
              <a:rPr sz="1800" spc="-5" dirty="0">
                <a:latin typeface="Times New Roman"/>
                <a:cs typeface="Times New Roman"/>
              </a:rPr>
              <a:t>( </a:t>
            </a:r>
            <a:r>
              <a:rPr sz="2700" spc="-7" baseline="35493" dirty="0">
                <a:latin typeface="Times New Roman"/>
                <a:cs typeface="Times New Roman"/>
              </a:rPr>
              <a:t>8 </a:t>
            </a:r>
            <a:r>
              <a:rPr sz="1800" spc="-20" dirty="0">
                <a:latin typeface="Times New Roman"/>
                <a:cs typeface="Times New Roman"/>
              </a:rPr>
              <a:t>log </a:t>
            </a:r>
            <a:r>
              <a:rPr sz="2700" spc="-7" baseline="35493" dirty="0">
                <a:latin typeface="Times New Roman"/>
                <a:cs typeface="Times New Roman"/>
              </a:rPr>
              <a:t>8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2700" spc="-7" baseline="35493" dirty="0">
                <a:latin typeface="Times New Roman"/>
                <a:cs typeface="Times New Roman"/>
              </a:rPr>
              <a:t>3 </a:t>
            </a:r>
            <a:r>
              <a:rPr sz="1800" spc="-20" dirty="0">
                <a:latin typeface="Times New Roman"/>
                <a:cs typeface="Times New Roman"/>
              </a:rPr>
              <a:t>log </a:t>
            </a:r>
            <a:r>
              <a:rPr sz="2700" spc="-7" baseline="35493" dirty="0">
                <a:latin typeface="Times New Roman"/>
                <a:cs typeface="Times New Roman"/>
              </a:rPr>
              <a:t>3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2700" spc="-15" baseline="35493" dirty="0">
                <a:latin typeface="Times New Roman"/>
                <a:cs typeface="Times New Roman"/>
              </a:rPr>
              <a:t>12 </a:t>
            </a:r>
            <a:r>
              <a:rPr sz="1800" spc="-20" dirty="0">
                <a:latin typeface="Times New Roman"/>
                <a:cs typeface="Times New Roman"/>
              </a:rPr>
              <a:t>log </a:t>
            </a:r>
            <a:r>
              <a:rPr sz="2700" spc="-15" baseline="35493" dirty="0">
                <a:latin typeface="Times New Roman"/>
                <a:cs typeface="Times New Roman"/>
              </a:rPr>
              <a:t>12</a:t>
            </a:r>
            <a:r>
              <a:rPr sz="2700" spc="-532" baseline="3549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16535">
              <a:lnSpc>
                <a:spcPts val="1780"/>
              </a:lnSpc>
              <a:tabLst>
                <a:tab pos="588645" algn="l"/>
                <a:tab pos="1195070" algn="l"/>
                <a:tab pos="1655445" algn="l"/>
                <a:tab pos="2262505" algn="l"/>
                <a:tab pos="2722880" algn="l"/>
                <a:tab pos="3329304" algn="l"/>
              </a:tabLst>
            </a:pPr>
            <a:r>
              <a:rPr sz="1800" spc="-10" dirty="0">
                <a:latin typeface="Times New Roman"/>
                <a:cs typeface="Times New Roman"/>
              </a:rPr>
              <a:t>66	23	23	23	23	23	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631" y="3642957"/>
            <a:ext cx="3760470" cy="4768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780"/>
              </a:lnSpc>
              <a:spcBef>
                <a:spcPts val="90"/>
              </a:spcBef>
            </a:pP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2700" spc="-15" baseline="35493" dirty="0">
                <a:latin typeface="Times New Roman"/>
                <a:cs typeface="Times New Roman"/>
              </a:rPr>
              <a:t>19 </a:t>
            </a:r>
            <a:r>
              <a:rPr sz="1800" spc="-5" dirty="0">
                <a:latin typeface="Times New Roman"/>
                <a:cs typeface="Times New Roman"/>
              </a:rPr>
              <a:t>( </a:t>
            </a:r>
            <a:r>
              <a:rPr sz="2700" spc="-7" baseline="35493" dirty="0">
                <a:latin typeface="Times New Roman"/>
                <a:cs typeface="Times New Roman"/>
              </a:rPr>
              <a:t>3 </a:t>
            </a:r>
            <a:r>
              <a:rPr sz="1800" spc="-20" dirty="0">
                <a:latin typeface="Times New Roman"/>
                <a:cs typeface="Times New Roman"/>
              </a:rPr>
              <a:t>log </a:t>
            </a:r>
            <a:r>
              <a:rPr sz="2700" spc="-7" baseline="35493" dirty="0">
                <a:latin typeface="Times New Roman"/>
                <a:cs typeface="Times New Roman"/>
              </a:rPr>
              <a:t>3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2700" spc="-7" baseline="35493" dirty="0">
                <a:latin typeface="Times New Roman"/>
                <a:cs typeface="Times New Roman"/>
              </a:rPr>
              <a:t>4 </a:t>
            </a:r>
            <a:r>
              <a:rPr sz="1800" spc="-20" dirty="0">
                <a:latin typeface="Times New Roman"/>
                <a:cs typeface="Times New Roman"/>
              </a:rPr>
              <a:t>log </a:t>
            </a:r>
            <a:r>
              <a:rPr sz="2700" spc="-7" baseline="35493" dirty="0">
                <a:latin typeface="Times New Roman"/>
                <a:cs typeface="Times New Roman"/>
              </a:rPr>
              <a:t>4 </a:t>
            </a:r>
            <a:r>
              <a:rPr sz="1800" spc="-5" dirty="0">
                <a:latin typeface="Symbol"/>
                <a:cs typeface="Symbol"/>
              </a:rPr>
              <a:t>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2700" spc="-15" baseline="35493" dirty="0">
                <a:latin typeface="Times New Roman"/>
                <a:cs typeface="Times New Roman"/>
              </a:rPr>
              <a:t>12</a:t>
            </a:r>
            <a:r>
              <a:rPr sz="2700" spc="540" baseline="35493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log </a:t>
            </a:r>
            <a:r>
              <a:rPr sz="2700" spc="60" baseline="35493" dirty="0">
                <a:latin typeface="Times New Roman"/>
                <a:cs typeface="Times New Roman"/>
              </a:rPr>
              <a:t>12</a:t>
            </a:r>
            <a:r>
              <a:rPr sz="1800" spc="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7350">
              <a:lnSpc>
                <a:spcPts val="1780"/>
              </a:lnSpc>
              <a:tabLst>
                <a:tab pos="1323340" algn="l"/>
                <a:tab pos="1765935" algn="l"/>
                <a:tab pos="2354580" algn="l"/>
                <a:tab pos="2797810" algn="l"/>
                <a:tab pos="3386454" algn="l"/>
              </a:tabLst>
            </a:pPr>
            <a:r>
              <a:rPr sz="1800" spc="-10" dirty="0">
                <a:latin typeface="Times New Roman"/>
                <a:cs typeface="Times New Roman"/>
              </a:rPr>
              <a:t>66 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19	19	19	19	19	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9176" y="3153071"/>
            <a:ext cx="22225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i="1" spc="-25" dirty="0">
                <a:latin typeface="Times New Roman"/>
                <a:cs typeface="Times New Roman"/>
              </a:rPr>
              <a:t>n</a:t>
            </a:r>
            <a:r>
              <a:rPr sz="1575" i="1" spc="-37" baseline="-23809" dirty="0">
                <a:latin typeface="Times New Roman"/>
                <a:cs typeface="Times New Roman"/>
              </a:rPr>
              <a:t>i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912" y="3070464"/>
            <a:ext cx="102743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14375" algn="l"/>
              </a:tabLst>
            </a:pPr>
            <a:r>
              <a:rPr sz="1050" i="1" spc="-5" dirty="0">
                <a:latin typeface="Times New Roman"/>
                <a:cs typeface="Times New Roman"/>
              </a:rPr>
              <a:t>i </a:t>
            </a:r>
            <a:r>
              <a:rPr sz="1050" i="1" spc="145" dirty="0">
                <a:latin typeface="Times New Roman"/>
                <a:cs typeface="Times New Roman"/>
              </a:rPr>
              <a:t> </a:t>
            </a:r>
            <a:r>
              <a:rPr sz="2700" i="1" spc="-7" baseline="-20061" dirty="0">
                <a:latin typeface="Times New Roman"/>
                <a:cs typeface="Times New Roman"/>
              </a:rPr>
              <a:t>n	</a:t>
            </a:r>
            <a:r>
              <a:rPr sz="1050" i="1" spc="-5" dirty="0">
                <a:latin typeface="Times New Roman"/>
                <a:cs typeface="Times New Roman"/>
              </a:rPr>
              <a:t>j</a:t>
            </a:r>
            <a:r>
              <a:rPr sz="1050" i="1" spc="45" dirty="0">
                <a:latin typeface="Times New Roman"/>
                <a:cs typeface="Times New Roman"/>
              </a:rPr>
              <a:t> </a:t>
            </a:r>
            <a:r>
              <a:rPr sz="2700" i="1" spc="-37" baseline="-20061" dirty="0">
                <a:latin typeface="Times New Roman"/>
                <a:cs typeface="Times New Roman"/>
              </a:rPr>
              <a:t>n</a:t>
            </a:r>
            <a:r>
              <a:rPr sz="1575" i="1" spc="-37" baseline="-58201" dirty="0">
                <a:latin typeface="Times New Roman"/>
                <a:cs typeface="Times New Roman"/>
              </a:rPr>
              <a:t>i</a:t>
            </a:r>
            <a:endParaRPr sz="1575" baseline="-5820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631" y="2861647"/>
            <a:ext cx="229806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Symbol"/>
                <a:cs typeface="Symbol"/>
              </a:rPr>
              <a:t></a:t>
            </a:r>
            <a:r>
              <a:rPr sz="3975" spc="37" baseline="-8385" dirty="0">
                <a:latin typeface="Symbol"/>
                <a:cs typeface="Symbol"/>
              </a:rPr>
              <a:t></a:t>
            </a:r>
            <a:r>
              <a:rPr sz="3975" spc="37" baseline="-8385" dirty="0">
                <a:latin typeface="Times New Roman"/>
                <a:cs typeface="Times New Roman"/>
              </a:rPr>
              <a:t> </a:t>
            </a:r>
            <a:r>
              <a:rPr sz="2700" i="1" spc="-37" baseline="35493" dirty="0">
                <a:latin typeface="Times New Roman"/>
                <a:cs typeface="Times New Roman"/>
              </a:rPr>
              <a:t>n</a:t>
            </a:r>
            <a:r>
              <a:rPr sz="1575" i="1" spc="-37" baseline="37037" dirty="0">
                <a:latin typeface="Times New Roman"/>
                <a:cs typeface="Times New Roman"/>
              </a:rPr>
              <a:t>i </a:t>
            </a:r>
            <a:r>
              <a:rPr sz="1800" spc="25" dirty="0">
                <a:latin typeface="Times New Roman"/>
                <a:cs typeface="Times New Roman"/>
              </a:rPr>
              <a:t>(</a:t>
            </a:r>
            <a:r>
              <a:rPr sz="3975" spc="37" baseline="-8385" dirty="0">
                <a:latin typeface="Symbol"/>
                <a:cs typeface="Symbol"/>
              </a:rPr>
              <a:t></a:t>
            </a:r>
            <a:r>
              <a:rPr sz="3975" spc="37" baseline="-8385" dirty="0">
                <a:latin typeface="Times New Roman"/>
                <a:cs typeface="Times New Roman"/>
              </a:rPr>
              <a:t> </a:t>
            </a:r>
            <a:r>
              <a:rPr sz="2700" i="1" spc="-22" baseline="41666" dirty="0">
                <a:latin typeface="Times New Roman"/>
                <a:cs typeface="Times New Roman"/>
              </a:rPr>
              <a:t>n</a:t>
            </a:r>
            <a:r>
              <a:rPr sz="1575" i="1" spc="-22" baseline="47619" dirty="0">
                <a:latin typeface="Times New Roman"/>
                <a:cs typeface="Times New Roman"/>
              </a:rPr>
              <a:t>ij </a:t>
            </a:r>
            <a:r>
              <a:rPr sz="1800" spc="-20" dirty="0">
                <a:latin typeface="Times New Roman"/>
                <a:cs typeface="Times New Roman"/>
              </a:rPr>
              <a:t>log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2700" i="1" spc="-22" baseline="41666" dirty="0">
                <a:latin typeface="Times New Roman"/>
                <a:cs typeface="Times New Roman"/>
              </a:rPr>
              <a:t>n</a:t>
            </a:r>
            <a:r>
              <a:rPr sz="1575" i="1" spc="-22" baseline="47619" dirty="0">
                <a:latin typeface="Times New Roman"/>
                <a:cs typeface="Times New Roman"/>
              </a:rPr>
              <a:t>ij 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2775" y="2469823"/>
            <a:ext cx="6286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-5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4668" y="2457140"/>
            <a:ext cx="85979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71195" algn="l"/>
              </a:tabLst>
            </a:pPr>
            <a:r>
              <a:rPr sz="1800" i="1" spc="-10" dirty="0">
                <a:latin typeface="Times New Roman"/>
                <a:cs typeface="Times New Roman"/>
              </a:rPr>
              <a:t>p</a:t>
            </a:r>
            <a:r>
              <a:rPr sz="1575" i="1" spc="-15" baseline="-23809" dirty="0">
                <a:latin typeface="Times New Roman"/>
                <a:cs typeface="Times New Roman"/>
              </a:rPr>
              <a:t>i	</a:t>
            </a:r>
            <a:r>
              <a:rPr sz="1800" i="1" spc="-10" dirty="0">
                <a:latin typeface="Times New Roman"/>
                <a:cs typeface="Times New Roman"/>
              </a:rPr>
              <a:t>p</a:t>
            </a:r>
            <a:r>
              <a:rPr sz="1575" i="1" spc="-15" baseline="-23809" dirty="0">
                <a:latin typeface="Times New Roman"/>
                <a:cs typeface="Times New Roman"/>
              </a:rPr>
              <a:t>i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4470" y="2165189"/>
            <a:ext cx="1023619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700" i="1" spc="-7" baseline="13888" dirty="0">
                <a:latin typeface="Times New Roman"/>
                <a:cs typeface="Times New Roman"/>
              </a:rPr>
              <a:t>p</a:t>
            </a:r>
            <a:r>
              <a:rPr sz="1050" i="1" spc="-5" dirty="0">
                <a:latin typeface="Times New Roman"/>
                <a:cs typeface="Times New Roman"/>
              </a:rPr>
              <a:t>ij </a:t>
            </a:r>
            <a:r>
              <a:rPr sz="2700" spc="-30" baseline="-27777" dirty="0">
                <a:latin typeface="Times New Roman"/>
                <a:cs typeface="Times New Roman"/>
              </a:rPr>
              <a:t>log </a:t>
            </a:r>
            <a:r>
              <a:rPr sz="2700" i="1" spc="-7" baseline="13888" dirty="0">
                <a:latin typeface="Times New Roman"/>
                <a:cs typeface="Times New Roman"/>
              </a:rPr>
              <a:t>p</a:t>
            </a:r>
            <a:r>
              <a:rPr sz="1050" i="1" spc="-5" dirty="0">
                <a:latin typeface="Times New Roman"/>
                <a:cs typeface="Times New Roman"/>
              </a:rPr>
              <a:t>ij</a:t>
            </a:r>
            <a:r>
              <a:rPr sz="1050" i="1" spc="-55" dirty="0">
                <a:latin typeface="Times New Roman"/>
                <a:cs typeface="Times New Roman"/>
              </a:rPr>
              <a:t> </a:t>
            </a:r>
            <a:r>
              <a:rPr sz="2700" spc="-7" baseline="-27777" dirty="0">
                <a:latin typeface="Times New Roman"/>
                <a:cs typeface="Times New Roman"/>
              </a:rPr>
              <a:t>)</a:t>
            </a:r>
            <a:endParaRPr sz="2700" baseline="-2777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5852" y="2469823"/>
            <a:ext cx="6286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-5" dirty="0">
                <a:latin typeface="Times New Roman"/>
                <a:cs typeface="Times New Roman"/>
              </a:rPr>
              <a:t>j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7853" y="2431161"/>
            <a:ext cx="6286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i="1" spc="-5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706" y="2165717"/>
            <a:ext cx="229425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i="1" spc="15" dirty="0">
                <a:latin typeface="Times New Roman"/>
                <a:cs typeface="Times New Roman"/>
              </a:rPr>
              <a:t>Entropy</a:t>
            </a:r>
            <a:r>
              <a:rPr sz="1800" spc="15" dirty="0">
                <a:latin typeface="Times New Roman"/>
                <a:cs typeface="Times New Roman"/>
              </a:rPr>
              <a:t>(</a:t>
            </a:r>
            <a:r>
              <a:rPr sz="1800" i="1" spc="15" dirty="0">
                <a:latin typeface="Times New Roman"/>
                <a:cs typeface="Times New Roman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Symbol"/>
                <a:cs typeface="Symbol"/>
              </a:rPr>
              <a:t></a:t>
            </a:r>
            <a:r>
              <a:rPr sz="3975" spc="37" baseline="-8385" dirty="0">
                <a:latin typeface="Symbol"/>
                <a:cs typeface="Symbol"/>
              </a:rPr>
              <a:t></a:t>
            </a:r>
            <a:r>
              <a:rPr sz="3975" spc="37" baseline="-838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p</a:t>
            </a:r>
            <a:r>
              <a:rPr sz="1800" i="1" spc="-22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(</a:t>
            </a:r>
            <a:r>
              <a:rPr sz="3975" spc="37" baseline="-8385" dirty="0">
                <a:latin typeface="Symbol"/>
                <a:cs typeface="Symbol"/>
              </a:rPr>
              <a:t></a:t>
            </a:r>
            <a:endParaRPr sz="3975" baseline="-8385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975" y="1625917"/>
            <a:ext cx="625919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25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300" b="1" dirty="0">
                <a:latin typeface="Arial"/>
                <a:cs typeface="Arial"/>
              </a:rPr>
              <a:t>Entropy </a:t>
            </a:r>
            <a:r>
              <a:rPr sz="2300" dirty="0">
                <a:latin typeface="Arial"/>
                <a:cs typeface="Arial"/>
              </a:rPr>
              <a:t>(trị nhỏ </a:t>
            </a:r>
            <a:r>
              <a:rPr sz="2300" spc="-10" dirty="0">
                <a:latin typeface="Arial"/>
                <a:cs typeface="Arial"/>
              </a:rPr>
              <a:t>khi chất </a:t>
            </a:r>
            <a:r>
              <a:rPr sz="2300" spc="5" dirty="0">
                <a:latin typeface="Arial"/>
                <a:cs typeface="Arial"/>
              </a:rPr>
              <a:t>lượng </a:t>
            </a:r>
            <a:r>
              <a:rPr sz="2300" dirty="0">
                <a:latin typeface="Arial"/>
                <a:cs typeface="Arial"/>
              </a:rPr>
              <a:t>phân </a:t>
            </a:r>
            <a:r>
              <a:rPr sz="2300" spc="20" dirty="0">
                <a:latin typeface="Arial"/>
                <a:cs typeface="Arial"/>
              </a:rPr>
              <a:t>cụm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tốt)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08708" y="2461396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3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46174" y="2461396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3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18998" y="3160868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55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9249" y="3160868"/>
            <a:ext cx="240665" cy="0"/>
          </a:xfrm>
          <a:custGeom>
            <a:avLst/>
            <a:gdLst/>
            <a:ahLst/>
            <a:cxnLst/>
            <a:rect l="l" t="t" r="r" b="b"/>
            <a:pathLst>
              <a:path w="240665">
                <a:moveTo>
                  <a:pt x="0" y="0"/>
                </a:moveTo>
                <a:lnTo>
                  <a:pt x="24050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94064" y="3160868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90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49527" y="4880368"/>
            <a:ext cx="376301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785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spc="-7" baseline="35493" dirty="0">
                <a:latin typeface="Times New Roman"/>
                <a:cs typeface="Times New Roman"/>
              </a:rPr>
              <a:t>24 </a:t>
            </a:r>
            <a:r>
              <a:rPr sz="1800" spc="30" dirty="0">
                <a:latin typeface="Times New Roman"/>
                <a:cs typeface="Times New Roman"/>
              </a:rPr>
              <a:t>(</a:t>
            </a:r>
            <a:r>
              <a:rPr sz="2700" spc="44" baseline="35493" dirty="0">
                <a:latin typeface="Times New Roman"/>
                <a:cs typeface="Times New Roman"/>
              </a:rPr>
              <a:t>12 </a:t>
            </a:r>
            <a:r>
              <a:rPr sz="1800" spc="-15" dirty="0">
                <a:latin typeface="Times New Roman"/>
                <a:cs typeface="Times New Roman"/>
              </a:rPr>
              <a:t>log </a:t>
            </a:r>
            <a:r>
              <a:rPr sz="2700" spc="-7" baseline="35493" dirty="0">
                <a:latin typeface="Times New Roman"/>
                <a:cs typeface="Times New Roman"/>
              </a:rPr>
              <a:t>12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spc="-7" baseline="35493" dirty="0">
                <a:latin typeface="Times New Roman"/>
                <a:cs typeface="Times New Roman"/>
              </a:rPr>
              <a:t>12 </a:t>
            </a:r>
            <a:r>
              <a:rPr sz="1800" spc="-15" dirty="0">
                <a:latin typeface="Times New Roman"/>
                <a:cs typeface="Times New Roman"/>
              </a:rPr>
              <a:t>log </a:t>
            </a:r>
            <a:r>
              <a:rPr sz="2700" spc="-7" baseline="35493" dirty="0">
                <a:latin typeface="Times New Roman"/>
                <a:cs typeface="Times New Roman"/>
              </a:rPr>
              <a:t>12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baseline="35493" dirty="0">
                <a:latin typeface="Times New Roman"/>
                <a:cs typeface="Times New Roman"/>
              </a:rPr>
              <a:t>0 </a:t>
            </a:r>
            <a:r>
              <a:rPr sz="1800" spc="-15" dirty="0">
                <a:latin typeface="Times New Roman"/>
                <a:cs typeface="Times New Roman"/>
              </a:rPr>
              <a:t>log </a:t>
            </a:r>
            <a:r>
              <a:rPr sz="2700" baseline="35493" dirty="0">
                <a:latin typeface="Times New Roman"/>
                <a:cs typeface="Times New Roman"/>
              </a:rPr>
              <a:t>0</a:t>
            </a:r>
            <a:r>
              <a:rPr sz="2700" spc="-232" baseline="3549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19710">
              <a:lnSpc>
                <a:spcPts val="1785"/>
              </a:lnSpc>
              <a:tabLst>
                <a:tab pos="594995" algn="l"/>
                <a:tab pos="1212215" algn="l"/>
                <a:tab pos="1682750" algn="l"/>
                <a:tab pos="2299970" algn="l"/>
                <a:tab pos="2770505" algn="l"/>
                <a:tab pos="3387725" algn="l"/>
              </a:tabLst>
            </a:pPr>
            <a:r>
              <a:rPr sz="1800" spc="-5" dirty="0">
                <a:latin typeface="Times New Roman"/>
                <a:cs typeface="Times New Roman"/>
              </a:rPr>
              <a:t>66	24	24	24	24	24	24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???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49527" y="4264442"/>
            <a:ext cx="3716654" cy="47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785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spc="-7" baseline="35493" dirty="0">
                <a:latin typeface="Times New Roman"/>
                <a:cs typeface="Times New Roman"/>
              </a:rPr>
              <a:t>23 </a:t>
            </a:r>
            <a:r>
              <a:rPr sz="1800" spc="45" dirty="0">
                <a:latin typeface="Times New Roman"/>
                <a:cs typeface="Times New Roman"/>
              </a:rPr>
              <a:t>(</a:t>
            </a:r>
            <a:r>
              <a:rPr sz="2700" spc="67" baseline="35493" dirty="0">
                <a:latin typeface="Times New Roman"/>
                <a:cs typeface="Times New Roman"/>
              </a:rPr>
              <a:t>11 </a:t>
            </a:r>
            <a:r>
              <a:rPr sz="1800" spc="-15" dirty="0">
                <a:latin typeface="Times New Roman"/>
                <a:cs typeface="Times New Roman"/>
              </a:rPr>
              <a:t>log </a:t>
            </a:r>
            <a:r>
              <a:rPr sz="2700" spc="-7" baseline="35493" dirty="0">
                <a:latin typeface="Times New Roman"/>
                <a:cs typeface="Times New Roman"/>
              </a:rPr>
              <a:t>11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baseline="35493" dirty="0">
                <a:latin typeface="Times New Roman"/>
                <a:cs typeface="Times New Roman"/>
              </a:rPr>
              <a:t>0 </a:t>
            </a:r>
            <a:r>
              <a:rPr sz="1800" spc="-15" dirty="0">
                <a:latin typeface="Times New Roman"/>
                <a:cs typeface="Times New Roman"/>
              </a:rPr>
              <a:t>log </a:t>
            </a:r>
            <a:r>
              <a:rPr sz="2700" baseline="35493" dirty="0">
                <a:latin typeface="Times New Roman"/>
                <a:cs typeface="Times New Roman"/>
              </a:rPr>
              <a:t>0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spc="-7" baseline="35493" dirty="0">
                <a:latin typeface="Times New Roman"/>
                <a:cs typeface="Times New Roman"/>
              </a:rPr>
              <a:t>12</a:t>
            </a:r>
            <a:r>
              <a:rPr sz="2700" spc="465" baseline="35493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log </a:t>
            </a:r>
            <a:r>
              <a:rPr sz="2700" spc="-7" baseline="35493" dirty="0">
                <a:latin typeface="Times New Roman"/>
                <a:cs typeface="Times New Roman"/>
              </a:rPr>
              <a:t>12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17804">
              <a:lnSpc>
                <a:spcPts val="1785"/>
              </a:lnSpc>
              <a:tabLst>
                <a:tab pos="591820" algn="l"/>
                <a:tab pos="1201420" algn="l"/>
                <a:tab pos="1664970" algn="l"/>
                <a:tab pos="2274570" algn="l"/>
                <a:tab pos="2738120" algn="l"/>
                <a:tab pos="3348354" algn="l"/>
              </a:tabLst>
            </a:pPr>
            <a:r>
              <a:rPr sz="1800" spc="-5" dirty="0">
                <a:latin typeface="Times New Roman"/>
                <a:cs typeface="Times New Roman"/>
              </a:rPr>
              <a:t>66	23	23	23	23	23	23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49527" y="3648041"/>
            <a:ext cx="3780790" cy="47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785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spc="-7" baseline="35493" dirty="0">
                <a:latin typeface="Times New Roman"/>
                <a:cs typeface="Times New Roman"/>
              </a:rPr>
              <a:t>19 </a:t>
            </a: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2700" baseline="35493" dirty="0">
                <a:latin typeface="Times New Roman"/>
                <a:cs typeface="Times New Roman"/>
              </a:rPr>
              <a:t>0 </a:t>
            </a:r>
            <a:r>
              <a:rPr sz="1800" spc="-15" dirty="0">
                <a:latin typeface="Times New Roman"/>
                <a:cs typeface="Times New Roman"/>
              </a:rPr>
              <a:t>log </a:t>
            </a:r>
            <a:r>
              <a:rPr sz="2700" baseline="35493" dirty="0">
                <a:latin typeface="Times New Roman"/>
                <a:cs typeface="Times New Roman"/>
              </a:rPr>
              <a:t>0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baseline="35493" dirty="0">
                <a:latin typeface="Times New Roman"/>
                <a:cs typeface="Times New Roman"/>
              </a:rPr>
              <a:t>7 </a:t>
            </a:r>
            <a:r>
              <a:rPr sz="1800" spc="-15" dirty="0">
                <a:latin typeface="Times New Roman"/>
                <a:cs typeface="Times New Roman"/>
              </a:rPr>
              <a:t>log </a:t>
            </a:r>
            <a:r>
              <a:rPr sz="2700" baseline="35493" dirty="0">
                <a:latin typeface="Times New Roman"/>
                <a:cs typeface="Times New Roman"/>
              </a:rPr>
              <a:t>7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spc="-7" baseline="35493" dirty="0">
                <a:latin typeface="Times New Roman"/>
                <a:cs typeface="Times New Roman"/>
              </a:rPr>
              <a:t>12 </a:t>
            </a:r>
            <a:r>
              <a:rPr sz="1800" spc="-15" dirty="0">
                <a:latin typeface="Times New Roman"/>
                <a:cs typeface="Times New Roman"/>
              </a:rPr>
              <a:t>log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2700" spc="67" baseline="35493" dirty="0">
                <a:latin typeface="Times New Roman"/>
                <a:cs typeface="Times New Roman"/>
              </a:rPr>
              <a:t>12</a:t>
            </a:r>
            <a:r>
              <a:rPr sz="1800" spc="4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9255">
              <a:lnSpc>
                <a:spcPts val="1785"/>
              </a:lnSpc>
              <a:tabLst>
                <a:tab pos="1330325" algn="l"/>
                <a:tab pos="1775460" algn="l"/>
                <a:tab pos="2367915" algn="l"/>
                <a:tab pos="2813050" algn="l"/>
                <a:tab pos="3405504" algn="l"/>
              </a:tabLst>
            </a:pPr>
            <a:r>
              <a:rPr sz="1800" spc="-5" dirty="0">
                <a:latin typeface="Times New Roman"/>
                <a:cs typeface="Times New Roman"/>
              </a:rPr>
              <a:t>66 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19	19	19	19	19	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92033" y="3155394"/>
            <a:ext cx="223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latin typeface="Times New Roman"/>
                <a:cs typeface="Times New Roman"/>
              </a:rPr>
              <a:t>n</a:t>
            </a:r>
            <a:r>
              <a:rPr sz="1575" i="1" spc="-30" baseline="-23809" dirty="0">
                <a:latin typeface="Times New Roman"/>
                <a:cs typeface="Times New Roman"/>
              </a:rPr>
              <a:t>i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89929" y="3072323"/>
            <a:ext cx="1032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18185" algn="l"/>
              </a:tabLst>
            </a:pPr>
            <a:r>
              <a:rPr sz="1050" i="1" dirty="0">
                <a:latin typeface="Times New Roman"/>
                <a:cs typeface="Times New Roman"/>
              </a:rPr>
              <a:t>i </a:t>
            </a:r>
            <a:r>
              <a:rPr sz="1050" i="1" spc="145" dirty="0">
                <a:latin typeface="Times New Roman"/>
                <a:cs typeface="Times New Roman"/>
              </a:rPr>
              <a:t> </a:t>
            </a:r>
            <a:r>
              <a:rPr sz="2700" i="1" baseline="-20061" dirty="0">
                <a:latin typeface="Times New Roman"/>
                <a:cs typeface="Times New Roman"/>
              </a:rPr>
              <a:t>n	</a:t>
            </a:r>
            <a:r>
              <a:rPr sz="1050" i="1" dirty="0">
                <a:latin typeface="Times New Roman"/>
                <a:cs typeface="Times New Roman"/>
              </a:rPr>
              <a:t>j</a:t>
            </a:r>
            <a:r>
              <a:rPr sz="1050" i="1" spc="40" dirty="0">
                <a:latin typeface="Times New Roman"/>
                <a:cs typeface="Times New Roman"/>
              </a:rPr>
              <a:t> </a:t>
            </a:r>
            <a:r>
              <a:rPr sz="2700" i="1" spc="-30" baseline="-20061" dirty="0">
                <a:latin typeface="Times New Roman"/>
                <a:cs typeface="Times New Roman"/>
              </a:rPr>
              <a:t>n</a:t>
            </a:r>
            <a:r>
              <a:rPr sz="1575" i="1" spc="-30" baseline="-58201" dirty="0">
                <a:latin typeface="Times New Roman"/>
                <a:cs typeface="Times New Roman"/>
              </a:rPr>
              <a:t>i</a:t>
            </a:r>
            <a:endParaRPr sz="1575" baseline="-5820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49527" y="2862329"/>
            <a:ext cx="23107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</a:t>
            </a:r>
            <a:r>
              <a:rPr sz="4050" spc="30" baseline="-8230" dirty="0">
                <a:latin typeface="Symbol"/>
                <a:cs typeface="Symbol"/>
              </a:rPr>
              <a:t></a:t>
            </a:r>
            <a:r>
              <a:rPr sz="4050" spc="30" baseline="-8230" dirty="0">
                <a:latin typeface="Times New Roman"/>
                <a:cs typeface="Times New Roman"/>
              </a:rPr>
              <a:t> </a:t>
            </a:r>
            <a:r>
              <a:rPr sz="2700" i="1" spc="-30" baseline="35493" dirty="0">
                <a:latin typeface="Times New Roman"/>
                <a:cs typeface="Times New Roman"/>
              </a:rPr>
              <a:t>n</a:t>
            </a:r>
            <a:r>
              <a:rPr sz="1575" i="1" spc="-30" baseline="37037" dirty="0">
                <a:latin typeface="Times New Roman"/>
                <a:cs typeface="Times New Roman"/>
              </a:rPr>
              <a:t>i </a:t>
            </a:r>
            <a:r>
              <a:rPr sz="1800" spc="15" dirty="0">
                <a:latin typeface="Times New Roman"/>
                <a:cs typeface="Times New Roman"/>
              </a:rPr>
              <a:t>(</a:t>
            </a:r>
            <a:r>
              <a:rPr sz="4050" spc="22" baseline="-8230" dirty="0">
                <a:latin typeface="Symbol"/>
                <a:cs typeface="Symbol"/>
              </a:rPr>
              <a:t></a:t>
            </a:r>
            <a:r>
              <a:rPr sz="4050" spc="22" baseline="-8230" dirty="0">
                <a:latin typeface="Times New Roman"/>
                <a:cs typeface="Times New Roman"/>
              </a:rPr>
              <a:t> </a:t>
            </a:r>
            <a:r>
              <a:rPr sz="2700" i="1" spc="-22" baseline="41666" dirty="0">
                <a:latin typeface="Times New Roman"/>
                <a:cs typeface="Times New Roman"/>
              </a:rPr>
              <a:t>n</a:t>
            </a:r>
            <a:r>
              <a:rPr sz="1575" i="1" spc="-22" baseline="47619" dirty="0">
                <a:latin typeface="Times New Roman"/>
                <a:cs typeface="Times New Roman"/>
              </a:rPr>
              <a:t>ij </a:t>
            </a:r>
            <a:r>
              <a:rPr sz="1800" spc="-15" dirty="0">
                <a:latin typeface="Times New Roman"/>
                <a:cs typeface="Times New Roman"/>
              </a:rPr>
              <a:t>log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2700" i="1" spc="-22" baseline="41666" dirty="0">
                <a:latin typeface="Times New Roman"/>
                <a:cs typeface="Times New Roman"/>
              </a:rPr>
              <a:t>n</a:t>
            </a:r>
            <a:r>
              <a:rPr sz="1575" i="1" spc="-22" baseline="47619" dirty="0">
                <a:latin typeface="Times New Roman"/>
                <a:cs typeface="Times New Roman"/>
              </a:rPr>
              <a:t>ij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8810" y="2468297"/>
            <a:ext cx="6286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5152" y="2455542"/>
            <a:ext cx="864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5005" algn="l"/>
              </a:tabLst>
            </a:pPr>
            <a:r>
              <a:rPr sz="1800" i="1" spc="-10" dirty="0">
                <a:latin typeface="Times New Roman"/>
                <a:cs typeface="Times New Roman"/>
              </a:rPr>
              <a:t>p</a:t>
            </a:r>
            <a:r>
              <a:rPr sz="1575" i="1" spc="-15" baseline="-23809" dirty="0">
                <a:latin typeface="Times New Roman"/>
                <a:cs typeface="Times New Roman"/>
              </a:rPr>
              <a:t>i	</a:t>
            </a:r>
            <a:r>
              <a:rPr sz="1800" i="1" spc="-5" dirty="0">
                <a:latin typeface="Times New Roman"/>
                <a:cs typeface="Times New Roman"/>
              </a:rPr>
              <a:t>p</a:t>
            </a:r>
            <a:r>
              <a:rPr sz="1575" i="1" spc="-7" baseline="-23809" dirty="0">
                <a:latin typeface="Times New Roman"/>
                <a:cs typeface="Times New Roman"/>
              </a:rPr>
              <a:t>i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14839" y="2161946"/>
            <a:ext cx="10299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Times New Roman"/>
                <a:cs typeface="Times New Roman"/>
              </a:rPr>
              <a:t>p</a:t>
            </a:r>
            <a:r>
              <a:rPr sz="1050" i="1" spc="-5" dirty="0">
                <a:latin typeface="Times New Roman"/>
                <a:cs typeface="Times New Roman"/>
              </a:rPr>
              <a:t>ij </a:t>
            </a:r>
            <a:r>
              <a:rPr sz="2700" spc="-22" baseline="-27777" dirty="0">
                <a:latin typeface="Times New Roman"/>
                <a:cs typeface="Times New Roman"/>
              </a:rPr>
              <a:t>log </a:t>
            </a:r>
            <a:r>
              <a:rPr sz="2700" i="1" spc="-7" baseline="13888" dirty="0">
                <a:latin typeface="Times New Roman"/>
                <a:cs typeface="Times New Roman"/>
              </a:rPr>
              <a:t>p</a:t>
            </a:r>
            <a:r>
              <a:rPr sz="1050" i="1" spc="-5" dirty="0">
                <a:latin typeface="Times New Roman"/>
                <a:cs typeface="Times New Roman"/>
              </a:rPr>
              <a:t>ij</a:t>
            </a:r>
            <a:r>
              <a:rPr sz="1050" i="1" spc="-35" dirty="0">
                <a:latin typeface="Times New Roman"/>
                <a:cs typeface="Times New Roman"/>
              </a:rPr>
              <a:t> </a:t>
            </a:r>
            <a:r>
              <a:rPr sz="2700" baseline="-27777" dirty="0">
                <a:latin typeface="Times New Roman"/>
                <a:cs typeface="Times New Roman"/>
              </a:rPr>
              <a:t>)</a:t>
            </a:r>
            <a:endParaRPr sz="2700" baseline="-2777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5897" y="2468297"/>
            <a:ext cx="6286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j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95033" y="2429417"/>
            <a:ext cx="6286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56642" y="2162477"/>
            <a:ext cx="23825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15" dirty="0">
                <a:latin typeface="Times New Roman"/>
                <a:cs typeface="Times New Roman"/>
              </a:rPr>
              <a:t>Entropy</a:t>
            </a:r>
            <a:r>
              <a:rPr sz="1800" spc="15" dirty="0">
                <a:latin typeface="Times New Roman"/>
                <a:cs typeface="Times New Roman"/>
              </a:rPr>
              <a:t>(</a:t>
            </a:r>
            <a:r>
              <a:rPr sz="1800" i="1" spc="15" dirty="0">
                <a:latin typeface="Times New Roman"/>
                <a:cs typeface="Times New Roman"/>
              </a:rPr>
              <a:t>II 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</a:t>
            </a:r>
            <a:r>
              <a:rPr sz="4050" spc="30" baseline="-8230" dirty="0">
                <a:latin typeface="Symbol"/>
                <a:cs typeface="Symbol"/>
              </a:rPr>
              <a:t></a:t>
            </a:r>
            <a:r>
              <a:rPr sz="4050" spc="30" baseline="-82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i="1" spc="-2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(</a:t>
            </a:r>
            <a:r>
              <a:rPr sz="4050" spc="22" baseline="-8230" dirty="0">
                <a:latin typeface="Symbol"/>
                <a:cs typeface="Symbol"/>
              </a:rPr>
              <a:t></a:t>
            </a:r>
            <a:endParaRPr sz="4050" baseline="-823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3100" y="5774054"/>
            <a:ext cx="6328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latin typeface="Wingdings"/>
                <a:cs typeface="Wingdings"/>
              </a:rPr>
              <a:t>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Phân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cụm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theo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phương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hay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phương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án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II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tốt???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57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4200" y="3495662"/>
            <a:ext cx="3997325" cy="2256790"/>
            <a:chOff x="584200" y="3495662"/>
            <a:chExt cx="3997325" cy="2256790"/>
          </a:xfrm>
        </p:grpSpPr>
        <p:sp>
          <p:nvSpPr>
            <p:cNvPr id="41" name="object 41"/>
            <p:cNvSpPr/>
            <p:nvPr/>
          </p:nvSpPr>
          <p:spPr>
            <a:xfrm>
              <a:off x="593725" y="3505187"/>
              <a:ext cx="3978275" cy="2237740"/>
            </a:xfrm>
            <a:custGeom>
              <a:avLst/>
              <a:gdLst/>
              <a:ahLst/>
              <a:cxnLst/>
              <a:rect l="l" t="t" r="r" b="b"/>
              <a:pathLst>
                <a:path w="3978275" h="2237740">
                  <a:moveTo>
                    <a:pt x="3978275" y="0"/>
                  </a:moveTo>
                  <a:lnTo>
                    <a:pt x="0" y="0"/>
                  </a:lnTo>
                  <a:lnTo>
                    <a:pt x="0" y="2237358"/>
                  </a:lnTo>
                  <a:lnTo>
                    <a:pt x="3978275" y="2237358"/>
                  </a:lnTo>
                  <a:lnTo>
                    <a:pt x="3978275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3725" y="3505187"/>
              <a:ext cx="3978275" cy="2237740"/>
            </a:xfrm>
            <a:custGeom>
              <a:avLst/>
              <a:gdLst/>
              <a:ahLst/>
              <a:cxnLst/>
              <a:rect l="l" t="t" r="r" b="b"/>
              <a:pathLst>
                <a:path w="3978275" h="2237740">
                  <a:moveTo>
                    <a:pt x="0" y="2237358"/>
                  </a:moveTo>
                  <a:lnTo>
                    <a:pt x="3978275" y="2237358"/>
                  </a:lnTo>
                  <a:lnTo>
                    <a:pt x="3978275" y="0"/>
                  </a:lnTo>
                  <a:lnTo>
                    <a:pt x="0" y="0"/>
                  </a:lnTo>
                  <a:lnTo>
                    <a:pt x="0" y="223735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867275" y="3495662"/>
            <a:ext cx="3997325" cy="2256790"/>
            <a:chOff x="4867275" y="3495662"/>
            <a:chExt cx="3997325" cy="2256790"/>
          </a:xfrm>
        </p:grpSpPr>
        <p:sp>
          <p:nvSpPr>
            <p:cNvPr id="44" name="object 44"/>
            <p:cNvSpPr/>
            <p:nvPr/>
          </p:nvSpPr>
          <p:spPr>
            <a:xfrm>
              <a:off x="4876800" y="3505187"/>
              <a:ext cx="3978275" cy="2237740"/>
            </a:xfrm>
            <a:custGeom>
              <a:avLst/>
              <a:gdLst/>
              <a:ahLst/>
              <a:cxnLst/>
              <a:rect l="l" t="t" r="r" b="b"/>
              <a:pathLst>
                <a:path w="3978275" h="2237740">
                  <a:moveTo>
                    <a:pt x="3978275" y="0"/>
                  </a:moveTo>
                  <a:lnTo>
                    <a:pt x="0" y="0"/>
                  </a:lnTo>
                  <a:lnTo>
                    <a:pt x="0" y="2237358"/>
                  </a:lnTo>
                  <a:lnTo>
                    <a:pt x="3978275" y="2237358"/>
                  </a:lnTo>
                  <a:lnTo>
                    <a:pt x="3978275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76800" y="3505187"/>
              <a:ext cx="3978275" cy="2237740"/>
            </a:xfrm>
            <a:custGeom>
              <a:avLst/>
              <a:gdLst/>
              <a:ahLst/>
              <a:cxnLst/>
              <a:rect l="l" t="t" r="r" b="b"/>
              <a:pathLst>
                <a:path w="3978275" h="2237740">
                  <a:moveTo>
                    <a:pt x="0" y="2237358"/>
                  </a:moveTo>
                  <a:lnTo>
                    <a:pt x="3978275" y="2237358"/>
                  </a:lnTo>
                  <a:lnTo>
                    <a:pt x="3978275" y="0"/>
                  </a:lnTo>
                  <a:lnTo>
                    <a:pt x="0" y="0"/>
                  </a:lnTo>
                  <a:lnTo>
                    <a:pt x="0" y="223735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18319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/>
              <a:t>Tóm</a:t>
            </a:r>
            <a:r>
              <a:rPr sz="4200" spc="-195" dirty="0"/>
              <a:t> </a:t>
            </a:r>
            <a:r>
              <a:rPr sz="4200" spc="5" dirty="0"/>
              <a:t>tắt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625980"/>
            <a:ext cx="7808595" cy="414210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36550" marR="475615" indent="-324485">
              <a:lnSpc>
                <a:spcPct val="102299"/>
              </a:lnSpc>
              <a:spcBef>
                <a:spcPts val="5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40" dirty="0">
                <a:latin typeface="Arial"/>
                <a:cs typeface="Arial"/>
              </a:rPr>
              <a:t>cụm </a:t>
            </a:r>
            <a:r>
              <a:rPr sz="2750" spc="35" dirty="0">
                <a:latin typeface="Arial"/>
                <a:cs typeface="Arial"/>
              </a:rPr>
              <a:t>nhóm </a:t>
            </a:r>
            <a:r>
              <a:rPr sz="2750" spc="10" dirty="0">
                <a:latin typeface="Arial"/>
                <a:cs typeface="Arial"/>
              </a:rPr>
              <a:t>các </a:t>
            </a:r>
            <a:r>
              <a:rPr sz="2750" spc="30" dirty="0">
                <a:latin typeface="Arial"/>
                <a:cs typeface="Arial"/>
              </a:rPr>
              <a:t>đối </a:t>
            </a:r>
            <a:r>
              <a:rPr sz="2750" spc="15" dirty="0">
                <a:latin typeface="Arial"/>
                <a:cs typeface="Arial"/>
              </a:rPr>
              <a:t>tượng </a:t>
            </a:r>
            <a:r>
              <a:rPr sz="2750" spc="-40" dirty="0">
                <a:latin typeface="Arial"/>
                <a:cs typeface="Arial"/>
              </a:rPr>
              <a:t>vào </a:t>
            </a:r>
            <a:r>
              <a:rPr sz="2750" spc="10" dirty="0">
                <a:latin typeface="Arial"/>
                <a:cs typeface="Arial"/>
              </a:rPr>
              <a:t>các </a:t>
            </a:r>
            <a:r>
              <a:rPr sz="2750" spc="40" dirty="0">
                <a:latin typeface="Arial"/>
                <a:cs typeface="Arial"/>
              </a:rPr>
              <a:t>cụm  </a:t>
            </a:r>
            <a:r>
              <a:rPr sz="2750" spc="30" dirty="0">
                <a:latin typeface="Arial"/>
                <a:cs typeface="Arial"/>
              </a:rPr>
              <a:t>dựa </a:t>
            </a:r>
            <a:r>
              <a:rPr sz="2750" spc="-15" dirty="0">
                <a:latin typeface="Arial"/>
                <a:cs typeface="Arial"/>
              </a:rPr>
              <a:t>trên </a:t>
            </a:r>
            <a:r>
              <a:rPr sz="2750" dirty="0">
                <a:latin typeface="Arial"/>
                <a:cs typeface="Arial"/>
              </a:rPr>
              <a:t>sự </a:t>
            </a:r>
            <a:r>
              <a:rPr sz="2750" spc="10" dirty="0">
                <a:latin typeface="Arial"/>
                <a:cs typeface="Arial"/>
              </a:rPr>
              <a:t>tương </a:t>
            </a:r>
            <a:r>
              <a:rPr sz="2750" spc="5" dirty="0">
                <a:latin typeface="Arial"/>
                <a:cs typeface="Arial"/>
              </a:rPr>
              <a:t>tự </a:t>
            </a:r>
            <a:r>
              <a:rPr sz="2750" dirty="0">
                <a:latin typeface="Arial"/>
                <a:cs typeface="Arial"/>
              </a:rPr>
              <a:t>giữa </a:t>
            </a:r>
            <a:r>
              <a:rPr sz="2750" spc="10" dirty="0">
                <a:latin typeface="Arial"/>
                <a:cs typeface="Arial"/>
              </a:rPr>
              <a:t>các </a:t>
            </a:r>
            <a:r>
              <a:rPr sz="2750" spc="30" dirty="0">
                <a:latin typeface="Arial"/>
                <a:cs typeface="Arial"/>
              </a:rPr>
              <a:t>đối</a:t>
            </a:r>
            <a:r>
              <a:rPr sz="2750" spc="409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tượng.</a:t>
            </a:r>
            <a:endParaRPr sz="2750">
              <a:latin typeface="Arial"/>
              <a:cs typeface="Arial"/>
            </a:endParaRPr>
          </a:p>
          <a:p>
            <a:pPr marL="336550" marR="495300" indent="-324485">
              <a:lnSpc>
                <a:spcPct val="102499"/>
              </a:lnSpc>
              <a:spcBef>
                <a:spcPts val="5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spc="25" dirty="0">
                <a:latin typeface="Arial"/>
                <a:cs typeface="Arial"/>
              </a:rPr>
              <a:t>Độ </a:t>
            </a:r>
            <a:r>
              <a:rPr sz="2750" spc="30" dirty="0">
                <a:latin typeface="Arial"/>
                <a:cs typeface="Arial"/>
              </a:rPr>
              <a:t>đo đo </a:t>
            </a:r>
            <a:r>
              <a:rPr sz="2750" spc="-5" dirty="0">
                <a:latin typeface="Arial"/>
                <a:cs typeface="Arial"/>
              </a:rPr>
              <a:t>sự </a:t>
            </a:r>
            <a:r>
              <a:rPr sz="2750" spc="10" dirty="0">
                <a:latin typeface="Arial"/>
                <a:cs typeface="Arial"/>
              </a:rPr>
              <a:t>tương </a:t>
            </a:r>
            <a:r>
              <a:rPr sz="2750" spc="5" dirty="0">
                <a:latin typeface="Arial"/>
                <a:cs typeface="Arial"/>
              </a:rPr>
              <a:t>tự </a:t>
            </a:r>
            <a:r>
              <a:rPr sz="2750" spc="10" dirty="0">
                <a:latin typeface="Arial"/>
                <a:cs typeface="Arial"/>
              </a:rPr>
              <a:t>tùy </a:t>
            </a:r>
            <a:r>
              <a:rPr sz="2750" spc="25" dirty="0">
                <a:latin typeface="Arial"/>
                <a:cs typeface="Arial"/>
              </a:rPr>
              <a:t>thuộc </a:t>
            </a:r>
            <a:r>
              <a:rPr sz="2750" spc="-40" dirty="0">
                <a:latin typeface="Arial"/>
                <a:cs typeface="Arial"/>
              </a:rPr>
              <a:t>vào </a:t>
            </a:r>
            <a:r>
              <a:rPr sz="2750" spc="-15" dirty="0">
                <a:latin typeface="Arial"/>
                <a:cs typeface="Arial"/>
              </a:rPr>
              <a:t>kiểu </a:t>
            </a:r>
            <a:r>
              <a:rPr sz="2750" spc="30" dirty="0">
                <a:latin typeface="Arial"/>
                <a:cs typeface="Arial"/>
              </a:rPr>
              <a:t>dữ  </a:t>
            </a:r>
            <a:r>
              <a:rPr sz="2750" spc="-15" dirty="0">
                <a:latin typeface="Arial"/>
                <a:cs typeface="Arial"/>
              </a:rPr>
              <a:t>liệu/đối </a:t>
            </a:r>
            <a:r>
              <a:rPr sz="2750" spc="15" dirty="0">
                <a:latin typeface="Arial"/>
                <a:cs typeface="Arial"/>
              </a:rPr>
              <a:t>tượng </a:t>
            </a:r>
            <a:r>
              <a:rPr sz="2750" spc="35" dirty="0">
                <a:latin typeface="Arial"/>
                <a:cs typeface="Arial"/>
              </a:rPr>
              <a:t>cụ</a:t>
            </a:r>
            <a:r>
              <a:rPr sz="2750" spc="-390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thể.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68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spc="5" dirty="0">
                <a:latin typeface="Arial"/>
                <a:cs typeface="Arial"/>
              </a:rPr>
              <a:t>Các </a:t>
            </a:r>
            <a:r>
              <a:rPr sz="2750" spc="-15" dirty="0">
                <a:latin typeface="Arial"/>
                <a:cs typeface="Arial"/>
              </a:rPr>
              <a:t>giải </a:t>
            </a:r>
            <a:r>
              <a:rPr sz="2750" spc="10" dirty="0">
                <a:latin typeface="Arial"/>
                <a:cs typeface="Arial"/>
              </a:rPr>
              <a:t>thuật </a:t>
            </a: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40" dirty="0">
                <a:latin typeface="Arial"/>
                <a:cs typeface="Arial"/>
              </a:rPr>
              <a:t>cụm </a:t>
            </a:r>
            <a:r>
              <a:rPr sz="2750" spc="20" dirty="0">
                <a:latin typeface="Arial"/>
                <a:cs typeface="Arial"/>
              </a:rPr>
              <a:t>được </a:t>
            </a: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-20" dirty="0">
                <a:latin typeface="Arial"/>
                <a:cs typeface="Arial"/>
              </a:rPr>
              <a:t>loại</a:t>
            </a:r>
            <a:r>
              <a:rPr sz="2750" spc="509" dirty="0">
                <a:latin typeface="Arial"/>
                <a:cs typeface="Arial"/>
              </a:rPr>
              <a:t> </a:t>
            </a:r>
            <a:r>
              <a:rPr sz="2750" spc="15" dirty="0">
                <a:latin typeface="Arial"/>
                <a:cs typeface="Arial"/>
              </a:rPr>
              <a:t>thành:</a:t>
            </a:r>
            <a:endParaRPr sz="27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69387"/>
              <a:buChar char=""/>
              <a:tabLst>
                <a:tab pos="651510" algn="l"/>
              </a:tabLst>
            </a:pPr>
            <a:r>
              <a:rPr sz="2450" spc="-25" dirty="0">
                <a:latin typeface="Arial"/>
                <a:cs typeface="Arial"/>
              </a:rPr>
              <a:t>nhóm </a:t>
            </a:r>
            <a:r>
              <a:rPr sz="2450" spc="-30" dirty="0">
                <a:latin typeface="Arial"/>
                <a:cs typeface="Arial"/>
              </a:rPr>
              <a:t>phân</a:t>
            </a:r>
            <a:r>
              <a:rPr sz="2450" spc="-195" dirty="0">
                <a:latin typeface="Arial"/>
                <a:cs typeface="Arial"/>
              </a:rPr>
              <a:t> </a:t>
            </a:r>
            <a:r>
              <a:rPr sz="2450" spc="-20" dirty="0">
                <a:latin typeface="Arial"/>
                <a:cs typeface="Arial"/>
              </a:rPr>
              <a:t>hoạch</a:t>
            </a:r>
            <a:endParaRPr sz="24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65"/>
              </a:spcBef>
              <a:buClr>
                <a:srgbClr val="93B6D2"/>
              </a:buClr>
              <a:buSzPct val="69387"/>
              <a:buChar char=""/>
              <a:tabLst>
                <a:tab pos="651510" algn="l"/>
              </a:tabLst>
            </a:pPr>
            <a:r>
              <a:rPr sz="2450" spc="-25" dirty="0">
                <a:latin typeface="Arial"/>
                <a:cs typeface="Arial"/>
              </a:rPr>
              <a:t>nhóm </a:t>
            </a:r>
            <a:r>
              <a:rPr sz="2450" spc="-30" dirty="0">
                <a:latin typeface="Arial"/>
                <a:cs typeface="Arial"/>
              </a:rPr>
              <a:t>phân</a:t>
            </a:r>
            <a:r>
              <a:rPr sz="2450" spc="-195" dirty="0">
                <a:latin typeface="Arial"/>
                <a:cs typeface="Arial"/>
              </a:rPr>
              <a:t> </a:t>
            </a:r>
            <a:r>
              <a:rPr sz="2450" spc="-10" dirty="0">
                <a:latin typeface="Arial"/>
                <a:cs typeface="Arial"/>
              </a:rPr>
              <a:t>cấp</a:t>
            </a:r>
            <a:endParaRPr sz="24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65"/>
              </a:spcBef>
              <a:buClr>
                <a:srgbClr val="93B6D2"/>
              </a:buClr>
              <a:buSzPct val="69387"/>
              <a:buChar char=""/>
              <a:tabLst>
                <a:tab pos="651510" algn="l"/>
              </a:tabLst>
            </a:pPr>
            <a:r>
              <a:rPr sz="2450" spc="-25" dirty="0">
                <a:latin typeface="Arial"/>
                <a:cs typeface="Arial"/>
              </a:rPr>
              <a:t>nhóm </a:t>
            </a:r>
            <a:r>
              <a:rPr sz="2450" dirty="0">
                <a:latin typeface="Arial"/>
                <a:cs typeface="Arial"/>
              </a:rPr>
              <a:t>dựa </a:t>
            </a:r>
            <a:r>
              <a:rPr sz="2450" spc="-20" dirty="0">
                <a:latin typeface="Arial"/>
                <a:cs typeface="Arial"/>
              </a:rPr>
              <a:t>trên </a:t>
            </a:r>
            <a:r>
              <a:rPr sz="2450" spc="-35" dirty="0">
                <a:latin typeface="Arial"/>
                <a:cs typeface="Arial"/>
              </a:rPr>
              <a:t>mật</a:t>
            </a:r>
            <a:r>
              <a:rPr sz="2450" spc="65" dirty="0">
                <a:latin typeface="Arial"/>
                <a:cs typeface="Arial"/>
              </a:rPr>
              <a:t> </a:t>
            </a:r>
            <a:r>
              <a:rPr sz="2450" spc="-15" dirty="0">
                <a:latin typeface="Arial"/>
                <a:cs typeface="Arial"/>
              </a:rPr>
              <a:t>độ</a:t>
            </a:r>
            <a:endParaRPr sz="245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665"/>
              </a:spcBef>
              <a:buClr>
                <a:srgbClr val="93B6D2"/>
              </a:buClr>
              <a:buSzPct val="69387"/>
              <a:buChar char=""/>
              <a:tabLst>
                <a:tab pos="651510" algn="l"/>
              </a:tabLst>
            </a:pPr>
            <a:r>
              <a:rPr sz="2450" spc="-25" dirty="0">
                <a:latin typeface="Arial"/>
                <a:cs typeface="Arial"/>
              </a:rPr>
              <a:t>nhóm </a:t>
            </a:r>
            <a:r>
              <a:rPr sz="2450" dirty="0">
                <a:latin typeface="Arial"/>
                <a:cs typeface="Arial"/>
              </a:rPr>
              <a:t>dựa </a:t>
            </a:r>
            <a:r>
              <a:rPr sz="2450" spc="-20" dirty="0">
                <a:latin typeface="Arial"/>
                <a:cs typeface="Arial"/>
              </a:rPr>
              <a:t>trên </a:t>
            </a:r>
            <a:r>
              <a:rPr sz="2450" spc="5" dirty="0">
                <a:latin typeface="Arial"/>
                <a:cs typeface="Arial"/>
              </a:rPr>
              <a:t>lưới, </a:t>
            </a:r>
            <a:r>
              <a:rPr sz="2450" spc="-25" dirty="0">
                <a:latin typeface="Arial"/>
                <a:cs typeface="Arial"/>
              </a:rPr>
              <a:t>nhóm </a:t>
            </a:r>
            <a:r>
              <a:rPr sz="2450" dirty="0">
                <a:latin typeface="Arial"/>
                <a:cs typeface="Arial"/>
              </a:rPr>
              <a:t>dựa </a:t>
            </a:r>
            <a:r>
              <a:rPr sz="2450" spc="-20" dirty="0">
                <a:latin typeface="Arial"/>
                <a:cs typeface="Arial"/>
              </a:rPr>
              <a:t>trên </a:t>
            </a:r>
            <a:r>
              <a:rPr sz="2450" dirty="0">
                <a:latin typeface="Arial"/>
                <a:cs typeface="Arial"/>
              </a:rPr>
              <a:t>mô </a:t>
            </a:r>
            <a:r>
              <a:rPr sz="2450" spc="-10" dirty="0">
                <a:latin typeface="Arial"/>
                <a:cs typeface="Arial"/>
              </a:rPr>
              <a:t>hình,</a:t>
            </a:r>
            <a:r>
              <a:rPr sz="2450" spc="65" dirty="0">
                <a:latin typeface="Arial"/>
                <a:cs typeface="Arial"/>
              </a:rPr>
              <a:t> </a:t>
            </a:r>
            <a:r>
              <a:rPr sz="2450" spc="25" dirty="0">
                <a:latin typeface="Arial"/>
                <a:cs typeface="Arial"/>
              </a:rPr>
              <a:t>…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42" y="1278509"/>
            <a:ext cx="17843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58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3479" y="4516120"/>
            <a:ext cx="327215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0" dirty="0">
                <a:solidFill>
                  <a:srgbClr val="EBDDC3"/>
                </a:solidFill>
              </a:rPr>
              <a:t>THANK</a:t>
            </a:r>
            <a:r>
              <a:rPr sz="4200" spc="-135" dirty="0">
                <a:solidFill>
                  <a:srgbClr val="EBDDC3"/>
                </a:solidFill>
              </a:rPr>
              <a:t> </a:t>
            </a:r>
            <a:r>
              <a:rPr sz="4200" spc="-10" dirty="0">
                <a:solidFill>
                  <a:srgbClr val="EBDDC3"/>
                </a:solidFill>
              </a:rPr>
              <a:t>YOU!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873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75"/>
              </a:spcBef>
            </a:pPr>
            <a:r>
              <a:rPr sz="3950" spc="-15" dirty="0">
                <a:solidFill>
                  <a:srgbClr val="FFFFFF"/>
                </a:solidFill>
              </a:rPr>
              <a:t>Tổng quan </a:t>
            </a:r>
            <a:r>
              <a:rPr sz="3950" spc="30" dirty="0">
                <a:solidFill>
                  <a:srgbClr val="FFFFFF"/>
                </a:solidFill>
              </a:rPr>
              <a:t>về </a:t>
            </a:r>
            <a:r>
              <a:rPr sz="3950" spc="-25" dirty="0">
                <a:solidFill>
                  <a:srgbClr val="FFFFFF"/>
                </a:solidFill>
              </a:rPr>
              <a:t>phân </a:t>
            </a:r>
            <a:r>
              <a:rPr sz="3950" spc="-10" dirty="0">
                <a:solidFill>
                  <a:srgbClr val="FFFFFF"/>
                </a:solidFill>
              </a:rPr>
              <a:t>cụm </a:t>
            </a:r>
            <a:r>
              <a:rPr sz="3950" spc="-5" dirty="0">
                <a:solidFill>
                  <a:srgbClr val="FFFFFF"/>
                </a:solidFill>
              </a:rPr>
              <a:t>dữ</a:t>
            </a:r>
            <a:r>
              <a:rPr sz="3950" spc="765" dirty="0">
                <a:solidFill>
                  <a:srgbClr val="FFFFFF"/>
                </a:solidFill>
              </a:rPr>
              <a:t> </a:t>
            </a:r>
            <a:r>
              <a:rPr sz="3950" spc="-35" dirty="0">
                <a:solidFill>
                  <a:srgbClr val="FFFFFF"/>
                </a:solidFill>
              </a:rPr>
              <a:t>liệu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568959" y="1900936"/>
            <a:ext cx="1657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1735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/>
              <a:t>Tổng quan </a:t>
            </a:r>
            <a:r>
              <a:rPr sz="3950" spc="30" dirty="0"/>
              <a:t>về </a:t>
            </a:r>
            <a:r>
              <a:rPr sz="3950" spc="-35" dirty="0"/>
              <a:t>phân </a:t>
            </a:r>
            <a:r>
              <a:rPr sz="3950" spc="-10" dirty="0"/>
              <a:t>cụm </a:t>
            </a:r>
            <a:r>
              <a:rPr sz="3950" spc="-5" dirty="0"/>
              <a:t>dữ</a:t>
            </a:r>
            <a:r>
              <a:rPr sz="3950" spc="760" dirty="0"/>
              <a:t> </a:t>
            </a:r>
            <a:r>
              <a:rPr sz="3950" spc="-35" dirty="0"/>
              <a:t>liệu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84467" y="1138228"/>
            <a:ext cx="8411845" cy="28943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844550" marR="430530" indent="-324485">
              <a:lnSpc>
                <a:spcPct val="100699"/>
              </a:lnSpc>
              <a:spcBef>
                <a:spcPts val="765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300" spc="5" dirty="0">
                <a:latin typeface="Arial"/>
                <a:cs typeface="Arial"/>
              </a:rPr>
              <a:t>Là </a:t>
            </a:r>
            <a:r>
              <a:rPr sz="2300" dirty="0">
                <a:latin typeface="Arial"/>
                <a:cs typeface="Arial"/>
              </a:rPr>
              <a:t>quá </a:t>
            </a:r>
            <a:r>
              <a:rPr sz="2300" spc="10" dirty="0">
                <a:latin typeface="Arial"/>
                <a:cs typeface="Arial"/>
              </a:rPr>
              <a:t>trình </a:t>
            </a:r>
            <a:r>
              <a:rPr sz="2300" dirty="0">
                <a:latin typeface="Arial"/>
                <a:cs typeface="Arial"/>
              </a:rPr>
              <a:t>phân </a:t>
            </a:r>
            <a:r>
              <a:rPr sz="2300" spc="20" dirty="0">
                <a:latin typeface="Arial"/>
                <a:cs typeface="Arial"/>
              </a:rPr>
              <a:t>nhóm/cụm</a:t>
            </a:r>
            <a:r>
              <a:rPr sz="2300" spc="-475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dữ </a:t>
            </a:r>
            <a:r>
              <a:rPr sz="2300" spc="-15" dirty="0">
                <a:latin typeface="Arial"/>
                <a:cs typeface="Arial"/>
              </a:rPr>
              <a:t>liệu/đối </a:t>
            </a:r>
            <a:r>
              <a:rPr sz="2300" spc="10" dirty="0">
                <a:latin typeface="Arial"/>
                <a:cs typeface="Arial"/>
              </a:rPr>
              <a:t>tượng </a:t>
            </a:r>
            <a:r>
              <a:rPr sz="2300" spc="-10" dirty="0">
                <a:latin typeface="Arial"/>
                <a:cs typeface="Arial"/>
              </a:rPr>
              <a:t>vào </a:t>
            </a:r>
            <a:r>
              <a:rPr sz="2300" spc="15" dirty="0">
                <a:latin typeface="Arial"/>
                <a:cs typeface="Arial"/>
              </a:rPr>
              <a:t>các  </a:t>
            </a:r>
            <a:r>
              <a:rPr sz="2300" spc="10" dirty="0">
                <a:latin typeface="Arial"/>
                <a:cs typeface="Arial"/>
              </a:rPr>
              <a:t>lớp/cụm</a:t>
            </a:r>
            <a:endParaRPr sz="2300">
              <a:latin typeface="Arial"/>
              <a:cs typeface="Arial"/>
            </a:endParaRPr>
          </a:p>
          <a:p>
            <a:pPr marL="844550" marR="5080" indent="-324485">
              <a:lnSpc>
                <a:spcPct val="100699"/>
              </a:lnSpc>
              <a:spcBef>
                <a:spcPts val="1350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300" spc="-5" dirty="0">
                <a:latin typeface="Arial"/>
                <a:cs typeface="Arial"/>
              </a:rPr>
              <a:t>Các </a:t>
            </a:r>
            <a:r>
              <a:rPr sz="2300" spc="-30" dirty="0">
                <a:latin typeface="Arial"/>
                <a:cs typeface="Arial"/>
              </a:rPr>
              <a:t>đối </a:t>
            </a:r>
            <a:r>
              <a:rPr sz="2300" spc="10" dirty="0">
                <a:latin typeface="Arial"/>
                <a:cs typeface="Arial"/>
              </a:rPr>
              <a:t>tượng </a:t>
            </a:r>
            <a:r>
              <a:rPr sz="2300" spc="-15" dirty="0">
                <a:latin typeface="Arial"/>
                <a:cs typeface="Arial"/>
              </a:rPr>
              <a:t>trong </a:t>
            </a:r>
            <a:r>
              <a:rPr sz="2300" spc="10" dirty="0">
                <a:latin typeface="Arial"/>
                <a:cs typeface="Arial"/>
              </a:rPr>
              <a:t>cùng một </a:t>
            </a:r>
            <a:r>
              <a:rPr sz="2300" spc="20" dirty="0">
                <a:latin typeface="Arial"/>
                <a:cs typeface="Arial"/>
              </a:rPr>
              <a:t>cụm </a:t>
            </a:r>
            <a:r>
              <a:rPr sz="2300" spc="10" dirty="0">
                <a:latin typeface="Arial"/>
                <a:cs typeface="Arial"/>
              </a:rPr>
              <a:t>tương </a:t>
            </a:r>
            <a:r>
              <a:rPr sz="2300" spc="25" dirty="0">
                <a:latin typeface="Arial"/>
                <a:cs typeface="Arial"/>
              </a:rPr>
              <a:t>tự </a:t>
            </a:r>
            <a:r>
              <a:rPr sz="2300" spc="-15" dirty="0">
                <a:latin typeface="Arial"/>
                <a:cs typeface="Arial"/>
              </a:rPr>
              <a:t>với </a:t>
            </a:r>
            <a:r>
              <a:rPr sz="2300" spc="-20" dirty="0">
                <a:latin typeface="Arial"/>
                <a:cs typeface="Arial"/>
              </a:rPr>
              <a:t>nhau</a:t>
            </a:r>
            <a:r>
              <a:rPr sz="2300" spc="-30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hơn  </a:t>
            </a:r>
            <a:r>
              <a:rPr sz="2300" spc="-10" dirty="0">
                <a:latin typeface="Arial"/>
                <a:cs typeface="Arial"/>
              </a:rPr>
              <a:t>so </a:t>
            </a:r>
            <a:r>
              <a:rPr sz="2300" spc="-15" dirty="0">
                <a:latin typeface="Arial"/>
                <a:cs typeface="Arial"/>
              </a:rPr>
              <a:t>với </a:t>
            </a:r>
            <a:r>
              <a:rPr sz="2300" spc="-30" dirty="0">
                <a:latin typeface="Arial"/>
                <a:cs typeface="Arial"/>
              </a:rPr>
              <a:t>đối </a:t>
            </a:r>
            <a:r>
              <a:rPr sz="2300" spc="10" dirty="0">
                <a:latin typeface="Arial"/>
                <a:cs typeface="Arial"/>
              </a:rPr>
              <a:t>tượng </a:t>
            </a:r>
            <a:r>
              <a:rPr sz="2300" spc="15" dirty="0">
                <a:latin typeface="Arial"/>
                <a:cs typeface="Arial"/>
              </a:rPr>
              <a:t>ở các </a:t>
            </a:r>
            <a:r>
              <a:rPr sz="2300" spc="20" dirty="0">
                <a:latin typeface="Arial"/>
                <a:cs typeface="Arial"/>
              </a:rPr>
              <a:t>cụm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khác.</a:t>
            </a:r>
            <a:endParaRPr sz="2300">
              <a:latin typeface="Arial"/>
              <a:cs typeface="Arial"/>
            </a:endParaRPr>
          </a:p>
          <a:p>
            <a:pPr marL="1158875" marR="92075" indent="-276860">
              <a:lnSpc>
                <a:spcPts val="2480"/>
              </a:lnSpc>
              <a:spcBef>
                <a:spcPts val="1390"/>
              </a:spcBef>
            </a:pPr>
            <a:r>
              <a:rPr sz="1500" spc="285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100" i="1" spc="10" dirty="0">
                <a:latin typeface="Arial"/>
                <a:cs typeface="Arial"/>
              </a:rPr>
              <a:t>Obj1, </a:t>
            </a:r>
            <a:r>
              <a:rPr sz="2100" i="1" spc="5" dirty="0">
                <a:latin typeface="Arial"/>
                <a:cs typeface="Arial"/>
              </a:rPr>
              <a:t>Obj2 </a:t>
            </a:r>
            <a:r>
              <a:rPr sz="2100" i="1" dirty="0">
                <a:latin typeface="Arial"/>
                <a:cs typeface="Arial"/>
              </a:rPr>
              <a:t>ở </a:t>
            </a:r>
            <a:r>
              <a:rPr sz="2100" i="1" spc="5" dirty="0">
                <a:latin typeface="Arial"/>
                <a:cs typeface="Arial"/>
              </a:rPr>
              <a:t>cụm </a:t>
            </a:r>
            <a:r>
              <a:rPr sz="2100" i="1" dirty="0">
                <a:latin typeface="Arial"/>
                <a:cs typeface="Arial"/>
              </a:rPr>
              <a:t>C1; </a:t>
            </a:r>
            <a:r>
              <a:rPr sz="2100" i="1" spc="5" dirty="0">
                <a:latin typeface="Arial"/>
                <a:cs typeface="Arial"/>
              </a:rPr>
              <a:t>Obj3 </a:t>
            </a:r>
            <a:r>
              <a:rPr sz="2100" i="1" dirty="0">
                <a:latin typeface="Arial"/>
                <a:cs typeface="Arial"/>
              </a:rPr>
              <a:t>ở </a:t>
            </a:r>
            <a:r>
              <a:rPr sz="2100" i="1" spc="5" dirty="0">
                <a:latin typeface="Arial"/>
                <a:cs typeface="Arial"/>
              </a:rPr>
              <a:t>cụm </a:t>
            </a:r>
            <a:r>
              <a:rPr sz="2100" i="1" spc="-10" dirty="0">
                <a:latin typeface="Arial"/>
                <a:cs typeface="Arial"/>
              </a:rPr>
              <a:t>C2 </a:t>
            </a:r>
            <a:r>
              <a:rPr sz="2200" i="1" spc="-100" dirty="0">
                <a:latin typeface="Wingdings"/>
                <a:cs typeface="Wingdings"/>
              </a:rPr>
              <a:t></a:t>
            </a:r>
            <a:r>
              <a:rPr sz="2200" i="1" spc="-10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Arial"/>
                <a:cs typeface="Arial"/>
              </a:rPr>
              <a:t>Obj1 </a:t>
            </a:r>
            <a:r>
              <a:rPr sz="2100" i="1" spc="10" dirty="0">
                <a:latin typeface="Arial"/>
                <a:cs typeface="Arial"/>
              </a:rPr>
              <a:t>tương </a:t>
            </a:r>
            <a:r>
              <a:rPr sz="2100" i="1" spc="5" dirty="0">
                <a:latin typeface="Arial"/>
                <a:cs typeface="Arial"/>
              </a:rPr>
              <a:t>tự</a:t>
            </a:r>
            <a:r>
              <a:rPr sz="2100" i="1" spc="-90" dirty="0">
                <a:latin typeface="Arial"/>
                <a:cs typeface="Arial"/>
              </a:rPr>
              <a:t> </a:t>
            </a:r>
            <a:r>
              <a:rPr sz="2100" i="1" spc="-95" dirty="0">
                <a:latin typeface="Arial"/>
                <a:cs typeface="Arial"/>
              </a:rPr>
              <a:t>Obj2  </a:t>
            </a:r>
            <a:r>
              <a:rPr sz="2100" i="1" spc="5" dirty="0">
                <a:latin typeface="Arial"/>
                <a:cs typeface="Arial"/>
              </a:rPr>
              <a:t>hơn </a:t>
            </a:r>
            <a:r>
              <a:rPr sz="2100" i="1" dirty="0">
                <a:latin typeface="Arial"/>
                <a:cs typeface="Arial"/>
              </a:rPr>
              <a:t>so với </a:t>
            </a:r>
            <a:r>
              <a:rPr sz="2100" i="1" spc="10" dirty="0">
                <a:latin typeface="Arial"/>
                <a:cs typeface="Arial"/>
              </a:rPr>
              <a:t>tương </a:t>
            </a:r>
            <a:r>
              <a:rPr sz="2100" i="1" spc="5" dirty="0">
                <a:latin typeface="Arial"/>
                <a:cs typeface="Arial"/>
              </a:rPr>
              <a:t>tự</a:t>
            </a:r>
            <a:r>
              <a:rPr sz="2100" i="1" spc="-170" dirty="0">
                <a:latin typeface="Arial"/>
                <a:cs typeface="Arial"/>
              </a:rPr>
              <a:t> </a:t>
            </a:r>
            <a:r>
              <a:rPr sz="2100" i="1" spc="10" dirty="0">
                <a:latin typeface="Arial"/>
                <a:cs typeface="Arial"/>
              </a:rPr>
              <a:t>Obj3.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632" y="4179951"/>
            <a:ext cx="3053080" cy="2682875"/>
            <a:chOff x="528632" y="4179951"/>
            <a:chExt cx="3053080" cy="2682875"/>
          </a:xfrm>
        </p:grpSpPr>
        <p:sp>
          <p:nvSpPr>
            <p:cNvPr id="5" name="object 5"/>
            <p:cNvSpPr/>
            <p:nvPr/>
          </p:nvSpPr>
          <p:spPr>
            <a:xfrm>
              <a:off x="1447800" y="4179951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>
                  <a:moveTo>
                    <a:pt x="0" y="0"/>
                  </a:moveTo>
                  <a:lnTo>
                    <a:pt x="0" y="1828736"/>
                  </a:lnTo>
                </a:path>
                <a:path w="2133600" h="1828800">
                  <a:moveTo>
                    <a:pt x="0" y="1828736"/>
                  </a:moveTo>
                  <a:lnTo>
                    <a:pt x="2133600" y="1828736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175" y="6008687"/>
              <a:ext cx="809625" cy="849630"/>
            </a:xfrm>
            <a:custGeom>
              <a:avLst/>
              <a:gdLst/>
              <a:ahLst/>
              <a:cxnLst/>
              <a:rect l="l" t="t" r="r" b="b"/>
              <a:pathLst>
                <a:path w="809625" h="849629">
                  <a:moveTo>
                    <a:pt x="809625" y="0"/>
                  </a:moveTo>
                  <a:lnTo>
                    <a:pt x="0" y="849312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6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3632" y="4479983"/>
              <a:ext cx="161934" cy="16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3632" y="4937183"/>
              <a:ext cx="161934" cy="16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94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94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7000" y="45609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7000" y="45609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8832" y="4479983"/>
              <a:ext cx="161934" cy="16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0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70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336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336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8632" y="5318183"/>
              <a:ext cx="161934" cy="161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232" y="5394383"/>
              <a:ext cx="161934" cy="161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232" y="5622920"/>
              <a:ext cx="161934" cy="1619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5832" y="5394383"/>
              <a:ext cx="161934" cy="161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3432" y="5165783"/>
              <a:ext cx="161934" cy="161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5832" y="5622920"/>
              <a:ext cx="161934" cy="1619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8632" y="5546783"/>
              <a:ext cx="161934" cy="1618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7000" y="5780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7000" y="5780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4200" y="5856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4200" y="5856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95600" y="6008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95600" y="6008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2232" y="6156320"/>
              <a:ext cx="161934" cy="1619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6161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6161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7000" y="5932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7000" y="5932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07772"/>
                  </a:move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71800" y="5703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1800" y="5703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3951282" y="5329232"/>
            <a:ext cx="924560" cy="695960"/>
            <a:chOff x="3951282" y="5329232"/>
            <a:chExt cx="924560" cy="695960"/>
          </a:xfrm>
        </p:grpSpPr>
        <p:sp>
          <p:nvSpPr>
            <p:cNvPr id="43" name="object 43"/>
            <p:cNvSpPr/>
            <p:nvPr/>
          </p:nvSpPr>
          <p:spPr>
            <a:xfrm>
              <a:off x="3956050" y="5334000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685800" y="0"/>
                  </a:moveTo>
                  <a:lnTo>
                    <a:pt x="685800" y="171450"/>
                  </a:lnTo>
                  <a:lnTo>
                    <a:pt x="0" y="171450"/>
                  </a:lnTo>
                  <a:lnTo>
                    <a:pt x="0" y="514350"/>
                  </a:lnTo>
                  <a:lnTo>
                    <a:pt x="685800" y="514350"/>
                  </a:lnTo>
                  <a:lnTo>
                    <a:pt x="685800" y="685800"/>
                  </a:lnTo>
                  <a:lnTo>
                    <a:pt x="914400" y="3429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56050" y="5334000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171450"/>
                  </a:moveTo>
                  <a:lnTo>
                    <a:pt x="685800" y="171450"/>
                  </a:lnTo>
                  <a:lnTo>
                    <a:pt x="685800" y="0"/>
                  </a:lnTo>
                  <a:lnTo>
                    <a:pt x="914400" y="342900"/>
                  </a:lnTo>
                  <a:lnTo>
                    <a:pt x="685800" y="685800"/>
                  </a:lnTo>
                  <a:lnTo>
                    <a:pt x="685800" y="514350"/>
                  </a:lnTo>
                  <a:lnTo>
                    <a:pt x="0" y="514350"/>
                  </a:lnTo>
                  <a:lnTo>
                    <a:pt x="0" y="171450"/>
                  </a:lnTo>
                  <a:close/>
                </a:path>
              </a:pathLst>
            </a:custGeom>
            <a:ln w="953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892803" y="4930711"/>
            <a:ext cx="1163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Phân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cụm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245100" y="4179951"/>
            <a:ext cx="3441700" cy="2682875"/>
            <a:chOff x="5245100" y="4179951"/>
            <a:chExt cx="3441700" cy="2682875"/>
          </a:xfrm>
        </p:grpSpPr>
        <p:sp>
          <p:nvSpPr>
            <p:cNvPr id="47" name="object 47"/>
            <p:cNvSpPr/>
            <p:nvPr/>
          </p:nvSpPr>
          <p:spPr>
            <a:xfrm>
              <a:off x="6553200" y="4179951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>
                  <a:moveTo>
                    <a:pt x="0" y="0"/>
                  </a:moveTo>
                  <a:lnTo>
                    <a:pt x="0" y="1828736"/>
                  </a:lnTo>
                </a:path>
                <a:path w="2133600" h="1828800">
                  <a:moveTo>
                    <a:pt x="0" y="1828736"/>
                  </a:moveTo>
                  <a:lnTo>
                    <a:pt x="2133600" y="1828736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43575" y="6008687"/>
              <a:ext cx="809625" cy="849630"/>
            </a:xfrm>
            <a:custGeom>
              <a:avLst/>
              <a:gdLst/>
              <a:ahLst/>
              <a:cxnLst/>
              <a:rect l="l" t="t" r="r" b="b"/>
              <a:pathLst>
                <a:path w="809625" h="849629">
                  <a:moveTo>
                    <a:pt x="809625" y="0"/>
                  </a:moveTo>
                  <a:lnTo>
                    <a:pt x="0" y="849312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914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914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200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200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39032" y="4479983"/>
              <a:ext cx="161934" cy="16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39032" y="4937183"/>
              <a:ext cx="161934" cy="16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248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248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72400" y="45609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2400" y="45609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4232" y="4479983"/>
              <a:ext cx="161934" cy="16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724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724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390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390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34032" y="5318183"/>
              <a:ext cx="161934" cy="1619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62632" y="5394383"/>
              <a:ext cx="161934" cy="1619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62632" y="5622920"/>
              <a:ext cx="161934" cy="161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91232" y="5394383"/>
              <a:ext cx="161934" cy="1619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38832" y="5165783"/>
              <a:ext cx="161934" cy="1619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091232" y="5622920"/>
              <a:ext cx="161934" cy="1619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34032" y="5546783"/>
              <a:ext cx="161934" cy="1618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72400" y="5780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72400" y="5780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29600" y="5856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29600" y="5856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01000" y="6008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01000" y="6008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767632" y="6156320"/>
              <a:ext cx="161934" cy="1619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77200" y="6161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77200" y="6161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772400" y="5932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772400" y="5932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07772"/>
                  </a:move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77200" y="5703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77200" y="5703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57800" y="4267200"/>
              <a:ext cx="3276600" cy="2286000"/>
            </a:xfrm>
            <a:custGeom>
              <a:avLst/>
              <a:gdLst/>
              <a:ahLst/>
              <a:cxnLst/>
              <a:rect l="l" t="t" r="r" b="b"/>
              <a:pathLst>
                <a:path w="3276600" h="2286000">
                  <a:moveTo>
                    <a:pt x="0" y="1181100"/>
                  </a:moveTo>
                  <a:lnTo>
                    <a:pt x="1948" y="1136442"/>
                  </a:lnTo>
                  <a:lnTo>
                    <a:pt x="7697" y="1092723"/>
                  </a:lnTo>
                  <a:lnTo>
                    <a:pt x="17103" y="1050071"/>
                  </a:lnTo>
                  <a:lnTo>
                    <a:pt x="30023" y="1008612"/>
                  </a:lnTo>
                  <a:lnTo>
                    <a:pt x="46311" y="968474"/>
                  </a:lnTo>
                  <a:lnTo>
                    <a:pt x="65825" y="929784"/>
                  </a:lnTo>
                  <a:lnTo>
                    <a:pt x="88420" y="892668"/>
                  </a:lnTo>
                  <a:lnTo>
                    <a:pt x="113952" y="857255"/>
                  </a:lnTo>
                  <a:lnTo>
                    <a:pt x="142278" y="823670"/>
                  </a:lnTo>
                  <a:lnTo>
                    <a:pt x="173254" y="792042"/>
                  </a:lnTo>
                  <a:lnTo>
                    <a:pt x="206735" y="762497"/>
                  </a:lnTo>
                  <a:lnTo>
                    <a:pt x="242578" y="735163"/>
                  </a:lnTo>
                  <a:lnTo>
                    <a:pt x="280638" y="710166"/>
                  </a:lnTo>
                  <a:lnTo>
                    <a:pt x="320773" y="687634"/>
                  </a:lnTo>
                  <a:lnTo>
                    <a:pt x="362838" y="667694"/>
                  </a:lnTo>
                  <a:lnTo>
                    <a:pt x="406689" y="650472"/>
                  </a:lnTo>
                  <a:lnTo>
                    <a:pt x="452182" y="636097"/>
                  </a:lnTo>
                  <a:lnTo>
                    <a:pt x="499174" y="624695"/>
                  </a:lnTo>
                  <a:lnTo>
                    <a:pt x="547520" y="616393"/>
                  </a:lnTo>
                  <a:lnTo>
                    <a:pt x="597076" y="611319"/>
                  </a:lnTo>
                  <a:lnTo>
                    <a:pt x="647700" y="609600"/>
                  </a:lnTo>
                  <a:lnTo>
                    <a:pt x="698323" y="611319"/>
                  </a:lnTo>
                  <a:lnTo>
                    <a:pt x="747879" y="616393"/>
                  </a:lnTo>
                  <a:lnTo>
                    <a:pt x="796225" y="624695"/>
                  </a:lnTo>
                  <a:lnTo>
                    <a:pt x="843217" y="636097"/>
                  </a:lnTo>
                  <a:lnTo>
                    <a:pt x="888710" y="650472"/>
                  </a:lnTo>
                  <a:lnTo>
                    <a:pt x="932561" y="667694"/>
                  </a:lnTo>
                  <a:lnTo>
                    <a:pt x="974626" y="687634"/>
                  </a:lnTo>
                  <a:lnTo>
                    <a:pt x="1014761" y="710166"/>
                  </a:lnTo>
                  <a:lnTo>
                    <a:pt x="1052821" y="735163"/>
                  </a:lnTo>
                  <a:lnTo>
                    <a:pt x="1088664" y="762497"/>
                  </a:lnTo>
                  <a:lnTo>
                    <a:pt x="1122145" y="792042"/>
                  </a:lnTo>
                  <a:lnTo>
                    <a:pt x="1153121" y="823670"/>
                  </a:lnTo>
                  <a:lnTo>
                    <a:pt x="1181447" y="857255"/>
                  </a:lnTo>
                  <a:lnTo>
                    <a:pt x="1206979" y="892668"/>
                  </a:lnTo>
                  <a:lnTo>
                    <a:pt x="1229574" y="929784"/>
                  </a:lnTo>
                  <a:lnTo>
                    <a:pt x="1249088" y="968474"/>
                  </a:lnTo>
                  <a:lnTo>
                    <a:pt x="1265376" y="1008612"/>
                  </a:lnTo>
                  <a:lnTo>
                    <a:pt x="1278296" y="1050071"/>
                  </a:lnTo>
                  <a:lnTo>
                    <a:pt x="1287702" y="1092723"/>
                  </a:lnTo>
                  <a:lnTo>
                    <a:pt x="1293451" y="1136442"/>
                  </a:lnTo>
                  <a:lnTo>
                    <a:pt x="1295400" y="1181100"/>
                  </a:lnTo>
                  <a:lnTo>
                    <a:pt x="1293451" y="1225762"/>
                  </a:lnTo>
                  <a:lnTo>
                    <a:pt x="1287702" y="1269485"/>
                  </a:lnTo>
                  <a:lnTo>
                    <a:pt x="1278296" y="1312140"/>
                  </a:lnTo>
                  <a:lnTo>
                    <a:pt x="1265376" y="1353601"/>
                  </a:lnTo>
                  <a:lnTo>
                    <a:pt x="1249088" y="1393741"/>
                  </a:lnTo>
                  <a:lnTo>
                    <a:pt x="1229574" y="1432432"/>
                  </a:lnTo>
                  <a:lnTo>
                    <a:pt x="1206979" y="1469548"/>
                  </a:lnTo>
                  <a:lnTo>
                    <a:pt x="1181447" y="1504961"/>
                  </a:lnTo>
                  <a:lnTo>
                    <a:pt x="1153121" y="1538545"/>
                  </a:lnTo>
                  <a:lnTo>
                    <a:pt x="1122145" y="1570172"/>
                  </a:lnTo>
                  <a:lnTo>
                    <a:pt x="1088664" y="1599715"/>
                  </a:lnTo>
                  <a:lnTo>
                    <a:pt x="1052821" y="1627048"/>
                  </a:lnTo>
                  <a:lnTo>
                    <a:pt x="1014761" y="1652043"/>
                  </a:lnTo>
                  <a:lnTo>
                    <a:pt x="974626" y="1674574"/>
                  </a:lnTo>
                  <a:lnTo>
                    <a:pt x="932561" y="1694512"/>
                  </a:lnTo>
                  <a:lnTo>
                    <a:pt x="888710" y="1711732"/>
                  </a:lnTo>
                  <a:lnTo>
                    <a:pt x="843217" y="1726105"/>
                  </a:lnTo>
                  <a:lnTo>
                    <a:pt x="796225" y="1737506"/>
                  </a:lnTo>
                  <a:lnTo>
                    <a:pt x="747879" y="1745807"/>
                  </a:lnTo>
                  <a:lnTo>
                    <a:pt x="698323" y="1750880"/>
                  </a:lnTo>
                  <a:lnTo>
                    <a:pt x="647700" y="1752600"/>
                  </a:lnTo>
                  <a:lnTo>
                    <a:pt x="597076" y="1750880"/>
                  </a:lnTo>
                  <a:lnTo>
                    <a:pt x="547520" y="1745807"/>
                  </a:lnTo>
                  <a:lnTo>
                    <a:pt x="499174" y="1737506"/>
                  </a:lnTo>
                  <a:lnTo>
                    <a:pt x="452182" y="1726105"/>
                  </a:lnTo>
                  <a:lnTo>
                    <a:pt x="406689" y="1711732"/>
                  </a:lnTo>
                  <a:lnTo>
                    <a:pt x="362838" y="1694512"/>
                  </a:lnTo>
                  <a:lnTo>
                    <a:pt x="320773" y="1674574"/>
                  </a:lnTo>
                  <a:lnTo>
                    <a:pt x="280638" y="1652043"/>
                  </a:lnTo>
                  <a:lnTo>
                    <a:pt x="242578" y="1627048"/>
                  </a:lnTo>
                  <a:lnTo>
                    <a:pt x="206735" y="1599715"/>
                  </a:lnTo>
                  <a:lnTo>
                    <a:pt x="173254" y="1570172"/>
                  </a:lnTo>
                  <a:lnTo>
                    <a:pt x="142278" y="1538545"/>
                  </a:lnTo>
                  <a:lnTo>
                    <a:pt x="113952" y="1504961"/>
                  </a:lnTo>
                  <a:lnTo>
                    <a:pt x="88420" y="1469548"/>
                  </a:lnTo>
                  <a:lnTo>
                    <a:pt x="65825" y="1432432"/>
                  </a:lnTo>
                  <a:lnTo>
                    <a:pt x="46311" y="1393741"/>
                  </a:lnTo>
                  <a:lnTo>
                    <a:pt x="30023" y="1353601"/>
                  </a:lnTo>
                  <a:lnTo>
                    <a:pt x="17103" y="1312140"/>
                  </a:lnTo>
                  <a:lnTo>
                    <a:pt x="7697" y="1269485"/>
                  </a:lnTo>
                  <a:lnTo>
                    <a:pt x="1948" y="1225762"/>
                  </a:lnTo>
                  <a:lnTo>
                    <a:pt x="0" y="1181100"/>
                  </a:lnTo>
                  <a:close/>
                </a:path>
                <a:path w="3276600" h="2286000">
                  <a:moveTo>
                    <a:pt x="1752600" y="495300"/>
                  </a:moveTo>
                  <a:lnTo>
                    <a:pt x="1754935" y="450215"/>
                  </a:lnTo>
                  <a:lnTo>
                    <a:pt x="1761808" y="406266"/>
                  </a:lnTo>
                  <a:lnTo>
                    <a:pt x="1773017" y="363625"/>
                  </a:lnTo>
                  <a:lnTo>
                    <a:pt x="1788358" y="322469"/>
                  </a:lnTo>
                  <a:lnTo>
                    <a:pt x="1807631" y="282971"/>
                  </a:lnTo>
                  <a:lnTo>
                    <a:pt x="1830634" y="245307"/>
                  </a:lnTo>
                  <a:lnTo>
                    <a:pt x="1857164" y="209652"/>
                  </a:lnTo>
                  <a:lnTo>
                    <a:pt x="1887021" y="176179"/>
                  </a:lnTo>
                  <a:lnTo>
                    <a:pt x="1920001" y="145065"/>
                  </a:lnTo>
                  <a:lnTo>
                    <a:pt x="1955904" y="116484"/>
                  </a:lnTo>
                  <a:lnTo>
                    <a:pt x="1994527" y="90611"/>
                  </a:lnTo>
                  <a:lnTo>
                    <a:pt x="2035668" y="67620"/>
                  </a:lnTo>
                  <a:lnTo>
                    <a:pt x="2079126" y="47687"/>
                  </a:lnTo>
                  <a:lnTo>
                    <a:pt x="2124699" y="30985"/>
                  </a:lnTo>
                  <a:lnTo>
                    <a:pt x="2172185" y="17691"/>
                  </a:lnTo>
                  <a:lnTo>
                    <a:pt x="2221381" y="7979"/>
                  </a:lnTo>
                  <a:lnTo>
                    <a:pt x="2272087" y="2024"/>
                  </a:lnTo>
                  <a:lnTo>
                    <a:pt x="2324100" y="0"/>
                  </a:lnTo>
                  <a:lnTo>
                    <a:pt x="2376112" y="2024"/>
                  </a:lnTo>
                  <a:lnTo>
                    <a:pt x="2426818" y="7979"/>
                  </a:lnTo>
                  <a:lnTo>
                    <a:pt x="2476014" y="17691"/>
                  </a:lnTo>
                  <a:lnTo>
                    <a:pt x="2523500" y="30985"/>
                  </a:lnTo>
                  <a:lnTo>
                    <a:pt x="2569073" y="47687"/>
                  </a:lnTo>
                  <a:lnTo>
                    <a:pt x="2612531" y="67620"/>
                  </a:lnTo>
                  <a:lnTo>
                    <a:pt x="2653672" y="90611"/>
                  </a:lnTo>
                  <a:lnTo>
                    <a:pt x="2692295" y="116484"/>
                  </a:lnTo>
                  <a:lnTo>
                    <a:pt x="2728198" y="145065"/>
                  </a:lnTo>
                  <a:lnTo>
                    <a:pt x="2761178" y="176179"/>
                  </a:lnTo>
                  <a:lnTo>
                    <a:pt x="2791035" y="209652"/>
                  </a:lnTo>
                  <a:lnTo>
                    <a:pt x="2817565" y="245307"/>
                  </a:lnTo>
                  <a:lnTo>
                    <a:pt x="2840568" y="282971"/>
                  </a:lnTo>
                  <a:lnTo>
                    <a:pt x="2859841" y="322469"/>
                  </a:lnTo>
                  <a:lnTo>
                    <a:pt x="2875182" y="363625"/>
                  </a:lnTo>
                  <a:lnTo>
                    <a:pt x="2886391" y="406266"/>
                  </a:lnTo>
                  <a:lnTo>
                    <a:pt x="2893264" y="450215"/>
                  </a:lnTo>
                  <a:lnTo>
                    <a:pt x="2895600" y="495300"/>
                  </a:lnTo>
                  <a:lnTo>
                    <a:pt x="2893264" y="540384"/>
                  </a:lnTo>
                  <a:lnTo>
                    <a:pt x="2886391" y="584333"/>
                  </a:lnTo>
                  <a:lnTo>
                    <a:pt x="2875182" y="626974"/>
                  </a:lnTo>
                  <a:lnTo>
                    <a:pt x="2859841" y="668130"/>
                  </a:lnTo>
                  <a:lnTo>
                    <a:pt x="2840568" y="707628"/>
                  </a:lnTo>
                  <a:lnTo>
                    <a:pt x="2817565" y="745292"/>
                  </a:lnTo>
                  <a:lnTo>
                    <a:pt x="2791035" y="780947"/>
                  </a:lnTo>
                  <a:lnTo>
                    <a:pt x="2761178" y="814420"/>
                  </a:lnTo>
                  <a:lnTo>
                    <a:pt x="2728198" y="845534"/>
                  </a:lnTo>
                  <a:lnTo>
                    <a:pt x="2692295" y="874115"/>
                  </a:lnTo>
                  <a:lnTo>
                    <a:pt x="2653672" y="899988"/>
                  </a:lnTo>
                  <a:lnTo>
                    <a:pt x="2612531" y="922979"/>
                  </a:lnTo>
                  <a:lnTo>
                    <a:pt x="2569073" y="942912"/>
                  </a:lnTo>
                  <a:lnTo>
                    <a:pt x="2523500" y="959614"/>
                  </a:lnTo>
                  <a:lnTo>
                    <a:pt x="2476014" y="972908"/>
                  </a:lnTo>
                  <a:lnTo>
                    <a:pt x="2426818" y="982620"/>
                  </a:lnTo>
                  <a:lnTo>
                    <a:pt x="2376112" y="988575"/>
                  </a:lnTo>
                  <a:lnTo>
                    <a:pt x="2324100" y="990600"/>
                  </a:lnTo>
                  <a:lnTo>
                    <a:pt x="2272087" y="988575"/>
                  </a:lnTo>
                  <a:lnTo>
                    <a:pt x="2221381" y="982620"/>
                  </a:lnTo>
                  <a:lnTo>
                    <a:pt x="2172185" y="972908"/>
                  </a:lnTo>
                  <a:lnTo>
                    <a:pt x="2124699" y="959614"/>
                  </a:lnTo>
                  <a:lnTo>
                    <a:pt x="2079126" y="942912"/>
                  </a:lnTo>
                  <a:lnTo>
                    <a:pt x="2035668" y="922979"/>
                  </a:lnTo>
                  <a:lnTo>
                    <a:pt x="1994527" y="899988"/>
                  </a:lnTo>
                  <a:lnTo>
                    <a:pt x="1955904" y="874115"/>
                  </a:lnTo>
                  <a:lnTo>
                    <a:pt x="1920001" y="845534"/>
                  </a:lnTo>
                  <a:lnTo>
                    <a:pt x="1887021" y="814420"/>
                  </a:lnTo>
                  <a:lnTo>
                    <a:pt x="1857164" y="780947"/>
                  </a:lnTo>
                  <a:lnTo>
                    <a:pt x="1830634" y="745292"/>
                  </a:lnTo>
                  <a:lnTo>
                    <a:pt x="1807631" y="707628"/>
                  </a:lnTo>
                  <a:lnTo>
                    <a:pt x="1788358" y="668130"/>
                  </a:lnTo>
                  <a:lnTo>
                    <a:pt x="1773017" y="626974"/>
                  </a:lnTo>
                  <a:lnTo>
                    <a:pt x="1761808" y="584333"/>
                  </a:lnTo>
                  <a:lnTo>
                    <a:pt x="1754935" y="540384"/>
                  </a:lnTo>
                  <a:lnTo>
                    <a:pt x="1752600" y="495300"/>
                  </a:lnTo>
                  <a:close/>
                </a:path>
                <a:path w="3276600" h="2286000">
                  <a:moveTo>
                    <a:pt x="2209800" y="1790700"/>
                  </a:moveTo>
                  <a:lnTo>
                    <a:pt x="2211979" y="1745617"/>
                  </a:lnTo>
                  <a:lnTo>
                    <a:pt x="2218392" y="1701669"/>
                  </a:lnTo>
                  <a:lnTo>
                    <a:pt x="2228850" y="1659030"/>
                  </a:lnTo>
                  <a:lnTo>
                    <a:pt x="2243164" y="1617874"/>
                  </a:lnTo>
                  <a:lnTo>
                    <a:pt x="2261148" y="1578377"/>
                  </a:lnTo>
                  <a:lnTo>
                    <a:pt x="2282613" y="1540713"/>
                  </a:lnTo>
                  <a:lnTo>
                    <a:pt x="2307370" y="1505057"/>
                  </a:lnTo>
                  <a:lnTo>
                    <a:pt x="2335232" y="1471585"/>
                  </a:lnTo>
                  <a:lnTo>
                    <a:pt x="2366010" y="1440470"/>
                  </a:lnTo>
                  <a:lnTo>
                    <a:pt x="2399516" y="1411888"/>
                  </a:lnTo>
                  <a:lnTo>
                    <a:pt x="2435562" y="1386014"/>
                  </a:lnTo>
                  <a:lnTo>
                    <a:pt x="2473960" y="1363023"/>
                  </a:lnTo>
                  <a:lnTo>
                    <a:pt x="2514521" y="1343089"/>
                  </a:lnTo>
                  <a:lnTo>
                    <a:pt x="2557058" y="1326387"/>
                  </a:lnTo>
                  <a:lnTo>
                    <a:pt x="2601383" y="1313092"/>
                  </a:lnTo>
                  <a:lnTo>
                    <a:pt x="2647307" y="1303379"/>
                  </a:lnTo>
                  <a:lnTo>
                    <a:pt x="2694642" y="1297424"/>
                  </a:lnTo>
                  <a:lnTo>
                    <a:pt x="2743200" y="1295400"/>
                  </a:lnTo>
                  <a:lnTo>
                    <a:pt x="2791757" y="1297424"/>
                  </a:lnTo>
                  <a:lnTo>
                    <a:pt x="2839092" y="1303379"/>
                  </a:lnTo>
                  <a:lnTo>
                    <a:pt x="2885016" y="1313092"/>
                  </a:lnTo>
                  <a:lnTo>
                    <a:pt x="2929341" y="1326387"/>
                  </a:lnTo>
                  <a:lnTo>
                    <a:pt x="2971878" y="1343089"/>
                  </a:lnTo>
                  <a:lnTo>
                    <a:pt x="3012439" y="1363023"/>
                  </a:lnTo>
                  <a:lnTo>
                    <a:pt x="3050837" y="1386014"/>
                  </a:lnTo>
                  <a:lnTo>
                    <a:pt x="3086883" y="1411888"/>
                  </a:lnTo>
                  <a:lnTo>
                    <a:pt x="3120389" y="1440470"/>
                  </a:lnTo>
                  <a:lnTo>
                    <a:pt x="3151167" y="1471585"/>
                  </a:lnTo>
                  <a:lnTo>
                    <a:pt x="3179029" y="1505057"/>
                  </a:lnTo>
                  <a:lnTo>
                    <a:pt x="3203786" y="1540713"/>
                  </a:lnTo>
                  <a:lnTo>
                    <a:pt x="3225251" y="1578377"/>
                  </a:lnTo>
                  <a:lnTo>
                    <a:pt x="3243235" y="1617874"/>
                  </a:lnTo>
                  <a:lnTo>
                    <a:pt x="3257550" y="1659030"/>
                  </a:lnTo>
                  <a:lnTo>
                    <a:pt x="3268007" y="1701669"/>
                  </a:lnTo>
                  <a:lnTo>
                    <a:pt x="3274420" y="1745617"/>
                  </a:lnTo>
                  <a:lnTo>
                    <a:pt x="3276600" y="1790700"/>
                  </a:lnTo>
                  <a:lnTo>
                    <a:pt x="3274420" y="1835782"/>
                  </a:lnTo>
                  <a:lnTo>
                    <a:pt x="3268007" y="1879730"/>
                  </a:lnTo>
                  <a:lnTo>
                    <a:pt x="3257550" y="1922369"/>
                  </a:lnTo>
                  <a:lnTo>
                    <a:pt x="3243235" y="1963525"/>
                  </a:lnTo>
                  <a:lnTo>
                    <a:pt x="3225251" y="2003022"/>
                  </a:lnTo>
                  <a:lnTo>
                    <a:pt x="3203786" y="2040686"/>
                  </a:lnTo>
                  <a:lnTo>
                    <a:pt x="3179029" y="2076342"/>
                  </a:lnTo>
                  <a:lnTo>
                    <a:pt x="3151167" y="2109814"/>
                  </a:lnTo>
                  <a:lnTo>
                    <a:pt x="3120389" y="2140929"/>
                  </a:lnTo>
                  <a:lnTo>
                    <a:pt x="3086883" y="2169511"/>
                  </a:lnTo>
                  <a:lnTo>
                    <a:pt x="3050837" y="2195385"/>
                  </a:lnTo>
                  <a:lnTo>
                    <a:pt x="3012439" y="2218376"/>
                  </a:lnTo>
                  <a:lnTo>
                    <a:pt x="2971878" y="2238310"/>
                  </a:lnTo>
                  <a:lnTo>
                    <a:pt x="2929341" y="2255012"/>
                  </a:lnTo>
                  <a:lnTo>
                    <a:pt x="2885016" y="2268307"/>
                  </a:lnTo>
                  <a:lnTo>
                    <a:pt x="2839092" y="2278020"/>
                  </a:lnTo>
                  <a:lnTo>
                    <a:pt x="2791757" y="2283975"/>
                  </a:lnTo>
                  <a:lnTo>
                    <a:pt x="2743200" y="2286000"/>
                  </a:lnTo>
                  <a:lnTo>
                    <a:pt x="2694642" y="2283975"/>
                  </a:lnTo>
                  <a:lnTo>
                    <a:pt x="2647307" y="2278020"/>
                  </a:lnTo>
                  <a:lnTo>
                    <a:pt x="2601383" y="2268307"/>
                  </a:lnTo>
                  <a:lnTo>
                    <a:pt x="2557058" y="2255012"/>
                  </a:lnTo>
                  <a:lnTo>
                    <a:pt x="2514521" y="2238310"/>
                  </a:lnTo>
                  <a:lnTo>
                    <a:pt x="2473960" y="2218376"/>
                  </a:lnTo>
                  <a:lnTo>
                    <a:pt x="2435562" y="2195385"/>
                  </a:lnTo>
                  <a:lnTo>
                    <a:pt x="2399516" y="2169511"/>
                  </a:lnTo>
                  <a:lnTo>
                    <a:pt x="2366010" y="2140929"/>
                  </a:lnTo>
                  <a:lnTo>
                    <a:pt x="2335232" y="2109814"/>
                  </a:lnTo>
                  <a:lnTo>
                    <a:pt x="2307370" y="2076342"/>
                  </a:lnTo>
                  <a:lnTo>
                    <a:pt x="2282613" y="2040686"/>
                  </a:lnTo>
                  <a:lnTo>
                    <a:pt x="2261148" y="2003022"/>
                  </a:lnTo>
                  <a:lnTo>
                    <a:pt x="2243164" y="1963525"/>
                  </a:lnTo>
                  <a:lnTo>
                    <a:pt x="2228849" y="1922369"/>
                  </a:lnTo>
                  <a:lnTo>
                    <a:pt x="2218392" y="1879730"/>
                  </a:lnTo>
                  <a:lnTo>
                    <a:pt x="2211979" y="1835782"/>
                  </a:lnTo>
                  <a:lnTo>
                    <a:pt x="2209800" y="17907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1786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/>
              <a:t>Tổng quan </a:t>
            </a:r>
            <a:r>
              <a:rPr sz="3950" spc="30" dirty="0"/>
              <a:t>về </a:t>
            </a:r>
            <a:r>
              <a:rPr sz="3950" spc="-35" dirty="0"/>
              <a:t>phân </a:t>
            </a:r>
            <a:r>
              <a:rPr sz="3950" spc="-10" dirty="0"/>
              <a:t>cụm </a:t>
            </a:r>
            <a:r>
              <a:rPr sz="3950" spc="-5" dirty="0"/>
              <a:t>dữ</a:t>
            </a:r>
            <a:r>
              <a:rPr sz="3950" spc="805" dirty="0"/>
              <a:t> </a:t>
            </a:r>
            <a:r>
              <a:rPr sz="3950" spc="-35" dirty="0"/>
              <a:t>liệu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444500" y="4174871"/>
            <a:ext cx="8255000" cy="2688590"/>
            <a:chOff x="444500" y="4174871"/>
            <a:chExt cx="8255000" cy="2688590"/>
          </a:xfrm>
        </p:grpSpPr>
        <p:sp>
          <p:nvSpPr>
            <p:cNvPr id="4" name="object 4"/>
            <p:cNvSpPr/>
            <p:nvPr/>
          </p:nvSpPr>
          <p:spPr>
            <a:xfrm>
              <a:off x="3962400" y="4179951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>
                  <a:moveTo>
                    <a:pt x="0" y="0"/>
                  </a:moveTo>
                  <a:lnTo>
                    <a:pt x="0" y="1828736"/>
                  </a:lnTo>
                </a:path>
                <a:path w="2133600" h="1828800">
                  <a:moveTo>
                    <a:pt x="0" y="1828736"/>
                  </a:moveTo>
                  <a:lnTo>
                    <a:pt x="2133600" y="1828736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52775" y="6008687"/>
              <a:ext cx="809625" cy="849630"/>
            </a:xfrm>
            <a:custGeom>
              <a:avLst/>
              <a:gdLst/>
              <a:ahLst/>
              <a:cxnLst/>
              <a:rect l="l" t="t" r="r" b="b"/>
              <a:pathLst>
                <a:path w="809625" h="849629">
                  <a:moveTo>
                    <a:pt x="809625" y="0"/>
                  </a:moveTo>
                  <a:lnTo>
                    <a:pt x="0" y="849312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06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06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92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2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8232" y="4479983"/>
              <a:ext cx="161934" cy="16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8232" y="4937183"/>
              <a:ext cx="161934" cy="16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00" y="47133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5609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45609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3432" y="4479983"/>
              <a:ext cx="161934" cy="161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16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16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482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696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696"/>
                  </a:lnTo>
                  <a:lnTo>
                    <a:pt x="152400" y="44576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48200" y="4865751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6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6"/>
                  </a:lnTo>
                  <a:lnTo>
                    <a:pt x="152400" y="107696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696"/>
                  </a:lnTo>
                  <a:lnTo>
                    <a:pt x="0" y="4457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43232" y="5318183"/>
              <a:ext cx="161934" cy="161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1832" y="5394383"/>
              <a:ext cx="161934" cy="161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71832" y="5622920"/>
              <a:ext cx="161934" cy="1619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0432" y="5394383"/>
              <a:ext cx="161934" cy="161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48032" y="5165783"/>
              <a:ext cx="161934" cy="1619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0432" y="5622920"/>
              <a:ext cx="161934" cy="1619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3232" y="5546783"/>
              <a:ext cx="161934" cy="1618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81600" y="5780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600" y="5780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38800" y="5856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8800" y="58562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10200" y="6008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10200" y="60086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76832" y="6156320"/>
              <a:ext cx="161934" cy="1619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6400" y="6161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86400" y="61610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81600" y="5932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1600" y="59324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07772"/>
                  </a:move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6400" y="5703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6400" y="57038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7134" y="5105400"/>
              <a:ext cx="252729" cy="685800"/>
            </a:xfrm>
            <a:custGeom>
              <a:avLst/>
              <a:gdLst/>
              <a:ahLst/>
              <a:cxnLst/>
              <a:rect l="l" t="t" r="r" b="b"/>
              <a:pathLst>
                <a:path w="252729" h="685800">
                  <a:moveTo>
                    <a:pt x="204521" y="617540"/>
                  </a:moveTo>
                  <a:lnTo>
                    <a:pt x="180466" y="625563"/>
                  </a:lnTo>
                  <a:lnTo>
                    <a:pt x="240664" y="685800"/>
                  </a:lnTo>
                  <a:lnTo>
                    <a:pt x="248707" y="629577"/>
                  </a:lnTo>
                  <a:lnTo>
                    <a:pt x="208534" y="629577"/>
                  </a:lnTo>
                  <a:lnTo>
                    <a:pt x="204521" y="617540"/>
                  </a:lnTo>
                  <a:close/>
                </a:path>
                <a:path w="252729" h="685800">
                  <a:moveTo>
                    <a:pt x="228647" y="609492"/>
                  </a:moveTo>
                  <a:lnTo>
                    <a:pt x="204521" y="617540"/>
                  </a:lnTo>
                  <a:lnTo>
                    <a:pt x="208534" y="629577"/>
                  </a:lnTo>
                  <a:lnTo>
                    <a:pt x="232663" y="621538"/>
                  </a:lnTo>
                  <a:lnTo>
                    <a:pt x="228647" y="609492"/>
                  </a:lnTo>
                  <a:close/>
                </a:path>
                <a:path w="252729" h="685800">
                  <a:moveTo>
                    <a:pt x="252729" y="601459"/>
                  </a:moveTo>
                  <a:lnTo>
                    <a:pt x="228647" y="609492"/>
                  </a:lnTo>
                  <a:lnTo>
                    <a:pt x="232663" y="621538"/>
                  </a:lnTo>
                  <a:lnTo>
                    <a:pt x="208534" y="629577"/>
                  </a:lnTo>
                  <a:lnTo>
                    <a:pt x="248707" y="629577"/>
                  </a:lnTo>
                  <a:lnTo>
                    <a:pt x="252729" y="601459"/>
                  </a:lnTo>
                  <a:close/>
                </a:path>
                <a:path w="252729" h="685800">
                  <a:moveTo>
                    <a:pt x="48188" y="68236"/>
                  </a:moveTo>
                  <a:lnTo>
                    <a:pt x="24075" y="76288"/>
                  </a:lnTo>
                  <a:lnTo>
                    <a:pt x="204521" y="617540"/>
                  </a:lnTo>
                  <a:lnTo>
                    <a:pt x="228647" y="609492"/>
                  </a:lnTo>
                  <a:lnTo>
                    <a:pt x="48188" y="68236"/>
                  </a:lnTo>
                  <a:close/>
                </a:path>
                <a:path w="252729" h="685800">
                  <a:moveTo>
                    <a:pt x="12064" y="0"/>
                  </a:moveTo>
                  <a:lnTo>
                    <a:pt x="0" y="84327"/>
                  </a:lnTo>
                  <a:lnTo>
                    <a:pt x="24075" y="76288"/>
                  </a:lnTo>
                  <a:lnTo>
                    <a:pt x="20065" y="64262"/>
                  </a:lnTo>
                  <a:lnTo>
                    <a:pt x="44195" y="56261"/>
                  </a:lnTo>
                  <a:lnTo>
                    <a:pt x="68325" y="56261"/>
                  </a:lnTo>
                  <a:lnTo>
                    <a:pt x="12064" y="0"/>
                  </a:lnTo>
                  <a:close/>
                </a:path>
                <a:path w="252729" h="685800">
                  <a:moveTo>
                    <a:pt x="44195" y="56261"/>
                  </a:moveTo>
                  <a:lnTo>
                    <a:pt x="20065" y="64262"/>
                  </a:lnTo>
                  <a:lnTo>
                    <a:pt x="24075" y="76288"/>
                  </a:lnTo>
                  <a:lnTo>
                    <a:pt x="48188" y="68236"/>
                  </a:lnTo>
                  <a:lnTo>
                    <a:pt x="44195" y="56261"/>
                  </a:lnTo>
                  <a:close/>
                </a:path>
                <a:path w="252729" h="685800">
                  <a:moveTo>
                    <a:pt x="68325" y="56261"/>
                  </a:moveTo>
                  <a:lnTo>
                    <a:pt x="44195" y="56261"/>
                  </a:lnTo>
                  <a:lnTo>
                    <a:pt x="48188" y="68236"/>
                  </a:lnTo>
                  <a:lnTo>
                    <a:pt x="72262" y="60198"/>
                  </a:lnTo>
                  <a:lnTo>
                    <a:pt x="68325" y="56261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34051" y="5029200"/>
              <a:ext cx="3453129" cy="1066800"/>
            </a:xfrm>
            <a:custGeom>
              <a:avLst/>
              <a:gdLst/>
              <a:ahLst/>
              <a:cxnLst/>
              <a:rect l="l" t="t" r="r" b="b"/>
              <a:pathLst>
                <a:path w="3453129" h="1066800">
                  <a:moveTo>
                    <a:pt x="3452749" y="0"/>
                  </a:moveTo>
                  <a:lnTo>
                    <a:pt x="1471549" y="0"/>
                  </a:lnTo>
                  <a:lnTo>
                    <a:pt x="1471549" y="177800"/>
                  </a:lnTo>
                  <a:lnTo>
                    <a:pt x="0" y="390525"/>
                  </a:lnTo>
                  <a:lnTo>
                    <a:pt x="1471549" y="444500"/>
                  </a:lnTo>
                  <a:lnTo>
                    <a:pt x="1471549" y="1066800"/>
                  </a:lnTo>
                  <a:lnTo>
                    <a:pt x="3452749" y="1066800"/>
                  </a:lnTo>
                  <a:lnTo>
                    <a:pt x="345274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34051" y="5029200"/>
              <a:ext cx="3453129" cy="1066800"/>
            </a:xfrm>
            <a:custGeom>
              <a:avLst/>
              <a:gdLst/>
              <a:ahLst/>
              <a:cxnLst/>
              <a:rect l="l" t="t" r="r" b="b"/>
              <a:pathLst>
                <a:path w="3453129" h="1066800">
                  <a:moveTo>
                    <a:pt x="1471549" y="0"/>
                  </a:moveTo>
                  <a:lnTo>
                    <a:pt x="1801749" y="0"/>
                  </a:lnTo>
                  <a:lnTo>
                    <a:pt x="2297049" y="0"/>
                  </a:lnTo>
                  <a:lnTo>
                    <a:pt x="3452749" y="0"/>
                  </a:lnTo>
                  <a:lnTo>
                    <a:pt x="3452749" y="177800"/>
                  </a:lnTo>
                  <a:lnTo>
                    <a:pt x="3452749" y="444500"/>
                  </a:lnTo>
                  <a:lnTo>
                    <a:pt x="3452749" y="1066800"/>
                  </a:lnTo>
                  <a:lnTo>
                    <a:pt x="2297049" y="1066800"/>
                  </a:lnTo>
                  <a:lnTo>
                    <a:pt x="1801749" y="1066800"/>
                  </a:lnTo>
                  <a:lnTo>
                    <a:pt x="1471549" y="1066800"/>
                  </a:lnTo>
                  <a:lnTo>
                    <a:pt x="1471549" y="444500"/>
                  </a:lnTo>
                  <a:lnTo>
                    <a:pt x="0" y="390525"/>
                  </a:lnTo>
                  <a:lnTo>
                    <a:pt x="1471549" y="177800"/>
                  </a:lnTo>
                  <a:lnTo>
                    <a:pt x="147154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67000" y="4267200"/>
              <a:ext cx="3276600" cy="2286000"/>
            </a:xfrm>
            <a:custGeom>
              <a:avLst/>
              <a:gdLst/>
              <a:ahLst/>
              <a:cxnLst/>
              <a:rect l="l" t="t" r="r" b="b"/>
              <a:pathLst>
                <a:path w="3276600" h="2286000">
                  <a:moveTo>
                    <a:pt x="0" y="1181100"/>
                  </a:moveTo>
                  <a:lnTo>
                    <a:pt x="1948" y="1136442"/>
                  </a:lnTo>
                  <a:lnTo>
                    <a:pt x="7697" y="1092723"/>
                  </a:lnTo>
                  <a:lnTo>
                    <a:pt x="17103" y="1050071"/>
                  </a:lnTo>
                  <a:lnTo>
                    <a:pt x="30023" y="1008612"/>
                  </a:lnTo>
                  <a:lnTo>
                    <a:pt x="46311" y="968474"/>
                  </a:lnTo>
                  <a:lnTo>
                    <a:pt x="65825" y="929784"/>
                  </a:lnTo>
                  <a:lnTo>
                    <a:pt x="88420" y="892668"/>
                  </a:lnTo>
                  <a:lnTo>
                    <a:pt x="113952" y="857255"/>
                  </a:lnTo>
                  <a:lnTo>
                    <a:pt x="142278" y="823670"/>
                  </a:lnTo>
                  <a:lnTo>
                    <a:pt x="173254" y="792042"/>
                  </a:lnTo>
                  <a:lnTo>
                    <a:pt x="206735" y="762497"/>
                  </a:lnTo>
                  <a:lnTo>
                    <a:pt x="242578" y="735163"/>
                  </a:lnTo>
                  <a:lnTo>
                    <a:pt x="280638" y="710166"/>
                  </a:lnTo>
                  <a:lnTo>
                    <a:pt x="320773" y="687634"/>
                  </a:lnTo>
                  <a:lnTo>
                    <a:pt x="362838" y="667694"/>
                  </a:lnTo>
                  <a:lnTo>
                    <a:pt x="406689" y="650472"/>
                  </a:lnTo>
                  <a:lnTo>
                    <a:pt x="452182" y="636097"/>
                  </a:lnTo>
                  <a:lnTo>
                    <a:pt x="499174" y="624695"/>
                  </a:lnTo>
                  <a:lnTo>
                    <a:pt x="547520" y="616393"/>
                  </a:lnTo>
                  <a:lnTo>
                    <a:pt x="597076" y="611319"/>
                  </a:lnTo>
                  <a:lnTo>
                    <a:pt x="647700" y="609600"/>
                  </a:lnTo>
                  <a:lnTo>
                    <a:pt x="698323" y="611319"/>
                  </a:lnTo>
                  <a:lnTo>
                    <a:pt x="747879" y="616393"/>
                  </a:lnTo>
                  <a:lnTo>
                    <a:pt x="796225" y="624695"/>
                  </a:lnTo>
                  <a:lnTo>
                    <a:pt x="843217" y="636097"/>
                  </a:lnTo>
                  <a:lnTo>
                    <a:pt x="888710" y="650472"/>
                  </a:lnTo>
                  <a:lnTo>
                    <a:pt x="932561" y="667694"/>
                  </a:lnTo>
                  <a:lnTo>
                    <a:pt x="974626" y="687634"/>
                  </a:lnTo>
                  <a:lnTo>
                    <a:pt x="1014761" y="710166"/>
                  </a:lnTo>
                  <a:lnTo>
                    <a:pt x="1052821" y="735163"/>
                  </a:lnTo>
                  <a:lnTo>
                    <a:pt x="1088664" y="762497"/>
                  </a:lnTo>
                  <a:lnTo>
                    <a:pt x="1122145" y="792042"/>
                  </a:lnTo>
                  <a:lnTo>
                    <a:pt x="1153121" y="823670"/>
                  </a:lnTo>
                  <a:lnTo>
                    <a:pt x="1181447" y="857255"/>
                  </a:lnTo>
                  <a:lnTo>
                    <a:pt x="1206979" y="892668"/>
                  </a:lnTo>
                  <a:lnTo>
                    <a:pt x="1229574" y="929784"/>
                  </a:lnTo>
                  <a:lnTo>
                    <a:pt x="1249088" y="968474"/>
                  </a:lnTo>
                  <a:lnTo>
                    <a:pt x="1265376" y="1008612"/>
                  </a:lnTo>
                  <a:lnTo>
                    <a:pt x="1278296" y="1050071"/>
                  </a:lnTo>
                  <a:lnTo>
                    <a:pt x="1287702" y="1092723"/>
                  </a:lnTo>
                  <a:lnTo>
                    <a:pt x="1293451" y="1136442"/>
                  </a:lnTo>
                  <a:lnTo>
                    <a:pt x="1295400" y="1181100"/>
                  </a:lnTo>
                  <a:lnTo>
                    <a:pt x="1293451" y="1225762"/>
                  </a:lnTo>
                  <a:lnTo>
                    <a:pt x="1287702" y="1269485"/>
                  </a:lnTo>
                  <a:lnTo>
                    <a:pt x="1278296" y="1312140"/>
                  </a:lnTo>
                  <a:lnTo>
                    <a:pt x="1265376" y="1353601"/>
                  </a:lnTo>
                  <a:lnTo>
                    <a:pt x="1249088" y="1393741"/>
                  </a:lnTo>
                  <a:lnTo>
                    <a:pt x="1229574" y="1432432"/>
                  </a:lnTo>
                  <a:lnTo>
                    <a:pt x="1206979" y="1469548"/>
                  </a:lnTo>
                  <a:lnTo>
                    <a:pt x="1181447" y="1504961"/>
                  </a:lnTo>
                  <a:lnTo>
                    <a:pt x="1153121" y="1538545"/>
                  </a:lnTo>
                  <a:lnTo>
                    <a:pt x="1122145" y="1570172"/>
                  </a:lnTo>
                  <a:lnTo>
                    <a:pt x="1088664" y="1599715"/>
                  </a:lnTo>
                  <a:lnTo>
                    <a:pt x="1052821" y="1627048"/>
                  </a:lnTo>
                  <a:lnTo>
                    <a:pt x="1014761" y="1652043"/>
                  </a:lnTo>
                  <a:lnTo>
                    <a:pt x="974626" y="1674574"/>
                  </a:lnTo>
                  <a:lnTo>
                    <a:pt x="932561" y="1694512"/>
                  </a:lnTo>
                  <a:lnTo>
                    <a:pt x="888710" y="1711732"/>
                  </a:lnTo>
                  <a:lnTo>
                    <a:pt x="843217" y="1726105"/>
                  </a:lnTo>
                  <a:lnTo>
                    <a:pt x="796225" y="1737506"/>
                  </a:lnTo>
                  <a:lnTo>
                    <a:pt x="747879" y="1745807"/>
                  </a:lnTo>
                  <a:lnTo>
                    <a:pt x="698323" y="1750880"/>
                  </a:lnTo>
                  <a:lnTo>
                    <a:pt x="647700" y="1752600"/>
                  </a:lnTo>
                  <a:lnTo>
                    <a:pt x="597076" y="1750880"/>
                  </a:lnTo>
                  <a:lnTo>
                    <a:pt x="547520" y="1745807"/>
                  </a:lnTo>
                  <a:lnTo>
                    <a:pt x="499174" y="1737506"/>
                  </a:lnTo>
                  <a:lnTo>
                    <a:pt x="452182" y="1726105"/>
                  </a:lnTo>
                  <a:lnTo>
                    <a:pt x="406689" y="1711732"/>
                  </a:lnTo>
                  <a:lnTo>
                    <a:pt x="362838" y="1694512"/>
                  </a:lnTo>
                  <a:lnTo>
                    <a:pt x="320773" y="1674574"/>
                  </a:lnTo>
                  <a:lnTo>
                    <a:pt x="280638" y="1652043"/>
                  </a:lnTo>
                  <a:lnTo>
                    <a:pt x="242578" y="1627048"/>
                  </a:lnTo>
                  <a:lnTo>
                    <a:pt x="206735" y="1599715"/>
                  </a:lnTo>
                  <a:lnTo>
                    <a:pt x="173254" y="1570172"/>
                  </a:lnTo>
                  <a:lnTo>
                    <a:pt x="142278" y="1538545"/>
                  </a:lnTo>
                  <a:lnTo>
                    <a:pt x="113952" y="1504961"/>
                  </a:lnTo>
                  <a:lnTo>
                    <a:pt x="88420" y="1469548"/>
                  </a:lnTo>
                  <a:lnTo>
                    <a:pt x="65825" y="1432432"/>
                  </a:lnTo>
                  <a:lnTo>
                    <a:pt x="46311" y="1393741"/>
                  </a:lnTo>
                  <a:lnTo>
                    <a:pt x="30023" y="1353601"/>
                  </a:lnTo>
                  <a:lnTo>
                    <a:pt x="17103" y="1312140"/>
                  </a:lnTo>
                  <a:lnTo>
                    <a:pt x="7697" y="1269485"/>
                  </a:lnTo>
                  <a:lnTo>
                    <a:pt x="1948" y="1225762"/>
                  </a:lnTo>
                  <a:lnTo>
                    <a:pt x="0" y="1181100"/>
                  </a:lnTo>
                  <a:close/>
                </a:path>
                <a:path w="3276600" h="2286000">
                  <a:moveTo>
                    <a:pt x="1752600" y="495300"/>
                  </a:moveTo>
                  <a:lnTo>
                    <a:pt x="1754935" y="450215"/>
                  </a:lnTo>
                  <a:lnTo>
                    <a:pt x="1761808" y="406266"/>
                  </a:lnTo>
                  <a:lnTo>
                    <a:pt x="1773017" y="363625"/>
                  </a:lnTo>
                  <a:lnTo>
                    <a:pt x="1788358" y="322469"/>
                  </a:lnTo>
                  <a:lnTo>
                    <a:pt x="1807631" y="282971"/>
                  </a:lnTo>
                  <a:lnTo>
                    <a:pt x="1830634" y="245307"/>
                  </a:lnTo>
                  <a:lnTo>
                    <a:pt x="1857164" y="209652"/>
                  </a:lnTo>
                  <a:lnTo>
                    <a:pt x="1887021" y="176179"/>
                  </a:lnTo>
                  <a:lnTo>
                    <a:pt x="1920001" y="145065"/>
                  </a:lnTo>
                  <a:lnTo>
                    <a:pt x="1955904" y="116484"/>
                  </a:lnTo>
                  <a:lnTo>
                    <a:pt x="1994527" y="90611"/>
                  </a:lnTo>
                  <a:lnTo>
                    <a:pt x="2035668" y="67620"/>
                  </a:lnTo>
                  <a:lnTo>
                    <a:pt x="2079126" y="47687"/>
                  </a:lnTo>
                  <a:lnTo>
                    <a:pt x="2124699" y="30985"/>
                  </a:lnTo>
                  <a:lnTo>
                    <a:pt x="2172185" y="17691"/>
                  </a:lnTo>
                  <a:lnTo>
                    <a:pt x="2221381" y="7979"/>
                  </a:lnTo>
                  <a:lnTo>
                    <a:pt x="2272087" y="2024"/>
                  </a:lnTo>
                  <a:lnTo>
                    <a:pt x="2324100" y="0"/>
                  </a:lnTo>
                  <a:lnTo>
                    <a:pt x="2376112" y="2024"/>
                  </a:lnTo>
                  <a:lnTo>
                    <a:pt x="2426818" y="7979"/>
                  </a:lnTo>
                  <a:lnTo>
                    <a:pt x="2476014" y="17691"/>
                  </a:lnTo>
                  <a:lnTo>
                    <a:pt x="2523500" y="30985"/>
                  </a:lnTo>
                  <a:lnTo>
                    <a:pt x="2569073" y="47687"/>
                  </a:lnTo>
                  <a:lnTo>
                    <a:pt x="2612531" y="67620"/>
                  </a:lnTo>
                  <a:lnTo>
                    <a:pt x="2653672" y="90611"/>
                  </a:lnTo>
                  <a:lnTo>
                    <a:pt x="2692295" y="116484"/>
                  </a:lnTo>
                  <a:lnTo>
                    <a:pt x="2728198" y="145065"/>
                  </a:lnTo>
                  <a:lnTo>
                    <a:pt x="2761178" y="176179"/>
                  </a:lnTo>
                  <a:lnTo>
                    <a:pt x="2791035" y="209652"/>
                  </a:lnTo>
                  <a:lnTo>
                    <a:pt x="2817565" y="245307"/>
                  </a:lnTo>
                  <a:lnTo>
                    <a:pt x="2840568" y="282971"/>
                  </a:lnTo>
                  <a:lnTo>
                    <a:pt x="2859841" y="322469"/>
                  </a:lnTo>
                  <a:lnTo>
                    <a:pt x="2875182" y="363625"/>
                  </a:lnTo>
                  <a:lnTo>
                    <a:pt x="2886391" y="406266"/>
                  </a:lnTo>
                  <a:lnTo>
                    <a:pt x="2893264" y="450215"/>
                  </a:lnTo>
                  <a:lnTo>
                    <a:pt x="2895600" y="495300"/>
                  </a:lnTo>
                  <a:lnTo>
                    <a:pt x="2893264" y="540384"/>
                  </a:lnTo>
                  <a:lnTo>
                    <a:pt x="2886391" y="584333"/>
                  </a:lnTo>
                  <a:lnTo>
                    <a:pt x="2875182" y="626974"/>
                  </a:lnTo>
                  <a:lnTo>
                    <a:pt x="2859841" y="668130"/>
                  </a:lnTo>
                  <a:lnTo>
                    <a:pt x="2840568" y="707628"/>
                  </a:lnTo>
                  <a:lnTo>
                    <a:pt x="2817565" y="745292"/>
                  </a:lnTo>
                  <a:lnTo>
                    <a:pt x="2791035" y="780947"/>
                  </a:lnTo>
                  <a:lnTo>
                    <a:pt x="2761178" y="814420"/>
                  </a:lnTo>
                  <a:lnTo>
                    <a:pt x="2728198" y="845534"/>
                  </a:lnTo>
                  <a:lnTo>
                    <a:pt x="2692295" y="874115"/>
                  </a:lnTo>
                  <a:lnTo>
                    <a:pt x="2653672" y="899988"/>
                  </a:lnTo>
                  <a:lnTo>
                    <a:pt x="2612531" y="922979"/>
                  </a:lnTo>
                  <a:lnTo>
                    <a:pt x="2569073" y="942912"/>
                  </a:lnTo>
                  <a:lnTo>
                    <a:pt x="2523500" y="959614"/>
                  </a:lnTo>
                  <a:lnTo>
                    <a:pt x="2476014" y="972908"/>
                  </a:lnTo>
                  <a:lnTo>
                    <a:pt x="2426818" y="982620"/>
                  </a:lnTo>
                  <a:lnTo>
                    <a:pt x="2376112" y="988575"/>
                  </a:lnTo>
                  <a:lnTo>
                    <a:pt x="2324100" y="990600"/>
                  </a:lnTo>
                  <a:lnTo>
                    <a:pt x="2272087" y="988575"/>
                  </a:lnTo>
                  <a:lnTo>
                    <a:pt x="2221381" y="982620"/>
                  </a:lnTo>
                  <a:lnTo>
                    <a:pt x="2172185" y="972908"/>
                  </a:lnTo>
                  <a:lnTo>
                    <a:pt x="2124699" y="959614"/>
                  </a:lnTo>
                  <a:lnTo>
                    <a:pt x="2079126" y="942912"/>
                  </a:lnTo>
                  <a:lnTo>
                    <a:pt x="2035668" y="922979"/>
                  </a:lnTo>
                  <a:lnTo>
                    <a:pt x="1994527" y="899988"/>
                  </a:lnTo>
                  <a:lnTo>
                    <a:pt x="1955904" y="874115"/>
                  </a:lnTo>
                  <a:lnTo>
                    <a:pt x="1920001" y="845534"/>
                  </a:lnTo>
                  <a:lnTo>
                    <a:pt x="1887021" y="814420"/>
                  </a:lnTo>
                  <a:lnTo>
                    <a:pt x="1857164" y="780947"/>
                  </a:lnTo>
                  <a:lnTo>
                    <a:pt x="1830634" y="745292"/>
                  </a:lnTo>
                  <a:lnTo>
                    <a:pt x="1807631" y="707628"/>
                  </a:lnTo>
                  <a:lnTo>
                    <a:pt x="1788358" y="668130"/>
                  </a:lnTo>
                  <a:lnTo>
                    <a:pt x="1773017" y="626974"/>
                  </a:lnTo>
                  <a:lnTo>
                    <a:pt x="1761808" y="584333"/>
                  </a:lnTo>
                  <a:lnTo>
                    <a:pt x="1754935" y="540384"/>
                  </a:lnTo>
                  <a:lnTo>
                    <a:pt x="1752600" y="495300"/>
                  </a:lnTo>
                  <a:close/>
                </a:path>
                <a:path w="3276600" h="2286000">
                  <a:moveTo>
                    <a:pt x="2209800" y="1790700"/>
                  </a:moveTo>
                  <a:lnTo>
                    <a:pt x="2211979" y="1745617"/>
                  </a:lnTo>
                  <a:lnTo>
                    <a:pt x="2218392" y="1701669"/>
                  </a:lnTo>
                  <a:lnTo>
                    <a:pt x="2228850" y="1659030"/>
                  </a:lnTo>
                  <a:lnTo>
                    <a:pt x="2243164" y="1617874"/>
                  </a:lnTo>
                  <a:lnTo>
                    <a:pt x="2261148" y="1578377"/>
                  </a:lnTo>
                  <a:lnTo>
                    <a:pt x="2282613" y="1540713"/>
                  </a:lnTo>
                  <a:lnTo>
                    <a:pt x="2307370" y="1505057"/>
                  </a:lnTo>
                  <a:lnTo>
                    <a:pt x="2335232" y="1471585"/>
                  </a:lnTo>
                  <a:lnTo>
                    <a:pt x="2366009" y="1440470"/>
                  </a:lnTo>
                  <a:lnTo>
                    <a:pt x="2399516" y="1411888"/>
                  </a:lnTo>
                  <a:lnTo>
                    <a:pt x="2435562" y="1386014"/>
                  </a:lnTo>
                  <a:lnTo>
                    <a:pt x="2473959" y="1363023"/>
                  </a:lnTo>
                  <a:lnTo>
                    <a:pt x="2514521" y="1343089"/>
                  </a:lnTo>
                  <a:lnTo>
                    <a:pt x="2557058" y="1326387"/>
                  </a:lnTo>
                  <a:lnTo>
                    <a:pt x="2601383" y="1313092"/>
                  </a:lnTo>
                  <a:lnTo>
                    <a:pt x="2647307" y="1303379"/>
                  </a:lnTo>
                  <a:lnTo>
                    <a:pt x="2694642" y="1297424"/>
                  </a:lnTo>
                  <a:lnTo>
                    <a:pt x="2743200" y="1295400"/>
                  </a:lnTo>
                  <a:lnTo>
                    <a:pt x="2791757" y="1297424"/>
                  </a:lnTo>
                  <a:lnTo>
                    <a:pt x="2839092" y="1303379"/>
                  </a:lnTo>
                  <a:lnTo>
                    <a:pt x="2885016" y="1313092"/>
                  </a:lnTo>
                  <a:lnTo>
                    <a:pt x="2929341" y="1326387"/>
                  </a:lnTo>
                  <a:lnTo>
                    <a:pt x="2971878" y="1343089"/>
                  </a:lnTo>
                  <a:lnTo>
                    <a:pt x="3012439" y="1363023"/>
                  </a:lnTo>
                  <a:lnTo>
                    <a:pt x="3050837" y="1386014"/>
                  </a:lnTo>
                  <a:lnTo>
                    <a:pt x="3086883" y="1411888"/>
                  </a:lnTo>
                  <a:lnTo>
                    <a:pt x="3120389" y="1440470"/>
                  </a:lnTo>
                  <a:lnTo>
                    <a:pt x="3151167" y="1471585"/>
                  </a:lnTo>
                  <a:lnTo>
                    <a:pt x="3179029" y="1505057"/>
                  </a:lnTo>
                  <a:lnTo>
                    <a:pt x="3203786" y="1540713"/>
                  </a:lnTo>
                  <a:lnTo>
                    <a:pt x="3225251" y="1578377"/>
                  </a:lnTo>
                  <a:lnTo>
                    <a:pt x="3243235" y="1617874"/>
                  </a:lnTo>
                  <a:lnTo>
                    <a:pt x="3257549" y="1659030"/>
                  </a:lnTo>
                  <a:lnTo>
                    <a:pt x="3268007" y="1701669"/>
                  </a:lnTo>
                  <a:lnTo>
                    <a:pt x="3274420" y="1745617"/>
                  </a:lnTo>
                  <a:lnTo>
                    <a:pt x="3276600" y="1790700"/>
                  </a:lnTo>
                  <a:lnTo>
                    <a:pt x="3274420" y="1835782"/>
                  </a:lnTo>
                  <a:lnTo>
                    <a:pt x="3268007" y="1879730"/>
                  </a:lnTo>
                  <a:lnTo>
                    <a:pt x="3257550" y="1922369"/>
                  </a:lnTo>
                  <a:lnTo>
                    <a:pt x="3243235" y="1963525"/>
                  </a:lnTo>
                  <a:lnTo>
                    <a:pt x="3225251" y="2003022"/>
                  </a:lnTo>
                  <a:lnTo>
                    <a:pt x="3203786" y="2040686"/>
                  </a:lnTo>
                  <a:lnTo>
                    <a:pt x="3179029" y="2076342"/>
                  </a:lnTo>
                  <a:lnTo>
                    <a:pt x="3151167" y="2109814"/>
                  </a:lnTo>
                  <a:lnTo>
                    <a:pt x="3120390" y="2140929"/>
                  </a:lnTo>
                  <a:lnTo>
                    <a:pt x="3086883" y="2169511"/>
                  </a:lnTo>
                  <a:lnTo>
                    <a:pt x="3050837" y="2195385"/>
                  </a:lnTo>
                  <a:lnTo>
                    <a:pt x="3012440" y="2218376"/>
                  </a:lnTo>
                  <a:lnTo>
                    <a:pt x="2971878" y="2238310"/>
                  </a:lnTo>
                  <a:lnTo>
                    <a:pt x="2929341" y="2255012"/>
                  </a:lnTo>
                  <a:lnTo>
                    <a:pt x="2885016" y="2268307"/>
                  </a:lnTo>
                  <a:lnTo>
                    <a:pt x="2839092" y="2278020"/>
                  </a:lnTo>
                  <a:lnTo>
                    <a:pt x="2791757" y="2283975"/>
                  </a:lnTo>
                  <a:lnTo>
                    <a:pt x="2743200" y="2286000"/>
                  </a:lnTo>
                  <a:lnTo>
                    <a:pt x="2694642" y="2283975"/>
                  </a:lnTo>
                  <a:lnTo>
                    <a:pt x="2647307" y="2278020"/>
                  </a:lnTo>
                  <a:lnTo>
                    <a:pt x="2601383" y="2268307"/>
                  </a:lnTo>
                  <a:lnTo>
                    <a:pt x="2557058" y="2255012"/>
                  </a:lnTo>
                  <a:lnTo>
                    <a:pt x="2514521" y="2238310"/>
                  </a:lnTo>
                  <a:lnTo>
                    <a:pt x="2473960" y="2218376"/>
                  </a:lnTo>
                  <a:lnTo>
                    <a:pt x="2435562" y="2195385"/>
                  </a:lnTo>
                  <a:lnTo>
                    <a:pt x="2399516" y="2169511"/>
                  </a:lnTo>
                  <a:lnTo>
                    <a:pt x="2366010" y="2140929"/>
                  </a:lnTo>
                  <a:lnTo>
                    <a:pt x="2335232" y="2109814"/>
                  </a:lnTo>
                  <a:lnTo>
                    <a:pt x="2307370" y="2076342"/>
                  </a:lnTo>
                  <a:lnTo>
                    <a:pt x="2282613" y="2040686"/>
                  </a:lnTo>
                  <a:lnTo>
                    <a:pt x="2261148" y="2003022"/>
                  </a:lnTo>
                  <a:lnTo>
                    <a:pt x="2243164" y="1963525"/>
                  </a:lnTo>
                  <a:lnTo>
                    <a:pt x="2228850" y="1922369"/>
                  </a:lnTo>
                  <a:lnTo>
                    <a:pt x="2218392" y="1879730"/>
                  </a:lnTo>
                  <a:lnTo>
                    <a:pt x="2211979" y="1835782"/>
                  </a:lnTo>
                  <a:lnTo>
                    <a:pt x="2209800" y="17907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48000" y="51054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51054" y="84200"/>
                  </a:moveTo>
                  <a:lnTo>
                    <a:pt x="0" y="152400"/>
                  </a:lnTo>
                  <a:lnTo>
                    <a:pt x="85217" y="152400"/>
                  </a:lnTo>
                  <a:lnTo>
                    <a:pt x="76692" y="135381"/>
                  </a:lnTo>
                  <a:lnTo>
                    <a:pt x="62483" y="135381"/>
                  </a:lnTo>
                  <a:lnTo>
                    <a:pt x="51054" y="112649"/>
                  </a:lnTo>
                  <a:lnTo>
                    <a:pt x="62450" y="106950"/>
                  </a:lnTo>
                  <a:lnTo>
                    <a:pt x="51054" y="84200"/>
                  </a:lnTo>
                  <a:close/>
                </a:path>
                <a:path w="304800" h="152400">
                  <a:moveTo>
                    <a:pt x="62450" y="106950"/>
                  </a:moveTo>
                  <a:lnTo>
                    <a:pt x="51054" y="112649"/>
                  </a:lnTo>
                  <a:lnTo>
                    <a:pt x="62483" y="135381"/>
                  </a:lnTo>
                  <a:lnTo>
                    <a:pt x="73846" y="129700"/>
                  </a:lnTo>
                  <a:lnTo>
                    <a:pt x="62450" y="106950"/>
                  </a:lnTo>
                  <a:close/>
                </a:path>
                <a:path w="304800" h="152400">
                  <a:moveTo>
                    <a:pt x="73846" y="129700"/>
                  </a:moveTo>
                  <a:lnTo>
                    <a:pt x="62483" y="135381"/>
                  </a:lnTo>
                  <a:lnTo>
                    <a:pt x="76692" y="135381"/>
                  </a:lnTo>
                  <a:lnTo>
                    <a:pt x="73846" y="129700"/>
                  </a:lnTo>
                  <a:close/>
                </a:path>
                <a:path w="304800" h="152400">
                  <a:moveTo>
                    <a:pt x="230953" y="22699"/>
                  </a:moveTo>
                  <a:lnTo>
                    <a:pt x="62450" y="106950"/>
                  </a:lnTo>
                  <a:lnTo>
                    <a:pt x="73846" y="129700"/>
                  </a:lnTo>
                  <a:lnTo>
                    <a:pt x="242349" y="45449"/>
                  </a:lnTo>
                  <a:lnTo>
                    <a:pt x="230953" y="22699"/>
                  </a:lnTo>
                  <a:close/>
                </a:path>
                <a:path w="304800" h="152400">
                  <a:moveTo>
                    <a:pt x="292060" y="17018"/>
                  </a:moveTo>
                  <a:lnTo>
                    <a:pt x="242315" y="17018"/>
                  </a:lnTo>
                  <a:lnTo>
                    <a:pt x="253746" y="39750"/>
                  </a:lnTo>
                  <a:lnTo>
                    <a:pt x="242349" y="45449"/>
                  </a:lnTo>
                  <a:lnTo>
                    <a:pt x="253746" y="68199"/>
                  </a:lnTo>
                  <a:lnTo>
                    <a:pt x="292060" y="17018"/>
                  </a:lnTo>
                  <a:close/>
                </a:path>
                <a:path w="304800" h="152400">
                  <a:moveTo>
                    <a:pt x="242315" y="17018"/>
                  </a:moveTo>
                  <a:lnTo>
                    <a:pt x="230953" y="22699"/>
                  </a:lnTo>
                  <a:lnTo>
                    <a:pt x="242349" y="45449"/>
                  </a:lnTo>
                  <a:lnTo>
                    <a:pt x="253746" y="39750"/>
                  </a:lnTo>
                  <a:lnTo>
                    <a:pt x="242315" y="17018"/>
                  </a:lnTo>
                  <a:close/>
                </a:path>
                <a:path w="304800" h="152400">
                  <a:moveTo>
                    <a:pt x="304800" y="0"/>
                  </a:moveTo>
                  <a:lnTo>
                    <a:pt x="219583" y="0"/>
                  </a:lnTo>
                  <a:lnTo>
                    <a:pt x="230953" y="22699"/>
                  </a:lnTo>
                  <a:lnTo>
                    <a:pt x="242315" y="17018"/>
                  </a:lnTo>
                  <a:lnTo>
                    <a:pt x="292060" y="1701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200" y="4191000"/>
              <a:ext cx="2638425" cy="1066800"/>
            </a:xfrm>
            <a:custGeom>
              <a:avLst/>
              <a:gdLst/>
              <a:ahLst/>
              <a:cxnLst/>
              <a:rect l="l" t="t" r="r" b="b"/>
              <a:pathLst>
                <a:path w="2638425" h="1066800">
                  <a:moveTo>
                    <a:pt x="1981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981200" y="1066800"/>
                  </a:lnTo>
                  <a:lnTo>
                    <a:pt x="1981200" y="889000"/>
                  </a:lnTo>
                  <a:lnTo>
                    <a:pt x="2638425" y="990600"/>
                  </a:lnTo>
                  <a:lnTo>
                    <a:pt x="1981200" y="6223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7200" y="4191000"/>
              <a:ext cx="2638425" cy="1066800"/>
            </a:xfrm>
            <a:custGeom>
              <a:avLst/>
              <a:gdLst/>
              <a:ahLst/>
              <a:cxnLst/>
              <a:rect l="l" t="t" r="r" b="b"/>
              <a:pathLst>
                <a:path w="2638425" h="1066800">
                  <a:moveTo>
                    <a:pt x="0" y="0"/>
                  </a:moveTo>
                  <a:lnTo>
                    <a:pt x="1155700" y="0"/>
                  </a:lnTo>
                  <a:lnTo>
                    <a:pt x="1651000" y="0"/>
                  </a:lnTo>
                  <a:lnTo>
                    <a:pt x="1981200" y="0"/>
                  </a:lnTo>
                  <a:lnTo>
                    <a:pt x="1981200" y="622300"/>
                  </a:lnTo>
                  <a:lnTo>
                    <a:pt x="2638425" y="990600"/>
                  </a:lnTo>
                  <a:lnTo>
                    <a:pt x="1981200" y="889000"/>
                  </a:lnTo>
                  <a:lnTo>
                    <a:pt x="1981200" y="1066800"/>
                  </a:lnTo>
                  <a:lnTo>
                    <a:pt x="1651000" y="1066800"/>
                  </a:lnTo>
                  <a:lnTo>
                    <a:pt x="1155700" y="1066800"/>
                  </a:lnTo>
                  <a:lnTo>
                    <a:pt x="0" y="1066800"/>
                  </a:lnTo>
                  <a:lnTo>
                    <a:pt x="0" y="8890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9134" y="4229735"/>
            <a:ext cx="1504315" cy="945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38100" algn="just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Tahoma"/>
                <a:cs typeface="Tahoma"/>
              </a:rPr>
              <a:t>Intra-cluster  distances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are  </a:t>
            </a:r>
            <a:r>
              <a:rPr sz="2000" spc="5" dirty="0">
                <a:latin typeface="Tahoma"/>
                <a:cs typeface="Tahoma"/>
              </a:rPr>
              <a:t>minimized.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57200" y="5391150"/>
            <a:ext cx="2085975" cy="1076325"/>
            <a:chOff x="457200" y="5391150"/>
            <a:chExt cx="2085975" cy="1076325"/>
          </a:xfrm>
        </p:grpSpPr>
        <p:sp>
          <p:nvSpPr>
            <p:cNvPr id="50" name="object 50"/>
            <p:cNvSpPr/>
            <p:nvPr/>
          </p:nvSpPr>
          <p:spPr>
            <a:xfrm>
              <a:off x="628650" y="5524500"/>
              <a:ext cx="1266825" cy="2476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33550" y="5391150"/>
              <a:ext cx="447675" cy="533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7200" y="5667375"/>
              <a:ext cx="2085975" cy="533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7200" y="5934075"/>
              <a:ext cx="1533525" cy="533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96900" y="5465127"/>
            <a:ext cx="169545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b="1" spc="-5" dirty="0">
                <a:solidFill>
                  <a:srgbClr val="0000C9"/>
                </a:solidFill>
                <a:latin typeface="Verdana"/>
                <a:cs typeface="Verdana"/>
              </a:rPr>
              <a:t>High intra-  </a:t>
            </a:r>
            <a:r>
              <a:rPr sz="1800" b="1" spc="-10" dirty="0">
                <a:solidFill>
                  <a:srgbClr val="0000C9"/>
                </a:solidFill>
                <a:latin typeface="Verdana"/>
                <a:cs typeface="Verdana"/>
              </a:rPr>
              <a:t>c</a:t>
            </a:r>
            <a:r>
              <a:rPr sz="1800" b="1" spc="-20" dirty="0">
                <a:solidFill>
                  <a:srgbClr val="0000C9"/>
                </a:solidFill>
                <a:latin typeface="Verdana"/>
                <a:cs typeface="Verdana"/>
              </a:rPr>
              <a:t>l</a:t>
            </a:r>
            <a:r>
              <a:rPr sz="1800" b="1" spc="-10" dirty="0">
                <a:solidFill>
                  <a:srgbClr val="0000C9"/>
                </a:solidFill>
                <a:latin typeface="Verdana"/>
                <a:cs typeface="Verdana"/>
              </a:rPr>
              <a:t>u</a:t>
            </a:r>
            <a:r>
              <a:rPr sz="1800" b="1" spc="-20" dirty="0">
                <a:solidFill>
                  <a:srgbClr val="0000C9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0000C9"/>
                </a:solidFill>
                <a:latin typeface="Verdana"/>
                <a:cs typeface="Verdana"/>
              </a:rPr>
              <a:t>te</a:t>
            </a:r>
            <a:r>
              <a:rPr sz="1800" b="1" spc="-5" dirty="0">
                <a:solidFill>
                  <a:srgbClr val="0000C9"/>
                </a:solidFill>
                <a:latin typeface="Verdana"/>
                <a:cs typeface="Verdana"/>
              </a:rPr>
              <a:t>r</a:t>
            </a:r>
            <a:r>
              <a:rPr sz="1800" b="1" spc="35" dirty="0">
                <a:solidFill>
                  <a:srgbClr val="0000C9"/>
                </a:solidFill>
                <a:latin typeface="Verdana"/>
                <a:cs typeface="Verdana"/>
              </a:rPr>
              <a:t>/</a:t>
            </a:r>
            <a:r>
              <a:rPr sz="1800" b="1" spc="-10" dirty="0">
                <a:solidFill>
                  <a:srgbClr val="0000C9"/>
                </a:solidFill>
                <a:latin typeface="Verdana"/>
                <a:cs typeface="Verdana"/>
              </a:rPr>
              <a:t>c</a:t>
            </a:r>
            <a:r>
              <a:rPr sz="1800" b="1" spc="-20" dirty="0">
                <a:solidFill>
                  <a:srgbClr val="0000C9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0000C9"/>
                </a:solidFill>
                <a:latin typeface="Verdana"/>
                <a:cs typeface="Verdana"/>
              </a:rPr>
              <a:t>a</a:t>
            </a:r>
            <a:r>
              <a:rPr sz="1800" b="1" spc="-25" dirty="0">
                <a:solidFill>
                  <a:srgbClr val="0000C9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0000C9"/>
                </a:solidFill>
                <a:latin typeface="Verdana"/>
                <a:cs typeface="Verdana"/>
              </a:rPr>
              <a:t>s  </a:t>
            </a:r>
            <a:r>
              <a:rPr sz="1800" b="1" spc="-15" dirty="0">
                <a:solidFill>
                  <a:srgbClr val="0000C9"/>
                </a:solidFill>
                <a:latin typeface="Verdana"/>
                <a:cs typeface="Verdana"/>
              </a:rPr>
              <a:t>similarity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781800" y="4000500"/>
            <a:ext cx="2085975" cy="1076325"/>
            <a:chOff x="6781800" y="4000500"/>
            <a:chExt cx="2085975" cy="1076325"/>
          </a:xfrm>
        </p:grpSpPr>
        <p:sp>
          <p:nvSpPr>
            <p:cNvPr id="56" name="object 56"/>
            <p:cNvSpPr/>
            <p:nvPr/>
          </p:nvSpPr>
          <p:spPr>
            <a:xfrm>
              <a:off x="6953250" y="4143375"/>
              <a:ext cx="1209675" cy="2000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91475" y="4000500"/>
              <a:ext cx="447675" cy="533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81800" y="4276725"/>
              <a:ext cx="2085975" cy="533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81800" y="4543425"/>
              <a:ext cx="1533525" cy="533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928231" y="4077398"/>
            <a:ext cx="1694814" cy="1936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b="1" spc="-20" dirty="0">
                <a:solidFill>
                  <a:srgbClr val="0000C9"/>
                </a:solidFill>
                <a:latin typeface="Verdana"/>
                <a:cs typeface="Verdana"/>
              </a:rPr>
              <a:t>Low </a:t>
            </a:r>
            <a:r>
              <a:rPr sz="1800" b="1" spc="-5" dirty="0">
                <a:solidFill>
                  <a:srgbClr val="0000C9"/>
                </a:solidFill>
                <a:latin typeface="Verdana"/>
                <a:cs typeface="Verdana"/>
              </a:rPr>
              <a:t>inter-  </a:t>
            </a:r>
            <a:r>
              <a:rPr sz="1800" b="1" spc="-10" dirty="0">
                <a:solidFill>
                  <a:srgbClr val="0000C9"/>
                </a:solidFill>
                <a:latin typeface="Verdana"/>
                <a:cs typeface="Verdana"/>
              </a:rPr>
              <a:t>c</a:t>
            </a:r>
            <a:r>
              <a:rPr sz="1800" b="1" spc="-20" dirty="0">
                <a:solidFill>
                  <a:srgbClr val="0000C9"/>
                </a:solidFill>
                <a:latin typeface="Verdana"/>
                <a:cs typeface="Verdana"/>
              </a:rPr>
              <a:t>l</a:t>
            </a:r>
            <a:r>
              <a:rPr sz="1800" b="1" spc="-10" dirty="0">
                <a:solidFill>
                  <a:srgbClr val="0000C9"/>
                </a:solidFill>
                <a:latin typeface="Verdana"/>
                <a:cs typeface="Verdana"/>
              </a:rPr>
              <a:t>u</a:t>
            </a:r>
            <a:r>
              <a:rPr sz="1800" b="1" spc="-20" dirty="0">
                <a:solidFill>
                  <a:srgbClr val="0000C9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0000C9"/>
                </a:solidFill>
                <a:latin typeface="Verdana"/>
                <a:cs typeface="Verdana"/>
              </a:rPr>
              <a:t>te</a:t>
            </a:r>
            <a:r>
              <a:rPr sz="1800" b="1" spc="-5" dirty="0">
                <a:solidFill>
                  <a:srgbClr val="0000C9"/>
                </a:solidFill>
                <a:latin typeface="Verdana"/>
                <a:cs typeface="Verdana"/>
              </a:rPr>
              <a:t>r</a:t>
            </a:r>
            <a:r>
              <a:rPr sz="1800" b="1" spc="35" dirty="0">
                <a:solidFill>
                  <a:srgbClr val="0000C9"/>
                </a:solidFill>
                <a:latin typeface="Verdana"/>
                <a:cs typeface="Verdana"/>
              </a:rPr>
              <a:t>/</a:t>
            </a:r>
            <a:r>
              <a:rPr sz="1800" b="1" spc="-10" dirty="0">
                <a:solidFill>
                  <a:srgbClr val="0000C9"/>
                </a:solidFill>
                <a:latin typeface="Verdana"/>
                <a:cs typeface="Verdana"/>
              </a:rPr>
              <a:t>c</a:t>
            </a:r>
            <a:r>
              <a:rPr sz="1800" b="1" spc="-20" dirty="0">
                <a:solidFill>
                  <a:srgbClr val="0000C9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0000C9"/>
                </a:solidFill>
                <a:latin typeface="Verdana"/>
                <a:cs typeface="Verdana"/>
              </a:rPr>
              <a:t>a</a:t>
            </a:r>
            <a:r>
              <a:rPr sz="1800" b="1" spc="-25" dirty="0">
                <a:solidFill>
                  <a:srgbClr val="0000C9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0000C9"/>
                </a:solidFill>
                <a:latin typeface="Verdana"/>
                <a:cs typeface="Verdana"/>
              </a:rPr>
              <a:t>s  </a:t>
            </a:r>
            <a:r>
              <a:rPr sz="1800" b="1" spc="-15" dirty="0">
                <a:solidFill>
                  <a:srgbClr val="0000C9"/>
                </a:solidFill>
                <a:latin typeface="Verdana"/>
                <a:cs typeface="Verdana"/>
              </a:rPr>
              <a:t>similarity</a:t>
            </a:r>
            <a:endParaRPr sz="1800">
              <a:latin typeface="Verdana"/>
              <a:cs typeface="Verdana"/>
            </a:endParaRPr>
          </a:p>
          <a:p>
            <a:pPr marL="38735" marR="167640" indent="38100" algn="just">
              <a:lnSpc>
                <a:spcPct val="100000"/>
              </a:lnSpc>
              <a:spcBef>
                <a:spcPts val="1395"/>
              </a:spcBef>
            </a:pPr>
            <a:r>
              <a:rPr sz="2000" spc="5" dirty="0">
                <a:latin typeface="Tahoma"/>
                <a:cs typeface="Tahoma"/>
              </a:rPr>
              <a:t>Inter-cluster  </a:t>
            </a:r>
            <a:r>
              <a:rPr sz="2000" dirty="0">
                <a:latin typeface="Tahoma"/>
                <a:cs typeface="Tahoma"/>
              </a:rPr>
              <a:t>distances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are  </a:t>
            </a:r>
            <a:r>
              <a:rPr sz="2000" spc="5" dirty="0">
                <a:latin typeface="Tahoma"/>
                <a:cs typeface="Tahoma"/>
              </a:rPr>
              <a:t>maximized.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4467" y="1138228"/>
            <a:ext cx="8411845" cy="28943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  <a:p>
            <a:pPr marL="844550" marR="763905" indent="-324485">
              <a:lnSpc>
                <a:spcPct val="100699"/>
              </a:lnSpc>
              <a:spcBef>
                <a:spcPts val="765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300" spc="5" dirty="0">
                <a:latin typeface="Arial"/>
                <a:cs typeface="Arial"/>
              </a:rPr>
              <a:t>Quá </a:t>
            </a:r>
            <a:r>
              <a:rPr sz="2300" spc="10" dirty="0">
                <a:latin typeface="Arial"/>
                <a:cs typeface="Arial"/>
              </a:rPr>
              <a:t>trình </a:t>
            </a:r>
            <a:r>
              <a:rPr sz="2300" dirty="0">
                <a:latin typeface="Arial"/>
                <a:cs typeface="Arial"/>
              </a:rPr>
              <a:t>phân </a:t>
            </a:r>
            <a:r>
              <a:rPr sz="2300" spc="20" dirty="0">
                <a:latin typeface="Arial"/>
                <a:cs typeface="Arial"/>
              </a:rPr>
              <a:t>nhóm/cụm </a:t>
            </a:r>
            <a:r>
              <a:rPr sz="2300" spc="5" dirty="0">
                <a:latin typeface="Arial"/>
                <a:cs typeface="Arial"/>
              </a:rPr>
              <a:t>dữ </a:t>
            </a:r>
            <a:r>
              <a:rPr sz="2300" spc="-15" dirty="0">
                <a:latin typeface="Arial"/>
                <a:cs typeface="Arial"/>
              </a:rPr>
              <a:t>liệu/đối </a:t>
            </a:r>
            <a:r>
              <a:rPr sz="2300" spc="10" dirty="0">
                <a:latin typeface="Arial"/>
                <a:cs typeface="Arial"/>
              </a:rPr>
              <a:t>tượng </a:t>
            </a:r>
            <a:r>
              <a:rPr sz="2300" spc="-10" dirty="0">
                <a:latin typeface="Arial"/>
                <a:cs typeface="Arial"/>
              </a:rPr>
              <a:t>vào</a:t>
            </a:r>
            <a:r>
              <a:rPr sz="2300" spc="-44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các  </a:t>
            </a:r>
            <a:r>
              <a:rPr sz="2300" spc="10" dirty="0">
                <a:latin typeface="Arial"/>
                <a:cs typeface="Arial"/>
              </a:rPr>
              <a:t>lớp/cụm</a:t>
            </a:r>
            <a:endParaRPr sz="2300">
              <a:latin typeface="Arial"/>
              <a:cs typeface="Arial"/>
            </a:endParaRPr>
          </a:p>
          <a:p>
            <a:pPr marL="844550" marR="5080" indent="-324485">
              <a:lnSpc>
                <a:spcPct val="100699"/>
              </a:lnSpc>
              <a:spcBef>
                <a:spcPts val="1350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300" spc="-5" dirty="0">
                <a:latin typeface="Arial"/>
                <a:cs typeface="Arial"/>
              </a:rPr>
              <a:t>Các </a:t>
            </a:r>
            <a:r>
              <a:rPr sz="2300" spc="-30" dirty="0">
                <a:latin typeface="Arial"/>
                <a:cs typeface="Arial"/>
              </a:rPr>
              <a:t>đối </a:t>
            </a:r>
            <a:r>
              <a:rPr sz="2300" spc="10" dirty="0">
                <a:latin typeface="Arial"/>
                <a:cs typeface="Arial"/>
              </a:rPr>
              <a:t>tượng </a:t>
            </a:r>
            <a:r>
              <a:rPr sz="2300" spc="-15" dirty="0">
                <a:latin typeface="Arial"/>
                <a:cs typeface="Arial"/>
              </a:rPr>
              <a:t>trong </a:t>
            </a:r>
            <a:r>
              <a:rPr sz="2300" spc="10" dirty="0">
                <a:latin typeface="Arial"/>
                <a:cs typeface="Arial"/>
              </a:rPr>
              <a:t>cùng một </a:t>
            </a:r>
            <a:r>
              <a:rPr sz="2300" spc="20" dirty="0">
                <a:latin typeface="Arial"/>
                <a:cs typeface="Arial"/>
              </a:rPr>
              <a:t>cụm </a:t>
            </a:r>
            <a:r>
              <a:rPr sz="2300" spc="10" dirty="0">
                <a:latin typeface="Arial"/>
                <a:cs typeface="Arial"/>
              </a:rPr>
              <a:t>tương </a:t>
            </a:r>
            <a:r>
              <a:rPr sz="2300" spc="25" dirty="0">
                <a:latin typeface="Arial"/>
                <a:cs typeface="Arial"/>
              </a:rPr>
              <a:t>tự </a:t>
            </a:r>
            <a:r>
              <a:rPr sz="2300" spc="-15" dirty="0">
                <a:latin typeface="Arial"/>
                <a:cs typeface="Arial"/>
              </a:rPr>
              <a:t>với </a:t>
            </a:r>
            <a:r>
              <a:rPr sz="2300" spc="-20" dirty="0">
                <a:latin typeface="Arial"/>
                <a:cs typeface="Arial"/>
              </a:rPr>
              <a:t>nhau</a:t>
            </a:r>
            <a:r>
              <a:rPr sz="2300" spc="-30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hơn  </a:t>
            </a:r>
            <a:r>
              <a:rPr sz="2300" spc="-10" dirty="0">
                <a:latin typeface="Arial"/>
                <a:cs typeface="Arial"/>
              </a:rPr>
              <a:t>so </a:t>
            </a:r>
            <a:r>
              <a:rPr sz="2300" spc="-15" dirty="0">
                <a:latin typeface="Arial"/>
                <a:cs typeface="Arial"/>
              </a:rPr>
              <a:t>với </a:t>
            </a:r>
            <a:r>
              <a:rPr sz="2300" spc="-30" dirty="0">
                <a:latin typeface="Arial"/>
                <a:cs typeface="Arial"/>
              </a:rPr>
              <a:t>đối </a:t>
            </a:r>
            <a:r>
              <a:rPr sz="2300" spc="10" dirty="0">
                <a:latin typeface="Arial"/>
                <a:cs typeface="Arial"/>
              </a:rPr>
              <a:t>tượng </a:t>
            </a:r>
            <a:r>
              <a:rPr sz="2300" spc="15" dirty="0">
                <a:latin typeface="Arial"/>
                <a:cs typeface="Arial"/>
              </a:rPr>
              <a:t>ở các </a:t>
            </a:r>
            <a:r>
              <a:rPr sz="2300" spc="20" dirty="0">
                <a:latin typeface="Arial"/>
                <a:cs typeface="Arial"/>
              </a:rPr>
              <a:t>cụm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khác.</a:t>
            </a:r>
            <a:endParaRPr sz="2300">
              <a:latin typeface="Arial"/>
              <a:cs typeface="Arial"/>
            </a:endParaRPr>
          </a:p>
          <a:p>
            <a:pPr marL="1158875" marR="92075" indent="-276860">
              <a:lnSpc>
                <a:spcPts val="2480"/>
              </a:lnSpc>
              <a:spcBef>
                <a:spcPts val="1390"/>
              </a:spcBef>
            </a:pPr>
            <a:r>
              <a:rPr sz="1500" spc="285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100" i="1" spc="10" dirty="0">
                <a:latin typeface="Arial"/>
                <a:cs typeface="Arial"/>
              </a:rPr>
              <a:t>Obj1, </a:t>
            </a:r>
            <a:r>
              <a:rPr sz="2100" i="1" spc="5" dirty="0">
                <a:latin typeface="Arial"/>
                <a:cs typeface="Arial"/>
              </a:rPr>
              <a:t>Obj2 </a:t>
            </a:r>
            <a:r>
              <a:rPr sz="2100" i="1" dirty="0">
                <a:latin typeface="Arial"/>
                <a:cs typeface="Arial"/>
              </a:rPr>
              <a:t>ở </a:t>
            </a:r>
            <a:r>
              <a:rPr sz="2100" i="1" spc="5" dirty="0">
                <a:latin typeface="Arial"/>
                <a:cs typeface="Arial"/>
              </a:rPr>
              <a:t>cụm </a:t>
            </a:r>
            <a:r>
              <a:rPr sz="2100" i="1" dirty="0">
                <a:latin typeface="Arial"/>
                <a:cs typeface="Arial"/>
              </a:rPr>
              <a:t>C1; </a:t>
            </a:r>
            <a:r>
              <a:rPr sz="2100" i="1" spc="5" dirty="0">
                <a:latin typeface="Arial"/>
                <a:cs typeface="Arial"/>
              </a:rPr>
              <a:t>Obj3 </a:t>
            </a:r>
            <a:r>
              <a:rPr sz="2100" i="1" dirty="0">
                <a:latin typeface="Arial"/>
                <a:cs typeface="Arial"/>
              </a:rPr>
              <a:t>ở </a:t>
            </a:r>
            <a:r>
              <a:rPr sz="2100" i="1" spc="5" dirty="0">
                <a:latin typeface="Arial"/>
                <a:cs typeface="Arial"/>
              </a:rPr>
              <a:t>cụm </a:t>
            </a:r>
            <a:r>
              <a:rPr sz="2100" i="1" spc="-10" dirty="0">
                <a:latin typeface="Arial"/>
                <a:cs typeface="Arial"/>
              </a:rPr>
              <a:t>C2 </a:t>
            </a:r>
            <a:r>
              <a:rPr sz="2200" i="1" spc="-100" dirty="0">
                <a:latin typeface="Wingdings"/>
                <a:cs typeface="Wingdings"/>
              </a:rPr>
              <a:t></a:t>
            </a:r>
            <a:r>
              <a:rPr sz="2200" i="1" spc="-10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Arial"/>
                <a:cs typeface="Arial"/>
              </a:rPr>
              <a:t>Obj1 </a:t>
            </a:r>
            <a:r>
              <a:rPr sz="2100" i="1" spc="10" dirty="0">
                <a:latin typeface="Arial"/>
                <a:cs typeface="Arial"/>
              </a:rPr>
              <a:t>tương </a:t>
            </a:r>
            <a:r>
              <a:rPr sz="2100" i="1" spc="5" dirty="0">
                <a:latin typeface="Arial"/>
                <a:cs typeface="Arial"/>
              </a:rPr>
              <a:t>tự</a:t>
            </a:r>
            <a:r>
              <a:rPr sz="2100" i="1" spc="-90" dirty="0">
                <a:latin typeface="Arial"/>
                <a:cs typeface="Arial"/>
              </a:rPr>
              <a:t> </a:t>
            </a:r>
            <a:r>
              <a:rPr sz="2100" i="1" spc="-95" dirty="0">
                <a:latin typeface="Arial"/>
                <a:cs typeface="Arial"/>
              </a:rPr>
              <a:t>Obj2  </a:t>
            </a:r>
            <a:r>
              <a:rPr sz="2100" i="1" spc="5" dirty="0">
                <a:latin typeface="Arial"/>
                <a:cs typeface="Arial"/>
              </a:rPr>
              <a:t>hơn </a:t>
            </a:r>
            <a:r>
              <a:rPr sz="2100" i="1" dirty="0">
                <a:latin typeface="Arial"/>
                <a:cs typeface="Arial"/>
              </a:rPr>
              <a:t>so với </a:t>
            </a:r>
            <a:r>
              <a:rPr sz="2100" i="1" spc="10" dirty="0">
                <a:latin typeface="Arial"/>
                <a:cs typeface="Arial"/>
              </a:rPr>
              <a:t>tương </a:t>
            </a:r>
            <a:r>
              <a:rPr sz="2100" i="1" spc="5" dirty="0">
                <a:latin typeface="Arial"/>
                <a:cs typeface="Arial"/>
              </a:rPr>
              <a:t>tự</a:t>
            </a:r>
            <a:r>
              <a:rPr sz="2100" i="1" spc="-170" dirty="0">
                <a:latin typeface="Arial"/>
                <a:cs typeface="Arial"/>
              </a:rPr>
              <a:t> </a:t>
            </a:r>
            <a:r>
              <a:rPr sz="2100" i="1" spc="10" dirty="0">
                <a:latin typeface="Arial"/>
                <a:cs typeface="Arial"/>
              </a:rPr>
              <a:t>Obj3.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1735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/>
              <a:t>Tổng quan </a:t>
            </a:r>
            <a:r>
              <a:rPr sz="3950" spc="30" dirty="0"/>
              <a:t>về </a:t>
            </a:r>
            <a:r>
              <a:rPr sz="3950" spc="-35" dirty="0"/>
              <a:t>phân </a:t>
            </a:r>
            <a:r>
              <a:rPr sz="3950" spc="-10" dirty="0"/>
              <a:t>cụm </a:t>
            </a:r>
            <a:r>
              <a:rPr sz="3950" spc="-5" dirty="0"/>
              <a:t>dữ</a:t>
            </a:r>
            <a:r>
              <a:rPr sz="3950" spc="760" dirty="0"/>
              <a:t> </a:t>
            </a:r>
            <a:r>
              <a:rPr sz="3950" spc="-35" dirty="0"/>
              <a:t>liệu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58853" y="2389226"/>
            <a:ext cx="8486415" cy="293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475" y="1151723"/>
            <a:ext cx="5245735" cy="923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927100" indent="-343535">
              <a:lnSpc>
                <a:spcPct val="100000"/>
              </a:lnSpc>
              <a:spcBef>
                <a:spcPts val="790"/>
              </a:spcBef>
              <a:buClr>
                <a:srgbClr val="0000C9"/>
              </a:buClr>
              <a:buSzPct val="76363"/>
              <a:buFont typeface="Wingdings"/>
              <a:buChar char=""/>
              <a:tabLst>
                <a:tab pos="927735" algn="l"/>
              </a:tabLst>
            </a:pPr>
            <a:r>
              <a:rPr sz="2750" spc="30" dirty="0">
                <a:latin typeface="Arial"/>
                <a:cs typeface="Arial"/>
              </a:rPr>
              <a:t>Quá </a:t>
            </a:r>
            <a:r>
              <a:rPr sz="2750" spc="-15" dirty="0">
                <a:latin typeface="Arial"/>
                <a:cs typeface="Arial"/>
              </a:rPr>
              <a:t>trình </a:t>
            </a: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35" dirty="0">
                <a:latin typeface="Arial"/>
                <a:cs typeface="Arial"/>
              </a:rPr>
              <a:t>cụm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150" dirty="0">
                <a:latin typeface="Arial"/>
                <a:cs typeface="Arial"/>
              </a:rPr>
              <a:t> </a:t>
            </a:r>
            <a:r>
              <a:rPr sz="2750" spc="-45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2840</Words>
  <Application>Microsoft Office PowerPoint</Application>
  <PresentationFormat>On-screen Show (4:3)</PresentationFormat>
  <Paragraphs>859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KHAI PHÁ DỮ LIỆU  (DATA MINING)</vt:lpstr>
      <vt:lpstr>Nội dung</vt:lpstr>
      <vt:lpstr>Tình huống</vt:lpstr>
      <vt:lpstr>Tình huống - Làm sạch dữ liệu</vt:lpstr>
      <vt:lpstr>PowerPoint Presentation</vt:lpstr>
      <vt:lpstr>Tổng quan về phân cụm dữ liệu</vt:lpstr>
      <vt:lpstr>Tổng quan về phân cụm dữ liệu</vt:lpstr>
      <vt:lpstr>Tổng quan về phân cụm dữ liệu</vt:lpstr>
      <vt:lpstr>Tổng quan về phân cụm dữ liệu</vt:lpstr>
      <vt:lpstr>Tổng quan về phân cụm dữ liệu</vt:lpstr>
      <vt:lpstr>Các yêu cầu của phân cụm dữ liệu</vt:lpstr>
      <vt:lpstr>Phân loại các phương pháp phân cụm</vt:lpstr>
      <vt:lpstr>Phân loại các phương pháp phân cụm</vt:lpstr>
      <vt:lpstr>Phân loại các phương pháp phân cụm</vt:lpstr>
      <vt:lpstr>Phương pháp phân hoạch</vt:lpstr>
      <vt:lpstr>Giải thuật k-means</vt:lpstr>
      <vt:lpstr>PowerPoint Presentation</vt:lpstr>
      <vt:lpstr>Giải thuật k-means</vt:lpstr>
      <vt:lpstr>Giải thuật k-means</vt:lpstr>
      <vt:lpstr>Giải thuật k-means</vt:lpstr>
      <vt:lpstr>Giải thuật k-means</vt:lpstr>
      <vt:lpstr>Giải thuật k-means</vt:lpstr>
      <vt:lpstr>Giải thuật k-medoids</vt:lpstr>
      <vt:lpstr>PowerPoint Presentation</vt:lpstr>
      <vt:lpstr>Giải thuật k-medoids</vt:lpstr>
      <vt:lpstr>Phương pháp phân cấp</vt:lpstr>
      <vt:lpstr>Hierarchical clustering</vt:lpstr>
      <vt:lpstr>Hierarchical clustering</vt:lpstr>
      <vt:lpstr>Hierarchical clustering</vt:lpstr>
      <vt:lpstr>AGNES (Agglomerative Nesting)</vt:lpstr>
      <vt:lpstr>DIANA (Divisive Analysis)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Phân cụm dựa trên mật độ</vt:lpstr>
      <vt:lpstr>Phân cụm dữ liệu dựa trên mật độ</vt:lpstr>
      <vt:lpstr>Các khái niệm</vt:lpstr>
      <vt:lpstr>Các khái niệm</vt:lpstr>
      <vt:lpstr>Các khái niệm</vt:lpstr>
      <vt:lpstr>Các khái niệm</vt:lpstr>
      <vt:lpstr>Các khái niệm</vt:lpstr>
      <vt:lpstr>Các khái niệm</vt:lpstr>
      <vt:lpstr>DBSCAN (Density-Based Spatial Clustering  of Applications with Noise)</vt:lpstr>
      <vt:lpstr>DBSCAN</vt:lpstr>
      <vt:lpstr>Đánh giá phân cụm dữ liệu</vt:lpstr>
      <vt:lpstr>Đánh giá Phân cụm dữ liệu</vt:lpstr>
      <vt:lpstr>Đánh giá Phân cụm dữ liệu</vt:lpstr>
      <vt:lpstr>Đánh giá Phân cụm dữ liệu</vt:lpstr>
      <vt:lpstr>Đánh giá Phân cụm dữ liệu</vt:lpstr>
      <vt:lpstr>Tóm tắt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</dc:creator>
  <cp:lastModifiedBy>Hello</cp:lastModifiedBy>
  <cp:revision>2</cp:revision>
  <dcterms:created xsi:type="dcterms:W3CDTF">2020-12-09T07:19:54Z</dcterms:created>
  <dcterms:modified xsi:type="dcterms:W3CDTF">2021-01-13T04:10:34Z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2020-12-09T00:00:00Z</vt:filetime>
  </property>
</Properties>
</file>