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</p:sldMasterIdLst>
  <p:notesMasterIdLst>
    <p:notesMasterId r:id="rId28"/>
  </p:notesMasterIdLst>
  <p:handoutMasterIdLst>
    <p:handoutMasterId r:id="rId29"/>
  </p:handoutMasterIdLst>
  <p:sldIdLst>
    <p:sldId id="270" r:id="rId6"/>
    <p:sldId id="275" r:id="rId7"/>
    <p:sldId id="280" r:id="rId8"/>
    <p:sldId id="274" r:id="rId9"/>
    <p:sldId id="290" r:id="rId10"/>
    <p:sldId id="277" r:id="rId11"/>
    <p:sldId id="282" r:id="rId12"/>
    <p:sldId id="283" r:id="rId13"/>
    <p:sldId id="297" r:id="rId14"/>
    <p:sldId id="299" r:id="rId15"/>
    <p:sldId id="301" r:id="rId16"/>
    <p:sldId id="302" r:id="rId17"/>
    <p:sldId id="306" r:id="rId18"/>
    <p:sldId id="295" r:id="rId19"/>
    <p:sldId id="294" r:id="rId20"/>
    <p:sldId id="278" r:id="rId21"/>
    <p:sldId id="312" r:id="rId22"/>
    <p:sldId id="313" r:id="rId23"/>
    <p:sldId id="314" r:id="rId24"/>
    <p:sldId id="288" r:id="rId25"/>
    <p:sldId id="296" r:id="rId26"/>
    <p:sldId id="315" r:id="rId27"/>
  </p:sldIdLst>
  <p:sldSz cx="9906000" cy="6858000" type="A4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4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6971"/>
    <a:srgbClr val="E30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98" autoAdjust="0"/>
    <p:restoredTop sz="94719" autoAdjust="0"/>
  </p:normalViewPr>
  <p:slideViewPr>
    <p:cSldViewPr>
      <p:cViewPr varScale="1">
        <p:scale>
          <a:sx n="152" d="100"/>
          <a:sy n="152" d="100"/>
        </p:scale>
        <p:origin x="3904" y="168"/>
      </p:cViewPr>
      <p:guideLst>
        <p:guide orient="horz" pos="1536"/>
        <p:guide pos="4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2E253AE-1093-7116-88AF-775526428EE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688CC98-2705-3600-C5B7-55E1FD296B9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68B50AFD-341A-3B24-BEAA-7F3EEE7656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670CC633-E4A6-A6DD-052A-4553E093F8D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C4A42840-C16C-504A-B1D9-20B03A303EF8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30C9756-9CD7-CAFD-CEC4-7A1BEA566E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C2617A3-3A1E-A39A-65FE-30398C29D48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B748201-7217-40A9-AAD2-2EC675B9182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383F09A-5CE4-BA54-6E92-E12CCC2FC76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Mastertextformat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1D092A-D03F-15F0-E22E-5EDB612678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6FC2DB4-F44E-10E7-875B-4AAAFB6685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576CCCD1-E57B-4940-9D29-20B66230E7C4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6CCCD1-E57B-4940-9D29-20B66230E7C4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97784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6CCCD1-E57B-4940-9D29-20B66230E7C4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29235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6CCCD1-E57B-4940-9D29-20B66230E7C4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58104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6CCCD1-E57B-4940-9D29-20B66230E7C4}" type="slidenum">
              <a:rPr lang="de-DE" altLang="de-DE" smtClean="0"/>
              <a:pPr>
                <a:defRPr/>
              </a:pPr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32723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6CCCD1-E57B-4940-9D29-20B66230E7C4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77838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6CCCD1-E57B-4940-9D29-20B66230E7C4}" type="slidenum">
              <a:rPr lang="de-DE" altLang="de-DE" smtClean="0"/>
              <a:pPr>
                <a:defRPr/>
              </a:pPr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7024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3">
            <a:extLst>
              <a:ext uri="{FF2B5EF4-FFF2-40B4-BE49-F238E27FC236}">
                <a16:creationId xmlns:a16="http://schemas.microsoft.com/office/drawing/2014/main" id="{517A8222-6372-F647-4C6D-EDD524C015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0"/>
            <a:ext cx="99060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4">
            <a:extLst>
              <a:ext uri="{FF2B5EF4-FFF2-40B4-BE49-F238E27FC236}">
                <a16:creationId xmlns:a16="http://schemas.microsoft.com/office/drawing/2014/main" id="{C6EA97A0-8A9D-FC5A-EE39-59C393BEFD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434013"/>
            <a:ext cx="9906000" cy="371475"/>
          </a:xfrm>
          <a:prstGeom prst="rect">
            <a:avLst/>
          </a:prstGeom>
          <a:noFill/>
          <a:ln>
            <a:noFill/>
          </a:ln>
        </p:spPr>
        <p:txBody>
          <a:bodyPr lIns="67367" tIns="33683" rIns="67367" bIns="33683">
            <a:spAutoFit/>
          </a:bodyPr>
          <a:lstStyle>
            <a:lvl1pPr defTabSz="6731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36550" defTabSz="6731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673100" defTabSz="6731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011238" defTabSz="6731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347788" defTabSz="6731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04988" defTabSz="673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62188" defTabSz="673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719388" defTabSz="673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176588" defTabSz="673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de-DE" altLang="de-DE" sz="2000" b="1">
                <a:solidFill>
                  <a:schemeClr val="bg1"/>
                </a:solidFill>
              </a:rPr>
              <a:t>www.dhbw-stuttgart.de </a:t>
            </a:r>
          </a:p>
        </p:txBody>
      </p:sp>
      <p:pic>
        <p:nvPicPr>
          <p:cNvPr id="4" name="Picture 32">
            <a:extLst>
              <a:ext uri="{FF2B5EF4-FFF2-40B4-BE49-F238E27FC236}">
                <a16:creationId xmlns:a16="http://schemas.microsoft.com/office/drawing/2014/main" id="{A8702839-2E3F-A882-8333-C34912A444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9250"/>
            <a:ext cx="4519613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32" name="Rectangle 40"/>
          <p:cNvSpPr>
            <a:spLocks noGrp="1" noChangeArrowheads="1"/>
          </p:cNvSpPr>
          <p:nvPr>
            <p:ph type="subTitle" idx="1"/>
          </p:nvPr>
        </p:nvSpPr>
        <p:spPr>
          <a:xfrm>
            <a:off x="2141538" y="3716338"/>
            <a:ext cx="7243762" cy="1008062"/>
          </a:xfrm>
        </p:spPr>
        <p:txBody>
          <a:bodyPr lIns="0" tIns="0" rIns="0" bIns="0" anchor="ctr"/>
          <a:lstStyle>
            <a:lvl1pPr marL="0" indent="0" defTabSz="914400">
              <a:defRPr sz="1500"/>
            </a:lvl1pPr>
          </a:lstStyle>
          <a:p>
            <a:pPr lvl="0"/>
            <a:r>
              <a:rPr lang="de-DE" altLang="de-DE" noProof="0"/>
              <a:t>Veranstaltung | Datum |</a:t>
            </a:r>
          </a:p>
          <a:p>
            <a:pPr lvl="0"/>
            <a:r>
              <a:rPr lang="de-DE" altLang="de-DE" noProof="0"/>
              <a:t>REDNER | Funktion |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ctrTitle"/>
          </p:nvPr>
        </p:nvSpPr>
        <p:spPr>
          <a:xfrm>
            <a:off x="973138" y="2133600"/>
            <a:ext cx="8420100" cy="1470025"/>
          </a:xfrm>
        </p:spPr>
        <p:txBody>
          <a:bodyPr lIns="0" tIns="0" rIns="0" bIns="0"/>
          <a:lstStyle>
            <a:lvl1pPr>
              <a:defRPr sz="4000">
                <a:solidFill>
                  <a:srgbClr val="5C6971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5425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228541-9A1B-4B10-023F-FD7EAAE3C9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E0B3F-FA9D-F249-A29B-7F9F213C2FE5}" type="datetime1">
              <a:rPr lang="de-DE" altLang="de-DE"/>
              <a:pPr>
                <a:defRPr/>
              </a:pPr>
              <a:t>28.05.24</a:t>
            </a:fld>
            <a:endParaRPr lang="de-DE" alt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BA0883B-5CC3-F9A0-3719-B8A9884B1F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D845F456-7F25-7742-A7FA-86E17F3DDC3A}" type="slidenum">
              <a:rPr lang="de-DE" altLang="de-DE" smtClean="0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5279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62800" y="1447800"/>
            <a:ext cx="2133600" cy="464820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1447800"/>
            <a:ext cx="6248400" cy="4648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B879B7-6A85-6BA8-AB57-C6E3D8733E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E78C4-BF88-7341-B52A-0F9848A82938}" type="datetime1">
              <a:rPr lang="de-DE" altLang="de-DE"/>
              <a:pPr>
                <a:defRPr/>
              </a:pPr>
              <a:t>28.05.24</a:t>
            </a:fld>
            <a:endParaRPr lang="de-DE" alt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5CE7AAF-2301-946D-321A-42B445E8030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A89FA062-FA20-4C46-8EE3-8EB32C06665E}" type="slidenum">
              <a:rPr lang="de-DE" altLang="de-DE" smtClean="0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1293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C79136-E517-B6B3-8741-8A9F3B0491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8136A-AEF3-AA46-98CF-A657EF94EB22}" type="datetime1">
              <a:rPr lang="de-DE" altLang="de-DE"/>
              <a:pPr>
                <a:defRPr/>
              </a:pPr>
              <a:t>28.05.24</a:t>
            </a:fld>
            <a:endParaRPr lang="de-DE" alt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48632D-B4F4-341A-216A-AFEBD567C6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FCDCB792-5D7F-7B4F-AA01-3844C02B07F5}" type="slidenum">
              <a:rPr lang="de-DE" altLang="de-DE" smtClean="0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3699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C4015E-DAD1-45E3-C5FF-967BB4701D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BAAD4-51FC-A440-835A-87DE4879ED50}" type="datetime1">
              <a:rPr lang="de-DE" altLang="de-DE"/>
              <a:pPr>
                <a:defRPr/>
              </a:pPr>
              <a:t>28.05.24</a:t>
            </a:fld>
            <a:endParaRPr lang="de-DE" alt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0704CA-A0CC-634F-65D6-DD46C88CD4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6B52D51E-F45A-FC42-9AC9-B111E5718238}" type="slidenum">
              <a:rPr lang="de-DE" altLang="de-DE" smtClean="0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3746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2438400"/>
            <a:ext cx="4191000" cy="36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05400" y="2438400"/>
            <a:ext cx="4191000" cy="36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A803AB-C172-0DBF-4902-6822771736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37E77-DD36-6948-860D-7B34210A15D0}" type="datetime1">
              <a:rPr lang="de-DE" altLang="de-DE"/>
              <a:pPr>
                <a:defRPr/>
              </a:pPr>
              <a:t>28.05.24</a:t>
            </a:fld>
            <a:endParaRPr lang="de-DE" alt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EF5EFE-5349-F215-98C0-15383242B1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42AA0FD5-A61C-334D-8584-DEBA86065294}" type="slidenum">
              <a:rPr lang="de-DE" altLang="de-DE" smtClean="0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0964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A0E2395-C41C-3E61-06A1-C7AB00E951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26F6-5B62-E842-A10F-0944EA225829}" type="datetime1">
              <a:rPr lang="de-DE" altLang="de-DE"/>
              <a:pPr>
                <a:defRPr/>
              </a:pPr>
              <a:t>28.05.24</a:t>
            </a:fld>
            <a:endParaRPr lang="de-DE" altLang="de-DE" sz="140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1F49398-E65A-0DCC-05E0-9D8DBAFCBE4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863D543B-676E-D845-A8EC-84D76D6F2269}" type="slidenum">
              <a:rPr lang="de-DE" altLang="de-DE" smtClean="0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09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55E5101-F375-A8E2-1A45-6ED5E7C5ED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96ED1-A9B8-BA48-8C23-1C1E7377F1F2}" type="datetime1">
              <a:rPr lang="de-DE" altLang="de-DE"/>
              <a:pPr>
                <a:defRPr/>
              </a:pPr>
              <a:t>28.05.24</a:t>
            </a:fld>
            <a:endParaRPr lang="de-DE" altLang="de-DE" sz="140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3879225-9CBD-F194-D182-BCD696D82A8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AD3A4160-B67D-824C-96CB-B2B2D8969936}" type="slidenum">
              <a:rPr lang="de-DE" altLang="de-DE" smtClean="0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9376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A3C6CE5-BB12-2F7A-027B-2D7B8E2DC1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1345B-A13C-C44C-B47E-5A89CC7AC43C}" type="datetime1">
              <a:rPr lang="de-DE" altLang="de-DE"/>
              <a:pPr>
                <a:defRPr/>
              </a:pPr>
              <a:t>28.05.24</a:t>
            </a:fld>
            <a:endParaRPr lang="de-DE" altLang="de-DE" sz="140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CEEAF4B-D1F4-24F2-7D64-6BF725E30D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448C0761-6BAB-FE44-ABD1-2EE75FDE608C}" type="slidenum">
              <a:rPr lang="de-DE" altLang="de-DE" smtClean="0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9645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A2DD31-52BF-BE68-10AD-000ABDFC29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70D27-99EE-A14E-94C1-D8619104D16E}" type="datetime1">
              <a:rPr lang="de-DE" altLang="de-DE"/>
              <a:pPr>
                <a:defRPr/>
              </a:pPr>
              <a:t>28.05.24</a:t>
            </a:fld>
            <a:endParaRPr lang="de-DE" alt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A26D44-B6B4-11FE-54F8-2E97581320A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AB930818-6389-A846-A2B1-1B13528AB887}" type="slidenum">
              <a:rPr lang="de-DE" altLang="de-DE" smtClean="0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8106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37D698-91D4-B5C3-EC4A-C4EFDCB53C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57F3B-5240-2640-A429-7024F048BBB6}" type="datetime1">
              <a:rPr lang="de-DE" altLang="de-DE"/>
              <a:pPr>
                <a:defRPr/>
              </a:pPr>
              <a:t>28.05.24</a:t>
            </a:fld>
            <a:endParaRPr lang="de-DE" alt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63041E-B097-6BA3-28C2-7CE2B2902F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6182982D-192A-5545-A9E9-4000BA1EE46F}" type="slidenum">
              <a:rPr lang="de-DE" altLang="de-DE" smtClean="0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4175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DEDE435-2D3C-5A10-4BFD-2000D61E97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4478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55707F6-8815-3FAB-6CDA-E55578D705A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00925" y="412750"/>
            <a:ext cx="1971675" cy="279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 smtClean="0">
                <a:solidFill>
                  <a:srgbClr val="5C6971"/>
                </a:solidFill>
              </a:defRPr>
            </a:lvl1pPr>
          </a:lstStyle>
          <a:p>
            <a:pPr>
              <a:defRPr/>
            </a:pPr>
            <a:fld id="{F6711595-FE6E-D74E-8926-AE1F577FE613}" type="datetime1">
              <a:rPr lang="de-DE" altLang="de-DE"/>
              <a:pPr>
                <a:defRPr/>
              </a:pPr>
              <a:t>28.05.24</a:t>
            </a:fld>
            <a:endParaRPr lang="de-DE" altLang="de-DE" sz="1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2665F13-D6A5-DC04-333A-178D3A7EB38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297613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solidFill>
                  <a:srgbClr val="5C6971"/>
                </a:solidFill>
              </a:defRPr>
            </a:lvl1pPr>
          </a:lstStyle>
          <a:p>
            <a:pPr>
              <a:defRPr/>
            </a:pPr>
            <a:r>
              <a:rPr lang="de-DE" altLang="de-DE"/>
              <a:t>Seite </a:t>
            </a:r>
            <a:fld id="{AEA782E9-94F6-154E-9406-A39B0A80F198}" type="slidenum">
              <a:rPr lang="de-DE" altLang="de-DE" smtClean="0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1029" name="Line 17">
            <a:extLst>
              <a:ext uri="{FF2B5EF4-FFF2-40B4-BE49-F238E27FC236}">
                <a16:creationId xmlns:a16="http://schemas.microsoft.com/office/drawing/2014/main" id="{5BB34851-76B3-6A62-EA15-DE1F0A74A0D0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86200" y="685800"/>
            <a:ext cx="5410200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Line 23">
            <a:extLst>
              <a:ext uri="{FF2B5EF4-FFF2-40B4-BE49-F238E27FC236}">
                <a16:creationId xmlns:a16="http://schemas.microsoft.com/office/drawing/2014/main" id="{DA4C02EA-2112-ABDF-BD70-E78CF188BEE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248400"/>
            <a:ext cx="8686800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1" name="Picture 50">
            <a:extLst>
              <a:ext uri="{FF2B5EF4-FFF2-40B4-BE49-F238E27FC236}">
                <a16:creationId xmlns:a16="http://schemas.microsoft.com/office/drawing/2014/main" id="{F61A97C3-3E09-F993-E637-0171E376E8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8138"/>
            <a:ext cx="295433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54">
            <a:extLst>
              <a:ext uri="{FF2B5EF4-FFF2-40B4-BE49-F238E27FC236}">
                <a16:creationId xmlns:a16="http://schemas.microsoft.com/office/drawing/2014/main" id="{815751A7-0736-5D1E-8B2A-4E38526F50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29363" y="725488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>
                <a:solidFill>
                  <a:srgbClr val="5C6971"/>
                </a:solidFill>
              </a:rPr>
              <a:t>Retrieval </a:t>
            </a:r>
            <a:r>
              <a:rPr lang="de-DE" altLang="de-DE" sz="1200" dirty="0" err="1">
                <a:solidFill>
                  <a:srgbClr val="5C6971"/>
                </a:solidFill>
              </a:rPr>
              <a:t>Augmented</a:t>
            </a:r>
            <a:r>
              <a:rPr lang="de-DE" altLang="de-DE" sz="1200" dirty="0">
                <a:solidFill>
                  <a:srgbClr val="5C6971"/>
                </a:solidFill>
              </a:rPr>
              <a:t> Generation</a:t>
            </a:r>
          </a:p>
        </p:txBody>
      </p:sp>
      <p:sp>
        <p:nvSpPr>
          <p:cNvPr id="1033" name="Rectangle 56">
            <a:extLst>
              <a:ext uri="{FF2B5EF4-FFF2-40B4-BE49-F238E27FC236}">
                <a16:creationId xmlns:a16="http://schemas.microsoft.com/office/drawing/2014/main" id="{C4ACD790-6DC7-8E05-8677-4CEA96129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438400"/>
            <a:ext cx="8534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200" kern="1200">
          <a:solidFill>
            <a:srgbClr val="E2001A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defRPr kern="1200">
          <a:solidFill>
            <a:srgbClr val="5C697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30188" algn="l" defTabSz="912813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defTabSz="912813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defTabSz="912813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blog/practical-bm25-part-2-the-bm25-algorithm-and-its-variable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D73D539E-97C0-428E-4408-BD91F05D7D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de-DE" altLang="de-DE" dirty="0"/>
              <a:t>Retrieval </a:t>
            </a:r>
            <a:r>
              <a:rPr lang="de-DE" altLang="de-DE" dirty="0" err="1"/>
              <a:t>Augmented</a:t>
            </a:r>
            <a:r>
              <a:rPr lang="de-DE" altLang="de-DE" dirty="0"/>
              <a:t> Generation (RAG) - Verschiedene Methoden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A8456716-1589-523A-F12F-A261753A115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de-DE" altLang="de-DE" dirty="0"/>
              <a:t>Forschungsseminar | 03.06.24 |</a:t>
            </a:r>
          </a:p>
          <a:p>
            <a:pPr eaLnBrk="1" hangingPunct="1"/>
            <a:r>
              <a:rPr lang="de-DE" altLang="de-DE" dirty="0"/>
              <a:t>Tien Dee Lin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96D1-00AC-DAB8-715F-AE86E2BE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Retriever: </a:t>
            </a:r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69B15-BBFB-A340-FCCA-64C7EFFC1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438400"/>
            <a:ext cx="8610600" cy="3657600"/>
          </a:xfrm>
        </p:spPr>
        <p:txBody>
          <a:bodyPr/>
          <a:lstStyle/>
          <a:p>
            <a:pPr marL="0" indent="0"/>
            <a:r>
              <a:rPr lang="de-DE" b="1" dirty="0"/>
              <a:t>Limitationen von </a:t>
            </a:r>
            <a:r>
              <a:rPr lang="de-DE" b="1" dirty="0" err="1"/>
              <a:t>Sparse</a:t>
            </a:r>
            <a:r>
              <a:rPr lang="de-DE" b="1" dirty="0"/>
              <a:t> Retrievern: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Fokussieren sich auf lexikalische Analyse; semantische Zusammenhänge zwischen Textbestandteilen bleiben unberücksichtigt.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z.B</a:t>
            </a:r>
            <a:r>
              <a:rPr lang="de-DE" dirty="0"/>
              <a:t>: “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guy</a:t>
            </a:r>
            <a:r>
              <a:rPr lang="de-DE" dirty="0"/>
              <a:t>” vs. “</a:t>
            </a:r>
            <a:r>
              <a:rPr lang="de-DE" dirty="0" err="1"/>
              <a:t>villain</a:t>
            </a:r>
            <a:r>
              <a:rPr lang="de-DE" dirty="0"/>
              <a:t>” </a:t>
            </a:r>
          </a:p>
          <a:p>
            <a:pPr marL="0" indent="0"/>
            <a:r>
              <a:rPr lang="de-DE" b="1" dirty="0" err="1"/>
              <a:t>Dense</a:t>
            </a:r>
            <a:r>
              <a:rPr lang="de-DE" b="1" dirty="0"/>
              <a:t> Retriever: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Verwenden Encoder-Modelle, um kontextualisierte, dichte </a:t>
            </a:r>
            <a:r>
              <a:rPr lang="de-DE" dirty="0" err="1"/>
              <a:t>Embeddings</a:t>
            </a:r>
            <a:r>
              <a:rPr lang="de-DE" dirty="0"/>
              <a:t> zu erzeugen, die semantische Bedeutungen im d-dimensionalen Raum abbilden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Ähnliche Fragen und Passagen weisen </a:t>
            </a:r>
            <a:r>
              <a:rPr lang="de-DE" b="1" dirty="0"/>
              <a:t>größeres</a:t>
            </a:r>
            <a:r>
              <a:rPr lang="de-DE" dirty="0"/>
              <a:t> Skalarprodukt auf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Bieten zusätzliche Flexibilität durch Anpassbarkeit der Encoder-Modelle</a:t>
            </a:r>
          </a:p>
          <a:p>
            <a:pPr marL="0" indent="0">
              <a:lnSpc>
                <a:spcPts val="1360"/>
              </a:lnSpc>
            </a:pPr>
            <a:endParaRPr lang="de-DE" dirty="0">
              <a:sym typeface="Wingdings" pitchFamily="2" charset="2"/>
            </a:endParaRPr>
          </a:p>
          <a:p>
            <a:pPr marL="0" indent="0">
              <a:lnSpc>
                <a:spcPts val="1360"/>
              </a:lnSpc>
              <a:spcBef>
                <a:spcPts val="432"/>
              </a:spcBef>
            </a:pPr>
            <a:r>
              <a:rPr lang="de-DE" dirty="0">
                <a:sym typeface="Wingdings" pitchFamily="2" charset="2"/>
              </a:rPr>
              <a:t> ”</a:t>
            </a:r>
            <a:r>
              <a:rPr lang="de-DE" u="sng" dirty="0" err="1">
                <a:sym typeface="Wingdings" pitchFamily="2" charset="2"/>
              </a:rPr>
              <a:t>Dense</a:t>
            </a:r>
            <a:r>
              <a:rPr lang="de-DE" u="sng" dirty="0">
                <a:sym typeface="Wingdings" pitchFamily="2" charset="2"/>
              </a:rPr>
              <a:t> Passage Retriever</a:t>
            </a:r>
            <a:r>
              <a:rPr lang="de-DE" dirty="0">
                <a:sym typeface="Wingdings" pitchFamily="2" charset="2"/>
              </a:rPr>
              <a:t>” im Mittelpunkt der aktuellen Forschung</a:t>
            </a:r>
            <a:endParaRPr lang="de-DE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743EF-FF6E-615F-34CC-65CAC94E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38136A-AEF3-AA46-98CF-A657EF94EB22}" type="datetime1">
              <a:rPr lang="de-DE" altLang="de-DE" smtClean="0"/>
              <a:pPr>
                <a:defRPr/>
              </a:pPr>
              <a:t>28.05.24</a:t>
            </a:fld>
            <a:endParaRPr lang="de-DE" altLang="de-DE" sz="1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1D3D6-B247-2E11-295A-E5D20E1A44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FCDCB792-5D7F-7B4F-AA01-3844C02B07F5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051FBA-FB3F-2F23-C805-454680814D03}"/>
              </a:ext>
            </a:extLst>
          </p:cNvPr>
          <p:cNvSpPr txBox="1"/>
          <p:nvPr/>
        </p:nvSpPr>
        <p:spPr>
          <a:xfrm>
            <a:off x="632520" y="6248400"/>
            <a:ext cx="7992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Vgl. Kharpukhin et al. 2020; Hu, Lu 2024, S. 7; Für weiterführende Informationen siehe: Lewis et al. 2020  </a:t>
            </a:r>
          </a:p>
        </p:txBody>
      </p:sp>
    </p:spTree>
    <p:extLst>
      <p:ext uri="{BB962C8B-B14F-4D97-AF65-F5344CB8AC3E}">
        <p14:creationId xmlns:p14="http://schemas.microsoft.com/office/powerpoint/2010/main" val="166599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96D1-00AC-DAB8-715F-AE86E2BE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Retriever: Dense Passage Retriever (DPR)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69B15-BBFB-A340-FCCA-64C7EFFC1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743EF-FF6E-615F-34CC-65CAC94E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38136A-AEF3-AA46-98CF-A657EF94EB22}" type="datetime1">
              <a:rPr lang="de-DE" altLang="de-DE" smtClean="0"/>
              <a:pPr>
                <a:defRPr/>
              </a:pPr>
              <a:t>28.05.24</a:t>
            </a:fld>
            <a:endParaRPr lang="de-DE" altLang="de-DE" sz="1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1D3D6-B247-2E11-295A-E5D20E1A44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Seite </a:t>
            </a:r>
            <a:fld id="{FCDCB792-5D7F-7B4F-AA01-3844C02B07F5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6A3EA0F-9720-5DDC-1C44-2746A883347E}"/>
              </a:ext>
            </a:extLst>
          </p:cNvPr>
          <p:cNvSpPr/>
          <p:nvPr/>
        </p:nvSpPr>
        <p:spPr bwMode="auto">
          <a:xfrm>
            <a:off x="632520" y="3816691"/>
            <a:ext cx="1872208" cy="780496"/>
          </a:xfrm>
          <a:prstGeom prst="roundRect">
            <a:avLst/>
          </a:prstGeom>
          <a:noFill/>
          <a:ln w="28575" cap="flat" cmpd="sng" algn="ctr">
            <a:solidFill>
              <a:srgbClr val="5C697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28F43D-9B8E-A0E4-04E0-DFDC8FDE4D93}"/>
                  </a:ext>
                </a:extLst>
              </p:cNvPr>
              <p:cNvSpPr txBox="1"/>
              <p:nvPr/>
            </p:nvSpPr>
            <p:spPr>
              <a:xfrm>
                <a:off x="632520" y="3920400"/>
                <a:ext cx="1872208" cy="637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</m:oMath>
                  </m:oMathPara>
                </a14:m>
                <a:endParaRPr lang="de-DE" sz="2000" dirty="0"/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Query Encoder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28F43D-9B8E-A0E4-04E0-DFDC8FDE4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20" y="3920400"/>
                <a:ext cx="1872208" cy="637226"/>
              </a:xfrm>
              <a:prstGeom prst="rect">
                <a:avLst/>
              </a:prstGeom>
              <a:blipFill>
                <a:blip r:embed="rId3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DF3F1B3-854F-563D-DD50-077BA5B28D24}"/>
              </a:ext>
            </a:extLst>
          </p:cNvPr>
          <p:cNvSpPr/>
          <p:nvPr/>
        </p:nvSpPr>
        <p:spPr bwMode="auto">
          <a:xfrm>
            <a:off x="4478729" y="3816691"/>
            <a:ext cx="1872208" cy="780496"/>
          </a:xfrm>
          <a:prstGeom prst="roundRect">
            <a:avLst/>
          </a:prstGeom>
          <a:noFill/>
          <a:ln w="28575" cap="flat" cmpd="sng" algn="ctr">
            <a:solidFill>
              <a:srgbClr val="5C697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0A8E06-A22E-4CA4-5776-EBA2B38CAB70}"/>
                  </a:ext>
                </a:extLst>
              </p:cNvPr>
              <p:cNvSpPr txBox="1"/>
              <p:nvPr/>
            </p:nvSpPr>
            <p:spPr>
              <a:xfrm>
                <a:off x="4478729" y="3920162"/>
                <a:ext cx="1872208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</m:oMath>
                  </m:oMathPara>
                </a14:m>
                <a:endParaRPr lang="de-DE" sz="2000" dirty="0"/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400" dirty="0">
                    <a:solidFill>
                      <a:srgbClr val="000000"/>
                    </a:solidFill>
                  </a:rPr>
                  <a:t>Passage</a:t>
                </a:r>
                <a:r>
                  <a:rPr kumimoji="0" lang="de-D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Encoder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0A8E06-A22E-4CA4-5776-EBA2B38CA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729" y="3920162"/>
                <a:ext cx="1872208" cy="615553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70ACDF2-CEE8-B363-3523-0FF8FE36DEC0}"/>
              </a:ext>
            </a:extLst>
          </p:cNvPr>
          <p:cNvSpPr txBox="1"/>
          <p:nvPr/>
        </p:nvSpPr>
        <p:spPr>
          <a:xfrm>
            <a:off x="632520" y="5406315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>
                <a:solidFill>
                  <a:srgbClr val="5C6971"/>
                </a:solidFill>
              </a:rPr>
              <a:t>„Who is the bad guy in The Lord of the Rings?“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C2999B-6A1E-9119-60F3-34E4A2B3E064}"/>
              </a:ext>
            </a:extLst>
          </p:cNvPr>
          <p:cNvSpPr txBox="1"/>
          <p:nvPr/>
        </p:nvSpPr>
        <p:spPr>
          <a:xfrm>
            <a:off x="3962759" y="5406315"/>
            <a:ext cx="2934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>
                <a:solidFill>
                  <a:schemeClr val="tx1">
                    <a:lumMod val="65000"/>
                    <a:lumOff val="35000"/>
                  </a:schemeClr>
                </a:solidFill>
              </a:rPr>
              <a:t>„Sala Baker is best known for portraying the villain Sauron in the Lord of the Rings trilogy.“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DCF08EA8-C50D-7942-4D35-B7353743E822}"/>
              </a:ext>
            </a:extLst>
          </p:cNvPr>
          <p:cNvSpPr/>
          <p:nvPr/>
        </p:nvSpPr>
        <p:spPr bwMode="auto">
          <a:xfrm rot="16200000">
            <a:off x="1208584" y="4818255"/>
            <a:ext cx="720080" cy="455774"/>
          </a:xfrm>
          <a:prstGeom prst="rightArrow">
            <a:avLst/>
          </a:prstGeom>
          <a:noFill/>
          <a:ln w="47625">
            <a:solidFill>
              <a:srgbClr val="5C697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21C56C4-7F40-7507-70F2-681C88F74F13}"/>
              </a:ext>
            </a:extLst>
          </p:cNvPr>
          <p:cNvSpPr/>
          <p:nvPr/>
        </p:nvSpPr>
        <p:spPr bwMode="auto">
          <a:xfrm rot="16200000">
            <a:off x="5054793" y="4818388"/>
            <a:ext cx="720079" cy="455774"/>
          </a:xfrm>
          <a:prstGeom prst="rightArrow">
            <a:avLst/>
          </a:prstGeom>
          <a:noFill/>
          <a:ln w="47625">
            <a:solidFill>
              <a:srgbClr val="5C697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86B797-1DA6-C9EC-F0D7-E8E09C5ED3E0}"/>
                  </a:ext>
                </a:extLst>
              </p:cNvPr>
              <p:cNvSpPr txBox="1"/>
              <p:nvPr/>
            </p:nvSpPr>
            <p:spPr>
              <a:xfrm>
                <a:off x="1968543" y="2352739"/>
                <a:ext cx="3024336" cy="743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rgbClr val="5C6971"/>
                          </a:solidFill>
                          <a:latin typeface="Cambria Math" panose="02040503050406030204" pitchFamily="18" charset="0"/>
                        </a:rPr>
                        <m:t>𝒔𝒊𝒎</m:t>
                      </m:r>
                      <m:d>
                        <m:dPr>
                          <m:ctrlPr>
                            <a:rPr lang="de-DE" sz="2000" b="1" i="1" smtClean="0">
                              <a:solidFill>
                                <a:srgbClr val="5C697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1" i="1" smtClean="0">
                              <a:solidFill>
                                <a:srgbClr val="5C697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de-DE" sz="2000" b="1" i="1" smtClean="0">
                              <a:solidFill>
                                <a:srgbClr val="5C697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b="1" i="1" smtClean="0">
                              <a:solidFill>
                                <a:srgbClr val="5C697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de-DE" sz="2000" b="1" i="1" smtClean="0">
                          <a:solidFill>
                            <a:srgbClr val="5C697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5C697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000" b="1" i="1" smtClean="0">
                                  <a:solidFill>
                                    <a:srgbClr val="5C697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1" i="1" smtClean="0">
                                  <a:solidFill>
                                    <a:srgbClr val="5C697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de-DE" sz="2000" b="1" i="1" smtClean="0">
                                  <a:solidFill>
                                    <a:srgbClr val="5C697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000" b="1" i="1" smtClean="0">
                                  <a:solidFill>
                                    <a:srgbClr val="5C697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1" i="1" smtClean="0">
                                  <a:solidFill>
                                    <a:srgbClr val="5C697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</m:e>
                        <m:sup>
                          <m:r>
                            <a:rPr lang="de-DE" sz="2000" b="1" i="1" smtClean="0">
                              <a:solidFill>
                                <a:srgbClr val="5C697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5C697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5C697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5C697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d>
                        <m:dPr>
                          <m:ctrlPr>
                            <a:rPr lang="de-DE" sz="2000" b="1" i="1" smtClean="0">
                              <a:solidFill>
                                <a:srgbClr val="5C697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1" i="1" smtClean="0">
                              <a:solidFill>
                                <a:srgbClr val="5C697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86B797-1DA6-C9EC-F0D7-E8E09C5ED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543" y="2352739"/>
                <a:ext cx="3024336" cy="743730"/>
              </a:xfrm>
              <a:prstGeom prst="rect">
                <a:avLst/>
              </a:prstGeom>
              <a:blipFill>
                <a:blip r:embed="rId5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E483158D-B4E4-BAFD-C365-A9F7A0C338D1}"/>
              </a:ext>
            </a:extLst>
          </p:cNvPr>
          <p:cNvSpPr/>
          <p:nvPr/>
        </p:nvSpPr>
        <p:spPr bwMode="auto">
          <a:xfrm rot="18445536">
            <a:off x="1382708" y="3002400"/>
            <a:ext cx="2002008" cy="1545074"/>
          </a:xfrm>
          <a:prstGeom prst="arc">
            <a:avLst>
              <a:gd name="adj1" fmla="val 13938075"/>
              <a:gd name="adj2" fmla="val 20424833"/>
            </a:avLst>
          </a:prstGeom>
          <a:noFill/>
          <a:ln w="28575" cap="flat" cmpd="sng" algn="ctr">
            <a:solidFill>
              <a:srgbClr val="5C697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99BA3FA1-A931-7B63-1DBA-235B05A36BFB}"/>
              </a:ext>
            </a:extLst>
          </p:cNvPr>
          <p:cNvSpPr/>
          <p:nvPr/>
        </p:nvSpPr>
        <p:spPr bwMode="auto">
          <a:xfrm rot="3176823" flipH="1">
            <a:off x="3561201" y="3001577"/>
            <a:ext cx="2002008" cy="1545074"/>
          </a:xfrm>
          <a:prstGeom prst="arc">
            <a:avLst>
              <a:gd name="adj1" fmla="val 13938075"/>
              <a:gd name="adj2" fmla="val 20424833"/>
            </a:avLst>
          </a:prstGeom>
          <a:noFill/>
          <a:ln w="28575" cap="flat" cmpd="sng" algn="ctr">
            <a:solidFill>
              <a:srgbClr val="5C697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9EE01D-649F-15A8-C404-EDB9F769DA66}"/>
              </a:ext>
            </a:extLst>
          </p:cNvPr>
          <p:cNvSpPr txBox="1"/>
          <p:nvPr/>
        </p:nvSpPr>
        <p:spPr>
          <a:xfrm>
            <a:off x="5830652" y="2426411"/>
            <a:ext cx="3442828" cy="584775"/>
          </a:xfrm>
          <a:prstGeom prst="rect">
            <a:avLst/>
          </a:prstGeom>
          <a:noFill/>
          <a:ln w="28575">
            <a:solidFill>
              <a:srgbClr val="5C697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5C6971"/>
                </a:solidFill>
              </a:rPr>
              <a:t>Berechnung der semantischen Ähnlichkeit durch das Skalarprodukt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4A750EC-6EEA-4652-72ED-52D9C4242B03}"/>
                  </a:ext>
                </a:extLst>
              </p:cNvPr>
              <p:cNvSpPr txBox="1"/>
              <p:nvPr/>
            </p:nvSpPr>
            <p:spPr>
              <a:xfrm>
                <a:off x="6859760" y="3348097"/>
                <a:ext cx="2413720" cy="2086533"/>
              </a:xfrm>
              <a:prstGeom prst="rect">
                <a:avLst/>
              </a:prstGeom>
              <a:noFill/>
              <a:ln w="28575">
                <a:solidFill>
                  <a:srgbClr val="5C697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solidFill>
                      <a:srgbClr val="5C6971"/>
                    </a:solidFill>
                  </a:rPr>
                  <a:t>Zwei separate BERT-Encoder zur getrennten Verarbeitung der Frage 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rgbClr val="5C6971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de-DE" sz="1600" dirty="0">
                    <a:solidFill>
                      <a:srgbClr val="5C6971"/>
                    </a:solidFill>
                  </a:rPr>
                  <a:t> und Passage 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rgbClr val="5C697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de-DE" sz="1600" b="1" dirty="0">
                  <a:solidFill>
                    <a:srgbClr val="5C6971"/>
                  </a:solidFill>
                </a:endParaRPr>
              </a:p>
              <a:p>
                <a:endParaRPr lang="de-DE" sz="1600" dirty="0">
                  <a:solidFill>
                    <a:srgbClr val="5C6971"/>
                  </a:solidFill>
                </a:endParaRPr>
              </a:p>
              <a:p>
                <a:r>
                  <a:rPr lang="de-DE" sz="1600" dirty="0">
                    <a:solidFill>
                      <a:srgbClr val="5C6971"/>
                    </a:solidFill>
                  </a:rPr>
                  <a:t>Der [CLS]-Token repräsentiert den Output der Encoder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4A750EC-6EEA-4652-72ED-52D9C4242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760" y="3348097"/>
                <a:ext cx="2413720" cy="2086533"/>
              </a:xfrm>
              <a:prstGeom prst="rect">
                <a:avLst/>
              </a:prstGeom>
              <a:blipFill>
                <a:blip r:embed="rId6"/>
                <a:stretch>
                  <a:fillRect l="-1036" r="-2073" b="-1786"/>
                </a:stretch>
              </a:blipFill>
              <a:ln w="28575">
                <a:solidFill>
                  <a:srgbClr val="5C697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7249D2C7-F773-7822-304F-DCD6D1458F71}"/>
              </a:ext>
            </a:extLst>
          </p:cNvPr>
          <p:cNvSpPr txBox="1"/>
          <p:nvPr/>
        </p:nvSpPr>
        <p:spPr>
          <a:xfrm>
            <a:off x="632520" y="6248400"/>
            <a:ext cx="7992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Vgl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Kharpukhin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 al. 2020, S. 6770 ff.</a:t>
            </a:r>
          </a:p>
        </p:txBody>
      </p:sp>
    </p:spTree>
    <p:extLst>
      <p:ext uri="{BB962C8B-B14F-4D97-AF65-F5344CB8AC3E}">
        <p14:creationId xmlns:p14="http://schemas.microsoft.com/office/powerpoint/2010/main" val="1894854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96D1-00AC-DAB8-715F-AE86E2BE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Retriever: Dense Passage Retriever (DPR)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69B15-BBFB-A340-FCCA-64C7EFFC1E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Trainingsdaten: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  <m:sup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bSup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Sup>
                                    <m:sSubSup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de-DE" sz="1200" b="0" dirty="0"/>
              </a:p>
              <a:p>
                <a:endParaRPr lang="de-DE" sz="1200" b="0" dirty="0"/>
              </a:p>
              <a:p>
                <a:r>
                  <a:rPr lang="de-DE" b="1" dirty="0"/>
                  <a:t>Loss-Funktion: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  <m:d>
                                <m:d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</m:d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  <m:d>
                                <m:d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</m:d>
                            </m:sup>
                          </m:s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𝑠𝑖𝑚</m:t>
                                  </m:r>
                                  <m:d>
                                    <m:d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de-DE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69B15-BBFB-A340-FCCA-64C7EFFC1E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5" t="-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743EF-FF6E-615F-34CC-65CAC94E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38136A-AEF3-AA46-98CF-A657EF94EB22}" type="datetime1">
              <a:rPr lang="de-DE" altLang="de-DE" smtClean="0"/>
              <a:pPr>
                <a:defRPr/>
              </a:pPr>
              <a:t>28.05.24</a:t>
            </a:fld>
            <a:endParaRPr lang="de-DE" altLang="de-DE" sz="1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1D3D6-B247-2E11-295A-E5D20E1A44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FCDCB792-5D7F-7B4F-AA01-3844C02B07F5}" type="slidenum">
              <a:rPr lang="de-DE" altLang="de-DE" smtClean="0"/>
              <a:pPr>
                <a:defRPr/>
              </a:pPr>
              <a:t>12</a:t>
            </a:fld>
            <a:endParaRPr lang="de-DE" alt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5566F1-4E0D-361B-24B0-7DBC78A7B09E}"/>
              </a:ext>
            </a:extLst>
          </p:cNvPr>
          <p:cNvSpPr/>
          <p:nvPr/>
        </p:nvSpPr>
        <p:spPr bwMode="auto">
          <a:xfrm>
            <a:off x="747791" y="5157191"/>
            <a:ext cx="8447856" cy="950911"/>
          </a:xfrm>
          <a:prstGeom prst="rect">
            <a:avLst/>
          </a:prstGeom>
          <a:noFill/>
          <a:ln w="28575">
            <a:solidFill>
              <a:srgbClr val="E30019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rgbClr val="5C6971"/>
                </a:solidFill>
              </a:rPr>
              <a:t>Die Query- und Passagen-Encoder werden </a:t>
            </a:r>
            <a:r>
              <a:rPr lang="de-DE" b="1" dirty="0">
                <a:solidFill>
                  <a:srgbClr val="5C6971"/>
                </a:solidFill>
              </a:rPr>
              <a:t>gleichzeitig</a:t>
            </a:r>
            <a:r>
              <a:rPr lang="de-DE" dirty="0">
                <a:solidFill>
                  <a:srgbClr val="5C6971"/>
                </a:solidFill>
              </a:rPr>
              <a:t> trainiert, um das </a:t>
            </a:r>
            <a:r>
              <a:rPr lang="de-DE" b="1" dirty="0">
                <a:solidFill>
                  <a:srgbClr val="5C6971"/>
                </a:solidFill>
              </a:rPr>
              <a:t>Skalarprodukt</a:t>
            </a:r>
            <a:r>
              <a:rPr lang="de-DE" dirty="0">
                <a:solidFill>
                  <a:srgbClr val="5C6971"/>
                </a:solidFill>
              </a:rPr>
              <a:t> zwischen Frage und zugehöriger Antwortpassage zu </a:t>
            </a:r>
            <a:r>
              <a:rPr lang="de-DE" b="1" dirty="0">
                <a:solidFill>
                  <a:srgbClr val="5C6971"/>
                </a:solidFill>
              </a:rPr>
              <a:t>maximieren</a:t>
            </a:r>
            <a:r>
              <a:rPr lang="de-DE" dirty="0">
                <a:solidFill>
                  <a:srgbClr val="5C6971"/>
                </a:solidFill>
              </a:rPr>
              <a:t> und zwischen Frage und irrelevanten Passagen zu </a:t>
            </a:r>
            <a:r>
              <a:rPr lang="de-DE" b="1" dirty="0">
                <a:solidFill>
                  <a:srgbClr val="5C6971"/>
                </a:solidFill>
              </a:rPr>
              <a:t>minimieren</a:t>
            </a:r>
            <a:br>
              <a:rPr lang="en-GB" dirty="0"/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5C697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18F7EC-3172-85EB-9DDE-8E902B4FDAEB}"/>
                  </a:ext>
                </a:extLst>
              </p:cNvPr>
              <p:cNvSpPr txBox="1"/>
              <p:nvPr/>
            </p:nvSpPr>
            <p:spPr>
              <a:xfrm>
                <a:off x="7273550" y="2276872"/>
                <a:ext cx="1922097" cy="1407565"/>
              </a:xfrm>
              <a:prstGeom prst="rect">
                <a:avLst/>
              </a:prstGeom>
              <a:noFill/>
              <a:ln w="19050">
                <a:solidFill>
                  <a:srgbClr val="5C697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 defTabSz="912813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200" b="0" i="1" smtClean="0">
                          <a:solidFill>
                            <a:srgbClr val="5C697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DE" sz="1200" i="1">
                          <a:solidFill>
                            <a:srgbClr val="5C697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200">
                          <a:solidFill>
                            <a:srgbClr val="5C6971"/>
                          </a:solidFill>
                        </a:rPr>
                        <m:t>	    </m:t>
                      </m:r>
                      <m:r>
                        <m:rPr>
                          <m:nor/>
                        </m:rPr>
                        <a:rPr lang="de-DE" sz="1200" b="0" i="0" smtClean="0">
                          <a:solidFill>
                            <a:srgbClr val="5C6971"/>
                          </a:solidFill>
                        </a:rPr>
                        <m:t>     </m:t>
                      </m:r>
                      <m:r>
                        <m:rPr>
                          <m:nor/>
                        </m:rPr>
                        <a:rPr lang="de-DE" sz="1200">
                          <a:solidFill>
                            <a:srgbClr val="5C6971"/>
                          </a:solidFill>
                        </a:rPr>
                        <m:t>= </m:t>
                      </m:r>
                      <m:r>
                        <m:rPr>
                          <m:nor/>
                        </m:rPr>
                        <a:rPr lang="de-DE" sz="1200" b="0" i="0" smtClean="0">
                          <a:solidFill>
                            <a:srgbClr val="5C6971"/>
                          </a:solidFill>
                        </a:rPr>
                        <m:t>Trainingsdaten</m:t>
                      </m:r>
                    </m:oMath>
                  </m:oMathPara>
                </a14:m>
                <a:endParaRPr lang="de-DE" sz="1200" dirty="0">
                  <a:solidFill>
                    <a:srgbClr val="5C6971"/>
                  </a:solidFill>
                </a:endParaRPr>
              </a:p>
              <a:p>
                <a:pPr marL="342900" indent="-342900" defTabSz="912813">
                  <a:spcBef>
                    <a:spcPct val="2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solidFill>
                              <a:srgbClr val="5C697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solidFill>
                              <a:srgbClr val="5C697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𝑞</m:t>
                        </m:r>
                      </m:e>
                      <m:sub>
                        <m:r>
                          <a:rPr lang="de-DE" sz="1200" b="0" i="1" smtClean="0">
                            <a:solidFill>
                              <a:srgbClr val="5C697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200" dirty="0">
                    <a:solidFill>
                      <a:srgbClr val="5C6971"/>
                    </a:solidFill>
                    <a:latin typeface="+mn-lt"/>
                    <a:ea typeface="+mn-ea"/>
                  </a:rPr>
                  <a:t>	    = i-</a:t>
                </a:r>
                <a:r>
                  <a:rPr lang="de-DE" sz="1200" dirty="0" err="1">
                    <a:solidFill>
                      <a:srgbClr val="5C6971"/>
                    </a:solidFill>
                    <a:latin typeface="+mn-lt"/>
                    <a:ea typeface="+mn-ea"/>
                  </a:rPr>
                  <a:t>te</a:t>
                </a:r>
                <a:r>
                  <a:rPr lang="de-DE" sz="1200" dirty="0">
                    <a:solidFill>
                      <a:srgbClr val="5C6971"/>
                    </a:solidFill>
                    <a:latin typeface="+mn-lt"/>
                    <a:ea typeface="+mn-ea"/>
                  </a:rPr>
                  <a:t> Frage</a:t>
                </a:r>
              </a:p>
              <a:p>
                <a:pPr marL="342900" indent="-342900" defTabSz="912813">
                  <a:spcBef>
                    <a:spcPct val="200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1200" i="1" smtClean="0">
                            <a:solidFill>
                              <a:srgbClr val="5C697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solidFill>
                              <a:srgbClr val="5C697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p>
                        <m:r>
                          <a:rPr lang="de-DE" sz="1200" b="0" i="1" smtClean="0">
                            <a:solidFill>
                              <a:srgbClr val="5C697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</m:sup>
                    </m:sSup>
                  </m:oMath>
                </a14:m>
                <a:r>
                  <a:rPr lang="de-DE" sz="1200" dirty="0">
                    <a:solidFill>
                      <a:srgbClr val="5C6971"/>
                    </a:solidFill>
                    <a:latin typeface="+mn-lt"/>
                    <a:ea typeface="+mn-ea"/>
                  </a:rPr>
                  <a:t> 	    =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solidFill>
                          <a:srgbClr val="5C6971"/>
                        </a:solidFill>
                        <a:latin typeface="Cambria Math" panose="02040503050406030204" pitchFamily="18" charset="0"/>
                        <a:ea typeface="+mn-ea"/>
                      </a:rPr>
                      <m:t>𝑝</m:t>
                    </m:r>
                  </m:oMath>
                </a14:m>
                <a:r>
                  <a:rPr lang="de-DE" sz="1200" dirty="0">
                    <a:solidFill>
                      <a:srgbClr val="5C6971"/>
                    </a:solidFill>
                    <a:latin typeface="+mn-lt"/>
                    <a:ea typeface="+mn-ea"/>
                  </a:rPr>
                  <a:t> beantwortend</a:t>
                </a:r>
              </a:p>
              <a:p>
                <a:pPr marL="342900" indent="-342900" defTabSz="912813">
                  <a:spcBef>
                    <a:spcPct val="200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1200" i="1" smtClean="0">
                            <a:solidFill>
                              <a:srgbClr val="5C697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solidFill>
                              <a:srgbClr val="5C697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p>
                        <m:r>
                          <a:rPr lang="de-DE" sz="1200" b="0" i="1" smtClean="0">
                            <a:solidFill>
                              <a:srgbClr val="5C697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</m:sup>
                    </m:sSup>
                  </m:oMath>
                </a14:m>
                <a:r>
                  <a:rPr lang="de-DE" sz="1200" dirty="0">
                    <a:solidFill>
                      <a:srgbClr val="5C6971"/>
                    </a:solidFill>
                    <a:latin typeface="+mn-lt"/>
                    <a:ea typeface="+mn-ea"/>
                  </a:rPr>
                  <a:t> 	    =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solidFill>
                          <a:srgbClr val="5C6971"/>
                        </a:solidFill>
                        <a:latin typeface="Cambria Math" panose="02040503050406030204" pitchFamily="18" charset="0"/>
                        <a:ea typeface="+mn-ea"/>
                      </a:rPr>
                      <m:t>𝑝</m:t>
                    </m:r>
                  </m:oMath>
                </a14:m>
                <a:r>
                  <a:rPr lang="de-DE" sz="1200" dirty="0">
                    <a:solidFill>
                      <a:srgbClr val="5C6971"/>
                    </a:solidFill>
                    <a:latin typeface="+mn-lt"/>
                    <a:ea typeface="+mn-ea"/>
                  </a:rPr>
                  <a:t> irrelevant</a:t>
                </a:r>
              </a:p>
              <a:p>
                <a:pPr marL="342900" indent="-342900" defTabSz="912813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de-DE" sz="1200" b="0" i="1" smtClean="0">
                        <a:solidFill>
                          <a:srgbClr val="5C6971"/>
                        </a:solidFill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</m:oMath>
                </a14:m>
                <a:r>
                  <a:rPr lang="de-DE" sz="1200" dirty="0">
                    <a:solidFill>
                      <a:srgbClr val="5C6971"/>
                    </a:solidFill>
                    <a:latin typeface="+mn-lt"/>
                    <a:ea typeface="+mn-ea"/>
                  </a:rPr>
                  <a:t> 	    = Anzahl Fragen</a:t>
                </a:r>
              </a:p>
              <a:p>
                <a:pPr marL="342900" indent="-342900" defTabSz="912813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de-DE" sz="1200" b="0" i="1" smtClean="0">
                        <a:solidFill>
                          <a:srgbClr val="5C6971"/>
                        </a:solidFill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de-DE" sz="1200" dirty="0">
                    <a:solidFill>
                      <a:srgbClr val="5C6971"/>
                    </a:solidFill>
                    <a:latin typeface="+mn-lt"/>
                    <a:ea typeface="+mn-ea"/>
                  </a:rPr>
                  <a:t> 	    = Anzahl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b="0" i="1" smtClean="0">
                            <a:solidFill>
                              <a:srgbClr val="5C697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solidFill>
                              <a:srgbClr val="5C697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p>
                        <m:r>
                          <a:rPr lang="de-DE" sz="1200" b="0" i="1" smtClean="0">
                            <a:solidFill>
                              <a:srgbClr val="5C697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</m:sup>
                    </m:sSup>
                  </m:oMath>
                </a14:m>
                <a:endParaRPr lang="de-DE" sz="1200" dirty="0">
                  <a:solidFill>
                    <a:srgbClr val="5C6971"/>
                  </a:solidFill>
                  <a:latin typeface="+mn-lt"/>
                  <a:ea typeface="+mn-ea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18F7EC-3172-85EB-9DDE-8E902B4FD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550" y="2276872"/>
                <a:ext cx="1922097" cy="1407565"/>
              </a:xfrm>
              <a:prstGeom prst="rect">
                <a:avLst/>
              </a:prstGeom>
              <a:blipFill>
                <a:blip r:embed="rId3"/>
                <a:stretch>
                  <a:fillRect b="-2679"/>
                </a:stretch>
              </a:blipFill>
              <a:ln w="19050">
                <a:solidFill>
                  <a:srgbClr val="5C697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0D769AA-7AD5-CF73-4064-0400A5F1578A}"/>
              </a:ext>
            </a:extLst>
          </p:cNvPr>
          <p:cNvSpPr txBox="1"/>
          <p:nvPr/>
        </p:nvSpPr>
        <p:spPr>
          <a:xfrm>
            <a:off x="632520" y="6248400"/>
            <a:ext cx="7992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Vgl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Kharpukhin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 al. 2020, S. 6771 </a:t>
            </a:r>
          </a:p>
        </p:txBody>
      </p:sp>
    </p:spTree>
    <p:extLst>
      <p:ext uri="{BB962C8B-B14F-4D97-AF65-F5344CB8AC3E}">
        <p14:creationId xmlns:p14="http://schemas.microsoft.com/office/powerpoint/2010/main" val="534905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F5D6C-2573-C621-9639-F6092237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Retrieval-Methode sollte eingesetzt werden?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1B479-529A-5978-B154-B7DAB126D3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Retriever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CE3D4-ED14-7B59-A771-4D45F9B77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2364085"/>
          </a:xfrm>
        </p:spPr>
        <p:txBody>
          <a:bodyPr/>
          <a:lstStyle/>
          <a:p>
            <a:pPr marL="285750" indent="-285750">
              <a:buClr>
                <a:srgbClr val="00B050"/>
              </a:buClr>
              <a:buFont typeface="System Font Regular"/>
              <a:buChar char="+"/>
            </a:pPr>
            <a:r>
              <a:rPr lang="de-DE" dirty="0"/>
              <a:t>Direkte lexikalische Analyse</a:t>
            </a:r>
          </a:p>
          <a:p>
            <a:pPr marL="285750" indent="-285750">
              <a:buClr>
                <a:srgbClr val="00B050"/>
              </a:buClr>
              <a:buFont typeface="System Font Regular"/>
              <a:buChar char="+"/>
            </a:pPr>
            <a:r>
              <a:rPr lang="de-DE" dirty="0"/>
              <a:t>Einfachheit &amp; hohe Effizienz</a:t>
            </a:r>
          </a:p>
          <a:p>
            <a:pPr marL="285750" indent="-285750">
              <a:buClr>
                <a:srgbClr val="00B050"/>
              </a:buClr>
              <a:buFont typeface="System Font Regular"/>
              <a:buChar char="+"/>
            </a:pPr>
            <a:r>
              <a:rPr lang="de-DE" dirty="0"/>
              <a:t>Geeignet für einheitliche Sprachformate (z.B. juristische Texte)</a:t>
            </a:r>
          </a:p>
          <a:p>
            <a:pPr marL="285750" indent="-285750">
              <a:buClr>
                <a:srgbClr val="E30019"/>
              </a:buClr>
              <a:buFont typeface="System Font Regular"/>
              <a:buChar char="-"/>
            </a:pPr>
            <a:r>
              <a:rPr lang="de-DE" dirty="0"/>
              <a:t>Keine semantische Betrachtung</a:t>
            </a:r>
          </a:p>
          <a:p>
            <a:pPr marL="285750" indent="-285750">
              <a:buClr>
                <a:srgbClr val="E30019"/>
              </a:buClr>
              <a:buFont typeface="System Font Regular"/>
              <a:buChar char="-"/>
            </a:pPr>
            <a:r>
              <a:rPr lang="de-DE" dirty="0"/>
              <a:t>Geringere Genauigkeit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67583-C7A4-C20A-DA30-30D6172A3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Dense</a:t>
            </a:r>
            <a:r>
              <a:rPr lang="de-DE" dirty="0"/>
              <a:t> Retriever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97B9B-0CCA-D5EC-CAB4-ADD939366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2364085"/>
          </a:xfrm>
        </p:spPr>
        <p:txBody>
          <a:bodyPr/>
          <a:lstStyle/>
          <a:p>
            <a:pPr marL="285750" indent="-285750">
              <a:buClr>
                <a:srgbClr val="00B050"/>
              </a:buClr>
              <a:buFont typeface="System Font Regular"/>
              <a:buChar char="+"/>
            </a:pPr>
            <a:r>
              <a:rPr lang="de-DE" dirty="0"/>
              <a:t>Abstrakte semantische Analyse</a:t>
            </a:r>
          </a:p>
          <a:p>
            <a:pPr marL="285750" indent="-285750">
              <a:buClr>
                <a:srgbClr val="00B050"/>
              </a:buClr>
              <a:buFont typeface="System Font Regular"/>
              <a:buChar char="+"/>
            </a:pPr>
            <a:r>
              <a:rPr lang="de-DE" dirty="0"/>
              <a:t>Hohe Genauigkeit &amp; Aktualität</a:t>
            </a:r>
          </a:p>
          <a:p>
            <a:pPr marL="285750" indent="-285750">
              <a:buClr>
                <a:srgbClr val="00B050"/>
              </a:buClr>
              <a:buFont typeface="System Font Regular"/>
              <a:buChar char="+"/>
            </a:pPr>
            <a:r>
              <a:rPr lang="de-DE" dirty="0"/>
              <a:t>Flexible Anpassung der Modelle</a:t>
            </a:r>
          </a:p>
          <a:p>
            <a:pPr marL="285750" indent="-285750">
              <a:buClr>
                <a:srgbClr val="00B050"/>
              </a:buClr>
              <a:buFont typeface="System Font Regular"/>
              <a:buChar char="+"/>
            </a:pPr>
            <a:r>
              <a:rPr lang="de-DE" dirty="0"/>
              <a:t>Geeignet für alle Sprachformate</a:t>
            </a:r>
          </a:p>
          <a:p>
            <a:pPr marL="285750" indent="-285750">
              <a:buClr>
                <a:srgbClr val="E30019"/>
              </a:buClr>
              <a:buFont typeface="System Font Regular"/>
              <a:buChar char="-"/>
            </a:pPr>
            <a:r>
              <a:rPr lang="de-DE" dirty="0"/>
              <a:t>Keine lexikalische Betrachtung</a:t>
            </a:r>
          </a:p>
          <a:p>
            <a:pPr marL="285750" indent="-285750">
              <a:buClr>
                <a:srgbClr val="E30019"/>
              </a:buClr>
              <a:buFont typeface="System Font Regular"/>
              <a:buChar char="-"/>
            </a:pPr>
            <a:r>
              <a:rPr lang="de-DE" dirty="0"/>
              <a:t>Geringere Nachvollziehbarkeit</a:t>
            </a:r>
          </a:p>
          <a:p>
            <a:pPr marL="285750" marR="0" lvl="0" indent="-285750" algn="l" defTabSz="9128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30019"/>
              </a:buClr>
              <a:buSzTx/>
              <a:buFont typeface="System Font Regular"/>
              <a:buChar char="-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5C6971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Viele Trainingsdaten benötigt</a:t>
            </a:r>
          </a:p>
          <a:p>
            <a:endParaRPr lang="de-D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782392-45D4-8D0B-B33F-5A07C2B4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4B26F6-5B62-E842-A10F-0944EA225829}" type="datetime1">
              <a:rPr lang="de-DE" altLang="de-DE" smtClean="0"/>
              <a:pPr>
                <a:defRPr/>
              </a:pPr>
              <a:t>28.05.24</a:t>
            </a:fld>
            <a:endParaRPr lang="de-DE" altLang="de-DE" sz="140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EBABD9-6F34-A05C-9C5D-F004C78F14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863D543B-676E-D845-A8EC-84D76D6F2269}" type="slidenum">
              <a:rPr lang="de-DE" altLang="de-DE" smtClean="0"/>
              <a:pPr>
                <a:defRPr/>
              </a:pPr>
              <a:t>13</a:t>
            </a:fld>
            <a:endParaRPr lang="de-DE" alt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13562-FA42-48DB-FFB9-67D14C0946ED}"/>
              </a:ext>
            </a:extLst>
          </p:cNvPr>
          <p:cNvSpPr txBox="1"/>
          <p:nvPr/>
        </p:nvSpPr>
        <p:spPr>
          <a:xfrm>
            <a:off x="682625" y="5097958"/>
            <a:ext cx="8543925" cy="923330"/>
          </a:xfrm>
          <a:prstGeom prst="rect">
            <a:avLst/>
          </a:prstGeom>
          <a:noFill/>
          <a:ln w="28575">
            <a:solidFill>
              <a:srgbClr val="E30019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C6971"/>
                </a:solidFill>
                <a:latin typeface="+mn-lt"/>
              </a:rPr>
              <a:t>Eine</a:t>
            </a:r>
            <a:r>
              <a:rPr lang="de-DE" i="0" dirty="0">
                <a:solidFill>
                  <a:srgbClr val="5C6971"/>
                </a:solidFill>
                <a:effectLst/>
                <a:latin typeface="+mn-lt"/>
              </a:rPr>
              <a:t> Interpolation von </a:t>
            </a:r>
            <a:r>
              <a:rPr lang="de-DE" b="1" i="0" dirty="0" err="1">
                <a:solidFill>
                  <a:srgbClr val="5C6971"/>
                </a:solidFill>
                <a:effectLst/>
                <a:latin typeface="+mn-lt"/>
              </a:rPr>
              <a:t>Dense</a:t>
            </a:r>
            <a:r>
              <a:rPr lang="de-DE" b="1" i="0" dirty="0">
                <a:solidFill>
                  <a:srgbClr val="5C6971"/>
                </a:solidFill>
                <a:effectLst/>
                <a:latin typeface="+mn-lt"/>
              </a:rPr>
              <a:t> Retrieval mit lexikalischen Verfahren</a:t>
            </a:r>
            <a:r>
              <a:rPr lang="de-DE" i="0" dirty="0">
                <a:solidFill>
                  <a:srgbClr val="5C6971"/>
                </a:solidFill>
                <a:effectLst/>
                <a:latin typeface="+mn-lt"/>
              </a:rPr>
              <a:t> verbessert die Retrieval-Genauigkeit signifikant und liefert eine </a:t>
            </a:r>
            <a:r>
              <a:rPr lang="de-DE" b="1" i="0" dirty="0">
                <a:solidFill>
                  <a:srgbClr val="5C6971"/>
                </a:solidFill>
                <a:effectLst/>
                <a:latin typeface="+mn-lt"/>
              </a:rPr>
              <a:t>effektive Kombination der Vorteile</a:t>
            </a:r>
            <a:r>
              <a:rPr lang="de-DE" i="0" dirty="0">
                <a:solidFill>
                  <a:srgbClr val="5C6971"/>
                </a:solidFill>
                <a:effectLst/>
                <a:latin typeface="+mn-lt"/>
              </a:rPr>
              <a:t> beider Methoden (Wang et al. 2021)</a:t>
            </a:r>
            <a:endParaRPr lang="de-DE" dirty="0">
              <a:solidFill>
                <a:srgbClr val="5C6971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1E1AB4-0E18-85B6-D4DA-A442EAE263E0}"/>
              </a:ext>
            </a:extLst>
          </p:cNvPr>
          <p:cNvSpPr txBox="1"/>
          <p:nvPr/>
        </p:nvSpPr>
        <p:spPr>
          <a:xfrm>
            <a:off x="632520" y="6248400"/>
            <a:ext cx="7992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Vgl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Hu, Lu 2024, S. 4 ff.;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Vgl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Wang et al. 2021, S. 317 ff.;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Vgl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Rosa et al. 2021, S. 1 ff. </a:t>
            </a:r>
          </a:p>
        </p:txBody>
      </p:sp>
    </p:spTree>
    <p:extLst>
      <p:ext uri="{BB962C8B-B14F-4D97-AF65-F5344CB8AC3E}">
        <p14:creationId xmlns:p14="http://schemas.microsoft.com/office/powerpoint/2010/main" val="327948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96D1-00AC-DAB8-715F-AE86E2BE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Retriever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69B15-BBFB-A340-FCCA-64C7EFFC1E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Gewichtete Kombination von DPR und BM-25</a:t>
                </a:r>
              </a:p>
              <a:p>
                <a:endParaRPr lang="de-DE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𝑠𝑖𝑚</m:t>
                          </m:r>
                          <m:d>
                            <m:d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h𝑦𝑏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𝑠𝑖𝑚</m:t>
                          </m:r>
                          <m:d>
                            <m:d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𝐷𝑃𝑅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𝐵𝑀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de-DE" sz="1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/>
                  <a:t>Optimierung des Hyperparameters </a:t>
                </a:r>
                <a:r>
                  <a:rPr lang="de-DE" dirty="0">
                    <a:solidFill>
                      <a:srgbClr val="5C6971"/>
                    </a:solidFill>
                  </a:rPr>
                  <a:t>𝜆 </a:t>
                </a:r>
                <a:r>
                  <a:rPr lang="de-DE" b="1" dirty="0">
                    <a:solidFill>
                      <a:srgbClr val="5C6971"/>
                    </a:solidFill>
                  </a:rPr>
                  <a:t>mit annotierten Fragen und Passagen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/>
                  <a:t>Flexible Kombination von semantischer und lexikalischer Analyse steigert die Retrieval-Genauigkeit</a:t>
                </a:r>
              </a:p>
              <a:p>
                <a:pPr marL="0" indent="0"/>
                <a:endParaRPr lang="de-DE" sz="1200" dirty="0"/>
              </a:p>
              <a:p>
                <a:pPr marL="0" indent="0"/>
                <a:r>
                  <a:rPr lang="de-DE" dirty="0">
                    <a:sym typeface="Wingdings" pitchFamily="2" charset="2"/>
                  </a:rPr>
                  <a:t>Stufenweises Retrieval-Verfahren ebenfalls möglich:</a:t>
                </a:r>
              </a:p>
              <a:p>
                <a:pPr>
                  <a:buAutoNum type="arabicPeriod"/>
                </a:pPr>
                <a:r>
                  <a:rPr lang="de-DE" dirty="0">
                    <a:sym typeface="Wingdings" pitchFamily="2" charset="2"/>
                  </a:rPr>
                  <a:t>Bewertung aller Passagen mittels BM-25</a:t>
                </a:r>
              </a:p>
              <a:p>
                <a:pPr>
                  <a:buAutoNum type="arabicPeriod"/>
                </a:pPr>
                <a:r>
                  <a:rPr lang="de-DE" dirty="0">
                    <a:sym typeface="Wingdings" pitchFamily="2" charset="2"/>
                  </a:rPr>
                  <a:t>Einsatz von </a:t>
                </a:r>
                <a:r>
                  <a:rPr lang="de-DE" dirty="0" err="1">
                    <a:sym typeface="Wingdings" pitchFamily="2" charset="2"/>
                  </a:rPr>
                  <a:t>Dense</a:t>
                </a:r>
                <a:r>
                  <a:rPr lang="de-DE" dirty="0">
                    <a:sym typeface="Wingdings" pitchFamily="2" charset="2"/>
                  </a:rPr>
                  <a:t> Retrieval Methoden für Top-K Passagen</a:t>
                </a:r>
              </a:p>
              <a:p>
                <a:pPr marL="0" indent="0"/>
                <a:r>
                  <a:rPr lang="de-DE" dirty="0">
                    <a:sym typeface="Wingdings" pitchFamily="2" charset="2"/>
                  </a:rPr>
                  <a:t> Erhöhte Systemeffizienz</a:t>
                </a:r>
                <a:endParaRPr lang="de-DE" dirty="0"/>
              </a:p>
              <a:p>
                <a:pPr marL="0" indent="0"/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69B15-BBFB-A340-FCCA-64C7EFFC1E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5" t="-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743EF-FF6E-615F-34CC-65CAC94E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38136A-AEF3-AA46-98CF-A657EF94EB22}" type="datetime1">
              <a:rPr lang="de-DE" altLang="de-DE" smtClean="0"/>
              <a:pPr>
                <a:defRPr/>
              </a:pPr>
              <a:t>28.05.24</a:t>
            </a:fld>
            <a:endParaRPr lang="de-DE" altLang="de-DE" sz="1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1D3D6-B247-2E11-295A-E5D20E1A44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FCDCB792-5D7F-7B4F-AA01-3844C02B07F5}" type="slidenum">
              <a:rPr lang="de-DE" altLang="de-DE" smtClean="0"/>
              <a:pPr>
                <a:defRPr/>
              </a:pPr>
              <a:t>14</a:t>
            </a:fld>
            <a:endParaRPr lang="de-DE" alt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E9C74F-5C9A-288D-3297-C23D6993D153}"/>
              </a:ext>
            </a:extLst>
          </p:cNvPr>
          <p:cNvSpPr/>
          <p:nvPr/>
        </p:nvSpPr>
        <p:spPr bwMode="auto">
          <a:xfrm>
            <a:off x="747791" y="4653136"/>
            <a:ext cx="6581473" cy="1368152"/>
          </a:xfrm>
          <a:prstGeom prst="rect">
            <a:avLst/>
          </a:prstGeom>
          <a:noFill/>
          <a:ln w="28575">
            <a:solidFill>
              <a:srgbClr val="5C697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F39AE3-7588-E2D8-CFFB-491D21240791}"/>
              </a:ext>
            </a:extLst>
          </p:cNvPr>
          <p:cNvSpPr txBox="1"/>
          <p:nvPr/>
        </p:nvSpPr>
        <p:spPr>
          <a:xfrm>
            <a:off x="632520" y="6248400"/>
            <a:ext cx="7992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Vgl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Ma et al. 2021 S. 1079</a:t>
            </a:r>
          </a:p>
        </p:txBody>
      </p:sp>
    </p:spTree>
    <p:extLst>
      <p:ext uri="{BB962C8B-B14F-4D97-AF65-F5344CB8AC3E}">
        <p14:creationId xmlns:p14="http://schemas.microsoft.com/office/powerpoint/2010/main" val="826757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96D1-00AC-DAB8-715F-AE86E2BE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Retriever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69B15-BBFB-A340-FCCA-64C7EFFC1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Einsatz kommerzieller Suchmaschinen als Retriever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Übermittlung der Nutzeranfrage von RAG an die Suchmaschine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Erhalt einer Liste von URLs als Suchergebnis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Inhalt der Webseiten  Kontext zur Antwortgenerierung</a:t>
            </a:r>
          </a:p>
          <a:p>
            <a:pPr marL="0" indent="0"/>
            <a:endParaRPr lang="en-US" dirty="0"/>
          </a:p>
          <a:p>
            <a:r>
              <a:rPr lang="de-DE" b="1" dirty="0"/>
              <a:t>Variationen: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Verwendung von mehreren Suchmaschinen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Bevorzugte Gewichtung von URLs aus Wikipedia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Einsatz von TF-IDF zur Durchführung der Relevanzbewertung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Kombination von BM-25 mit einem Übersetzungsmodell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Anwendung von </a:t>
            </a:r>
            <a:r>
              <a:rPr lang="de-DE" dirty="0" err="1"/>
              <a:t>Dense</a:t>
            </a:r>
            <a:r>
              <a:rPr lang="de-DE" dirty="0"/>
              <a:t> Retrieval Methoden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743EF-FF6E-615F-34CC-65CAC94E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38136A-AEF3-AA46-98CF-A657EF94EB22}" type="datetime1">
              <a:rPr lang="de-DE" altLang="de-DE" smtClean="0"/>
              <a:pPr>
                <a:defRPr/>
              </a:pPr>
              <a:t>28.05.24</a:t>
            </a:fld>
            <a:endParaRPr lang="de-DE" altLang="de-DE" sz="1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1D3D6-B247-2E11-295A-E5D20E1A44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FCDCB792-5D7F-7B4F-AA01-3844C02B07F5}" type="slidenum">
              <a:rPr lang="de-DE" altLang="de-DE" smtClean="0"/>
              <a:pPr>
                <a:defRPr/>
              </a:pPr>
              <a:t>15</a:t>
            </a:fld>
            <a:endParaRPr lang="de-DE" alt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269068-DA25-FAB0-12BD-BFFF86524FB7}"/>
              </a:ext>
            </a:extLst>
          </p:cNvPr>
          <p:cNvSpPr/>
          <p:nvPr/>
        </p:nvSpPr>
        <p:spPr bwMode="auto">
          <a:xfrm>
            <a:off x="805272" y="2446039"/>
            <a:ext cx="7028048" cy="1343001"/>
          </a:xfrm>
          <a:prstGeom prst="rect">
            <a:avLst/>
          </a:prstGeom>
          <a:noFill/>
          <a:ln w="28575">
            <a:solidFill>
              <a:srgbClr val="E30019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5C697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9C8DB-4215-E976-3ED8-2D0960376C33}"/>
              </a:ext>
            </a:extLst>
          </p:cNvPr>
          <p:cNvSpPr txBox="1"/>
          <p:nvPr/>
        </p:nvSpPr>
        <p:spPr>
          <a:xfrm>
            <a:off x="632520" y="6248400"/>
            <a:ext cx="7992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Vgl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Hu, Lu 2024, S. 8</a:t>
            </a:r>
          </a:p>
        </p:txBody>
      </p:sp>
    </p:spTree>
    <p:extLst>
      <p:ext uri="{BB962C8B-B14F-4D97-AF65-F5344CB8AC3E}">
        <p14:creationId xmlns:p14="http://schemas.microsoft.com/office/powerpoint/2010/main" val="151472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E3E4-0288-2CDE-1433-8E1CE077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Augmentation &amp;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9DF54-F3A8-DB57-1E4B-D6D0E92C7B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interagiert der Retriever mit dem Sprachmodell?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16799-AA49-ECE9-1620-8B23BF70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DBAAD4-51FC-A440-835A-87DE4879ED50}" type="datetime1">
              <a:rPr lang="de-DE" altLang="de-DE" smtClean="0"/>
              <a:pPr>
                <a:defRPr/>
              </a:pPr>
              <a:t>28.05.24</a:t>
            </a:fld>
            <a:endParaRPr lang="de-DE" altLang="de-DE" sz="1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03231-C91F-19CC-671B-52296B8DFE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6B52D51E-F45A-FC42-9AC9-B111E5718238}" type="slidenum">
              <a:rPr lang="de-DE" altLang="de-DE" smtClean="0"/>
              <a:pPr>
                <a:defRPr/>
              </a:pPr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90581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64AA-8D01-3A76-FE00-4D99076E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Single Interaction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030F8-38D0-7960-090C-BEFBD7A70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1662" y="2438400"/>
            <a:ext cx="2894738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Einmaliges Retrieval basierend auf Nutzer-Query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Das LLM erhält die Top-K extrahierten Passagen als Kontext zur Generierung der Antwort</a:t>
            </a:r>
          </a:p>
          <a:p>
            <a:r>
              <a:rPr lang="de-DE" dirty="0"/>
              <a:t>Beispiele: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„Naives“ RAG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REALM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Retro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491C9-9E1A-CBDE-2C66-DDD2E9CB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137E77-DD36-6948-860D-7B34210A15D0}" type="datetime1">
              <a:rPr lang="de-DE" altLang="de-DE" smtClean="0"/>
              <a:pPr>
                <a:defRPr/>
              </a:pPr>
              <a:t>28.05.24</a:t>
            </a:fld>
            <a:endParaRPr lang="de-DE" altLang="de-DE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155D9-9228-7961-18DE-BA7739B9BF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2AA0FD5-A61C-334D-8584-DEBA86065294}" type="slidenum">
              <a:rPr lang="de-DE" altLang="de-DE" smtClean="0"/>
              <a:pPr>
                <a:defRPr/>
              </a:pPr>
              <a:t>17</a:t>
            </a:fld>
            <a:endParaRPr lang="de-DE" altLang="de-DE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0775331-BECB-B4CD-2836-837F4229B2D2}"/>
              </a:ext>
            </a:extLst>
          </p:cNvPr>
          <p:cNvGrpSpPr/>
          <p:nvPr/>
        </p:nvGrpSpPr>
        <p:grpSpPr>
          <a:xfrm>
            <a:off x="848544" y="2935052"/>
            <a:ext cx="5400600" cy="2664296"/>
            <a:chOff x="1064568" y="3068960"/>
            <a:chExt cx="5400600" cy="266429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D0047E-3C4D-8EE7-5C9B-D7F8879570FE}"/>
                </a:ext>
              </a:extLst>
            </p:cNvPr>
            <p:cNvSpPr/>
            <p:nvPr/>
          </p:nvSpPr>
          <p:spPr bwMode="auto">
            <a:xfrm>
              <a:off x="3080792" y="3068960"/>
              <a:ext cx="1440160" cy="720080"/>
            </a:xfrm>
            <a:prstGeom prst="rect">
              <a:avLst/>
            </a:prstGeom>
            <a:solidFill>
              <a:srgbClr val="0070C0">
                <a:alpha val="32701"/>
              </a:srgbClr>
            </a:solidFill>
            <a:ln w="9525" cap="flat" cmpd="sng" algn="ctr">
              <a:solidFill>
                <a:srgbClr val="5C697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28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8A45FD-A96A-2A91-3B17-F8EF7E01E325}"/>
                </a:ext>
              </a:extLst>
            </p:cNvPr>
            <p:cNvSpPr txBox="1"/>
            <p:nvPr/>
          </p:nvSpPr>
          <p:spPr>
            <a:xfrm>
              <a:off x="3459272" y="3228945"/>
              <a:ext cx="6832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LLM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CE4873-25C1-8FB0-5DF7-BDC3754BB3F2}"/>
                </a:ext>
              </a:extLst>
            </p:cNvPr>
            <p:cNvSpPr/>
            <p:nvPr/>
          </p:nvSpPr>
          <p:spPr bwMode="auto">
            <a:xfrm>
              <a:off x="3077775" y="5013176"/>
              <a:ext cx="1440160" cy="720080"/>
            </a:xfrm>
            <a:prstGeom prst="rect">
              <a:avLst/>
            </a:prstGeom>
            <a:solidFill>
              <a:srgbClr val="00B050">
                <a:alpha val="32701"/>
              </a:srgbClr>
            </a:solidFill>
            <a:ln w="9525" cap="flat" cmpd="sng" algn="ctr">
              <a:solidFill>
                <a:srgbClr val="5C697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28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CE5B8B-E854-7C88-8660-1A8A5725E376}"/>
                </a:ext>
              </a:extLst>
            </p:cNvPr>
            <p:cNvSpPr txBox="1"/>
            <p:nvPr/>
          </p:nvSpPr>
          <p:spPr>
            <a:xfrm>
              <a:off x="3185347" y="5173161"/>
              <a:ext cx="12250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Retriever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B3C562-E2AF-DC1C-F7E0-24D176631F85}"/>
                </a:ext>
              </a:extLst>
            </p:cNvPr>
            <p:cNvSpPr/>
            <p:nvPr/>
          </p:nvSpPr>
          <p:spPr bwMode="auto">
            <a:xfrm>
              <a:off x="5328499" y="3200694"/>
              <a:ext cx="1136669" cy="456613"/>
            </a:xfrm>
            <a:prstGeom prst="rect">
              <a:avLst/>
            </a:prstGeom>
            <a:solidFill>
              <a:srgbClr val="FFC000">
                <a:alpha val="32701"/>
              </a:srgbClr>
            </a:solidFill>
            <a:ln w="9525" cap="flat" cmpd="sng" algn="ctr">
              <a:solidFill>
                <a:srgbClr val="5C697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28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63FBF7-884E-0872-3F95-7FB85CE623CD}"/>
                </a:ext>
              </a:extLst>
            </p:cNvPr>
            <p:cNvSpPr txBox="1"/>
            <p:nvPr/>
          </p:nvSpPr>
          <p:spPr>
            <a:xfrm>
              <a:off x="5411804" y="3228945"/>
              <a:ext cx="970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Output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FF34E9-3129-36B7-41C0-1EE9A50B4F10}"/>
                </a:ext>
              </a:extLst>
            </p:cNvPr>
            <p:cNvSpPr/>
            <p:nvPr/>
          </p:nvSpPr>
          <p:spPr bwMode="auto">
            <a:xfrm>
              <a:off x="1064568" y="5145278"/>
              <a:ext cx="1136669" cy="456613"/>
            </a:xfrm>
            <a:prstGeom prst="rect">
              <a:avLst/>
            </a:prstGeom>
            <a:solidFill>
              <a:srgbClr val="FFC000">
                <a:alpha val="32701"/>
              </a:srgbClr>
            </a:solidFill>
            <a:ln w="9525" cap="flat" cmpd="sng" algn="ctr">
              <a:solidFill>
                <a:srgbClr val="5C697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28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6A67E9-5F41-FCB5-442F-DC25BF9C8F8E}"/>
                </a:ext>
              </a:extLst>
            </p:cNvPr>
            <p:cNvSpPr txBox="1"/>
            <p:nvPr/>
          </p:nvSpPr>
          <p:spPr>
            <a:xfrm>
              <a:off x="1250016" y="5170312"/>
              <a:ext cx="7657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Input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508623E-96A2-60EC-31E0-50F2756E4932}"/>
                </a:ext>
              </a:extLst>
            </p:cNvPr>
            <p:cNvCxnSpPr>
              <a:stCxn id="19" idx="3"/>
              <a:endCxn id="10" idx="1"/>
            </p:cNvCxnSpPr>
            <p:nvPr/>
          </p:nvCxnSpPr>
          <p:spPr bwMode="auto">
            <a:xfrm flipV="1">
              <a:off x="2201237" y="5373216"/>
              <a:ext cx="876538" cy="369"/>
            </a:xfrm>
            <a:prstGeom prst="straightConnector1">
              <a:avLst/>
            </a:prstGeom>
            <a:noFill/>
            <a:ln w="28575" cap="flat" cmpd="sng" algn="ctr">
              <a:solidFill>
                <a:srgbClr val="5C697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AE469FB-E075-35FE-BB37-2B682E900A4C}"/>
                </a:ext>
              </a:extLst>
            </p:cNvPr>
            <p:cNvCxnSpPr>
              <a:stCxn id="10" idx="0"/>
              <a:endCxn id="7" idx="2"/>
            </p:cNvCxnSpPr>
            <p:nvPr/>
          </p:nvCxnSpPr>
          <p:spPr bwMode="auto">
            <a:xfrm flipV="1">
              <a:off x="3797855" y="3789040"/>
              <a:ext cx="3017" cy="1224136"/>
            </a:xfrm>
            <a:prstGeom prst="straightConnector1">
              <a:avLst/>
            </a:prstGeom>
            <a:noFill/>
            <a:ln w="28575" cap="flat" cmpd="sng" algn="ctr">
              <a:solidFill>
                <a:srgbClr val="5C697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2712F06E-3951-9034-6ED6-08AE2AD893E1}"/>
                </a:ext>
              </a:extLst>
            </p:cNvPr>
            <p:cNvCxnSpPr>
              <a:stCxn id="19" idx="0"/>
              <a:endCxn id="7" idx="1"/>
            </p:cNvCxnSpPr>
            <p:nvPr/>
          </p:nvCxnSpPr>
          <p:spPr bwMode="auto">
            <a:xfrm rot="5400000" flipH="1" flipV="1">
              <a:off x="1498708" y="3563195"/>
              <a:ext cx="1716278" cy="1447889"/>
            </a:xfrm>
            <a:prstGeom prst="bentConnector2">
              <a:avLst/>
            </a:prstGeom>
            <a:noFill/>
            <a:ln w="28575" cap="flat" cmpd="sng" algn="ctr">
              <a:solidFill>
                <a:srgbClr val="5C697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8BD55A-E627-66D5-84AD-521656FDB6A5}"/>
                </a:ext>
              </a:extLst>
            </p:cNvPr>
            <p:cNvCxnSpPr>
              <a:stCxn id="7" idx="3"/>
              <a:endCxn id="17" idx="1"/>
            </p:cNvCxnSpPr>
            <p:nvPr/>
          </p:nvCxnSpPr>
          <p:spPr bwMode="auto">
            <a:xfrm>
              <a:off x="4520952" y="3429000"/>
              <a:ext cx="807547" cy="1"/>
            </a:xfrm>
            <a:prstGeom prst="straightConnector1">
              <a:avLst/>
            </a:prstGeom>
            <a:noFill/>
            <a:ln w="28575" cap="flat" cmpd="sng" algn="ctr">
              <a:solidFill>
                <a:srgbClr val="5C697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377D71A-3639-C68D-6EF2-2DE096D2B352}"/>
              </a:ext>
            </a:extLst>
          </p:cNvPr>
          <p:cNvSpPr txBox="1"/>
          <p:nvPr/>
        </p:nvSpPr>
        <p:spPr>
          <a:xfrm>
            <a:off x="632520" y="6248400"/>
            <a:ext cx="7992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Vgl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Hu, Lu 2024, S. 3 f.</a:t>
            </a:r>
          </a:p>
        </p:txBody>
      </p:sp>
    </p:spTree>
    <p:extLst>
      <p:ext uri="{BB962C8B-B14F-4D97-AF65-F5344CB8AC3E}">
        <p14:creationId xmlns:p14="http://schemas.microsoft.com/office/powerpoint/2010/main" val="619806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64AA-8D01-3A76-FE00-4D99076E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Multiple Interactions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030F8-38D0-7960-090C-BEFBD7A70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3200" y="2438400"/>
            <a:ext cx="2543200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i="0" dirty="0">
                <a:effectLst/>
              </a:rPr>
              <a:t>Für komplexere Antworten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i="0" dirty="0">
                <a:effectLst/>
              </a:rPr>
              <a:t>LLM generiert  potenzielle Fortsetzungssätze als Retriever-Query für weiteren Kontext</a:t>
            </a:r>
          </a:p>
          <a:p>
            <a:pPr marL="0" indent="0"/>
            <a:r>
              <a:rPr lang="de-DE" dirty="0"/>
              <a:t>Beispiele: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FLARE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REFEED</a:t>
            </a:r>
          </a:p>
          <a:p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491C9-9E1A-CBDE-2C66-DDD2E9CB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137E77-DD36-6948-860D-7B34210A15D0}" type="datetime1">
              <a:rPr lang="de-DE" altLang="de-DE" smtClean="0"/>
              <a:pPr>
                <a:defRPr/>
              </a:pPr>
              <a:t>28.05.24</a:t>
            </a:fld>
            <a:endParaRPr lang="de-DE" altLang="de-DE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155D9-9228-7961-18DE-BA7739B9BF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2AA0FD5-A61C-334D-8584-DEBA86065294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D0047E-3C4D-8EE7-5C9B-D7F8879570FE}"/>
              </a:ext>
            </a:extLst>
          </p:cNvPr>
          <p:cNvSpPr/>
          <p:nvPr/>
        </p:nvSpPr>
        <p:spPr bwMode="auto">
          <a:xfrm>
            <a:off x="3080792" y="3068960"/>
            <a:ext cx="1440160" cy="720080"/>
          </a:xfrm>
          <a:prstGeom prst="rect">
            <a:avLst/>
          </a:prstGeom>
          <a:solidFill>
            <a:srgbClr val="0070C0">
              <a:alpha val="32701"/>
            </a:srgbClr>
          </a:solidFill>
          <a:ln w="9525" cap="flat" cmpd="sng" algn="ctr">
            <a:solidFill>
              <a:srgbClr val="5C697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A45FD-A96A-2A91-3B17-F8EF7E01E325}"/>
              </a:ext>
            </a:extLst>
          </p:cNvPr>
          <p:cNvSpPr txBox="1"/>
          <p:nvPr/>
        </p:nvSpPr>
        <p:spPr>
          <a:xfrm>
            <a:off x="3459272" y="3228945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LLM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CE4873-25C1-8FB0-5DF7-BDC3754BB3F2}"/>
              </a:ext>
            </a:extLst>
          </p:cNvPr>
          <p:cNvSpPr/>
          <p:nvPr/>
        </p:nvSpPr>
        <p:spPr bwMode="auto">
          <a:xfrm>
            <a:off x="3077775" y="5013176"/>
            <a:ext cx="1440160" cy="720080"/>
          </a:xfrm>
          <a:prstGeom prst="rect">
            <a:avLst/>
          </a:prstGeom>
          <a:solidFill>
            <a:srgbClr val="00B050">
              <a:alpha val="32701"/>
            </a:srgbClr>
          </a:solidFill>
          <a:ln w="9525" cap="flat" cmpd="sng" algn="ctr">
            <a:solidFill>
              <a:srgbClr val="5C697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CE5B8B-E854-7C88-8660-1A8A5725E376}"/>
              </a:ext>
            </a:extLst>
          </p:cNvPr>
          <p:cNvSpPr txBox="1"/>
          <p:nvPr/>
        </p:nvSpPr>
        <p:spPr>
          <a:xfrm>
            <a:off x="3185347" y="5173161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Retriever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3C562-E2AF-DC1C-F7E0-24D176631F85}"/>
              </a:ext>
            </a:extLst>
          </p:cNvPr>
          <p:cNvSpPr/>
          <p:nvPr/>
        </p:nvSpPr>
        <p:spPr bwMode="auto">
          <a:xfrm>
            <a:off x="5328499" y="3200694"/>
            <a:ext cx="1136669" cy="456613"/>
          </a:xfrm>
          <a:prstGeom prst="rect">
            <a:avLst/>
          </a:prstGeom>
          <a:solidFill>
            <a:srgbClr val="FFC000">
              <a:alpha val="32701"/>
            </a:srgbClr>
          </a:solidFill>
          <a:ln w="9525" cap="flat" cmpd="sng" algn="ctr">
            <a:solidFill>
              <a:srgbClr val="5C697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63FBF7-884E-0872-3F95-7FB85CE623CD}"/>
              </a:ext>
            </a:extLst>
          </p:cNvPr>
          <p:cNvSpPr txBox="1"/>
          <p:nvPr/>
        </p:nvSpPr>
        <p:spPr>
          <a:xfrm>
            <a:off x="5411804" y="3228945"/>
            <a:ext cx="970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Output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F34E9-3129-36B7-41C0-1EE9A50B4F10}"/>
              </a:ext>
            </a:extLst>
          </p:cNvPr>
          <p:cNvSpPr/>
          <p:nvPr/>
        </p:nvSpPr>
        <p:spPr bwMode="auto">
          <a:xfrm>
            <a:off x="860176" y="3208537"/>
            <a:ext cx="1136669" cy="456613"/>
          </a:xfrm>
          <a:prstGeom prst="rect">
            <a:avLst/>
          </a:prstGeom>
          <a:solidFill>
            <a:srgbClr val="FFC000">
              <a:alpha val="32701"/>
            </a:srgbClr>
          </a:solidFill>
          <a:ln w="9525" cap="flat" cmpd="sng" algn="ctr">
            <a:solidFill>
              <a:srgbClr val="5C697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6A67E9-5F41-FCB5-442F-DC25BF9C8F8E}"/>
              </a:ext>
            </a:extLst>
          </p:cNvPr>
          <p:cNvSpPr txBox="1"/>
          <p:nvPr/>
        </p:nvSpPr>
        <p:spPr>
          <a:xfrm>
            <a:off x="1045624" y="3221454"/>
            <a:ext cx="765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Input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E469FB-E075-35FE-BB37-2B682E900A4C}"/>
              </a:ext>
            </a:extLst>
          </p:cNvPr>
          <p:cNvCxnSpPr>
            <a:stCxn id="10" idx="0"/>
            <a:endCxn id="7" idx="2"/>
          </p:cNvCxnSpPr>
          <p:nvPr/>
        </p:nvCxnSpPr>
        <p:spPr bwMode="auto">
          <a:xfrm flipV="1">
            <a:off x="3797855" y="3789040"/>
            <a:ext cx="3017" cy="1224136"/>
          </a:xfrm>
          <a:prstGeom prst="straightConnector1">
            <a:avLst/>
          </a:prstGeom>
          <a:noFill/>
          <a:ln w="28575" cap="flat" cmpd="sng" algn="ctr">
            <a:solidFill>
              <a:srgbClr val="5C697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E8BD55A-E627-66D5-84AD-521656FDB6A5}"/>
              </a:ext>
            </a:extLst>
          </p:cNvPr>
          <p:cNvCxnSpPr>
            <a:stCxn id="7" idx="3"/>
            <a:endCxn id="17" idx="1"/>
          </p:cNvCxnSpPr>
          <p:nvPr/>
        </p:nvCxnSpPr>
        <p:spPr bwMode="auto">
          <a:xfrm>
            <a:off x="4520952" y="3429000"/>
            <a:ext cx="807547" cy="1"/>
          </a:xfrm>
          <a:prstGeom prst="straightConnector1">
            <a:avLst/>
          </a:prstGeom>
          <a:noFill/>
          <a:ln w="28575" cap="flat" cmpd="sng" algn="ctr">
            <a:solidFill>
              <a:srgbClr val="5C697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19FACA-6F5A-AEA5-BFBF-E33F2EFD1B0D}"/>
              </a:ext>
            </a:extLst>
          </p:cNvPr>
          <p:cNvCxnSpPr>
            <a:endCxn id="7" idx="1"/>
          </p:cNvCxnSpPr>
          <p:nvPr/>
        </p:nvCxnSpPr>
        <p:spPr bwMode="auto">
          <a:xfrm>
            <a:off x="1996845" y="3429000"/>
            <a:ext cx="1083947" cy="0"/>
          </a:xfrm>
          <a:prstGeom prst="straightConnector1">
            <a:avLst/>
          </a:prstGeom>
          <a:noFill/>
          <a:ln w="28575" cap="flat" cmpd="sng" algn="ctr">
            <a:solidFill>
              <a:srgbClr val="5C697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521A868-FA1C-17A7-8CFC-B57D53080B90}"/>
              </a:ext>
            </a:extLst>
          </p:cNvPr>
          <p:cNvCxnSpPr>
            <a:stCxn id="10" idx="1"/>
          </p:cNvCxnSpPr>
          <p:nvPr/>
        </p:nvCxnSpPr>
        <p:spPr bwMode="auto">
          <a:xfrm rot="10800000">
            <a:off x="2576737" y="3429000"/>
            <a:ext cx="501039" cy="1944216"/>
          </a:xfrm>
          <a:prstGeom prst="bentConnector2">
            <a:avLst/>
          </a:prstGeom>
          <a:noFill/>
          <a:ln w="28575" cap="flat" cmpd="sng" algn="ctr">
            <a:solidFill>
              <a:srgbClr val="5C697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2B1FD25-4D26-33A5-E16C-822CD999B9B6}"/>
              </a:ext>
            </a:extLst>
          </p:cNvPr>
          <p:cNvSpPr txBox="1"/>
          <p:nvPr/>
        </p:nvSpPr>
        <p:spPr>
          <a:xfrm>
            <a:off x="632520" y="6248400"/>
            <a:ext cx="7992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Vgl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Hu, Lu 2024, S. 3 f.;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Vgl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Jiang et al. 2023 S.1 f.</a:t>
            </a:r>
          </a:p>
        </p:txBody>
      </p:sp>
    </p:spTree>
    <p:extLst>
      <p:ext uri="{BB962C8B-B14F-4D97-AF65-F5344CB8AC3E}">
        <p14:creationId xmlns:p14="http://schemas.microsoft.com/office/powerpoint/2010/main" val="3838058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64AA-8D01-3A76-FE00-4D99076E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Interaction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030F8-38D0-7960-090C-BEFBD7A70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3200" y="2438400"/>
            <a:ext cx="2543200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Token-Level Interpolation von Kontext &amp; Antwort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Retrievte Tokens beeinflussen die Wahrscheinlichkeitsverteilung bei der Generierung von Antworttokens</a:t>
            </a:r>
          </a:p>
          <a:p>
            <a:pPr marL="0" indent="0"/>
            <a:r>
              <a:rPr lang="de-DE" dirty="0"/>
              <a:t>Beispiele: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KNN-LM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RETOMATON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491C9-9E1A-CBDE-2C66-DDD2E9CB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137E77-DD36-6948-860D-7B34210A15D0}" type="datetime1">
              <a:rPr lang="de-DE" altLang="de-DE" smtClean="0"/>
              <a:pPr>
                <a:defRPr/>
              </a:pPr>
              <a:t>28.05.24</a:t>
            </a:fld>
            <a:endParaRPr lang="de-DE" altLang="de-DE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155D9-9228-7961-18DE-BA7739B9BF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2AA0FD5-A61C-334D-8584-DEBA86065294}" type="slidenum">
              <a:rPr lang="de-DE" altLang="de-DE" smtClean="0"/>
              <a:pPr>
                <a:defRPr/>
              </a:pPr>
              <a:t>19</a:t>
            </a:fld>
            <a:endParaRPr lang="de-DE" alt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F714C7-8186-D37D-C9D8-C183B7EB2199}"/>
              </a:ext>
            </a:extLst>
          </p:cNvPr>
          <p:cNvSpPr/>
          <p:nvPr/>
        </p:nvSpPr>
        <p:spPr bwMode="auto">
          <a:xfrm>
            <a:off x="3011801" y="3068960"/>
            <a:ext cx="1440160" cy="720080"/>
          </a:xfrm>
          <a:prstGeom prst="rect">
            <a:avLst/>
          </a:prstGeom>
          <a:solidFill>
            <a:srgbClr val="0070C0">
              <a:alpha val="32701"/>
            </a:srgbClr>
          </a:solidFill>
          <a:ln w="9525" cap="flat" cmpd="sng" algn="ctr">
            <a:solidFill>
              <a:srgbClr val="5C697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D27353-FA31-0007-9372-25D7629A9D6A}"/>
              </a:ext>
            </a:extLst>
          </p:cNvPr>
          <p:cNvSpPr txBox="1"/>
          <p:nvPr/>
        </p:nvSpPr>
        <p:spPr>
          <a:xfrm>
            <a:off x="3390281" y="3228945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LLM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239BDF-A30D-E9AB-61CD-852FAD915B72}"/>
              </a:ext>
            </a:extLst>
          </p:cNvPr>
          <p:cNvSpPr/>
          <p:nvPr/>
        </p:nvSpPr>
        <p:spPr bwMode="auto">
          <a:xfrm>
            <a:off x="3008784" y="5013176"/>
            <a:ext cx="1440160" cy="720080"/>
          </a:xfrm>
          <a:prstGeom prst="rect">
            <a:avLst/>
          </a:prstGeom>
          <a:solidFill>
            <a:srgbClr val="00B050">
              <a:alpha val="32701"/>
            </a:srgbClr>
          </a:solidFill>
          <a:ln w="9525" cap="flat" cmpd="sng" algn="ctr">
            <a:solidFill>
              <a:srgbClr val="5C697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E8A1EF-21FE-BC84-E148-B8680DE6B700}"/>
              </a:ext>
            </a:extLst>
          </p:cNvPr>
          <p:cNvSpPr txBox="1"/>
          <p:nvPr/>
        </p:nvSpPr>
        <p:spPr>
          <a:xfrm>
            <a:off x="3116356" y="5173161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Retriever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F38E4C-8DCF-85EB-7BA2-B18725932043}"/>
              </a:ext>
            </a:extLst>
          </p:cNvPr>
          <p:cNvSpPr/>
          <p:nvPr/>
        </p:nvSpPr>
        <p:spPr bwMode="auto">
          <a:xfrm>
            <a:off x="5328499" y="3200694"/>
            <a:ext cx="1136669" cy="456613"/>
          </a:xfrm>
          <a:prstGeom prst="rect">
            <a:avLst/>
          </a:prstGeom>
          <a:solidFill>
            <a:srgbClr val="FFC000">
              <a:alpha val="32701"/>
            </a:srgbClr>
          </a:solidFill>
          <a:ln w="9525" cap="flat" cmpd="sng" algn="ctr">
            <a:solidFill>
              <a:srgbClr val="5C697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AA8C5B-3E03-D1ED-9968-A8CB5045288A}"/>
              </a:ext>
            </a:extLst>
          </p:cNvPr>
          <p:cNvSpPr txBox="1"/>
          <p:nvPr/>
        </p:nvSpPr>
        <p:spPr>
          <a:xfrm>
            <a:off x="5411804" y="3228945"/>
            <a:ext cx="970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Output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C6A934-9EF0-7B97-8EC5-16E58ACBDBDC}"/>
              </a:ext>
            </a:extLst>
          </p:cNvPr>
          <p:cNvSpPr/>
          <p:nvPr/>
        </p:nvSpPr>
        <p:spPr bwMode="auto">
          <a:xfrm>
            <a:off x="860176" y="3208537"/>
            <a:ext cx="1136669" cy="456613"/>
          </a:xfrm>
          <a:prstGeom prst="rect">
            <a:avLst/>
          </a:prstGeom>
          <a:solidFill>
            <a:srgbClr val="FFC000">
              <a:alpha val="32701"/>
            </a:srgbClr>
          </a:solidFill>
          <a:ln w="9525" cap="flat" cmpd="sng" algn="ctr">
            <a:solidFill>
              <a:srgbClr val="5C697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A68925-8973-7DD6-4579-D410CC0680D7}"/>
              </a:ext>
            </a:extLst>
          </p:cNvPr>
          <p:cNvSpPr txBox="1"/>
          <p:nvPr/>
        </p:nvSpPr>
        <p:spPr>
          <a:xfrm>
            <a:off x="1045624" y="3221454"/>
            <a:ext cx="765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Input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328C7D-1770-9153-5514-FE41FB6967A6}"/>
              </a:ext>
            </a:extLst>
          </p:cNvPr>
          <p:cNvCxnSpPr>
            <a:stCxn id="8" idx="3"/>
            <a:endCxn id="15" idx="1"/>
          </p:cNvCxnSpPr>
          <p:nvPr/>
        </p:nvCxnSpPr>
        <p:spPr bwMode="auto">
          <a:xfrm>
            <a:off x="4451961" y="3429000"/>
            <a:ext cx="876538" cy="1"/>
          </a:xfrm>
          <a:prstGeom prst="straightConnector1">
            <a:avLst/>
          </a:prstGeom>
          <a:noFill/>
          <a:ln w="28575" cap="flat" cmpd="sng" algn="ctr">
            <a:solidFill>
              <a:srgbClr val="5C697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EF57B1-A484-F594-0ABB-42B5A21BDFB3}"/>
              </a:ext>
            </a:extLst>
          </p:cNvPr>
          <p:cNvCxnSpPr>
            <a:stCxn id="21" idx="3"/>
            <a:endCxn id="8" idx="1"/>
          </p:cNvCxnSpPr>
          <p:nvPr/>
        </p:nvCxnSpPr>
        <p:spPr bwMode="auto">
          <a:xfrm flipV="1">
            <a:off x="1996845" y="3429000"/>
            <a:ext cx="1014956" cy="7844"/>
          </a:xfrm>
          <a:prstGeom prst="straightConnector1">
            <a:avLst/>
          </a:prstGeom>
          <a:noFill/>
          <a:ln w="28575" cap="flat" cmpd="sng" algn="ctr">
            <a:solidFill>
              <a:srgbClr val="5C697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E3CE156-864B-4EEF-D08A-9EA32859420F}"/>
              </a:ext>
            </a:extLst>
          </p:cNvPr>
          <p:cNvCxnSpPr>
            <a:stCxn id="21" idx="2"/>
            <a:endCxn id="13" idx="1"/>
          </p:cNvCxnSpPr>
          <p:nvPr/>
        </p:nvCxnSpPr>
        <p:spPr bwMode="auto">
          <a:xfrm rot="16200000" flipH="1">
            <a:off x="1364614" y="3729046"/>
            <a:ext cx="1708066" cy="1580273"/>
          </a:xfrm>
          <a:prstGeom prst="bentConnector2">
            <a:avLst/>
          </a:prstGeom>
          <a:noFill/>
          <a:ln w="28575" cap="flat" cmpd="sng" algn="ctr">
            <a:solidFill>
              <a:srgbClr val="5C697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AFC0C462-99CF-77A1-C8F0-9AE84394DCC6}"/>
              </a:ext>
            </a:extLst>
          </p:cNvPr>
          <p:cNvCxnSpPr>
            <a:stCxn id="13" idx="3"/>
            <a:endCxn id="15" idx="2"/>
          </p:cNvCxnSpPr>
          <p:nvPr/>
        </p:nvCxnSpPr>
        <p:spPr bwMode="auto">
          <a:xfrm flipV="1">
            <a:off x="4448944" y="3657307"/>
            <a:ext cx="1447890" cy="1715909"/>
          </a:xfrm>
          <a:prstGeom prst="bentConnector2">
            <a:avLst/>
          </a:prstGeom>
          <a:noFill/>
          <a:ln w="28575" cap="flat" cmpd="sng" algn="ctr">
            <a:solidFill>
              <a:srgbClr val="5C697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027B340-677E-45E2-13CA-A9D67B9D78DC}"/>
              </a:ext>
            </a:extLst>
          </p:cNvPr>
          <p:cNvSpPr txBox="1"/>
          <p:nvPr/>
        </p:nvSpPr>
        <p:spPr>
          <a:xfrm>
            <a:off x="632520" y="6248400"/>
            <a:ext cx="7992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Vgl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Hu, Lu 2024, S. 4;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Vgl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Khandewal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 al. 2019 S.1 f.</a:t>
            </a:r>
          </a:p>
        </p:txBody>
      </p:sp>
    </p:spTree>
    <p:extLst>
      <p:ext uri="{BB962C8B-B14F-4D97-AF65-F5344CB8AC3E}">
        <p14:creationId xmlns:p14="http://schemas.microsoft.com/office/powerpoint/2010/main" val="392745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D277-0E82-5982-C994-1F05386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79548-4514-07DB-8DC8-19067C5EC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Was ist RAG?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Warum wird RAG verwendet?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Retriever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Augmentation und Generation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Implementierungsbeispiel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92D5-0BFD-EF29-704B-FB3196A0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38136A-AEF3-AA46-98CF-A657EF94EB22}" type="datetime1">
              <a:rPr lang="de-DE" altLang="de-DE" smtClean="0"/>
              <a:pPr>
                <a:defRPr/>
              </a:pPr>
              <a:t>28.05.24</a:t>
            </a:fld>
            <a:endParaRPr lang="de-DE" altLang="de-DE" sz="1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26035-79CC-2427-D18F-030238102E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FCDCB792-5D7F-7B4F-AA01-3844C02B07F5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19702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E3E4-0288-2CDE-1433-8E1CE077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Implementierungs-Beispiel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9DF54-F3A8-DB57-1E4B-D6D0E92C7B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könnte der optimale Interpolationsparameter für das Hybrid Retrieval gefunden werden?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16799-AA49-ECE9-1620-8B23BF70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DBAAD4-51FC-A440-835A-87DE4879ED50}" type="datetime1">
              <a:rPr lang="de-DE" altLang="de-DE" smtClean="0"/>
              <a:pPr>
                <a:defRPr/>
              </a:pPr>
              <a:t>28.05.24</a:t>
            </a:fld>
            <a:endParaRPr lang="de-DE" altLang="de-DE" sz="1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03231-C91F-19CC-671B-52296B8DFE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6B52D51E-F45A-FC42-9AC9-B111E5718238}" type="slidenum">
              <a:rPr lang="de-DE" altLang="de-DE" smtClean="0"/>
              <a:pPr>
                <a:defRPr/>
              </a:pPr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34455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0F71-84B9-CB29-C4BB-A90BD6B0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Quellen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0C80-6669-7068-F7F4-62E91B59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Hu, Lu 2024, “RAG and RAU: A Survey on Retrieval-Augmented Language Model in Natural Language Processing”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Gao et al. 2024, “Retrieval-Augmented Generation for Large Language Models: A Survey”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Elasticsearch: “Practical BM25 - Part 2: The BM25 Algorithm and its Variables” (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https://www.elastic.co/blog/practical-bm25-part-2-the-bm25-algorithm-and-its-variables/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Zugriff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vom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21.05.2024)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Christian et al. 2016, “SINGLE DOCUMENT AUTOMATIC TEXT SUMMARIZATION USING TERM FREQUENCY-INVERSE DOCUMENT FREQUENCY (TF-IDF)”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Salakhutdinov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Hinton 2009, “Semantic hashing”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Hambarde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Proenca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2023, “Information Retrieval: Recent Advances and Beyond”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Kharpukhin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 al. 2020, “Dense Passage Retrieval for Open-Domain Question Answering”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Lewis et al. 2020, “Retrieval-augmented generation for knowledge-intensive NLP tasks”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Wang et al. 2021, “BERT-based Dense Retrievers Require Interpolation with BM25 for Effective Passage Retrieval”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Rosa et al. 2021, “Yes, BM25 is a Strong Baseline for Legal Case Retrieval”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Jiang et al. 2023, “Active Retrieval Augmented Generation”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Khandelwal et al. 2019, “Generalization through Memorization: Nearest Neighbor Language Models”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D9BDF-C704-C1F9-56E9-09A53207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38136A-AEF3-AA46-98CF-A657EF94EB22}" type="datetime1">
              <a:rPr lang="de-DE" altLang="de-DE" smtClean="0"/>
              <a:pPr>
                <a:defRPr/>
              </a:pPr>
              <a:t>28.05.24</a:t>
            </a:fld>
            <a:endParaRPr lang="de-DE" altLang="de-DE" sz="1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677DC-9232-22D4-D126-F8D09E95DA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FCDCB792-5D7F-7B4F-AA01-3844C02B07F5}" type="slidenum">
              <a:rPr lang="de-DE" altLang="de-DE" smtClean="0"/>
              <a:pPr>
                <a:defRPr/>
              </a:pPr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7281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4616-F6F0-145E-A0B6-DAC4F756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&amp; Diskussion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15706-AA5E-A5C7-76A6-02B1DE2F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DBAAD4-51FC-A440-835A-87DE4879ED50}" type="datetime1">
              <a:rPr lang="de-DE" altLang="de-DE" smtClean="0"/>
              <a:pPr>
                <a:defRPr/>
              </a:pPr>
              <a:t>02.06.24</a:t>
            </a:fld>
            <a:endParaRPr lang="de-DE" altLang="de-DE" sz="1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61AD9-0CEB-AE6F-4517-53BF96001D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6B52D51E-F45A-FC42-9AC9-B111E5718238}" type="slidenum">
              <a:rPr lang="de-DE" altLang="de-DE" smtClean="0"/>
              <a:pPr>
                <a:defRPr/>
              </a:pPr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3728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8637-8603-7492-3A66-EB481DF1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RAG?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F0122-50D0-7BB4-3A29-2C90DF39C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438400"/>
            <a:ext cx="8534400" cy="3657600"/>
          </a:xfrm>
        </p:spPr>
        <p:txBody>
          <a:bodyPr/>
          <a:lstStyle/>
          <a:p>
            <a:pPr marL="0" indent="0">
              <a:lnSpc>
                <a:spcPts val="3000"/>
              </a:lnSpc>
            </a:pPr>
            <a:r>
              <a:rPr lang="de-DE" dirty="0"/>
              <a:t>Das Ziel von RAG ist es, das in Parametern gespeicherte Wissen von Sprachmodellen mit extern abgerufenen, </a:t>
            </a:r>
            <a:r>
              <a:rPr lang="de-DE" b="1" dirty="0"/>
              <a:t>nicht-parametrisierten Informationen</a:t>
            </a:r>
            <a:r>
              <a:rPr lang="de-DE" dirty="0"/>
              <a:t> zu erweitern und so die Leistung des Modells zu steigern.</a:t>
            </a:r>
          </a:p>
          <a:p>
            <a:pPr marL="0" indent="0">
              <a:lnSpc>
                <a:spcPts val="2000"/>
              </a:lnSpc>
            </a:pPr>
            <a:endParaRPr lang="de-DE" dirty="0"/>
          </a:p>
          <a:p>
            <a:pPr marL="0" indent="0">
              <a:lnSpc>
                <a:spcPts val="3000"/>
              </a:lnSpc>
            </a:pPr>
            <a:r>
              <a:rPr lang="de-DE" dirty="0"/>
              <a:t>Der resultierende Informationszustand wird aufgrund dieser Kombination als </a:t>
            </a:r>
          </a:p>
          <a:p>
            <a:pPr marL="0" indent="0">
              <a:lnSpc>
                <a:spcPts val="3000"/>
              </a:lnSpc>
            </a:pPr>
            <a:r>
              <a:rPr lang="de-DE" b="1" dirty="0"/>
              <a:t>semi-parametrisiert</a:t>
            </a:r>
            <a:r>
              <a:rPr lang="de-DE" dirty="0"/>
              <a:t> bezeichnet.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4B607-4D63-5A85-FF26-2DF339BA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38136A-AEF3-AA46-98CF-A657EF94EB22}" type="datetime1">
              <a:rPr lang="de-DE" altLang="de-DE" smtClean="0"/>
              <a:pPr>
                <a:defRPr/>
              </a:pPr>
              <a:t>28.05.24</a:t>
            </a:fld>
            <a:endParaRPr lang="de-DE" altLang="de-DE" sz="1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03E30-CB2C-6BDD-858F-C4F4FC5FAA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FCDCB792-5D7F-7B4F-AA01-3844C02B07F5}" type="slidenum">
              <a:rPr lang="de-DE" altLang="de-DE" smtClean="0"/>
              <a:pPr>
                <a:defRPr/>
              </a:pPr>
              <a:t>3</a:t>
            </a:fld>
            <a:endParaRPr lang="de-DE" alt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69C38-C156-B1B3-D719-99AC2FC4A6EA}"/>
              </a:ext>
            </a:extLst>
          </p:cNvPr>
          <p:cNvSpPr txBox="1"/>
          <p:nvPr/>
        </p:nvSpPr>
        <p:spPr>
          <a:xfrm>
            <a:off x="632520" y="6248400"/>
            <a:ext cx="7992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Vgl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Hu, Lu 2024, S. 8</a:t>
            </a:r>
          </a:p>
        </p:txBody>
      </p:sp>
    </p:spTree>
    <p:extLst>
      <p:ext uri="{BB962C8B-B14F-4D97-AF65-F5344CB8AC3E}">
        <p14:creationId xmlns:p14="http://schemas.microsoft.com/office/powerpoint/2010/main" val="185490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56973-1A2A-2AAC-C63D-A8461EE1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91345B-A13C-C44C-B47E-5A89CC7AC43C}" type="datetime1">
              <a:rPr lang="de-DE" altLang="de-DE" smtClean="0"/>
              <a:pPr>
                <a:defRPr/>
              </a:pPr>
              <a:t>28.05.24</a:t>
            </a:fld>
            <a:endParaRPr lang="de-DE" altLang="de-DE" sz="1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3E96FB-A880-9549-6943-B2792A5621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48C0761-6BAB-FE44-ABD1-2EE75FDE608C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  <p:pic>
        <p:nvPicPr>
          <p:cNvPr id="5" name="Picture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8C7E47CF-5529-40E6-9AE3-8DDA1FE75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16" y="1052736"/>
            <a:ext cx="8712968" cy="5111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9F5266-DC36-DB4A-5C49-E31DD547A390}"/>
              </a:ext>
            </a:extLst>
          </p:cNvPr>
          <p:cNvSpPr txBox="1"/>
          <p:nvPr/>
        </p:nvSpPr>
        <p:spPr>
          <a:xfrm>
            <a:off x="848544" y="126876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Naives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RAG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059BA-EE58-01D2-0FA0-87C31698FC5E}"/>
              </a:ext>
            </a:extLst>
          </p:cNvPr>
          <p:cNvSpPr txBox="1"/>
          <p:nvPr/>
        </p:nvSpPr>
        <p:spPr>
          <a:xfrm>
            <a:off x="632520" y="6248400"/>
            <a:ext cx="7992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Gao et al. 2024, S. 4</a:t>
            </a:r>
          </a:p>
        </p:txBody>
      </p:sp>
    </p:spTree>
    <p:extLst>
      <p:ext uri="{BB962C8B-B14F-4D97-AF65-F5344CB8AC3E}">
        <p14:creationId xmlns:p14="http://schemas.microsoft.com/office/powerpoint/2010/main" val="394121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8637-8603-7492-3A66-EB481DF1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wird RAG verwendet?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4B607-4D63-5A85-FF26-2DF339BA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38136A-AEF3-AA46-98CF-A657EF94EB22}" type="datetime1">
              <a:rPr lang="de-DE" altLang="de-DE" smtClean="0"/>
              <a:pPr>
                <a:defRPr/>
              </a:pPr>
              <a:t>28.05.24</a:t>
            </a:fld>
            <a:endParaRPr lang="de-DE" altLang="de-DE" sz="1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03E30-CB2C-6BDD-858F-C4F4FC5FAA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FCDCB792-5D7F-7B4F-AA01-3844C02B07F5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D723A9F-6C30-0EB7-AF21-5DA1A0F7C8C0}"/>
              </a:ext>
            </a:extLst>
          </p:cNvPr>
          <p:cNvSpPr txBox="1">
            <a:spLocks/>
          </p:cNvSpPr>
          <p:nvPr/>
        </p:nvSpPr>
        <p:spPr bwMode="auto">
          <a:xfrm>
            <a:off x="3741559" y="2438400"/>
            <a:ext cx="28083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rgbClr val="5C6971"/>
                </a:solidFill>
                <a:latin typeface="+mn-lt"/>
                <a:ea typeface="+mn-ea"/>
                <a:cs typeface="+mn-cs"/>
              </a:defRPr>
            </a:lvl1pPr>
            <a:lvl2pPr marL="741363" indent="-284163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30188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Spezifisches Wissen</a:t>
            </a:r>
          </a:p>
          <a:p>
            <a:pPr marL="285750" indent="-285750">
              <a:spcBef>
                <a:spcPts val="984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dirty="0"/>
              <a:t>Verwendung von unternehmens- und domänenspezifischen Informationen</a:t>
            </a:r>
          </a:p>
          <a:p>
            <a:pPr marL="285750" indent="-285750">
              <a:spcBef>
                <a:spcPts val="984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dirty="0"/>
              <a:t>Anwendung in wissensintensiven NLP-Bereichen</a:t>
            </a:r>
          </a:p>
          <a:p>
            <a:pPr marL="285750" indent="-285750">
              <a:spcBef>
                <a:spcPts val="984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dirty="0"/>
              <a:t>z.B. juristische Dokumentenanalyse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38DDD8-E18C-067A-D20A-0DB9610B3AD0}"/>
              </a:ext>
            </a:extLst>
          </p:cNvPr>
          <p:cNvSpPr txBox="1">
            <a:spLocks/>
          </p:cNvSpPr>
          <p:nvPr/>
        </p:nvSpPr>
        <p:spPr bwMode="auto">
          <a:xfrm>
            <a:off x="760385" y="2438400"/>
            <a:ext cx="28083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rgbClr val="5C6971"/>
                </a:solidFill>
                <a:latin typeface="+mn-lt"/>
                <a:ea typeface="+mn-ea"/>
                <a:cs typeface="+mn-cs"/>
              </a:defRPr>
            </a:lvl1pPr>
            <a:lvl2pPr marL="741363" indent="-284163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30188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Informationsqualität</a:t>
            </a:r>
          </a:p>
          <a:p>
            <a:pPr marL="285750" indent="-285750">
              <a:spcBef>
                <a:spcPts val="984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dirty="0"/>
              <a:t>Vermeidung von Halluzinationen in LLMs</a:t>
            </a:r>
          </a:p>
          <a:p>
            <a:pPr marL="285750" indent="-285750">
              <a:spcBef>
                <a:spcPts val="984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dirty="0">
                <a:sym typeface="Wingdings" pitchFamily="2" charset="2"/>
              </a:rPr>
              <a:t>Nutzung faktisch korrekter Informationen zur Generierung von Antworten</a:t>
            </a:r>
          </a:p>
          <a:p>
            <a:pPr marL="285750" indent="-285750">
              <a:spcBef>
                <a:spcPts val="984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dirty="0">
                <a:sym typeface="Wingdings" pitchFamily="2" charset="2"/>
              </a:rPr>
              <a:t>Steigerung der Robustheit und Genauigkeit von LLMs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2B1835-6997-2C0C-8653-1D6418B6D3A9}"/>
              </a:ext>
            </a:extLst>
          </p:cNvPr>
          <p:cNvSpPr txBox="1">
            <a:spLocks/>
          </p:cNvSpPr>
          <p:nvPr/>
        </p:nvSpPr>
        <p:spPr bwMode="auto">
          <a:xfrm>
            <a:off x="6722733" y="2438400"/>
            <a:ext cx="28083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rgbClr val="5C6971"/>
                </a:solidFill>
                <a:latin typeface="+mn-lt"/>
                <a:ea typeface="+mn-ea"/>
                <a:cs typeface="+mn-cs"/>
              </a:defRPr>
            </a:lvl1pPr>
            <a:lvl2pPr marL="741363" indent="-284163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30188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Effizient aktualisieren</a:t>
            </a:r>
          </a:p>
          <a:p>
            <a:pPr marL="285750" indent="-285750">
              <a:spcBef>
                <a:spcPts val="984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dirty="0"/>
              <a:t>Aktualisierung des Wissens ohne kostspieliges Re-Training</a:t>
            </a:r>
          </a:p>
          <a:p>
            <a:pPr marL="285750" indent="-285750">
              <a:spcBef>
                <a:spcPts val="984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dirty="0"/>
              <a:t>Einfache Integration von Informationen in etablierten Formaten (.</a:t>
            </a:r>
            <a:r>
              <a:rPr lang="de-DE" sz="1600" dirty="0" err="1"/>
              <a:t>pdf</a:t>
            </a:r>
            <a:r>
              <a:rPr lang="de-DE" sz="1600" dirty="0"/>
              <a:t>, .</a:t>
            </a:r>
            <a:r>
              <a:rPr lang="de-DE" sz="1600" dirty="0" err="1"/>
              <a:t>word</a:t>
            </a:r>
            <a:r>
              <a:rPr lang="de-DE" sz="1600" dirty="0"/>
              <a:t> etc.)</a:t>
            </a:r>
          </a:p>
          <a:p>
            <a:pPr marL="285750" indent="-285750">
              <a:spcBef>
                <a:spcPts val="984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dirty="0"/>
              <a:t>Stetige Verwaltung der Informationsbasis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4BE3F9-2830-8849-860A-C7DE7B3C6054}"/>
              </a:ext>
            </a:extLst>
          </p:cNvPr>
          <p:cNvCxnSpPr/>
          <p:nvPr/>
        </p:nvCxnSpPr>
        <p:spPr bwMode="auto">
          <a:xfrm>
            <a:off x="3512840" y="2780928"/>
            <a:ext cx="0" cy="2664296"/>
          </a:xfrm>
          <a:prstGeom prst="line">
            <a:avLst/>
          </a:prstGeom>
          <a:noFill/>
          <a:ln w="15875" cap="flat" cmpd="sng" algn="ctr">
            <a:solidFill>
              <a:srgbClr val="5C697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37C661-7387-4E87-77B7-6065332C7B2C}"/>
              </a:ext>
            </a:extLst>
          </p:cNvPr>
          <p:cNvCxnSpPr/>
          <p:nvPr/>
        </p:nvCxnSpPr>
        <p:spPr bwMode="auto">
          <a:xfrm>
            <a:off x="6393160" y="2780928"/>
            <a:ext cx="0" cy="2664296"/>
          </a:xfrm>
          <a:prstGeom prst="line">
            <a:avLst/>
          </a:prstGeom>
          <a:noFill/>
          <a:ln w="15875" cap="flat" cmpd="sng" algn="ctr">
            <a:solidFill>
              <a:srgbClr val="5C697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79165C9-48B6-7E1E-564A-80CA954102DA}"/>
              </a:ext>
            </a:extLst>
          </p:cNvPr>
          <p:cNvSpPr txBox="1"/>
          <p:nvPr/>
        </p:nvSpPr>
        <p:spPr>
          <a:xfrm>
            <a:off x="632520" y="6248400"/>
            <a:ext cx="7992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Vgl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Hu, Lu 2024, S. 1 ff.</a:t>
            </a:r>
          </a:p>
        </p:txBody>
      </p:sp>
    </p:spTree>
    <p:extLst>
      <p:ext uri="{BB962C8B-B14F-4D97-AF65-F5344CB8AC3E}">
        <p14:creationId xmlns:p14="http://schemas.microsoft.com/office/powerpoint/2010/main" val="232319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E3E4-0288-2CDE-1433-8E1CE077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9DF54-F3A8-DB57-1E4B-D6D0E92C7B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werden die korrekten Informationen im Dokumentenkorpus gefunden?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16799-AA49-ECE9-1620-8B23BF70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DBAAD4-51FC-A440-835A-87DE4879ED50}" type="datetime1">
              <a:rPr lang="de-DE" altLang="de-DE" smtClean="0"/>
              <a:pPr>
                <a:defRPr/>
              </a:pPr>
              <a:t>28.05.24</a:t>
            </a:fld>
            <a:endParaRPr lang="de-DE" altLang="de-DE" sz="1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03231-C91F-19CC-671B-52296B8DFE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6B52D51E-F45A-FC42-9AC9-B111E5718238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484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96D1-00AC-DAB8-715F-AE86E2BE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Retriever: TF-IDF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69B15-BBFB-A340-FCCA-64C7EFFC1E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2438400"/>
                <a:ext cx="8534400" cy="2430760"/>
              </a:xfrm>
            </p:spPr>
            <p:txBody>
              <a:bodyPr/>
              <a:lstStyle/>
              <a:p>
                <a:r>
                  <a:rPr lang="de-DE" dirty="0"/>
                  <a:t>Lexikalische Relevanzbewertung nach Worthäufigkeit</a:t>
                </a:r>
              </a:p>
              <a:p>
                <a:endParaRPr lang="en-US" dirty="0"/>
              </a:p>
              <a:p>
                <a:r>
                  <a:rPr lang="en-US" dirty="0"/>
                  <a:t>Term Frequency (TF) = 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𝐴𝑛𝑧𝑎h𝑙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𝑣𝑜𝑛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𝐴𝑛𝑧𝑎h𝑙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𝑣𝑜𝑛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ö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𝑟𝑡𝑒𝑟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Inverse Document Frequency (IDF)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𝐺𝑒𝑠𝑎𝑚𝑡𝑧𝑎h𝑙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𝑑𝑒𝑟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𝐾𝑜𝑟𝑝𝑢𝑠</m:t>
                            </m:r>
                          </m:num>
                          <m:den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𝐴𝑛𝑧𝑎h𝑙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𝑑𝑒𝑟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𝑑𝑖𝑒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𝑏𝑒𝑒𝑖𝑛h𝑎𝑙𝑡𝑒𝑛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sz="2200" dirty="0">
                  <a:solidFill>
                    <a:srgbClr val="E2001A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69B15-BBFB-A340-FCCA-64C7EFFC1E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2438400"/>
                <a:ext cx="8534400" cy="2430760"/>
              </a:xfrm>
              <a:blipFill>
                <a:blip r:embed="rId2"/>
                <a:stretch>
                  <a:fillRect l="-595" t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743EF-FF6E-615F-34CC-65CAC94E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38136A-AEF3-AA46-98CF-A657EF94EB22}" type="datetime1">
              <a:rPr lang="de-DE" altLang="de-DE" smtClean="0"/>
              <a:pPr>
                <a:defRPr/>
              </a:pPr>
              <a:t>28.05.24</a:t>
            </a:fld>
            <a:endParaRPr lang="de-DE" altLang="de-DE" sz="1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1D3D6-B247-2E11-295A-E5D20E1A44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FCDCB792-5D7F-7B4F-AA01-3844C02B07F5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EF32A1-2B9C-5ED8-B185-02D5A287EC0E}"/>
                  </a:ext>
                </a:extLst>
              </p:cNvPr>
              <p:cNvSpPr txBox="1"/>
              <p:nvPr/>
            </p:nvSpPr>
            <p:spPr>
              <a:xfrm>
                <a:off x="7329264" y="2341766"/>
                <a:ext cx="1866382" cy="720197"/>
              </a:xfrm>
              <a:prstGeom prst="rect">
                <a:avLst/>
              </a:prstGeom>
              <a:noFill/>
              <a:ln w="19050">
                <a:solidFill>
                  <a:srgbClr val="5C697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 defTabSz="912813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de-DE" sz="1200" i="1" smtClean="0">
                        <a:solidFill>
                          <a:srgbClr val="5C6971"/>
                        </a:solidFill>
                        <a:latin typeface="Cambria Math" panose="02040503050406030204" pitchFamily="18" charset="0"/>
                        <a:ea typeface="+mn-ea"/>
                      </a:rPr>
                      <m:t>𝑇</m:t>
                    </m:r>
                  </m:oMath>
                </a14:m>
                <a:r>
                  <a:rPr lang="de-DE" sz="1200" dirty="0">
                    <a:solidFill>
                      <a:srgbClr val="5C6971"/>
                    </a:solidFill>
                    <a:latin typeface="+mn-lt"/>
                    <a:ea typeface="+mn-ea"/>
                  </a:rPr>
                  <a:t> 	     = Abfragebegriff</a:t>
                </a:r>
              </a:p>
              <a:p>
                <a:pPr marL="342900" indent="-342900" defTabSz="912813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de-DE" sz="1200" i="1" smtClean="0">
                        <a:solidFill>
                          <a:srgbClr val="5C6971"/>
                        </a:solidFill>
                        <a:latin typeface="Cambria Math" panose="02040503050406030204" pitchFamily="18" charset="0"/>
                        <a:ea typeface="+mn-ea"/>
                      </a:rPr>
                      <m:t>𝑃</m:t>
                    </m:r>
                  </m:oMath>
                </a14:m>
                <a:r>
                  <a:rPr lang="de-DE" sz="1200" dirty="0">
                    <a:solidFill>
                      <a:srgbClr val="5C6971"/>
                    </a:solidFill>
                    <a:latin typeface="+mn-lt"/>
                    <a:ea typeface="+mn-ea"/>
                  </a:rPr>
                  <a:t> 	     = Passage</a:t>
                </a:r>
              </a:p>
              <a:p>
                <a:pPr marL="342900" indent="-342900" defTabSz="912813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de-DE" sz="1200" i="1" smtClean="0">
                        <a:solidFill>
                          <a:srgbClr val="5C6971"/>
                        </a:solidFill>
                        <a:latin typeface="Cambria Math" panose="02040503050406030204" pitchFamily="18" charset="0"/>
                        <a:ea typeface="+mn-ea"/>
                      </a:rPr>
                      <m:t>𝐾𝑜𝑟𝑝𝑢𝑠</m:t>
                    </m:r>
                  </m:oMath>
                </a14:m>
                <a:r>
                  <a:rPr lang="de-DE" sz="1200" dirty="0">
                    <a:solidFill>
                      <a:srgbClr val="5C6971"/>
                    </a:solidFill>
                    <a:latin typeface="+mn-lt"/>
                    <a:ea typeface="+mn-ea"/>
                  </a:rPr>
                  <a:t> = alle Passagen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EF32A1-2B9C-5ED8-B185-02D5A287E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264" y="2341766"/>
                <a:ext cx="1866382" cy="720197"/>
              </a:xfrm>
              <a:prstGeom prst="rect">
                <a:avLst/>
              </a:prstGeom>
              <a:blipFill>
                <a:blip r:embed="rId3"/>
                <a:stretch>
                  <a:fillRect b="-5085"/>
                </a:stretch>
              </a:blipFill>
              <a:ln w="19050">
                <a:solidFill>
                  <a:srgbClr val="5C697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B24251A-B3CA-D220-221E-8148497A9BF0}"/>
              </a:ext>
            </a:extLst>
          </p:cNvPr>
          <p:cNvSpPr txBox="1"/>
          <p:nvPr/>
        </p:nvSpPr>
        <p:spPr>
          <a:xfrm>
            <a:off x="3944888" y="4930719"/>
            <a:ext cx="5639246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28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dirty="0">
                <a:ln>
                  <a:noFill/>
                </a:ln>
                <a:solidFill>
                  <a:srgbClr val="5C6971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  <a:sym typeface="Wingdings" pitchFamily="2" charset="2"/>
              </a:rPr>
              <a:t>Häufigkeit des Terms in der Passage (TF)</a:t>
            </a:r>
          </a:p>
          <a:p>
            <a:pPr marL="342900" marR="0" lvl="0" indent="-342900" algn="l" defTabSz="9128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dirty="0">
                <a:ln>
                  <a:noFill/>
                </a:ln>
                <a:solidFill>
                  <a:srgbClr val="5C6971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  <a:sym typeface="Wingdings" pitchFamily="2" charset="2"/>
              </a:rPr>
              <a:t>skaliert</a:t>
            </a:r>
            <a:r>
              <a:rPr kumimoji="0" lang="de-DE" sz="1800" b="0" i="0" u="none" strike="noStrike" kern="1200" cap="none" spc="0" normalizeH="0" baseline="0" dirty="0">
                <a:ln>
                  <a:noFill/>
                </a:ln>
                <a:solidFill>
                  <a:srgbClr val="5C6971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  <a:sym typeface="Wingdings" pitchFamily="2" charset="2"/>
              </a:rPr>
              <a:t> nach </a:t>
            </a:r>
          </a:p>
          <a:p>
            <a:pPr marL="342900" marR="0" lvl="0" indent="-342900" algn="l" defTabSz="9128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dirty="0">
                <a:ln>
                  <a:noFill/>
                </a:ln>
                <a:solidFill>
                  <a:srgbClr val="5C6971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  <a:sym typeface="Wingdings" pitchFamily="2" charset="2"/>
              </a:rPr>
              <a:t>allgemeiner Häufigkeit des Terms im Korpus (IDF).</a:t>
            </a: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5C6971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E5C622-5649-67EF-AF47-12EC998A6A93}"/>
              </a:ext>
            </a:extLst>
          </p:cNvPr>
          <p:cNvSpPr txBox="1"/>
          <p:nvPr/>
        </p:nvSpPr>
        <p:spPr>
          <a:xfrm>
            <a:off x="762000" y="522920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28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C6971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TF x IDF</a:t>
            </a:r>
            <a:endParaRPr lang="en-US" sz="24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78110AB-C0D1-006A-AA1F-8EFA6210D338}"/>
              </a:ext>
            </a:extLst>
          </p:cNvPr>
          <p:cNvSpPr/>
          <p:nvPr/>
        </p:nvSpPr>
        <p:spPr bwMode="auto">
          <a:xfrm>
            <a:off x="2648744" y="5157192"/>
            <a:ext cx="576064" cy="533673"/>
          </a:xfrm>
          <a:prstGeom prst="right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38724D3-B3FA-700E-0DC8-26B6773551E8}"/>
              </a:ext>
            </a:extLst>
          </p:cNvPr>
          <p:cNvSpPr/>
          <p:nvPr/>
        </p:nvSpPr>
        <p:spPr bwMode="auto">
          <a:xfrm>
            <a:off x="2750523" y="5276970"/>
            <a:ext cx="475719" cy="366123"/>
          </a:xfrm>
          <a:prstGeom prst="rightArrow">
            <a:avLst/>
          </a:prstGeom>
          <a:noFill/>
          <a:ln w="47625">
            <a:solidFill>
              <a:srgbClr val="5C697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75BEAD-CE7C-87EF-A8FF-2F2E13D4CB66}"/>
              </a:ext>
            </a:extLst>
          </p:cNvPr>
          <p:cNvSpPr/>
          <p:nvPr/>
        </p:nvSpPr>
        <p:spPr bwMode="auto">
          <a:xfrm>
            <a:off x="747791" y="4811959"/>
            <a:ext cx="8447856" cy="1296144"/>
          </a:xfrm>
          <a:prstGeom prst="rect">
            <a:avLst/>
          </a:prstGeom>
          <a:noFill/>
          <a:ln w="28575">
            <a:solidFill>
              <a:srgbClr val="E30019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6438B5-1392-D5A3-F6D7-5C1CC652D8BC}"/>
              </a:ext>
            </a:extLst>
          </p:cNvPr>
          <p:cNvSpPr txBox="1"/>
          <p:nvPr/>
        </p:nvSpPr>
        <p:spPr>
          <a:xfrm>
            <a:off x="632520" y="6248400"/>
            <a:ext cx="7992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Vgl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Christian et al. 2016, S. 289 </a:t>
            </a:r>
          </a:p>
        </p:txBody>
      </p:sp>
    </p:spTree>
    <p:extLst>
      <p:ext uri="{BB962C8B-B14F-4D97-AF65-F5344CB8AC3E}">
        <p14:creationId xmlns:p14="http://schemas.microsoft.com/office/powerpoint/2010/main" val="57779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96D1-00AC-DAB8-715F-AE86E2BE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Retriever: BM-25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69B15-BBFB-A340-FCCA-64C7EFFC1E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Erweiterte lexikalische Relevanzbewertung mit TF-IDF</a:t>
                </a:r>
              </a:p>
              <a:p>
                <a:endParaRPr lang="de-DE" dirty="0"/>
              </a:p>
              <a:p>
                <a:r>
                  <a:rPr lang="de-DE" sz="2000" dirty="0"/>
                  <a:t>BM-25</a:t>
                </a:r>
                <a:r>
                  <a:rPr lang="de-DE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𝐼𝐷𝐹</m:t>
                        </m:r>
                        <m:d>
                          <m:d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𝑇𝐹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)×(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1+1)</m:t>
                            </m:r>
                          </m:num>
                          <m:den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𝑇𝐹</m:t>
                            </m:r>
                            <m:d>
                              <m:d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1×(1−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𝑎𝑣𝑔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Parameter b beeinflusst die Normalisierung, k1 die Sättigung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69B15-BBFB-A340-FCCA-64C7EFFC1E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4" t="-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743EF-FF6E-615F-34CC-65CAC94E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38136A-AEF3-AA46-98CF-A657EF94EB22}" type="datetime1">
              <a:rPr lang="de-DE" altLang="de-DE" smtClean="0"/>
              <a:pPr>
                <a:defRPr/>
              </a:pPr>
              <a:t>28.05.24</a:t>
            </a:fld>
            <a:endParaRPr lang="de-DE" altLang="de-DE" sz="1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1D3D6-B247-2E11-295A-E5D20E1A44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FCDCB792-5D7F-7B4F-AA01-3844C02B07F5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4194F2-DA2C-B589-A3B4-D22D039FCC4F}"/>
              </a:ext>
            </a:extLst>
          </p:cNvPr>
          <p:cNvSpPr/>
          <p:nvPr/>
        </p:nvSpPr>
        <p:spPr bwMode="auto">
          <a:xfrm>
            <a:off x="747791" y="4811959"/>
            <a:ext cx="8447856" cy="1296144"/>
          </a:xfrm>
          <a:prstGeom prst="rect">
            <a:avLst/>
          </a:prstGeom>
          <a:noFill/>
          <a:ln w="28575">
            <a:solidFill>
              <a:srgbClr val="E30019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37567-4595-9C5D-D4F8-A1AC93B5323A}"/>
              </a:ext>
            </a:extLst>
          </p:cNvPr>
          <p:cNvSpPr txBox="1"/>
          <p:nvPr/>
        </p:nvSpPr>
        <p:spPr>
          <a:xfrm>
            <a:off x="762000" y="522920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28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C6971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BM-25</a:t>
            </a:r>
            <a:endParaRPr lang="en-US" sz="2400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9165701-6F5D-37F5-C1E5-08EB08FAB3A3}"/>
              </a:ext>
            </a:extLst>
          </p:cNvPr>
          <p:cNvSpPr/>
          <p:nvPr/>
        </p:nvSpPr>
        <p:spPr bwMode="auto">
          <a:xfrm>
            <a:off x="2750523" y="5276970"/>
            <a:ext cx="475719" cy="366123"/>
          </a:xfrm>
          <a:prstGeom prst="rightArrow">
            <a:avLst/>
          </a:prstGeom>
          <a:noFill/>
          <a:ln w="47625">
            <a:solidFill>
              <a:srgbClr val="5C697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87C602-5570-B01C-C7AD-639008E3E52E}"/>
              </a:ext>
            </a:extLst>
          </p:cNvPr>
          <p:cNvSpPr txBox="1"/>
          <p:nvPr/>
        </p:nvSpPr>
        <p:spPr>
          <a:xfrm>
            <a:off x="3944888" y="4930719"/>
            <a:ext cx="5639246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28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C6971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  <a:sym typeface="Wingdings" pitchFamily="2" charset="2"/>
              </a:rPr>
              <a:t>Termhäufigkeit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5C6971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  <a:sym typeface="Wingdings" pitchFamily="2" charset="2"/>
              </a:rPr>
              <a:t> (TF-IDF)</a:t>
            </a:r>
          </a:p>
          <a:p>
            <a:pPr marL="342900" marR="0" lvl="0" indent="-342900" algn="l" defTabSz="9128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srgbClr val="5C6971"/>
                </a:solidFill>
                <a:latin typeface="Arial"/>
                <a:ea typeface="ＭＳ Ｐゴシック"/>
                <a:sym typeface="Wingdings" pitchFamily="2" charset="2"/>
              </a:rPr>
              <a:t>modifiziert durch </a:t>
            </a:r>
            <a:r>
              <a:rPr lang="de-DE" b="1" dirty="0">
                <a:solidFill>
                  <a:srgbClr val="5C6971"/>
                </a:solidFill>
                <a:latin typeface="Arial"/>
                <a:ea typeface="ＭＳ Ｐゴシック"/>
                <a:sym typeface="Wingdings" pitchFamily="2" charset="2"/>
              </a:rPr>
              <a:t>Sättigung </a:t>
            </a:r>
            <a:r>
              <a:rPr lang="de-DE" dirty="0">
                <a:solidFill>
                  <a:srgbClr val="5C6971"/>
                </a:solidFill>
                <a:latin typeface="Arial"/>
                <a:ea typeface="ＭＳ Ｐゴシック"/>
                <a:sym typeface="Wingdings" pitchFamily="2" charset="2"/>
              </a:rPr>
              <a:t>und</a:t>
            </a:r>
            <a:r>
              <a:rPr lang="de-DE" b="1" dirty="0">
                <a:solidFill>
                  <a:srgbClr val="5C6971"/>
                </a:solidFill>
                <a:latin typeface="Arial"/>
                <a:ea typeface="ＭＳ Ｐゴシック"/>
                <a:sym typeface="Wingdings" pitchFamily="2" charset="2"/>
              </a:rPr>
              <a:t> Normalisierung</a:t>
            </a:r>
            <a:endParaRPr kumimoji="0" lang="de-DE" sz="1800" b="1" i="0" u="none" strike="noStrike" kern="1200" cap="none" spc="0" normalizeH="0" baseline="0" noProof="0" dirty="0">
              <a:ln>
                <a:noFill/>
              </a:ln>
              <a:solidFill>
                <a:srgbClr val="5C6971"/>
              </a:solidFill>
              <a:effectLst/>
              <a:uLnTx/>
              <a:uFillTx/>
              <a:latin typeface="Arial"/>
              <a:ea typeface="ＭＳ Ｐゴシック"/>
              <a:cs typeface="+mn-cs"/>
              <a:sym typeface="Wingdings" pitchFamily="2" charset="2"/>
            </a:endParaRPr>
          </a:p>
          <a:p>
            <a:pPr marL="342900" marR="0" lvl="0" indent="-342900" algn="l" defTabSz="9128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i="0" u="none" strike="noStrike" kern="1200" cap="none" spc="0" normalizeH="0" baseline="0" noProof="0" dirty="0">
                <a:ln>
                  <a:noFill/>
                </a:ln>
                <a:solidFill>
                  <a:srgbClr val="5C6971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  <a:sym typeface="Wingdings" pitchFamily="2" charset="2"/>
              </a:rPr>
              <a:t>mit frei wählbaren Parametern k1 und b.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5C6971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  <a:sym typeface="Wingdings" pitchFamily="2" charset="2"/>
              </a:rPr>
              <a:t>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BCF4A4-97CB-8631-6AD8-03258AF9EC46}"/>
                  </a:ext>
                </a:extLst>
              </p:cNvPr>
              <p:cNvSpPr txBox="1"/>
              <p:nvPr/>
            </p:nvSpPr>
            <p:spPr>
              <a:xfrm>
                <a:off x="6969224" y="2341766"/>
                <a:ext cx="2226423" cy="1828193"/>
              </a:xfrm>
              <a:prstGeom prst="rect">
                <a:avLst/>
              </a:prstGeom>
              <a:noFill/>
              <a:ln w="19050">
                <a:solidFill>
                  <a:srgbClr val="5C697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 defTabSz="912813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de-DE" sz="1200" b="0" i="1" smtClean="0">
                        <a:solidFill>
                          <a:srgbClr val="5C6971"/>
                        </a:solidFill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de-DE" sz="1200" dirty="0">
                    <a:solidFill>
                      <a:srgbClr val="5C6971"/>
                    </a:solidFill>
                    <a:latin typeface="+mn-lt"/>
                    <a:ea typeface="+mn-ea"/>
                  </a:rPr>
                  <a:t> 	    = Anz. Abfragebegriffe</a:t>
                </a:r>
              </a:p>
              <a:p>
                <a:pPr marL="342900" indent="-342900" defTabSz="912813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de-DE" sz="1200" b="0" i="1" smtClean="0">
                        <a:solidFill>
                          <a:srgbClr val="5C6971"/>
                        </a:solidFill>
                        <a:latin typeface="Cambria Math" panose="02040503050406030204" pitchFamily="18" charset="0"/>
                        <a:ea typeface="+mn-ea"/>
                      </a:rPr>
                      <m:t>𝑞</m:t>
                    </m:r>
                    <m:r>
                      <a:rPr lang="de-DE" sz="1200" b="0" i="1" smtClean="0">
                        <a:solidFill>
                          <a:srgbClr val="5C6971"/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lang="de-DE" sz="1200" dirty="0">
                    <a:solidFill>
                      <a:srgbClr val="5C6971"/>
                    </a:solidFill>
                    <a:latin typeface="+mn-lt"/>
                    <a:ea typeface="+mn-ea"/>
                  </a:rPr>
                  <a:t>	    = Frage / Abfrage</a:t>
                </a:r>
              </a:p>
              <a:p>
                <a:pPr marL="342900" indent="-342900" defTabSz="912813">
                  <a:spcBef>
                    <a:spcPct val="2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solidFill>
                              <a:srgbClr val="5C697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solidFill>
                              <a:srgbClr val="5C697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𝑞</m:t>
                        </m:r>
                      </m:e>
                      <m:sub>
                        <m:r>
                          <a:rPr lang="de-DE" sz="1200" b="0" i="1" smtClean="0">
                            <a:solidFill>
                              <a:srgbClr val="5C697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200" dirty="0">
                    <a:solidFill>
                      <a:srgbClr val="5C6971"/>
                    </a:solidFill>
                    <a:latin typeface="+mn-lt"/>
                    <a:ea typeface="+mn-ea"/>
                  </a:rPr>
                  <a:t>	    = i-</a:t>
                </a:r>
                <a:r>
                  <a:rPr lang="de-DE" sz="1200" dirty="0" err="1">
                    <a:solidFill>
                      <a:srgbClr val="5C6971"/>
                    </a:solidFill>
                    <a:latin typeface="+mn-lt"/>
                    <a:ea typeface="+mn-ea"/>
                  </a:rPr>
                  <a:t>te</a:t>
                </a:r>
                <a:r>
                  <a:rPr lang="de-DE" sz="1200" dirty="0">
                    <a:solidFill>
                      <a:srgbClr val="5C6971"/>
                    </a:solidFill>
                    <a:latin typeface="+mn-lt"/>
                    <a:ea typeface="+mn-ea"/>
                  </a:rPr>
                  <a:t> Abfragebegriff</a:t>
                </a:r>
              </a:p>
              <a:p>
                <a:pPr marL="342900" indent="-342900" defTabSz="912813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de-DE" sz="1200" i="1" smtClean="0">
                        <a:solidFill>
                          <a:srgbClr val="5C6971"/>
                        </a:solidFill>
                        <a:latin typeface="Cambria Math" panose="02040503050406030204" pitchFamily="18" charset="0"/>
                        <a:ea typeface="+mn-ea"/>
                      </a:rPr>
                      <m:t>𝑃</m:t>
                    </m:r>
                  </m:oMath>
                </a14:m>
                <a:r>
                  <a:rPr lang="de-DE" sz="1200" dirty="0">
                    <a:solidFill>
                      <a:srgbClr val="5C6971"/>
                    </a:solidFill>
                    <a:latin typeface="+mn-lt"/>
                    <a:ea typeface="+mn-ea"/>
                  </a:rPr>
                  <a:t> 	    = Passage</a:t>
                </a:r>
              </a:p>
              <a:p>
                <a:pPr marL="342900" indent="-342900" defTabSz="912813">
                  <a:spcBef>
                    <a:spcPct val="20000"/>
                  </a:spcBef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1200" i="1" smtClean="0">
                            <a:solidFill>
                              <a:srgbClr val="5C697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de-DE" sz="1200" b="0" i="1" smtClean="0">
                            <a:solidFill>
                              <a:srgbClr val="5C697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𝑃</m:t>
                        </m:r>
                      </m:e>
                    </m:d>
                  </m:oMath>
                </a14:m>
                <a:r>
                  <a:rPr lang="de-DE" sz="1200" dirty="0">
                    <a:solidFill>
                      <a:srgbClr val="5C6971"/>
                    </a:solidFill>
                    <a:latin typeface="+mn-lt"/>
                    <a:ea typeface="+mn-ea"/>
                  </a:rPr>
                  <a:t> 	    = Passagenlänge</a:t>
                </a:r>
              </a:p>
              <a:p>
                <a:pPr marL="342900" indent="-342900" defTabSz="912813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de-DE" sz="1200" i="1">
                        <a:solidFill>
                          <a:srgbClr val="5C697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𝑎𝑣𝑔</m:t>
                    </m:r>
                    <m:d>
                      <m:dPr>
                        <m:begChr m:val="|"/>
                        <m:endChr m:val="|"/>
                        <m:ctrlPr>
                          <a:rPr lang="de-DE" sz="1200" i="1">
                            <a:solidFill>
                              <a:srgbClr val="5C697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>
                            <a:solidFill>
                              <a:srgbClr val="5C697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de-DE" sz="1200" b="0" i="0" smtClean="0">
                        <a:solidFill>
                          <a:srgbClr val="5C697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200" dirty="0">
                    <a:solidFill>
                      <a:srgbClr val="5C6971"/>
                    </a:solidFill>
                    <a:latin typeface="+mn-lt"/>
                    <a:ea typeface="+mn-ea"/>
                  </a:rPr>
                  <a:t>= </a:t>
                </a:r>
                <a14:m>
                  <m:oMath xmlns:m="http://schemas.openxmlformats.org/officeDocument/2006/math">
                    <m:r>
                      <a:rPr lang="de-DE" sz="1200" i="1" smtClean="0">
                        <a:solidFill>
                          <a:srgbClr val="5C697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de-DE" sz="1200" dirty="0">
                    <a:solidFill>
                      <a:srgbClr val="5C6971"/>
                    </a:solidFill>
                    <a:latin typeface="+mn-lt"/>
                    <a:ea typeface="+mn-ea"/>
                  </a:rPr>
                  <a:t>, Passagenlänge</a:t>
                </a:r>
              </a:p>
              <a:p>
                <a:pPr marL="342900" indent="-342900" defTabSz="912813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de-DE" sz="1200" i="1" smtClean="0">
                        <a:solidFill>
                          <a:srgbClr val="5C6971"/>
                        </a:solidFill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</m:oMath>
                </a14:m>
                <a:r>
                  <a:rPr lang="de-DE" sz="1200" dirty="0">
                    <a:solidFill>
                      <a:srgbClr val="5C6971"/>
                    </a:solidFill>
                    <a:latin typeface="+mn-lt"/>
                    <a:ea typeface="+mn-ea"/>
                  </a:rPr>
                  <a:t> 	    = frei wählbar (0.75)</a:t>
                </a:r>
              </a:p>
              <a:p>
                <a:pPr marL="342900" indent="-342900" defTabSz="912813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de-DE" sz="1200" i="1" smtClean="0">
                        <a:solidFill>
                          <a:srgbClr val="5C6971"/>
                        </a:solidFill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de-DE" sz="1200" i="1" smtClean="0">
                        <a:solidFill>
                          <a:srgbClr val="5C6971"/>
                        </a:solidFill>
                        <a:latin typeface="Cambria Math" panose="02040503050406030204" pitchFamily="18" charset="0"/>
                        <a:ea typeface="+mn-ea"/>
                      </a:rPr>
                      <m:t>1</m:t>
                    </m:r>
                  </m:oMath>
                </a14:m>
                <a:r>
                  <a:rPr lang="de-DE" sz="1200" dirty="0">
                    <a:solidFill>
                      <a:srgbClr val="5C6971"/>
                    </a:solidFill>
                    <a:latin typeface="+mn-lt"/>
                    <a:ea typeface="+mn-ea"/>
                  </a:rPr>
                  <a:t> 	    = frei wählbar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BCF4A4-97CB-8631-6AD8-03258AF9E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224" y="2341766"/>
                <a:ext cx="2226423" cy="1828193"/>
              </a:xfrm>
              <a:prstGeom prst="rect">
                <a:avLst/>
              </a:prstGeom>
              <a:blipFill>
                <a:blip r:embed="rId3"/>
                <a:stretch>
                  <a:fillRect b="-1361"/>
                </a:stretch>
              </a:blipFill>
              <a:ln w="19050">
                <a:solidFill>
                  <a:srgbClr val="5C697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EA4287E-422A-7ED5-F16B-FA49D91DD60D}"/>
              </a:ext>
            </a:extLst>
          </p:cNvPr>
          <p:cNvSpPr txBox="1"/>
          <p:nvPr/>
        </p:nvSpPr>
        <p:spPr>
          <a:xfrm>
            <a:off x="632520" y="6248400"/>
            <a:ext cx="7992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Vgl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Guo et al. 2021, S. 98; Elasticsearch: https://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www.elastic.co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/de/blog/practical-bm25-part-2-the-bm25-algorithm-and-its-variables</a:t>
            </a:r>
          </a:p>
        </p:txBody>
      </p:sp>
    </p:spTree>
    <p:extLst>
      <p:ext uri="{BB962C8B-B14F-4D97-AF65-F5344CB8AC3E}">
        <p14:creationId xmlns:p14="http://schemas.microsoft.com/office/powerpoint/2010/main" val="42839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9226-ACFB-405B-C586-51E9EBDE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Vector Representation</a:t>
            </a:r>
          </a:p>
        </p:txBody>
      </p:sp>
      <p:pic>
        <p:nvPicPr>
          <p:cNvPr id="7" name="Content Placeholder 6" descr="A diagram of a computer code&#10;&#10;Description automatically generated">
            <a:extLst>
              <a:ext uri="{FF2B5EF4-FFF2-40B4-BE49-F238E27FC236}">
                <a16:creationId xmlns:a16="http://schemas.microsoft.com/office/drawing/2014/main" id="{81BD6234-CB50-8FEC-9143-DF58C65B9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2"/>
          <a:stretch/>
        </p:blipFill>
        <p:spPr>
          <a:xfrm>
            <a:off x="572293" y="2666222"/>
            <a:ext cx="2792050" cy="288032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6772F-3E6D-8D97-A6F8-8A61292D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38136A-AEF3-AA46-98CF-A657EF94EB22}" type="datetime1">
              <a:rPr lang="de-DE" altLang="de-DE" smtClean="0"/>
              <a:pPr>
                <a:defRPr/>
              </a:pPr>
              <a:t>28.05.24</a:t>
            </a:fld>
            <a:endParaRPr lang="de-DE" altLang="de-DE" sz="1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C0A73-BE48-20D6-2D35-23421B57D0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FCDCB792-5D7F-7B4F-AA01-3844C02B07F5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  <p:pic>
        <p:nvPicPr>
          <p:cNvPr id="9" name="Picture 8" descr="A diagram of different colored dots&#10;&#10;Description automatically generated">
            <a:extLst>
              <a:ext uri="{FF2B5EF4-FFF2-40B4-BE49-F238E27FC236}">
                <a16:creationId xmlns:a16="http://schemas.microsoft.com/office/drawing/2014/main" id="{D147EAE1-FDD9-1368-3941-D1EEE59C7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500" y="2286000"/>
            <a:ext cx="3675224" cy="312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26F1C42F-CD2C-5185-78F3-25FBECEBBD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457572" y="2486680"/>
              <a:ext cx="432048" cy="2966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432048">
                      <a:extLst>
                        <a:ext uri="{9D8B030D-6E8A-4147-A177-3AD203B41FA5}">
                          <a16:colId xmlns:a16="http://schemas.microsoft.com/office/drawing/2014/main" val="29075609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1638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8047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1018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2693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560"/>
                            </a:lnSpc>
                          </a:pPr>
                          <a:r>
                            <a:rPr lang="en-US" sz="1800" b="1" dirty="0"/>
                            <a:t>.</a:t>
                          </a:r>
                        </a:p>
                        <a:p>
                          <a:pPr algn="ctr">
                            <a:lnSpc>
                              <a:spcPts val="560"/>
                            </a:lnSpc>
                          </a:pPr>
                          <a:r>
                            <a:rPr lang="en-US" sz="1800" b="1" dirty="0"/>
                            <a:t>.</a:t>
                          </a:r>
                        </a:p>
                        <a:p>
                          <a:pPr algn="ctr">
                            <a:lnSpc>
                              <a:spcPts val="560"/>
                            </a:lnSpc>
                          </a:pPr>
                          <a:r>
                            <a:rPr lang="en-US" sz="1800" b="1" dirty="0"/>
                            <a:t>.</a:t>
                          </a:r>
                          <a:endParaRPr lang="en-US" sz="1400" b="1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7081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364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5858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21321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26F1C42F-CD2C-5185-78F3-25FBECEBBD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457572" y="2486680"/>
              <a:ext cx="432048" cy="2966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432048">
                      <a:extLst>
                        <a:ext uri="{9D8B030D-6E8A-4147-A177-3AD203B41FA5}">
                          <a16:colId xmlns:a16="http://schemas.microsoft.com/office/drawing/2014/main" val="29075609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b="-7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1638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96667" b="-5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8047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3448" b="-5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1018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93333" b="-3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2693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560"/>
                            </a:lnSpc>
                          </a:pPr>
                          <a:r>
                            <a:rPr lang="en-US" sz="1800" b="1" dirty="0"/>
                            <a:t>.</a:t>
                          </a:r>
                        </a:p>
                        <a:p>
                          <a:pPr algn="ctr">
                            <a:lnSpc>
                              <a:spcPts val="560"/>
                            </a:lnSpc>
                          </a:pPr>
                          <a:r>
                            <a:rPr lang="en-US" sz="1800" b="1" dirty="0"/>
                            <a:t>.</a:t>
                          </a:r>
                        </a:p>
                        <a:p>
                          <a:pPr algn="ctr">
                            <a:lnSpc>
                              <a:spcPts val="560"/>
                            </a:lnSpc>
                          </a:pPr>
                          <a:r>
                            <a:rPr lang="en-US" sz="1800" b="1" dirty="0"/>
                            <a:t>.</a:t>
                          </a:r>
                          <a:endParaRPr lang="en-US" sz="1400" b="1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7081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06897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364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86667" b="-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5858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7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21321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676002B5-A623-97FA-ECFA-3ECDFF239943}"/>
              </a:ext>
            </a:extLst>
          </p:cNvPr>
          <p:cNvSpPr/>
          <p:nvPr/>
        </p:nvSpPr>
        <p:spPr bwMode="auto">
          <a:xfrm>
            <a:off x="4376936" y="2529880"/>
            <a:ext cx="512684" cy="2880320"/>
          </a:xfrm>
          <a:prstGeom prst="bracketPair">
            <a:avLst/>
          </a:prstGeom>
          <a:solidFill>
            <a:schemeClr val="bg1">
              <a:alpha val="0"/>
            </a:schemeClr>
          </a:solidFill>
          <a:ln w="25400">
            <a:solidFill>
              <a:srgbClr val="5C697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5BF9780-5284-1E1F-0167-129C457BFC80}"/>
                  </a:ext>
                </a:extLst>
              </p:cNvPr>
              <p:cNvSpPr txBox="1"/>
              <p:nvPr/>
            </p:nvSpPr>
            <p:spPr>
              <a:xfrm>
                <a:off x="3890242" y="5496600"/>
                <a:ext cx="1486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</m:oMath>
                </a14:m>
                <a:r>
                  <a:rPr lang="en-US" dirty="0"/>
                  <a:t> i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5BF9780-5284-1E1F-0167-129C457BF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242" y="5496600"/>
                <a:ext cx="1486071" cy="369332"/>
              </a:xfrm>
              <a:prstGeom prst="rect">
                <a:avLst/>
              </a:prstGeom>
              <a:blipFill>
                <a:blip r:embed="rId6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0496DF-6FB6-1000-7E46-11872A43800E}"/>
              </a:ext>
            </a:extLst>
          </p:cNvPr>
          <p:cNvCxnSpPr/>
          <p:nvPr/>
        </p:nvCxnSpPr>
        <p:spPr bwMode="auto">
          <a:xfrm>
            <a:off x="2432720" y="2880000"/>
            <a:ext cx="1872208" cy="0"/>
          </a:xfrm>
          <a:prstGeom prst="straightConnector1">
            <a:avLst/>
          </a:prstGeom>
          <a:noFill/>
          <a:ln w="34925" cap="flat" cmpd="sng" algn="ctr">
            <a:solidFill>
              <a:srgbClr val="5C697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1962707-393D-F9B8-A0E7-B1BFE06C32ED}"/>
              </a:ext>
            </a:extLst>
          </p:cNvPr>
          <p:cNvSpPr/>
          <p:nvPr/>
        </p:nvSpPr>
        <p:spPr bwMode="auto">
          <a:xfrm>
            <a:off x="5097016" y="3786978"/>
            <a:ext cx="475719" cy="366123"/>
          </a:xfrm>
          <a:prstGeom prst="rightArrow">
            <a:avLst/>
          </a:prstGeom>
          <a:noFill/>
          <a:ln w="47625">
            <a:solidFill>
              <a:srgbClr val="5C697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2F3A6F-7120-38DD-CB2A-AB65886FB1D4}"/>
              </a:ext>
            </a:extLst>
          </p:cNvPr>
          <p:cNvSpPr txBox="1"/>
          <p:nvPr/>
        </p:nvSpPr>
        <p:spPr>
          <a:xfrm>
            <a:off x="762000" y="5517232"/>
            <a:ext cx="2446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Eingang: 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Worthäufigkeit eines Dokuments als Vektor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7F6DEA-4DFA-60D4-B6FC-89C458B6087E}"/>
              </a:ext>
            </a:extLst>
          </p:cNvPr>
          <p:cNvSpPr txBox="1"/>
          <p:nvPr/>
        </p:nvSpPr>
        <p:spPr>
          <a:xfrm>
            <a:off x="2532997" y="2873007"/>
            <a:ext cx="1662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Ausgang: </a:t>
            </a:r>
            <a:r>
              <a:rPr lang="de-DE" sz="1400">
                <a:solidFill>
                  <a:schemeClr val="tx1">
                    <a:lumMod val="65000"/>
                    <a:lumOff val="35000"/>
                  </a:schemeClr>
                </a:solidFill>
              </a:rPr>
              <a:t>binärer sparse Vektor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83305C-1981-1DB2-E12B-2DD6C7170B1F}"/>
              </a:ext>
            </a:extLst>
          </p:cNvPr>
          <p:cNvSpPr txBox="1"/>
          <p:nvPr/>
        </p:nvSpPr>
        <p:spPr>
          <a:xfrm>
            <a:off x="5573587" y="5517232"/>
            <a:ext cx="3654675" cy="523220"/>
          </a:xfrm>
          <a:prstGeom prst="rect">
            <a:avLst/>
          </a:prstGeom>
          <a:noFill/>
          <a:ln w="28575">
            <a:solidFill>
              <a:srgbClr val="E300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Sparse Vektoren repräsentieren semantische Ähnlichkeit der Dokumente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C80826-8DFB-068A-7C45-2C6369776403}"/>
              </a:ext>
            </a:extLst>
          </p:cNvPr>
          <p:cNvSpPr txBox="1"/>
          <p:nvPr/>
        </p:nvSpPr>
        <p:spPr>
          <a:xfrm>
            <a:off x="978024" y="2297187"/>
            <a:ext cx="1742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chemeClr val="tx1">
                    <a:lumMod val="65000"/>
                    <a:lumOff val="35000"/>
                  </a:schemeClr>
                </a:solidFill>
              </a:rPr>
              <a:t>Neuronales Netz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CF8212-5F04-A8F8-E536-7545BC481ECE}"/>
              </a:ext>
            </a:extLst>
          </p:cNvPr>
          <p:cNvSpPr txBox="1"/>
          <p:nvPr/>
        </p:nvSpPr>
        <p:spPr>
          <a:xfrm>
            <a:off x="632520" y="6248400"/>
            <a:ext cx="7992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Vgl. Salakhutdinov, Hinton 2009, S. 970 ff.; Für weiterführende Informationen siehe: Hambarde, Proenca 2023 </a:t>
            </a:r>
          </a:p>
        </p:txBody>
      </p:sp>
    </p:spTree>
    <p:extLst>
      <p:ext uri="{BB962C8B-B14F-4D97-AF65-F5344CB8AC3E}">
        <p14:creationId xmlns:p14="http://schemas.microsoft.com/office/powerpoint/2010/main" val="656165769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A5CF6D6C39B4D49A673A5E1E55E67B3" ma:contentTypeVersion="36" ma:contentTypeDescription="Ein neues Dokument erstellen." ma:contentTypeScope="" ma:versionID="2b276930ae236436d2eced938935f90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686dcd11d120f5ddbaa988a62e2b00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C45CA1-795D-439C-8FF4-1598FBAC4BD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887544C-FBA3-4EDC-8A54-65A890A99E73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6F798296-145C-4E10-B7A1-FB815B2178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FBF3759A-3B10-4D8A-BEE9-5E6A127937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27350</TotalTime>
  <Words>1451</Words>
  <Application>Microsoft Macintosh PowerPoint</Application>
  <PresentationFormat>A4 Paper (210x297 mm)</PresentationFormat>
  <Paragraphs>267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System Font Regular</vt:lpstr>
      <vt:lpstr>Wingdings</vt:lpstr>
      <vt:lpstr>Leere Präsentation</vt:lpstr>
      <vt:lpstr>Retrieval Augmented Generation (RAG) - Verschiedene Methoden</vt:lpstr>
      <vt:lpstr>Agenda</vt:lpstr>
      <vt:lpstr>Was ist RAG?</vt:lpstr>
      <vt:lpstr>PowerPoint Presentation</vt:lpstr>
      <vt:lpstr>Warum wird RAG verwendet?</vt:lpstr>
      <vt:lpstr>Retriever</vt:lpstr>
      <vt:lpstr>Sparse Retriever: TF-IDF</vt:lpstr>
      <vt:lpstr>Sparse Retriever: BM-25</vt:lpstr>
      <vt:lpstr>Sparse Vector Representation</vt:lpstr>
      <vt:lpstr>Dense Retriever: Einführung</vt:lpstr>
      <vt:lpstr>Dense Retriever: Dense Passage Retriever (DPR)</vt:lpstr>
      <vt:lpstr>Dense Retriever: Dense Passage Retriever (DPR)</vt:lpstr>
      <vt:lpstr>Welche Retrieval-Methode sollte eingesetzt werden? </vt:lpstr>
      <vt:lpstr>Hybrid Retriever</vt:lpstr>
      <vt:lpstr>Internet Retriever</vt:lpstr>
      <vt:lpstr>Augmentation &amp; Generation</vt:lpstr>
      <vt:lpstr>Sequential Single Interaction</vt:lpstr>
      <vt:lpstr>Sequential Multiple Interactions</vt:lpstr>
      <vt:lpstr>Parallel Interaction</vt:lpstr>
      <vt:lpstr>Implementierungs-Beispiel</vt:lpstr>
      <vt:lpstr>Quellen</vt:lpstr>
      <vt:lpstr>Fragen &amp; Diskussion</vt:lpstr>
    </vt:vector>
  </TitlesOfParts>
  <Company>Andreas Jung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Tien Dee Lin</cp:lastModifiedBy>
  <cp:revision>441</cp:revision>
  <cp:lastPrinted>2009-06-16T07:45:26Z</cp:lastPrinted>
  <dcterms:modified xsi:type="dcterms:W3CDTF">2024-06-02T19:22:26Z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Editor">
    <vt:lpwstr>Hauser, Alissa B.A.</vt:lpwstr>
  </property>
  <property fmtid="{D5CDD505-2E9C-101B-9397-08002B2CF9AE}" pid="3" name="Order">
    <vt:lpwstr>10400.0000000000</vt:lpwstr>
  </property>
  <property fmtid="{D5CDD505-2E9C-101B-9397-08002B2CF9AE}" pid="4" name="TemplateUrl">
    <vt:lpwstr/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</Properties>
</file>